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24"/>
  </p:notesMasterIdLst>
  <p:sldIdLst>
    <p:sldId id="257" r:id="rId6"/>
    <p:sldId id="256" r:id="rId7"/>
    <p:sldId id="270" r:id="rId8"/>
    <p:sldId id="272" r:id="rId9"/>
    <p:sldId id="275" r:id="rId10"/>
    <p:sldId id="276" r:id="rId11"/>
    <p:sldId id="271" r:id="rId12"/>
    <p:sldId id="273" r:id="rId13"/>
    <p:sldId id="274" r:id="rId14"/>
    <p:sldId id="277" r:id="rId15"/>
    <p:sldId id="279" r:id="rId16"/>
    <p:sldId id="258" r:id="rId17"/>
    <p:sldId id="264" r:id="rId18"/>
    <p:sldId id="263" r:id="rId19"/>
    <p:sldId id="265" r:id="rId20"/>
    <p:sldId id="267" r:id="rId21"/>
    <p:sldId id="268" r:id="rId22"/>
    <p:sldId id="269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75" autoAdjust="0"/>
    <p:restoredTop sz="94694" autoAdjust="0"/>
  </p:normalViewPr>
  <p:slideViewPr>
    <p:cSldViewPr snapToGrid="0" snapToObjects="1">
      <p:cViewPr varScale="1">
        <p:scale>
          <a:sx n="86" d="100"/>
          <a:sy n="86" d="100"/>
        </p:scale>
        <p:origin x="1387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4" d="100"/>
          <a:sy n="84" d="100"/>
        </p:scale>
        <p:origin x="31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Student Barriers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Barriers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AC-44A4-8A7B-39C925A8636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AC-44A4-8A7B-39C925A8636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AC-44A4-8A7B-39C925A8636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4AC-44A4-8A7B-39C925A8636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4AC-44A4-8A7B-39C925A86365}"/>
              </c:ext>
            </c:extLst>
          </c:dPt>
          <c:cat>
            <c:strRef>
              <c:f>Sheet1!$A$2:$A$6</c:f>
              <c:strCache>
                <c:ptCount val="5"/>
                <c:pt idx="0">
                  <c:v>Lack of time</c:v>
                </c:pt>
                <c:pt idx="1">
                  <c:v>Lack of confidentiality</c:v>
                </c:pt>
                <c:pt idx="2">
                  <c:v>Stigma</c:v>
                </c:pt>
                <c:pt idx="3">
                  <c:v>Cost</c:v>
                </c:pt>
                <c:pt idx="4">
                  <c:v>Concern about academic record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0.48</c:v>
                </c:pt>
                <c:pt idx="1">
                  <c:v>0.37</c:v>
                </c:pt>
                <c:pt idx="2">
                  <c:v>0.3</c:v>
                </c:pt>
                <c:pt idx="3">
                  <c:v>0.28000000000000003</c:v>
                </c:pt>
                <c:pt idx="4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48-45D8-9A15-1709C582F5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1078CD-92A5-4FE1-BE50-E12B36D5EFF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2A34928-A32E-4C67-80ED-A35B5F86C90B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Self-criticism</a:t>
          </a:r>
        </a:p>
      </dgm:t>
    </dgm:pt>
    <dgm:pt modelId="{DC2276C0-6FF3-4873-868C-F0394DCE2873}" type="parTrans" cxnId="{DD3D822E-B29E-4B2A-BD6B-DDA0A99097FE}">
      <dgm:prSet/>
      <dgm:spPr/>
      <dgm:t>
        <a:bodyPr/>
        <a:lstStyle/>
        <a:p>
          <a:endParaRPr lang="en-US"/>
        </a:p>
      </dgm:t>
    </dgm:pt>
    <dgm:pt modelId="{01C0222C-095E-42F5-B4E9-D9DCAECBF797}" type="sibTrans" cxnId="{DD3D822E-B29E-4B2A-BD6B-DDA0A99097FE}">
      <dgm:prSet/>
      <dgm:spPr/>
      <dgm:t>
        <a:bodyPr/>
        <a:lstStyle/>
        <a:p>
          <a:endParaRPr lang="en-US"/>
        </a:p>
      </dgm:t>
    </dgm:pt>
    <dgm:pt modelId="{85B152B7-D6B2-4D92-BFA9-177E5C0056F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Refusal to seek help</a:t>
          </a:r>
        </a:p>
      </dgm:t>
    </dgm:pt>
    <dgm:pt modelId="{F84A2BF4-7B77-4579-A1A7-6DECC586944C}" type="parTrans" cxnId="{2533ABEA-1EC8-490D-81CD-CC298BF8A4A5}">
      <dgm:prSet/>
      <dgm:spPr/>
      <dgm:t>
        <a:bodyPr/>
        <a:lstStyle/>
        <a:p>
          <a:endParaRPr lang="en-US"/>
        </a:p>
      </dgm:t>
    </dgm:pt>
    <dgm:pt modelId="{95CE4E17-CBCF-4FA8-8253-5F5A2779258E}" type="sibTrans" cxnId="{2533ABEA-1EC8-490D-81CD-CC298BF8A4A5}">
      <dgm:prSet/>
      <dgm:spPr/>
      <dgm:t>
        <a:bodyPr/>
        <a:lstStyle/>
        <a:p>
          <a:endParaRPr lang="en-US"/>
        </a:p>
      </dgm:t>
    </dgm:pt>
    <dgm:pt modelId="{CFB2A719-3285-4EE4-AE98-EBF3D671F4F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Pessimism</a:t>
          </a:r>
        </a:p>
      </dgm:t>
    </dgm:pt>
    <dgm:pt modelId="{5ABE705F-E988-42A9-ABD1-B31C4EE5E50F}" type="parTrans" cxnId="{104D9776-EC8B-46D6-9662-BAF6BDDAF315}">
      <dgm:prSet/>
      <dgm:spPr/>
      <dgm:t>
        <a:bodyPr/>
        <a:lstStyle/>
        <a:p>
          <a:endParaRPr lang="en-US"/>
        </a:p>
      </dgm:t>
    </dgm:pt>
    <dgm:pt modelId="{CCEA719F-3C8E-4006-88C1-5367F93B913E}" type="sibTrans" cxnId="{104D9776-EC8B-46D6-9662-BAF6BDDAF315}">
      <dgm:prSet/>
      <dgm:spPr/>
      <dgm:t>
        <a:bodyPr/>
        <a:lstStyle/>
        <a:p>
          <a:endParaRPr lang="en-US"/>
        </a:p>
      </dgm:t>
    </dgm:pt>
    <dgm:pt modelId="{6A7F3EDE-FAD1-48B7-B69F-24FD3745CD5C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Passivity</a:t>
          </a:r>
        </a:p>
      </dgm:t>
    </dgm:pt>
    <dgm:pt modelId="{5038EF14-6153-40D1-AB38-76F70FC21147}" type="parTrans" cxnId="{3A22742D-B730-43E8-BAFE-05D70F7138A7}">
      <dgm:prSet/>
      <dgm:spPr/>
      <dgm:t>
        <a:bodyPr/>
        <a:lstStyle/>
        <a:p>
          <a:endParaRPr lang="en-US"/>
        </a:p>
      </dgm:t>
    </dgm:pt>
    <dgm:pt modelId="{F04FEE65-3B44-4C04-95BA-8D4C6D6EF3E7}" type="sibTrans" cxnId="{3A22742D-B730-43E8-BAFE-05D70F7138A7}">
      <dgm:prSet/>
      <dgm:spPr/>
      <dgm:t>
        <a:bodyPr/>
        <a:lstStyle/>
        <a:p>
          <a:endParaRPr lang="en-US"/>
        </a:p>
      </dgm:t>
    </dgm:pt>
    <dgm:pt modelId="{971266FE-7B60-4E76-960D-295E0E12C093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Self-doubt</a:t>
          </a:r>
        </a:p>
      </dgm:t>
    </dgm:pt>
    <dgm:pt modelId="{3E53BA2B-1F4F-4455-9936-4D9B58F39526}" type="parTrans" cxnId="{E8F7B42D-7FCA-4906-98B6-AD712636E51E}">
      <dgm:prSet/>
      <dgm:spPr/>
      <dgm:t>
        <a:bodyPr/>
        <a:lstStyle/>
        <a:p>
          <a:endParaRPr lang="en-US"/>
        </a:p>
      </dgm:t>
    </dgm:pt>
    <dgm:pt modelId="{F32BEBBF-F7E5-4B93-85D7-515E32DBBF77}" type="sibTrans" cxnId="{E8F7B42D-7FCA-4906-98B6-AD712636E51E}">
      <dgm:prSet/>
      <dgm:spPr/>
      <dgm:t>
        <a:bodyPr/>
        <a:lstStyle/>
        <a:p>
          <a:endParaRPr lang="en-US"/>
        </a:p>
      </dgm:t>
    </dgm:pt>
    <dgm:pt modelId="{B51D9FBD-C5AC-4954-AC62-659560B404D7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/>
            <a:t>Feelings of inferiority</a:t>
          </a:r>
        </a:p>
      </dgm:t>
    </dgm:pt>
    <dgm:pt modelId="{9F0B2C9A-E29B-4CCD-87EE-8874360619B4}" type="parTrans" cxnId="{2456123A-0049-4C1D-B114-E777AB51A5D9}">
      <dgm:prSet/>
      <dgm:spPr/>
      <dgm:t>
        <a:bodyPr/>
        <a:lstStyle/>
        <a:p>
          <a:endParaRPr lang="en-US"/>
        </a:p>
      </dgm:t>
    </dgm:pt>
    <dgm:pt modelId="{339E6386-0A78-403E-A724-F70A8E998403}" type="sibTrans" cxnId="{2456123A-0049-4C1D-B114-E777AB51A5D9}">
      <dgm:prSet/>
      <dgm:spPr/>
      <dgm:t>
        <a:bodyPr/>
        <a:lstStyle/>
        <a:p>
          <a:endParaRPr lang="en-US"/>
        </a:p>
      </dgm:t>
    </dgm:pt>
    <dgm:pt modelId="{528387AB-ABBF-48D8-8490-0EE459B23B4E}" type="pres">
      <dgm:prSet presAssocID="{7E1078CD-92A5-4FE1-BE50-E12B36D5EFF8}" presName="diagram" presStyleCnt="0">
        <dgm:presLayoutVars>
          <dgm:dir/>
          <dgm:resizeHandles val="exact"/>
        </dgm:presLayoutVars>
      </dgm:prSet>
      <dgm:spPr/>
    </dgm:pt>
    <dgm:pt modelId="{2117248C-47CD-4D4C-8EB6-4739CD0B7A4F}" type="pres">
      <dgm:prSet presAssocID="{22A34928-A32E-4C67-80ED-A35B5F86C90B}" presName="node" presStyleLbl="node1" presStyleIdx="0" presStyleCnt="6">
        <dgm:presLayoutVars>
          <dgm:bulletEnabled val="1"/>
        </dgm:presLayoutVars>
      </dgm:prSet>
      <dgm:spPr/>
    </dgm:pt>
    <dgm:pt modelId="{EE09206B-17B5-402F-91F8-94AFD59F5246}" type="pres">
      <dgm:prSet presAssocID="{01C0222C-095E-42F5-B4E9-D9DCAECBF797}" presName="sibTrans" presStyleCnt="0"/>
      <dgm:spPr/>
    </dgm:pt>
    <dgm:pt modelId="{532C3136-B548-461D-AD34-103FB41A8FB4}" type="pres">
      <dgm:prSet presAssocID="{85B152B7-D6B2-4D92-BFA9-177E5C0056F6}" presName="node" presStyleLbl="node1" presStyleIdx="1" presStyleCnt="6">
        <dgm:presLayoutVars>
          <dgm:bulletEnabled val="1"/>
        </dgm:presLayoutVars>
      </dgm:prSet>
      <dgm:spPr/>
    </dgm:pt>
    <dgm:pt modelId="{157E1FAC-8464-46B6-B268-717D29328DED}" type="pres">
      <dgm:prSet presAssocID="{95CE4E17-CBCF-4FA8-8253-5F5A2779258E}" presName="sibTrans" presStyleCnt="0"/>
      <dgm:spPr/>
    </dgm:pt>
    <dgm:pt modelId="{C18ADB44-4ADF-47F9-A610-270BAB45179D}" type="pres">
      <dgm:prSet presAssocID="{CFB2A719-3285-4EE4-AE98-EBF3D671F4F6}" presName="node" presStyleLbl="node1" presStyleIdx="2" presStyleCnt="6">
        <dgm:presLayoutVars>
          <dgm:bulletEnabled val="1"/>
        </dgm:presLayoutVars>
      </dgm:prSet>
      <dgm:spPr/>
    </dgm:pt>
    <dgm:pt modelId="{E07CD01A-99E5-449C-8238-4D16ED3A3BB1}" type="pres">
      <dgm:prSet presAssocID="{CCEA719F-3C8E-4006-88C1-5367F93B913E}" presName="sibTrans" presStyleCnt="0"/>
      <dgm:spPr/>
    </dgm:pt>
    <dgm:pt modelId="{8710C796-A2C0-4DB5-97C3-2850DB315D54}" type="pres">
      <dgm:prSet presAssocID="{6A7F3EDE-FAD1-48B7-B69F-24FD3745CD5C}" presName="node" presStyleLbl="node1" presStyleIdx="3" presStyleCnt="6" custLinFactNeighborX="-55000" custLinFactNeighborY="-2258">
        <dgm:presLayoutVars>
          <dgm:bulletEnabled val="1"/>
        </dgm:presLayoutVars>
      </dgm:prSet>
      <dgm:spPr/>
    </dgm:pt>
    <dgm:pt modelId="{52686828-3FA8-405F-A9F9-7FD68134B15D}" type="pres">
      <dgm:prSet presAssocID="{F04FEE65-3B44-4C04-95BA-8D4C6D6EF3E7}" presName="sibTrans" presStyleCnt="0"/>
      <dgm:spPr/>
    </dgm:pt>
    <dgm:pt modelId="{F67B966A-A424-44F8-A496-5F801D84F78B}" type="pres">
      <dgm:prSet presAssocID="{971266FE-7B60-4E76-960D-295E0E12C093}" presName="node" presStyleLbl="node1" presStyleIdx="4" presStyleCnt="6" custLinFactNeighborX="2032" custLinFactNeighborY="-7904">
        <dgm:presLayoutVars>
          <dgm:bulletEnabled val="1"/>
        </dgm:presLayoutVars>
      </dgm:prSet>
      <dgm:spPr/>
    </dgm:pt>
    <dgm:pt modelId="{DCFFAA29-F293-4866-9421-718EDB4AF427}" type="pres">
      <dgm:prSet presAssocID="{F32BEBBF-F7E5-4B93-85D7-515E32DBBF77}" presName="sibTrans" presStyleCnt="0"/>
      <dgm:spPr/>
    </dgm:pt>
    <dgm:pt modelId="{F99AAE8F-EB49-400D-8B90-EE2BB8C852F7}" type="pres">
      <dgm:prSet presAssocID="{B51D9FBD-C5AC-4954-AC62-659560B404D7}" presName="node" presStyleLbl="node1" presStyleIdx="5" presStyleCnt="6" custLinFactNeighborX="0" custLinFactNeighborY="-9033">
        <dgm:presLayoutVars>
          <dgm:bulletEnabled val="1"/>
        </dgm:presLayoutVars>
      </dgm:prSet>
      <dgm:spPr/>
    </dgm:pt>
  </dgm:ptLst>
  <dgm:cxnLst>
    <dgm:cxn modelId="{B786E318-71EF-4090-A44F-FD1CF03E3BA6}" type="presOf" srcId="{B51D9FBD-C5AC-4954-AC62-659560B404D7}" destId="{F99AAE8F-EB49-400D-8B90-EE2BB8C852F7}" srcOrd="0" destOrd="0" presId="urn:microsoft.com/office/officeart/2005/8/layout/default"/>
    <dgm:cxn modelId="{5EBB232A-6613-460D-817C-C6E6723D3540}" type="presOf" srcId="{85B152B7-D6B2-4D92-BFA9-177E5C0056F6}" destId="{532C3136-B548-461D-AD34-103FB41A8FB4}" srcOrd="0" destOrd="0" presId="urn:microsoft.com/office/officeart/2005/8/layout/default"/>
    <dgm:cxn modelId="{3A22742D-B730-43E8-BAFE-05D70F7138A7}" srcId="{7E1078CD-92A5-4FE1-BE50-E12B36D5EFF8}" destId="{6A7F3EDE-FAD1-48B7-B69F-24FD3745CD5C}" srcOrd="3" destOrd="0" parTransId="{5038EF14-6153-40D1-AB38-76F70FC21147}" sibTransId="{F04FEE65-3B44-4C04-95BA-8D4C6D6EF3E7}"/>
    <dgm:cxn modelId="{E8F7B42D-7FCA-4906-98B6-AD712636E51E}" srcId="{7E1078CD-92A5-4FE1-BE50-E12B36D5EFF8}" destId="{971266FE-7B60-4E76-960D-295E0E12C093}" srcOrd="4" destOrd="0" parTransId="{3E53BA2B-1F4F-4455-9936-4D9B58F39526}" sibTransId="{F32BEBBF-F7E5-4B93-85D7-515E32DBBF77}"/>
    <dgm:cxn modelId="{DD3D822E-B29E-4B2A-BD6B-DDA0A99097FE}" srcId="{7E1078CD-92A5-4FE1-BE50-E12B36D5EFF8}" destId="{22A34928-A32E-4C67-80ED-A35B5F86C90B}" srcOrd="0" destOrd="0" parTransId="{DC2276C0-6FF3-4873-868C-F0394DCE2873}" sibTransId="{01C0222C-095E-42F5-B4E9-D9DCAECBF797}"/>
    <dgm:cxn modelId="{673CB135-974A-4BAE-A4FB-EE5EE41AF466}" type="presOf" srcId="{22A34928-A32E-4C67-80ED-A35B5F86C90B}" destId="{2117248C-47CD-4D4C-8EB6-4739CD0B7A4F}" srcOrd="0" destOrd="0" presId="urn:microsoft.com/office/officeart/2005/8/layout/default"/>
    <dgm:cxn modelId="{2456123A-0049-4C1D-B114-E777AB51A5D9}" srcId="{7E1078CD-92A5-4FE1-BE50-E12B36D5EFF8}" destId="{B51D9FBD-C5AC-4954-AC62-659560B404D7}" srcOrd="5" destOrd="0" parTransId="{9F0B2C9A-E29B-4CCD-87EE-8874360619B4}" sibTransId="{339E6386-0A78-403E-A724-F70A8E998403}"/>
    <dgm:cxn modelId="{F74E6D4B-CBC9-489C-A6EF-71F8FD79FBBB}" type="presOf" srcId="{971266FE-7B60-4E76-960D-295E0E12C093}" destId="{F67B966A-A424-44F8-A496-5F801D84F78B}" srcOrd="0" destOrd="0" presId="urn:microsoft.com/office/officeart/2005/8/layout/default"/>
    <dgm:cxn modelId="{F155B16B-BDC8-445B-B938-E4E46617BC5C}" type="presOf" srcId="{7E1078CD-92A5-4FE1-BE50-E12B36D5EFF8}" destId="{528387AB-ABBF-48D8-8490-0EE459B23B4E}" srcOrd="0" destOrd="0" presId="urn:microsoft.com/office/officeart/2005/8/layout/default"/>
    <dgm:cxn modelId="{104D9776-EC8B-46D6-9662-BAF6BDDAF315}" srcId="{7E1078CD-92A5-4FE1-BE50-E12B36D5EFF8}" destId="{CFB2A719-3285-4EE4-AE98-EBF3D671F4F6}" srcOrd="2" destOrd="0" parTransId="{5ABE705F-E988-42A9-ABD1-B31C4EE5E50F}" sibTransId="{CCEA719F-3C8E-4006-88C1-5367F93B913E}"/>
    <dgm:cxn modelId="{2E26C85A-0A05-4447-94E3-34283F537BF7}" type="presOf" srcId="{6A7F3EDE-FAD1-48B7-B69F-24FD3745CD5C}" destId="{8710C796-A2C0-4DB5-97C3-2850DB315D54}" srcOrd="0" destOrd="0" presId="urn:microsoft.com/office/officeart/2005/8/layout/default"/>
    <dgm:cxn modelId="{2533ABEA-1EC8-490D-81CD-CC298BF8A4A5}" srcId="{7E1078CD-92A5-4FE1-BE50-E12B36D5EFF8}" destId="{85B152B7-D6B2-4D92-BFA9-177E5C0056F6}" srcOrd="1" destOrd="0" parTransId="{F84A2BF4-7B77-4579-A1A7-6DECC586944C}" sibTransId="{95CE4E17-CBCF-4FA8-8253-5F5A2779258E}"/>
    <dgm:cxn modelId="{6C62BFF0-BA90-4E0C-ACA5-5FC4F6F5817F}" type="presOf" srcId="{CFB2A719-3285-4EE4-AE98-EBF3D671F4F6}" destId="{C18ADB44-4ADF-47F9-A610-270BAB45179D}" srcOrd="0" destOrd="0" presId="urn:microsoft.com/office/officeart/2005/8/layout/default"/>
    <dgm:cxn modelId="{5621C87F-4D2F-48BA-BCF6-68177B507BDF}" type="presParOf" srcId="{528387AB-ABBF-48D8-8490-0EE459B23B4E}" destId="{2117248C-47CD-4D4C-8EB6-4739CD0B7A4F}" srcOrd="0" destOrd="0" presId="urn:microsoft.com/office/officeart/2005/8/layout/default"/>
    <dgm:cxn modelId="{F42CB27A-5684-4A32-9C4F-33FE0ACC0082}" type="presParOf" srcId="{528387AB-ABBF-48D8-8490-0EE459B23B4E}" destId="{EE09206B-17B5-402F-91F8-94AFD59F5246}" srcOrd="1" destOrd="0" presId="urn:microsoft.com/office/officeart/2005/8/layout/default"/>
    <dgm:cxn modelId="{AC216A76-B987-4659-AE9D-50A5A2823A24}" type="presParOf" srcId="{528387AB-ABBF-48D8-8490-0EE459B23B4E}" destId="{532C3136-B548-461D-AD34-103FB41A8FB4}" srcOrd="2" destOrd="0" presId="urn:microsoft.com/office/officeart/2005/8/layout/default"/>
    <dgm:cxn modelId="{3C1E4EA4-C2EB-4D59-B8BD-8439D2CEDDC8}" type="presParOf" srcId="{528387AB-ABBF-48D8-8490-0EE459B23B4E}" destId="{157E1FAC-8464-46B6-B268-717D29328DED}" srcOrd="3" destOrd="0" presId="urn:microsoft.com/office/officeart/2005/8/layout/default"/>
    <dgm:cxn modelId="{217B64F9-F8D9-479D-9960-55CEC2C417D5}" type="presParOf" srcId="{528387AB-ABBF-48D8-8490-0EE459B23B4E}" destId="{C18ADB44-4ADF-47F9-A610-270BAB45179D}" srcOrd="4" destOrd="0" presId="urn:microsoft.com/office/officeart/2005/8/layout/default"/>
    <dgm:cxn modelId="{74D16E41-6450-4C3A-987D-9F36F5CA4D42}" type="presParOf" srcId="{528387AB-ABBF-48D8-8490-0EE459B23B4E}" destId="{E07CD01A-99E5-449C-8238-4D16ED3A3BB1}" srcOrd="5" destOrd="0" presId="urn:microsoft.com/office/officeart/2005/8/layout/default"/>
    <dgm:cxn modelId="{A87E5DB6-AB28-4DDD-A9A3-D90C58FE5F8F}" type="presParOf" srcId="{528387AB-ABBF-48D8-8490-0EE459B23B4E}" destId="{8710C796-A2C0-4DB5-97C3-2850DB315D54}" srcOrd="6" destOrd="0" presId="urn:microsoft.com/office/officeart/2005/8/layout/default"/>
    <dgm:cxn modelId="{49374C8F-5B7F-457B-BF8F-626DBC50D58C}" type="presParOf" srcId="{528387AB-ABBF-48D8-8490-0EE459B23B4E}" destId="{52686828-3FA8-405F-A9F9-7FD68134B15D}" srcOrd="7" destOrd="0" presId="urn:microsoft.com/office/officeart/2005/8/layout/default"/>
    <dgm:cxn modelId="{A4DD9F2F-E031-4FA4-B2EE-1869F5CFF57D}" type="presParOf" srcId="{528387AB-ABBF-48D8-8490-0EE459B23B4E}" destId="{F67B966A-A424-44F8-A496-5F801D84F78B}" srcOrd="8" destOrd="0" presId="urn:microsoft.com/office/officeart/2005/8/layout/default"/>
    <dgm:cxn modelId="{B659FF0F-34F5-443E-A91F-F7805A59D7BB}" type="presParOf" srcId="{528387AB-ABBF-48D8-8490-0EE459B23B4E}" destId="{DCFFAA29-F293-4866-9421-718EDB4AF427}" srcOrd="9" destOrd="0" presId="urn:microsoft.com/office/officeart/2005/8/layout/default"/>
    <dgm:cxn modelId="{1442C50B-F565-4D0C-AB2A-22034B1BE6A4}" type="presParOf" srcId="{528387AB-ABBF-48D8-8490-0EE459B23B4E}" destId="{F99AAE8F-EB49-400D-8B90-EE2BB8C852F7}" srcOrd="10" destOrd="0" presId="urn:microsoft.com/office/officeart/2005/8/layout/defaul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17248C-47CD-4D4C-8EB6-4739CD0B7A4F}">
      <dsp:nvSpPr>
        <dsp:cNvPr id="0" name=""/>
        <dsp:cNvSpPr/>
      </dsp:nvSpPr>
      <dsp:spPr>
        <a:xfrm>
          <a:off x="0" y="285769"/>
          <a:ext cx="1273294" cy="763976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Self-criticism</a:t>
          </a:r>
        </a:p>
      </dsp:txBody>
      <dsp:txXfrm>
        <a:off x="0" y="285769"/>
        <a:ext cx="1273294" cy="763976"/>
      </dsp:txXfrm>
    </dsp:sp>
    <dsp:sp modelId="{532C3136-B548-461D-AD34-103FB41A8FB4}">
      <dsp:nvSpPr>
        <dsp:cNvPr id="0" name=""/>
        <dsp:cNvSpPr/>
      </dsp:nvSpPr>
      <dsp:spPr>
        <a:xfrm>
          <a:off x="1400623" y="285769"/>
          <a:ext cx="1273294" cy="763976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Refusal to seek help</a:t>
          </a:r>
        </a:p>
      </dsp:txBody>
      <dsp:txXfrm>
        <a:off x="1400623" y="285769"/>
        <a:ext cx="1273294" cy="763976"/>
      </dsp:txXfrm>
    </dsp:sp>
    <dsp:sp modelId="{C18ADB44-4ADF-47F9-A610-270BAB45179D}">
      <dsp:nvSpPr>
        <dsp:cNvPr id="0" name=""/>
        <dsp:cNvSpPr/>
      </dsp:nvSpPr>
      <dsp:spPr>
        <a:xfrm>
          <a:off x="2801247" y="285769"/>
          <a:ext cx="1273294" cy="763976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Pessimism</a:t>
          </a:r>
        </a:p>
      </dsp:txBody>
      <dsp:txXfrm>
        <a:off x="2801247" y="285769"/>
        <a:ext cx="1273294" cy="763976"/>
      </dsp:txXfrm>
    </dsp:sp>
    <dsp:sp modelId="{8710C796-A2C0-4DB5-97C3-2850DB315D54}">
      <dsp:nvSpPr>
        <dsp:cNvPr id="0" name=""/>
        <dsp:cNvSpPr/>
      </dsp:nvSpPr>
      <dsp:spPr>
        <a:xfrm>
          <a:off x="0" y="1159825"/>
          <a:ext cx="1273294" cy="763976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Passivity</a:t>
          </a:r>
        </a:p>
      </dsp:txBody>
      <dsp:txXfrm>
        <a:off x="0" y="1159825"/>
        <a:ext cx="1273294" cy="763976"/>
      </dsp:txXfrm>
    </dsp:sp>
    <dsp:sp modelId="{F67B966A-A424-44F8-A496-5F801D84F78B}">
      <dsp:nvSpPr>
        <dsp:cNvPr id="0" name=""/>
        <dsp:cNvSpPr/>
      </dsp:nvSpPr>
      <dsp:spPr>
        <a:xfrm>
          <a:off x="1426497" y="1116691"/>
          <a:ext cx="1273294" cy="763976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Self-doubt</a:t>
          </a:r>
        </a:p>
      </dsp:txBody>
      <dsp:txXfrm>
        <a:off x="1426497" y="1116691"/>
        <a:ext cx="1273294" cy="763976"/>
      </dsp:txXfrm>
    </dsp:sp>
    <dsp:sp modelId="{F99AAE8F-EB49-400D-8B90-EE2BB8C852F7}">
      <dsp:nvSpPr>
        <dsp:cNvPr id="0" name=""/>
        <dsp:cNvSpPr/>
      </dsp:nvSpPr>
      <dsp:spPr>
        <a:xfrm>
          <a:off x="2801247" y="1108065"/>
          <a:ext cx="1273294" cy="763976"/>
        </a:xfrm>
        <a:prstGeom prst="rect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Feelings of inferiority</a:t>
          </a:r>
        </a:p>
      </dsp:txBody>
      <dsp:txXfrm>
        <a:off x="2801247" y="1108065"/>
        <a:ext cx="1273294" cy="763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9D6A6C-BCA7-DA40-B4C6-3D846D9E0335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47BD7A-3425-4141-AE61-34BCDC90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0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64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486400" cy="4594861"/>
          </a:xfrm>
        </p:spPr>
        <p:txBody>
          <a:bodyPr/>
          <a:lstStyle/>
          <a:p>
            <a:r>
              <a:rPr lang="en-US" b="1" dirty="0"/>
              <a:t>Educational Coaching and Consultation</a:t>
            </a:r>
            <a:r>
              <a:rPr lang="en-US" dirty="0"/>
              <a:t>: Organization for Learning, Error Analysis/Tests, Time Management, Reading Rate/Comprehension, Board Review Preparation, Test Taking, Memorization, Note Taking, Learning Styles, Test Anxiety</a:t>
            </a:r>
          </a:p>
          <a:p>
            <a:endParaRPr lang="en-US" dirty="0"/>
          </a:p>
          <a:p>
            <a:r>
              <a:rPr lang="en-US" b="1" dirty="0"/>
              <a:t>Disability Appointments</a:t>
            </a:r>
            <a:r>
              <a:rPr lang="en-US" dirty="0"/>
              <a:t>: Call, email, online scheduling system with disability coordinator or disability consultant. More info available on disability services website.</a:t>
            </a:r>
          </a:p>
          <a:p>
            <a:endParaRPr lang="en-US" dirty="0"/>
          </a:p>
          <a:p>
            <a:r>
              <a:rPr lang="en-US" b="1" dirty="0"/>
              <a:t>Tutoring Sessions: </a:t>
            </a:r>
            <a:r>
              <a:rPr lang="en-US" dirty="0"/>
              <a:t>The online system can be reached at tutor.uthsc.edu. Additional information can be found on the tutoring page.</a:t>
            </a:r>
          </a:p>
          <a:p>
            <a:endParaRPr lang="en-US" dirty="0"/>
          </a:p>
          <a:p>
            <a:r>
              <a:rPr lang="en-US" b="1" dirty="0"/>
              <a:t>Exam Review: </a:t>
            </a:r>
            <a:r>
              <a:rPr lang="en-US" dirty="0"/>
              <a:t>Students can reserve a seat for exam review by visiting tutor.uthsc.edu. Specific college/program information will be sent to student via email. </a:t>
            </a:r>
          </a:p>
          <a:p>
            <a:endParaRPr lang="en-US" b="1" dirty="0"/>
          </a:p>
          <a:p>
            <a:r>
              <a:rPr lang="en-US" b="1" dirty="0"/>
              <a:t>Counseling: </a:t>
            </a:r>
            <a:r>
              <a:rPr lang="en-US" dirty="0"/>
              <a:t>Test anxiety, personal concerns, relaxation techniques, EMDR, biofeedback, stress management,  heart math, adjustment. Students may schedule by phone, email, or the online appointment system. </a:t>
            </a:r>
            <a:r>
              <a:rPr lang="en-US" b="1" dirty="0"/>
              <a:t>Adding two master’s level counselors to address additional mental health concerns.</a:t>
            </a:r>
            <a:endParaRPr lang="en-US" dirty="0"/>
          </a:p>
          <a:p>
            <a:endParaRPr lang="en-US" dirty="0"/>
          </a:p>
          <a:p>
            <a:r>
              <a:rPr lang="en-US" b="1" dirty="0"/>
              <a:t>Student Learning Resources:</a:t>
            </a:r>
            <a:r>
              <a:rPr lang="en-US" dirty="0"/>
              <a:t> SASSI Library, Meditation, Tutoring</a:t>
            </a:r>
          </a:p>
          <a:p>
            <a:endParaRPr lang="en-US" dirty="0"/>
          </a:p>
          <a:p>
            <a:r>
              <a:rPr lang="en-US" b="1" dirty="0"/>
              <a:t>Inclusion: </a:t>
            </a:r>
            <a:r>
              <a:rPr lang="en-US" dirty="0"/>
              <a:t>Disability, Veterans, LGBTQ, Health Careers Program</a:t>
            </a:r>
          </a:p>
          <a:p>
            <a:endParaRPr lang="en-US" dirty="0"/>
          </a:p>
          <a:p>
            <a:r>
              <a:rPr lang="en-US" b="1" dirty="0"/>
              <a:t>Faculty Resources:</a:t>
            </a:r>
            <a:r>
              <a:rPr lang="en-US" dirty="0"/>
              <a:t> Exam registry, disability services handbook, testing guidelines, makeup exams, disability statement for syllabi, accommodations, FAQ</a:t>
            </a:r>
          </a:p>
          <a:p>
            <a:endParaRPr lang="en-US" b="1" dirty="0"/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92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10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69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079"/>
            <a:ext cx="2057400" cy="52120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079"/>
            <a:ext cx="6019800" cy="52120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96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79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5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267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35508"/>
            <a:ext cx="4038600" cy="40349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35508"/>
            <a:ext cx="4038600" cy="403498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456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6638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55979"/>
            <a:ext cx="4040188" cy="29701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26638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55979"/>
            <a:ext cx="4041775" cy="29701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32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954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17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7346"/>
            <a:ext cx="3008313" cy="102692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927347"/>
            <a:ext cx="5111750" cy="530763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89396"/>
            <a:ext cx="3008313" cy="4145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989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C08F8-D538-5245-9A91-00A1BAE9E1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57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4817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86228"/>
            <a:ext cx="8229600" cy="37399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C08F8-D538-5245-9A91-00A1BAE9E18C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73A97-27AC-B94C-961B-14BB57977E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95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4100-BAA2-4347-8333-7D45FCF608A4}" type="datetimeFigureOut">
              <a:rPr lang="en-US" smtClean="0"/>
              <a:t>5/18/2021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133305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/>
              <a:t>Coping with Anxiety and Stress</a:t>
            </a:r>
          </a:p>
        </p:txBody>
      </p:sp>
    </p:spTree>
    <p:extLst>
      <p:ext uri="{BB962C8B-B14F-4D97-AF65-F5344CB8AC3E}">
        <p14:creationId xmlns:p14="http://schemas.microsoft.com/office/powerpoint/2010/main" val="108468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365" y="2091178"/>
            <a:ext cx="8229600" cy="373993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Life style changes</a:t>
            </a:r>
          </a:p>
          <a:p>
            <a:pPr lvl="1"/>
            <a:r>
              <a:rPr lang="en-US" dirty="0"/>
              <a:t>Daily Exercise</a:t>
            </a:r>
          </a:p>
          <a:p>
            <a:pPr lvl="1"/>
            <a:r>
              <a:rPr lang="en-US" dirty="0"/>
              <a:t>Good Sleep </a:t>
            </a:r>
            <a:r>
              <a:rPr lang="en-US" dirty="0" err="1"/>
              <a:t>Hygeine</a:t>
            </a:r>
            <a:endParaRPr lang="en-US" dirty="0"/>
          </a:p>
          <a:p>
            <a:pPr lvl="1"/>
            <a:r>
              <a:rPr lang="en-US" dirty="0"/>
              <a:t>Health Eating</a:t>
            </a:r>
          </a:p>
          <a:p>
            <a:pPr lvl="1"/>
            <a:r>
              <a:rPr lang="en-US" dirty="0"/>
              <a:t>Avoiding Caffeine and alcohol</a:t>
            </a:r>
          </a:p>
        </p:txBody>
      </p:sp>
    </p:spTree>
    <p:extLst>
      <p:ext uri="{BB962C8B-B14F-4D97-AF65-F5344CB8AC3E}">
        <p14:creationId xmlns:p14="http://schemas.microsoft.com/office/powerpoint/2010/main" val="2738770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Anxiety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8190"/>
            <a:ext cx="8229600" cy="373993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Counseling </a:t>
            </a:r>
            <a:r>
              <a:rPr lang="en-US" dirty="0"/>
              <a:t>is often helpful in helping people identify triggers and develop coping skills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Medication </a:t>
            </a:r>
            <a:r>
              <a:rPr lang="en-US" dirty="0"/>
              <a:t>is also a common treatment for anxiety.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Many people benefit from a combination of the two.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212133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Mental hygiene and well being…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5800" y="2206306"/>
            <a:ext cx="4038600" cy="3568394"/>
          </a:xfrm>
          <a:ln w="12700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i="1" dirty="0"/>
              <a:t>Increased attention to mental health and well being of students @ UTHSC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Provide counseling services,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Link to existing mental health services,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Provide appropriate referrals,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Reduce stigma,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Educate about key issues including self-care, and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Use a preventative focus.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35504"/>
            <a:ext cx="4038600" cy="1439196"/>
          </a:xfrm>
          <a:ln w="12700">
            <a:solidFill>
              <a:schemeClr val="accent6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81000" y="2206305"/>
            <a:ext cx="4038600" cy="2031325"/>
          </a:xfrm>
          <a:prstGeom prst="rect">
            <a:avLst/>
          </a:prstGeom>
          <a:noFill/>
          <a:ln w="1270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i="1" dirty="0"/>
              <a:t>Common issues among college students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Anxiety Disorders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Social Phobia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Panic Disorder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Post-traumatic Stress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Generalized Anxiety </a:t>
            </a:r>
          </a:p>
          <a:p>
            <a:r>
              <a:rPr lang="en-US" dirty="0"/>
              <a:t>		                    </a:t>
            </a:r>
            <a:r>
              <a:rPr lang="en-US" sz="1200" dirty="0"/>
              <a:t>(Source: </a:t>
            </a:r>
            <a:r>
              <a:rPr lang="en-US" sz="1200" i="1" dirty="0"/>
              <a:t>Academic Psychiatry)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6252" y="171690"/>
            <a:ext cx="481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Student Academic Support Services and Inclusion</a:t>
            </a:r>
          </a:p>
        </p:txBody>
      </p:sp>
    </p:spTree>
    <p:extLst>
      <p:ext uri="{BB962C8B-B14F-4D97-AF65-F5344CB8AC3E}">
        <p14:creationId xmlns:p14="http://schemas.microsoft.com/office/powerpoint/2010/main" val="1995034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252" y="1935902"/>
            <a:ext cx="8229600" cy="492209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/>
              <a:t>It’s more than just stress…</a:t>
            </a:r>
          </a:p>
          <a:p>
            <a:pPr marL="0" indent="0">
              <a:buNone/>
            </a:pP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800" dirty="0"/>
              <a:t>Previous instances of depression can increase the risk for depression in medical school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8800" dirty="0"/>
              <a:t>Research has demonstrated a number of vulnerabilities for mental health concerns among medical professionals 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8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8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8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8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8800" dirty="0"/>
          </a:p>
          <a:p>
            <a:pPr lvl="1">
              <a:buFont typeface="Arial" panose="020B0604020202020204" pitchFamily="34" charset="0"/>
              <a:buChar char="•"/>
            </a:pPr>
            <a:endParaRPr lang="en-US" sz="8800" dirty="0"/>
          </a:p>
          <a:p>
            <a:pPr marL="457200" lvl="1" indent="0">
              <a:buNone/>
            </a:pPr>
            <a:r>
              <a:rPr lang="en-US" sz="4800" dirty="0"/>
              <a:t>										(Source: http://in-training.org/wounded-healer)</a:t>
            </a:r>
          </a:p>
          <a:p>
            <a:pPr marL="914400" lvl="2" indent="0">
              <a:buNone/>
            </a:pPr>
            <a:r>
              <a:rPr lang="en-US" sz="5500" b="1" dirty="0"/>
              <a:t>			</a:t>
            </a:r>
          </a:p>
          <a:p>
            <a:pPr marL="457200" lvl="1" indent="0">
              <a:buNone/>
            </a:pPr>
            <a:endParaRPr lang="en-US" sz="5500" b="1" dirty="0"/>
          </a:p>
          <a:p>
            <a:pPr marL="457200" lvl="1" indent="0">
              <a:buNone/>
            </a:pPr>
            <a:endParaRPr lang="en-US" sz="5500" b="1" dirty="0"/>
          </a:p>
          <a:p>
            <a:pPr marL="457200" lvl="1" indent="0">
              <a:buNone/>
            </a:pPr>
            <a:r>
              <a:rPr lang="en-US" sz="5500" b="1" dirty="0"/>
              <a:t>										</a:t>
            </a:r>
            <a:endParaRPr lang="en-US" sz="4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256252" y="171690"/>
            <a:ext cx="481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Student Academic Support Services and Inclusion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690154757"/>
              </p:ext>
            </p:extLst>
          </p:nvPr>
        </p:nvGraphicFramePr>
        <p:xfrm>
          <a:off x="2219419" y="3630570"/>
          <a:ext cx="4074542" cy="2226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713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now?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252" y="1851390"/>
            <a:ext cx="8229600" cy="485996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11200" b="1" dirty="0"/>
              <a:t>Health Sciences students are at increased risk…</a:t>
            </a:r>
          </a:p>
          <a:p>
            <a:pPr marL="0" indent="0">
              <a:buNone/>
            </a:pPr>
            <a:endParaRPr lang="en-US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400" b="1" dirty="0"/>
              <a:t>Graduate students </a:t>
            </a:r>
            <a:r>
              <a:rPr lang="en-US" sz="6400" dirty="0"/>
              <a:t>in general (about 60%) report  feeling overwhelmed, exhausted, hopeless, said, or depressed nearly all the time and one in 10 reported thinking of suicide during the past year.</a:t>
            </a:r>
            <a:endParaRPr lang="en-US" sz="6400" b="1" dirty="0"/>
          </a:p>
          <a:p>
            <a:pPr marL="457200" lvl="1" indent="0">
              <a:buNone/>
            </a:pPr>
            <a:endParaRPr lang="en-US" sz="6400" b="1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400" b="1" dirty="0"/>
              <a:t>Medical students </a:t>
            </a:r>
            <a:r>
              <a:rPr lang="en-US" sz="6400" dirty="0"/>
              <a:t>have rates of depression 15-30% higher than the general population and suicide is the second most common form of death.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6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400" b="1" dirty="0"/>
              <a:t>Dental</a:t>
            </a:r>
            <a:r>
              <a:rPr lang="en-US" sz="6400" dirty="0"/>
              <a:t> </a:t>
            </a:r>
            <a:r>
              <a:rPr lang="en-US" sz="6400" b="1" dirty="0"/>
              <a:t>students</a:t>
            </a:r>
            <a:r>
              <a:rPr lang="en-US" sz="6400" dirty="0"/>
              <a:t>’ psychological distress increases from 36% in first year to 44% in fifth year.</a:t>
            </a:r>
          </a:p>
          <a:p>
            <a:pPr marL="457200" lvl="1" indent="0">
              <a:buNone/>
            </a:pPr>
            <a:endParaRPr lang="en-US" sz="6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400" b="1" dirty="0"/>
              <a:t>Pharmacy</a:t>
            </a:r>
            <a:r>
              <a:rPr lang="en-US" sz="6400" dirty="0"/>
              <a:t> </a:t>
            </a:r>
            <a:r>
              <a:rPr lang="en-US" sz="6400" b="1" dirty="0"/>
              <a:t>students</a:t>
            </a:r>
            <a:r>
              <a:rPr lang="en-US" sz="6400" dirty="0"/>
              <a:t> have well being significantly poorer than the age-adjusted U.S. population.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6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400" b="1" dirty="0"/>
              <a:t>Nursing</a:t>
            </a:r>
            <a:r>
              <a:rPr lang="en-US" sz="6400" dirty="0"/>
              <a:t> </a:t>
            </a:r>
            <a:r>
              <a:rPr lang="en-US" sz="6400" b="1" dirty="0"/>
              <a:t>students</a:t>
            </a:r>
            <a:r>
              <a:rPr lang="en-US" sz="6400" dirty="0"/>
              <a:t> ( 38.7% of undergraduates) report mild to severe depression. </a:t>
            </a:r>
          </a:p>
          <a:p>
            <a:pPr marL="457200" lvl="1" indent="0">
              <a:buNone/>
            </a:pPr>
            <a:endParaRPr lang="en-US" sz="64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US" sz="6400" b="1" dirty="0"/>
              <a:t>Under-represented minority students in medical fields </a:t>
            </a:r>
            <a:r>
              <a:rPr lang="en-US" sz="5500" dirty="0"/>
              <a:t>experience many barriers including racial discrimination, financial and academic stress, and  isolation; An estimated 5-10% of Black males have depression.</a:t>
            </a:r>
            <a:endParaRPr lang="en-US" sz="5500" b="1" dirty="0"/>
          </a:p>
          <a:p>
            <a:pPr marL="457200" lvl="1" indent="0">
              <a:buNone/>
            </a:pPr>
            <a:r>
              <a:rPr lang="en-US" sz="5500" dirty="0"/>
              <a:t>												</a:t>
            </a:r>
            <a:r>
              <a:rPr lang="en-US" sz="4800" dirty="0"/>
              <a:t>                (</a:t>
            </a:r>
            <a:r>
              <a:rPr lang="en-US" sz="4800" i="1" dirty="0"/>
              <a:t>Source: Medscape.com)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6252" y="171690"/>
            <a:ext cx="481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Student Academic Support Services and Inclusion</a:t>
            </a:r>
          </a:p>
        </p:txBody>
      </p:sp>
    </p:spTree>
    <p:extLst>
      <p:ext uri="{BB962C8B-B14F-4D97-AF65-F5344CB8AC3E}">
        <p14:creationId xmlns:p14="http://schemas.microsoft.com/office/powerpoint/2010/main" val="33365402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Mind Shift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86228"/>
            <a:ext cx="8229600" cy="4178474"/>
          </a:xfrm>
        </p:spPr>
        <p:txBody>
          <a:bodyPr>
            <a:normAutofit/>
          </a:bodyPr>
          <a:lstStyle/>
          <a:p>
            <a:r>
              <a:rPr lang="en-US" b="1" dirty="0"/>
              <a:t>The wounded healer…</a:t>
            </a:r>
          </a:p>
          <a:p>
            <a:pPr lvl="1"/>
            <a:r>
              <a:rPr lang="en-US" dirty="0"/>
              <a:t>Vulnerabilities can be powerful. </a:t>
            </a:r>
          </a:p>
          <a:p>
            <a:pPr lvl="2"/>
            <a:r>
              <a:rPr lang="en-US" dirty="0"/>
              <a:t>Serve as motivators.</a:t>
            </a:r>
          </a:p>
          <a:p>
            <a:pPr lvl="2"/>
            <a:r>
              <a:rPr lang="en-US" dirty="0"/>
              <a:t>Better equipped to care for others.</a:t>
            </a:r>
          </a:p>
          <a:p>
            <a:pPr lvl="2"/>
            <a:r>
              <a:rPr lang="en-US" dirty="0"/>
              <a:t>Increased empathy. </a:t>
            </a:r>
          </a:p>
          <a:p>
            <a:pPr lvl="2"/>
            <a:r>
              <a:rPr lang="en-US" dirty="0"/>
              <a:t>Enhanced quality of patient interactions.</a:t>
            </a:r>
          </a:p>
          <a:p>
            <a:pPr lvl="2"/>
            <a:r>
              <a:rPr lang="en-US" dirty="0"/>
              <a:t>More likely to attend to mental health concerns such as suicidal ideation among patients. </a:t>
            </a:r>
          </a:p>
          <a:p>
            <a:pPr marL="457200" lvl="1" indent="0">
              <a:buNone/>
            </a:pPr>
            <a:endParaRPr lang="en-US" sz="1200" dirty="0"/>
          </a:p>
          <a:p>
            <a:pPr marL="457200" lvl="1" indent="0">
              <a:buNone/>
            </a:pPr>
            <a:r>
              <a:rPr lang="en-US" sz="1200" dirty="0"/>
              <a:t>										(Source: http://in-training.org/wounded-healer)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56252" y="171690"/>
            <a:ext cx="481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Student Academic Support Services and Inclusion</a:t>
            </a:r>
          </a:p>
        </p:txBody>
      </p:sp>
    </p:spTree>
    <p:extLst>
      <p:ext uri="{BB962C8B-B14F-4D97-AF65-F5344CB8AC3E}">
        <p14:creationId xmlns:p14="http://schemas.microsoft.com/office/powerpoint/2010/main" val="244797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Barriers to accessing counseling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593" y="2735840"/>
            <a:ext cx="4038600" cy="4034985"/>
          </a:xfrm>
        </p:spPr>
        <p:txBody>
          <a:bodyPr>
            <a:normAutofit/>
          </a:bodyPr>
          <a:lstStyle/>
          <a:p>
            <a:r>
              <a:rPr lang="en-US" dirty="0"/>
              <a:t>Even when counseling services are provided, not all students take advantage of them.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endParaRPr lang="en-US" sz="1200" dirty="0"/>
          </a:p>
          <a:p>
            <a:pPr marL="0" indent="0">
              <a:buNone/>
            </a:pPr>
            <a:r>
              <a:rPr lang="en-US" sz="1200" dirty="0"/>
              <a:t>                         (Source: http://in-training.org/wounded-healer)</a:t>
            </a:r>
          </a:p>
          <a:p>
            <a:endParaRPr lang="en-US" sz="1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87106885"/>
              </p:ext>
            </p:extLst>
          </p:nvPr>
        </p:nvGraphicFramePr>
        <p:xfrm>
          <a:off x="4225160" y="2091178"/>
          <a:ext cx="4918840" cy="4035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27497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 can help…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976" y="2107068"/>
            <a:ext cx="8229600" cy="373993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Meaningful change is not easy. </a:t>
            </a:r>
          </a:p>
          <a:p>
            <a:r>
              <a:rPr lang="en-US" dirty="0"/>
              <a:t>Requires a cultural shift.</a:t>
            </a:r>
          </a:p>
          <a:p>
            <a:pPr lvl="1"/>
            <a:r>
              <a:rPr lang="en-US" dirty="0"/>
              <a:t>56% of depressed students fear losing respect, and</a:t>
            </a:r>
          </a:p>
          <a:p>
            <a:pPr lvl="1"/>
            <a:r>
              <a:rPr lang="en-US" dirty="0"/>
              <a:t>83% fear that faculty would view them as unfit.</a:t>
            </a:r>
          </a:p>
          <a:p>
            <a:r>
              <a:rPr lang="en-US" dirty="0"/>
              <a:t>Approach each other with empathy and understanding.</a:t>
            </a:r>
          </a:p>
          <a:p>
            <a:r>
              <a:rPr lang="en-US" dirty="0"/>
              <a:t>Refer concerns to SASSI and other campus resources.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9882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 information…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lvl="1" indent="0">
              <a:buNone/>
            </a:pPr>
            <a:endParaRPr lang="en-US" dirty="0"/>
          </a:p>
          <a:p>
            <a:pPr marL="0" indent="0" algn="ctr" fontAlgn="base">
              <a:buNone/>
            </a:pPr>
            <a:r>
              <a:rPr lang="en-US" sz="3000" b="1" dirty="0"/>
              <a:t>Student Academic </a:t>
            </a:r>
            <a:br>
              <a:rPr lang="en-US" sz="3000" b="1" dirty="0"/>
            </a:br>
            <a:r>
              <a:rPr lang="en-US" sz="3000" b="1" dirty="0"/>
              <a:t>Support Services and Inclusion</a:t>
            </a:r>
            <a:endParaRPr lang="en-US" sz="3000" dirty="0"/>
          </a:p>
          <a:p>
            <a:pPr marL="0" indent="0" algn="ctr" fontAlgn="base">
              <a:buNone/>
            </a:pPr>
            <a:r>
              <a:rPr lang="en-US" sz="3000" dirty="0"/>
              <a:t>8 S. Dunlap GEB, Rm BB9</a:t>
            </a:r>
            <a:br>
              <a:rPr lang="en-US" sz="3000" dirty="0"/>
            </a:br>
            <a:r>
              <a:rPr lang="en-US" sz="3000" dirty="0"/>
              <a:t>Memphis, TN 38163</a:t>
            </a:r>
            <a:br>
              <a:rPr lang="en-US" sz="3000" dirty="0"/>
            </a:br>
            <a:r>
              <a:rPr lang="en-US" sz="3000" b="1" dirty="0"/>
              <a:t>Phone: </a:t>
            </a:r>
            <a:r>
              <a:rPr lang="en-US" sz="3000" dirty="0"/>
              <a:t>(901) 448-5056</a:t>
            </a:r>
            <a:br>
              <a:rPr lang="en-US" sz="3000" dirty="0"/>
            </a:br>
            <a:r>
              <a:rPr lang="en-US" sz="3000" b="1" dirty="0"/>
              <a:t>Fax:</a:t>
            </a:r>
            <a:r>
              <a:rPr lang="en-US" sz="3000" dirty="0"/>
              <a:t> (901) 448-1451</a:t>
            </a:r>
            <a:br>
              <a:rPr lang="en-US" sz="3000" dirty="0"/>
            </a:br>
            <a:r>
              <a:rPr lang="en-US" sz="3000" b="1" dirty="0"/>
              <a:t>Email: </a:t>
            </a:r>
            <a:r>
              <a:rPr lang="en-US" sz="3000" dirty="0"/>
              <a:t>sassi@uthsc.edu</a:t>
            </a:r>
          </a:p>
          <a:p>
            <a:pPr marL="0" indent="0" algn="ctr" fontAlgn="base">
              <a:buNone/>
            </a:pPr>
            <a:r>
              <a:rPr lang="en-US" sz="3000" dirty="0"/>
              <a:t>uthsc.edu/</a:t>
            </a:r>
            <a:r>
              <a:rPr lang="en-US" sz="3000" dirty="0" err="1"/>
              <a:t>sassi</a:t>
            </a:r>
            <a:endParaRPr lang="en-US" sz="3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69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846138"/>
            <a:ext cx="8229600" cy="1143000"/>
          </a:xfrm>
        </p:spPr>
        <p:txBody>
          <a:bodyPr/>
          <a:lstStyle/>
          <a:p>
            <a:r>
              <a:rPr lang="en-US" dirty="0"/>
              <a:t>Welcome…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2168640"/>
            <a:ext cx="8229600" cy="438088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Student Academic Support Services and Inclusion (SASSI)</a:t>
            </a:r>
          </a:p>
          <a:p>
            <a:pPr lvl="1"/>
            <a:r>
              <a:rPr lang="en-US" dirty="0"/>
              <a:t>Educational Coaching and Consultation</a:t>
            </a:r>
          </a:p>
          <a:p>
            <a:pPr lvl="1"/>
            <a:r>
              <a:rPr lang="en-US" dirty="0"/>
              <a:t>Disability Appointments</a:t>
            </a:r>
          </a:p>
          <a:p>
            <a:pPr lvl="1"/>
            <a:r>
              <a:rPr lang="en-US" dirty="0"/>
              <a:t>Tutoring Sessions</a:t>
            </a:r>
          </a:p>
          <a:p>
            <a:pPr lvl="1"/>
            <a:r>
              <a:rPr lang="en-US" dirty="0"/>
              <a:t>Learning Resources for Students</a:t>
            </a:r>
          </a:p>
          <a:p>
            <a:pPr lvl="1"/>
            <a:r>
              <a:rPr lang="en-US" dirty="0"/>
              <a:t>Faculty Resources</a:t>
            </a:r>
          </a:p>
          <a:p>
            <a:pPr lvl="1"/>
            <a:r>
              <a:rPr lang="en-US" dirty="0"/>
              <a:t>Counseling Sessions</a:t>
            </a:r>
          </a:p>
          <a:p>
            <a:pPr lvl="1"/>
            <a:r>
              <a:rPr lang="en-US" dirty="0"/>
              <a:t>Inclusion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56252" y="171690"/>
            <a:ext cx="4817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Student Academic Support Services and Inclusion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6567" y="4252822"/>
            <a:ext cx="3129974" cy="208772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793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Stress?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5814"/>
            <a:ext cx="8229600" cy="3739935"/>
          </a:xfrm>
        </p:spPr>
        <p:txBody>
          <a:bodyPr/>
          <a:lstStyle/>
          <a:p>
            <a:endParaRPr lang="en-US" dirty="0"/>
          </a:p>
          <a:p>
            <a:r>
              <a:rPr lang="en-US" dirty="0"/>
              <a:t>Stress is your body’s reaction to a trigger and is generally a short-term experience.</a:t>
            </a:r>
          </a:p>
          <a:p>
            <a:pPr lvl="1"/>
            <a:r>
              <a:rPr lang="en-US" dirty="0"/>
              <a:t>Positive or negative</a:t>
            </a:r>
          </a:p>
          <a:p>
            <a:pPr lvl="1"/>
            <a:r>
              <a:rPr lang="en-US" dirty="0"/>
              <a:t>Response to a threat (fight or flight)</a:t>
            </a:r>
          </a:p>
        </p:txBody>
      </p:sp>
    </p:spTree>
    <p:extLst>
      <p:ext uri="{BB962C8B-B14F-4D97-AF65-F5344CB8AC3E}">
        <p14:creationId xmlns:p14="http://schemas.microsoft.com/office/powerpoint/2010/main" val="3271634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of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4283"/>
            <a:ext cx="8229600" cy="4392945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Frequent headaches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Sleep disturbance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Back or neck pain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Lightheadedness, faintness, dizziness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Sweaty palms or feet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Difficulty swallowing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Rapid heartrate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Muscle tension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Feeling overwhelmed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Difficulty quieting the mind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Poor concentration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Forgetfulness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Low energy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/>
              <a:t>Loss of sexual desire</a:t>
            </a:r>
          </a:p>
        </p:txBody>
      </p:sp>
    </p:spTree>
    <p:extLst>
      <p:ext uri="{BB962C8B-B14F-4D97-AF65-F5344CB8AC3E}">
        <p14:creationId xmlns:p14="http://schemas.microsoft.com/office/powerpoint/2010/main" val="14448994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Know how you stress</a:t>
            </a:r>
          </a:p>
          <a:p>
            <a:pPr lvl="1"/>
            <a:r>
              <a:rPr lang="en-US" dirty="0"/>
              <a:t>Different people have different triggers</a:t>
            </a:r>
          </a:p>
          <a:p>
            <a:pPr lvl="1"/>
            <a:r>
              <a:rPr lang="en-US" dirty="0"/>
              <a:t>Each person copes differently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Engage in deep breathing</a:t>
            </a:r>
          </a:p>
          <a:p>
            <a:pPr lvl="1"/>
            <a:r>
              <a:rPr lang="en-US" dirty="0"/>
              <a:t>Practice when calm</a:t>
            </a:r>
          </a:p>
          <a:p>
            <a:pPr lvl="1"/>
            <a:r>
              <a:rPr lang="en-US" dirty="0"/>
              <a:t>Use when under pressure</a:t>
            </a:r>
          </a:p>
          <a:p>
            <a:pPr lvl="1"/>
            <a:r>
              <a:rPr lang="en-US" dirty="0"/>
              <a:t>Inhale, hold, and exhale on a count of four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Practice mindfulness</a:t>
            </a:r>
          </a:p>
          <a:p>
            <a:pPr lvl="1"/>
            <a:r>
              <a:rPr lang="en-US" dirty="0"/>
              <a:t>Apps are available on the SASSI website</a:t>
            </a:r>
          </a:p>
          <a:p>
            <a:pPr lvl="1"/>
            <a:r>
              <a:rPr lang="en-US" dirty="0"/>
              <a:t>Brief walks outdoors with focus on your surroundings</a:t>
            </a:r>
          </a:p>
        </p:txBody>
      </p:sp>
    </p:spTree>
    <p:extLst>
      <p:ext uri="{BB962C8B-B14F-4D97-AF65-F5344CB8AC3E}">
        <p14:creationId xmlns:p14="http://schemas.microsoft.com/office/powerpoint/2010/main" val="362781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Coping with Stress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Keep a journal</a:t>
            </a:r>
          </a:p>
          <a:p>
            <a:pPr lvl="1"/>
            <a:r>
              <a:rPr lang="en-US" dirty="0"/>
              <a:t>Write down your best and worst experiences each day</a:t>
            </a:r>
          </a:p>
          <a:p>
            <a:pPr lvl="1"/>
            <a:r>
              <a:rPr lang="en-US" dirty="0"/>
              <a:t>Sort through obstacles</a:t>
            </a:r>
          </a:p>
          <a:p>
            <a:pPr lvl="1"/>
            <a:r>
              <a:rPr lang="en-US" dirty="0"/>
              <a:t>Figure out what works</a:t>
            </a:r>
          </a:p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Get creative</a:t>
            </a:r>
          </a:p>
          <a:p>
            <a:pPr lvl="1"/>
            <a:r>
              <a:rPr lang="en-US" dirty="0"/>
              <a:t>Relax your mind</a:t>
            </a:r>
          </a:p>
          <a:p>
            <a:pPr lvl="1"/>
            <a:r>
              <a:rPr lang="en-US" dirty="0"/>
              <a:t>Adult coloring books, drawing, poetry, cooking, etc.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526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Anxiety?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Anxiety is a sustained mental hygiene issue that can be trigger by stress. </a:t>
            </a:r>
          </a:p>
          <a:p>
            <a:r>
              <a:rPr lang="en-US" dirty="0"/>
              <a:t>Anxiety doesn’t fade away once the threat is in the past.</a:t>
            </a:r>
          </a:p>
          <a:p>
            <a:r>
              <a:rPr lang="en-US" dirty="0"/>
              <a:t>Anxiety can cause significant impairment in social, occupational and areas of living.</a:t>
            </a:r>
          </a:p>
        </p:txBody>
      </p:sp>
    </p:spTree>
    <p:extLst>
      <p:ext uri="{BB962C8B-B14F-4D97-AF65-F5344CB8AC3E}">
        <p14:creationId xmlns:p14="http://schemas.microsoft.com/office/powerpoint/2010/main" val="2890875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of Anxiety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2607" y="2220558"/>
            <a:ext cx="4040188" cy="29701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Difficulty controlling worry</a:t>
            </a:r>
          </a:p>
          <a:p>
            <a:r>
              <a:rPr lang="en-US" dirty="0"/>
              <a:t>Restlessness or feeling keyed up or on edge</a:t>
            </a:r>
          </a:p>
          <a:p>
            <a:r>
              <a:rPr lang="en-US" dirty="0"/>
              <a:t>Easily fatigued</a:t>
            </a:r>
          </a:p>
          <a:p>
            <a:r>
              <a:rPr lang="en-US" dirty="0"/>
              <a:t>Difficulty concentrating</a:t>
            </a:r>
          </a:p>
          <a:p>
            <a:r>
              <a:rPr lang="en-US" dirty="0"/>
              <a:t>Irritability</a:t>
            </a:r>
          </a:p>
          <a:p>
            <a:r>
              <a:rPr lang="en-US" dirty="0"/>
              <a:t>Muscle tension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54965"/>
            <a:ext cx="4041775" cy="29701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Sleep disturbance</a:t>
            </a:r>
          </a:p>
          <a:p>
            <a:r>
              <a:rPr lang="en-US" dirty="0"/>
              <a:t>Exaggerated startle response</a:t>
            </a:r>
          </a:p>
          <a:p>
            <a:r>
              <a:rPr lang="en-US" dirty="0"/>
              <a:t>Headaches, </a:t>
            </a:r>
            <a:r>
              <a:rPr lang="en-US" dirty="0" err="1"/>
              <a:t>stomachaces</a:t>
            </a:r>
            <a:r>
              <a:rPr lang="en-US" dirty="0"/>
              <a:t>, dizziness, pins and needles</a:t>
            </a:r>
          </a:p>
          <a:p>
            <a:r>
              <a:rPr lang="en-US" dirty="0"/>
              <a:t>Shortness of breath, rapid heartbeat, excessive sweating, chest 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30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differences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Although many symptoms are similar, stress is typically transient while anxiety is of longer duration.</a:t>
            </a:r>
          </a:p>
          <a:p>
            <a:r>
              <a:rPr lang="en-US" dirty="0"/>
              <a:t>Anxiety causes clinically significant distress or impairment in social, occupational, or other areas of functioning.</a:t>
            </a:r>
          </a:p>
          <a:p>
            <a:r>
              <a:rPr lang="en-US" dirty="0"/>
              <a:t>Anxiety is among the most common mental hygiene issues in the U.S., affecting over 40 million adults.</a:t>
            </a:r>
          </a:p>
        </p:txBody>
      </p:sp>
    </p:spTree>
    <p:extLst>
      <p:ext uri="{BB962C8B-B14F-4D97-AF65-F5344CB8AC3E}">
        <p14:creationId xmlns:p14="http://schemas.microsoft.com/office/powerpoint/2010/main" val="2981539252"/>
      </p:ext>
    </p:extLst>
  </p:cSld>
  <p:clrMapOvr>
    <a:masterClrMapping/>
  </p:clrMapOvr>
</p:sld>
</file>

<file path=ppt/theme/theme1.xml><?xml version="1.0" encoding="utf-8"?>
<a:theme xmlns:a="http://schemas.openxmlformats.org/drawingml/2006/main" name="UTHSC PP Template 04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ir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0B48EF4EB3924EAA9FF045FBD47A67" ma:contentTypeVersion="12" ma:contentTypeDescription="Create a new document." ma:contentTypeScope="" ma:versionID="96953143e50cf75cbb733348bb220991">
  <xsd:schema xmlns:xsd="http://www.w3.org/2001/XMLSchema" xmlns:xs="http://www.w3.org/2001/XMLSchema" xmlns:p="http://schemas.microsoft.com/office/2006/metadata/properties" xmlns:ns2="36a86164-4df1-4d16-8fe5-0525cbb381c9" xmlns:ns3="ecebac2a-1c6d-4e7e-a809-e8984ab44acf" targetNamespace="http://schemas.microsoft.com/office/2006/metadata/properties" ma:root="true" ma:fieldsID="e66cc03e36d5e3096138c9513d99bc5b" ns2:_="" ns3:_="">
    <xsd:import namespace="36a86164-4df1-4d16-8fe5-0525cbb381c9"/>
    <xsd:import namespace="ecebac2a-1c6d-4e7e-a809-e8984ab44ac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a86164-4df1-4d16-8fe5-0525cbb381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bac2a-1c6d-4e7e-a809-e8984ab44ac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60E0F94-C0CC-4340-80F4-D4B0D32BCC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a86164-4df1-4d16-8fe5-0525cbb381c9"/>
    <ds:schemaRef ds:uri="ecebac2a-1c6d-4e7e-a809-e8984ab44ac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673ED8-0E13-45F2-BFB9-B435BFE3532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B62B0AC-E495-4DA6-AB50-3A9AB11F92D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UTHSC PP Template 04-2015.potx</Template>
  <TotalTime>396</TotalTime>
  <Words>1177</Words>
  <Application>Microsoft Office PowerPoint</Application>
  <PresentationFormat>On-screen Show (4:3)</PresentationFormat>
  <Paragraphs>188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UTHSC PP Template 04-2015</vt:lpstr>
      <vt:lpstr>First Slide</vt:lpstr>
      <vt:lpstr>PowerPoint Presentation</vt:lpstr>
      <vt:lpstr>Welcome… </vt:lpstr>
      <vt:lpstr>What is Stress?</vt:lpstr>
      <vt:lpstr>Symptoms of Stress</vt:lpstr>
      <vt:lpstr>Coping with Stress</vt:lpstr>
      <vt:lpstr>Coping with Stress</vt:lpstr>
      <vt:lpstr>What is Anxiety?</vt:lpstr>
      <vt:lpstr>Symptoms of Anxiety</vt:lpstr>
      <vt:lpstr>Key differences</vt:lpstr>
      <vt:lpstr>Coping with Anxiety</vt:lpstr>
      <vt:lpstr>Coping with Anxiety</vt:lpstr>
      <vt:lpstr>Mental hygiene and well being…</vt:lpstr>
      <vt:lpstr>Why now?</vt:lpstr>
      <vt:lpstr>Why now?</vt:lpstr>
      <vt:lpstr>Mind Shift</vt:lpstr>
      <vt:lpstr>Barriers to accessing counseling</vt:lpstr>
      <vt:lpstr>You can help…</vt:lpstr>
      <vt:lpstr>Contact information…</vt:lpstr>
    </vt:vector>
  </TitlesOfParts>
  <Company>University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Meyer</dc:creator>
  <cp:lastModifiedBy>Brooks, Laurie</cp:lastModifiedBy>
  <cp:revision>49</cp:revision>
  <dcterms:created xsi:type="dcterms:W3CDTF">2013-08-09T21:17:56Z</dcterms:created>
  <dcterms:modified xsi:type="dcterms:W3CDTF">2021-05-18T13:52:02Z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0x010100400B48EF4EB3924EAA9FF045FBD47A67</vt:lpwstr>
  </property>
</Properties>
</file>