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305" r:id="rId3"/>
    <p:sldId id="303" r:id="rId4"/>
    <p:sldId id="304" r:id="rId5"/>
    <p:sldId id="256" r:id="rId6"/>
    <p:sldId id="300" r:id="rId7"/>
    <p:sldId id="285" r:id="rId8"/>
    <p:sldId id="302" r:id="rId9"/>
    <p:sldId id="313" r:id="rId10"/>
    <p:sldId id="314" r:id="rId11"/>
    <p:sldId id="259" r:id="rId12"/>
    <p:sldId id="315" r:id="rId13"/>
    <p:sldId id="257" r:id="rId14"/>
    <p:sldId id="316" r:id="rId15"/>
    <p:sldId id="262" r:id="rId16"/>
    <p:sldId id="286" r:id="rId17"/>
    <p:sldId id="274" r:id="rId18"/>
    <p:sldId id="287" r:id="rId19"/>
    <p:sldId id="288" r:id="rId20"/>
    <p:sldId id="319" r:id="rId21"/>
    <p:sldId id="264" r:id="rId22"/>
    <p:sldId id="318" r:id="rId23"/>
    <p:sldId id="290" r:id="rId24"/>
    <p:sldId id="320" r:id="rId25"/>
    <p:sldId id="267" r:id="rId26"/>
    <p:sldId id="293" r:id="rId27"/>
    <p:sldId id="310" r:id="rId28"/>
    <p:sldId id="321" r:id="rId29"/>
    <p:sldId id="272" r:id="rId30"/>
    <p:sldId id="296" r:id="rId31"/>
    <p:sldId id="323" r:id="rId32"/>
    <p:sldId id="322" r:id="rId33"/>
    <p:sldId id="271" r:id="rId34"/>
    <p:sldId id="273" r:id="rId35"/>
    <p:sldId id="325" r:id="rId36"/>
    <p:sldId id="307" r:id="rId37"/>
    <p:sldId id="327" r:id="rId38"/>
    <p:sldId id="276" r:id="rId39"/>
    <p:sldId id="292" r:id="rId40"/>
    <p:sldId id="328" r:id="rId41"/>
    <p:sldId id="324" r:id="rId42"/>
    <p:sldId id="329" r:id="rId43"/>
    <p:sldId id="312" r:id="rId44"/>
    <p:sldId id="326" r:id="rId45"/>
    <p:sldId id="277" r:id="rId46"/>
    <p:sldId id="311" r:id="rId47"/>
    <p:sldId id="278" r:id="rId48"/>
    <p:sldId id="279" r:id="rId49"/>
    <p:sldId id="280" r:id="rId50"/>
    <p:sldId id="330" r:id="rId51"/>
    <p:sldId id="291" r:id="rId52"/>
    <p:sldId id="281" r:id="rId53"/>
    <p:sldId id="298" r:id="rId54"/>
    <p:sldId id="331" r:id="rId55"/>
    <p:sldId id="282" r:id="rId56"/>
    <p:sldId id="332" r:id="rId57"/>
    <p:sldId id="283" r:id="rId58"/>
    <p:sldId id="299" r:id="rId5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 Derita" initials="BD" lastIdx="1" clrIdx="0">
    <p:extLst>
      <p:ext uri="{19B8F6BF-5375-455C-9EA6-DF929625EA0E}">
        <p15:presenceInfo xmlns:p15="http://schemas.microsoft.com/office/powerpoint/2012/main" userId="S::dbran@uthsc.edu::c7044eda-e54e-4422-85d0-3c40c55ecb35" providerId="AD"/>
      </p:ext>
    </p:extLst>
  </p:cmAuthor>
  <p:cmAuthor id="2" name="Hendrix, Carol S" initials="HCS" lastIdx="26" clrIdx="1">
    <p:extLst>
      <p:ext uri="{19B8F6BF-5375-455C-9EA6-DF929625EA0E}">
        <p15:presenceInfo xmlns:p15="http://schemas.microsoft.com/office/powerpoint/2012/main" userId="S::chendri6@uthsc.edu::8092c8b4-bf05-4640-be0a-df8b4ea6ea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snapToGrid="0">
      <p:cViewPr varScale="1">
        <p:scale>
          <a:sx n="128" d="100"/>
          <a:sy n="128" d="100"/>
        </p:scale>
        <p:origin x="1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1CC8B-3FA9-4B4C-AED1-D61773DC93A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2EC2AF6-DD7C-465C-91D2-BDF30EB904D5}">
      <dgm:prSet custT="1"/>
      <dgm:spPr/>
      <dgm:t>
        <a:bodyPr/>
        <a:lstStyle/>
        <a:p>
          <a:r>
            <a:rPr lang="en-US" sz="1600" b="1" dirty="0"/>
            <a:t>Current Protocol</a:t>
          </a:r>
        </a:p>
      </dgm:t>
    </dgm:pt>
    <dgm:pt modelId="{9BAA76C4-A6E4-463D-AAEE-7D0A46FE5400}" type="parTrans" cxnId="{BB575573-2FD4-48DB-869F-AD01EA06EE6F}">
      <dgm:prSet/>
      <dgm:spPr/>
      <dgm:t>
        <a:bodyPr/>
        <a:lstStyle/>
        <a:p>
          <a:endParaRPr lang="en-US"/>
        </a:p>
      </dgm:t>
    </dgm:pt>
    <dgm:pt modelId="{56165069-54F2-4889-AE87-E29234470239}" type="sibTrans" cxnId="{BB575573-2FD4-48DB-869F-AD01EA06EE6F}">
      <dgm:prSet/>
      <dgm:spPr/>
      <dgm:t>
        <a:bodyPr/>
        <a:lstStyle/>
        <a:p>
          <a:endParaRPr lang="en-US"/>
        </a:p>
      </dgm:t>
    </dgm:pt>
    <dgm:pt modelId="{BC041F5D-524B-4565-A1D2-332D3267527F}">
      <dgm:prSet custT="1"/>
      <dgm:spPr/>
      <dgm:t>
        <a:bodyPr/>
        <a:lstStyle/>
        <a:p>
          <a:r>
            <a:rPr lang="en-US" sz="1600" b="1" dirty="0"/>
            <a:t>Current Consent Form</a:t>
          </a:r>
        </a:p>
      </dgm:t>
    </dgm:pt>
    <dgm:pt modelId="{445EA646-15E9-4A1A-9678-585055DD931C}" type="parTrans" cxnId="{9FDFFCE4-F2AD-45E6-BBC3-97056A80F859}">
      <dgm:prSet/>
      <dgm:spPr/>
      <dgm:t>
        <a:bodyPr/>
        <a:lstStyle/>
        <a:p>
          <a:endParaRPr lang="en-US"/>
        </a:p>
      </dgm:t>
    </dgm:pt>
    <dgm:pt modelId="{B13A6079-4C0E-406D-933E-34FC367EF004}" type="sibTrans" cxnId="{9FDFFCE4-F2AD-45E6-BBC3-97056A80F859}">
      <dgm:prSet/>
      <dgm:spPr/>
      <dgm:t>
        <a:bodyPr/>
        <a:lstStyle/>
        <a:p>
          <a:endParaRPr lang="en-US"/>
        </a:p>
      </dgm:t>
    </dgm:pt>
    <dgm:pt modelId="{4E409FD2-FA50-4FF9-9FD4-45426F6FCA8F}">
      <dgm:prSet custT="1"/>
      <dgm:spPr/>
      <dgm:t>
        <a:bodyPr/>
        <a:lstStyle/>
        <a:p>
          <a:r>
            <a:rPr lang="en-US" sz="1500" b="1" dirty="0"/>
            <a:t>IRB Documents</a:t>
          </a:r>
        </a:p>
      </dgm:t>
    </dgm:pt>
    <dgm:pt modelId="{FA8D8830-B19C-4395-8E0D-2B2236442DB0}" type="parTrans" cxnId="{BA5DC3B3-171D-4511-B98F-4B74D746F120}">
      <dgm:prSet/>
      <dgm:spPr/>
      <dgm:t>
        <a:bodyPr/>
        <a:lstStyle/>
        <a:p>
          <a:endParaRPr lang="en-US"/>
        </a:p>
      </dgm:t>
    </dgm:pt>
    <dgm:pt modelId="{9B3FE00A-5C15-49C1-A11D-00275E529D5B}" type="sibTrans" cxnId="{BA5DC3B3-171D-4511-B98F-4B74D746F120}">
      <dgm:prSet/>
      <dgm:spPr/>
      <dgm:t>
        <a:bodyPr/>
        <a:lstStyle/>
        <a:p>
          <a:endParaRPr lang="en-US"/>
        </a:p>
      </dgm:t>
    </dgm:pt>
    <dgm:pt modelId="{260C5A01-521B-47A6-B167-F135658D8315}">
      <dgm:prSet custT="1"/>
      <dgm:spPr/>
      <dgm:t>
        <a:bodyPr/>
        <a:lstStyle/>
        <a:p>
          <a:r>
            <a:rPr lang="en-US" sz="1500" b="1" dirty="0"/>
            <a:t>Study Team Credentials</a:t>
          </a:r>
        </a:p>
      </dgm:t>
    </dgm:pt>
    <dgm:pt modelId="{052DA40C-B37D-47BC-92BA-601F5C1CF1CD}" type="parTrans" cxnId="{13D084BD-2C60-4615-8684-4EA7144C6021}">
      <dgm:prSet/>
      <dgm:spPr/>
      <dgm:t>
        <a:bodyPr/>
        <a:lstStyle/>
        <a:p>
          <a:endParaRPr lang="en-US"/>
        </a:p>
      </dgm:t>
    </dgm:pt>
    <dgm:pt modelId="{6AE8F5F5-2AEC-49A9-BAFD-E1D5620AC440}" type="sibTrans" cxnId="{13D084BD-2C60-4615-8684-4EA7144C6021}">
      <dgm:prSet/>
      <dgm:spPr/>
      <dgm:t>
        <a:bodyPr/>
        <a:lstStyle/>
        <a:p>
          <a:endParaRPr lang="en-US"/>
        </a:p>
      </dgm:t>
    </dgm:pt>
    <dgm:pt modelId="{8C29BF52-1AAD-4528-B6B8-984B20588FA3}">
      <dgm:prSet custT="1"/>
      <dgm:spPr/>
      <dgm:t>
        <a:bodyPr/>
        <a:lstStyle/>
        <a:p>
          <a:r>
            <a:rPr lang="en-US" sz="1600" b="1" dirty="0"/>
            <a:t>IP Brochure/Manual</a:t>
          </a:r>
        </a:p>
      </dgm:t>
    </dgm:pt>
    <dgm:pt modelId="{703A3E60-8710-4C26-BF87-8DB759F7D262}" type="parTrans" cxnId="{C1B235FD-F8B5-4506-B7DB-632F324BB7B9}">
      <dgm:prSet/>
      <dgm:spPr/>
      <dgm:t>
        <a:bodyPr/>
        <a:lstStyle/>
        <a:p>
          <a:endParaRPr lang="en-US"/>
        </a:p>
      </dgm:t>
    </dgm:pt>
    <dgm:pt modelId="{2548FCEA-0BD4-4F92-A3EA-98A0933B5C89}" type="sibTrans" cxnId="{C1B235FD-F8B5-4506-B7DB-632F324BB7B9}">
      <dgm:prSet/>
      <dgm:spPr/>
      <dgm:t>
        <a:bodyPr/>
        <a:lstStyle/>
        <a:p>
          <a:endParaRPr lang="en-US"/>
        </a:p>
      </dgm:t>
    </dgm:pt>
    <dgm:pt modelId="{CC9F891E-FB86-415A-B64F-8CD92A0330F9}">
      <dgm:prSet custT="1"/>
      <dgm:spPr/>
      <dgm:t>
        <a:bodyPr/>
        <a:lstStyle/>
        <a:p>
          <a:r>
            <a:rPr lang="en-US" sz="1500" b="1" dirty="0"/>
            <a:t>DOA/DOR</a:t>
          </a:r>
        </a:p>
      </dgm:t>
    </dgm:pt>
    <dgm:pt modelId="{DF24F6E1-894C-4245-A538-548B8168710C}" type="parTrans" cxnId="{29A1A741-A97B-4715-8E22-94D61D660DA5}">
      <dgm:prSet/>
      <dgm:spPr/>
      <dgm:t>
        <a:bodyPr/>
        <a:lstStyle/>
        <a:p>
          <a:endParaRPr lang="en-US"/>
        </a:p>
      </dgm:t>
    </dgm:pt>
    <dgm:pt modelId="{21704701-F79A-4572-80EF-F00601D1C678}" type="sibTrans" cxnId="{29A1A741-A97B-4715-8E22-94D61D660DA5}">
      <dgm:prSet/>
      <dgm:spPr/>
      <dgm:t>
        <a:bodyPr/>
        <a:lstStyle/>
        <a:p>
          <a:endParaRPr lang="en-US"/>
        </a:p>
      </dgm:t>
    </dgm:pt>
    <dgm:pt modelId="{D4F74D1B-4E6F-446A-9F09-AFF382FD904E}">
      <dgm:prSet custT="1"/>
      <dgm:spPr/>
      <dgm:t>
        <a:bodyPr/>
        <a:lstStyle/>
        <a:p>
          <a:r>
            <a:rPr lang="en-US" sz="1600" b="1" dirty="0"/>
            <a:t>Case Report Forms</a:t>
          </a:r>
        </a:p>
      </dgm:t>
    </dgm:pt>
    <dgm:pt modelId="{3AF0D145-DA3A-409B-B6DF-B8DB9324AC1C}" type="parTrans" cxnId="{22C35586-F3D2-4A62-B0D7-EF03A6664EE7}">
      <dgm:prSet/>
      <dgm:spPr/>
      <dgm:t>
        <a:bodyPr/>
        <a:lstStyle/>
        <a:p>
          <a:endParaRPr lang="en-US"/>
        </a:p>
      </dgm:t>
    </dgm:pt>
    <dgm:pt modelId="{1EE3A3A2-AB88-4089-89CE-79809FE6ADF1}" type="sibTrans" cxnId="{22C35586-F3D2-4A62-B0D7-EF03A6664EE7}">
      <dgm:prSet/>
      <dgm:spPr/>
      <dgm:t>
        <a:bodyPr/>
        <a:lstStyle/>
        <a:p>
          <a:endParaRPr lang="en-US"/>
        </a:p>
      </dgm:t>
    </dgm:pt>
    <dgm:pt modelId="{9720C9FB-AC63-4077-8D2A-770618AE881C}">
      <dgm:prSet custT="1"/>
      <dgm:spPr/>
      <dgm:t>
        <a:bodyPr/>
        <a:lstStyle/>
        <a:p>
          <a:r>
            <a:rPr lang="en-US" sz="1600" b="1" dirty="0"/>
            <a:t>Training</a:t>
          </a:r>
        </a:p>
        <a:p>
          <a:r>
            <a:rPr lang="en-US" sz="1600" b="1" baseline="0" dirty="0"/>
            <a:t>Documents</a:t>
          </a:r>
          <a:endParaRPr lang="en-US" sz="1600" b="1" dirty="0"/>
        </a:p>
      </dgm:t>
    </dgm:pt>
    <dgm:pt modelId="{1AA66096-D64B-42C5-A02A-7A5965274E59}" type="parTrans" cxnId="{D922808F-136E-4C9F-9657-9B4C9B7A0F95}">
      <dgm:prSet/>
      <dgm:spPr/>
      <dgm:t>
        <a:bodyPr/>
        <a:lstStyle/>
        <a:p>
          <a:endParaRPr lang="en-US"/>
        </a:p>
      </dgm:t>
    </dgm:pt>
    <dgm:pt modelId="{C3CF24B2-7FA5-416A-B00C-0035D7D9CA55}" type="sibTrans" cxnId="{D922808F-136E-4C9F-9657-9B4C9B7A0F95}">
      <dgm:prSet/>
      <dgm:spPr/>
      <dgm:t>
        <a:bodyPr/>
        <a:lstStyle/>
        <a:p>
          <a:endParaRPr lang="en-US"/>
        </a:p>
      </dgm:t>
    </dgm:pt>
    <dgm:pt modelId="{A77D555B-5C16-425D-B760-B78F64D45184}">
      <dgm:prSet custT="1"/>
      <dgm:spPr/>
      <dgm:t>
        <a:bodyPr/>
        <a:lstStyle/>
        <a:p>
          <a:r>
            <a:rPr lang="en-US" sz="1600" b="1" dirty="0"/>
            <a:t>IP Information and  Accountability</a:t>
          </a:r>
        </a:p>
      </dgm:t>
    </dgm:pt>
    <dgm:pt modelId="{F3AFAA23-666F-4A60-A33E-E232EDDB07A2}" type="parTrans" cxnId="{D3DFD141-FF93-4347-B239-27498E014997}">
      <dgm:prSet/>
      <dgm:spPr/>
      <dgm:t>
        <a:bodyPr/>
        <a:lstStyle/>
        <a:p>
          <a:endParaRPr lang="en-US"/>
        </a:p>
      </dgm:t>
    </dgm:pt>
    <dgm:pt modelId="{C6AB062E-2D4C-4F47-BCA6-C2614CCA11A5}" type="sibTrans" cxnId="{D3DFD141-FF93-4347-B239-27498E014997}">
      <dgm:prSet/>
      <dgm:spPr/>
      <dgm:t>
        <a:bodyPr/>
        <a:lstStyle/>
        <a:p>
          <a:endParaRPr lang="en-US"/>
        </a:p>
      </dgm:t>
    </dgm:pt>
    <dgm:pt modelId="{75B49974-30C6-4DE4-894C-FC0DD33141F0}">
      <dgm:prSet custT="1"/>
      <dgm:spPr/>
      <dgm:t>
        <a:bodyPr/>
        <a:lstStyle/>
        <a:p>
          <a:r>
            <a:rPr lang="en-US" sz="1500" b="1" dirty="0"/>
            <a:t>Correspondence</a:t>
          </a:r>
        </a:p>
      </dgm:t>
    </dgm:pt>
    <dgm:pt modelId="{56C2C5B3-DF6B-4B0D-982A-0C3931F0F97A}" type="parTrans" cxnId="{40CF435A-4BBD-456B-A755-608E5C0C7E85}">
      <dgm:prSet/>
      <dgm:spPr/>
      <dgm:t>
        <a:bodyPr/>
        <a:lstStyle/>
        <a:p>
          <a:endParaRPr lang="en-US"/>
        </a:p>
      </dgm:t>
    </dgm:pt>
    <dgm:pt modelId="{FD2C7E28-B357-453C-B33D-C3A2C1EB227B}" type="sibTrans" cxnId="{40CF435A-4BBD-456B-A755-608E5C0C7E85}">
      <dgm:prSet/>
      <dgm:spPr/>
      <dgm:t>
        <a:bodyPr/>
        <a:lstStyle/>
        <a:p>
          <a:endParaRPr lang="en-US"/>
        </a:p>
      </dgm:t>
    </dgm:pt>
    <dgm:pt modelId="{28D14238-20A7-4D08-83B5-2A74A002C20E}">
      <dgm:prSet custT="1"/>
      <dgm:spPr/>
      <dgm:t>
        <a:bodyPr/>
        <a:lstStyle/>
        <a:p>
          <a:r>
            <a:rPr lang="en-US" sz="1600" b="1" dirty="0"/>
            <a:t>Screening/</a:t>
          </a:r>
        </a:p>
        <a:p>
          <a:r>
            <a:rPr lang="en-US" sz="1600" b="1" dirty="0"/>
            <a:t>Enrollment log</a:t>
          </a:r>
        </a:p>
      </dgm:t>
    </dgm:pt>
    <dgm:pt modelId="{2ED58E5B-8021-4E63-A8B8-39E3A708C982}" type="parTrans" cxnId="{E5112751-2D52-4C75-9311-5195C5B07E88}">
      <dgm:prSet/>
      <dgm:spPr/>
      <dgm:t>
        <a:bodyPr/>
        <a:lstStyle/>
        <a:p>
          <a:endParaRPr lang="en-US"/>
        </a:p>
      </dgm:t>
    </dgm:pt>
    <dgm:pt modelId="{960CF7CE-E4CE-458B-A243-E8ABF757D7F0}" type="sibTrans" cxnId="{E5112751-2D52-4C75-9311-5195C5B07E88}">
      <dgm:prSet/>
      <dgm:spPr/>
      <dgm:t>
        <a:bodyPr/>
        <a:lstStyle/>
        <a:p>
          <a:endParaRPr lang="en-US"/>
        </a:p>
      </dgm:t>
    </dgm:pt>
    <dgm:pt modelId="{D30C2538-8B11-4456-BBDD-EEBF7BD353BF}">
      <dgm:prSet custT="1"/>
      <dgm:spPr/>
      <dgm:t>
        <a:bodyPr/>
        <a:lstStyle/>
        <a:p>
          <a:r>
            <a:rPr lang="en-US" sz="1600" b="1" dirty="0"/>
            <a:t>Master Log</a:t>
          </a:r>
        </a:p>
      </dgm:t>
    </dgm:pt>
    <dgm:pt modelId="{19134E64-1971-4D3E-89B8-4D2B364F9717}" type="parTrans" cxnId="{547932AD-682D-4CB6-92D5-8E137FACD2C4}">
      <dgm:prSet/>
      <dgm:spPr/>
      <dgm:t>
        <a:bodyPr/>
        <a:lstStyle/>
        <a:p>
          <a:endParaRPr lang="en-US"/>
        </a:p>
      </dgm:t>
    </dgm:pt>
    <dgm:pt modelId="{CAF16F6B-A7F8-43D0-B8ED-27DB034A4B4C}" type="sibTrans" cxnId="{547932AD-682D-4CB6-92D5-8E137FACD2C4}">
      <dgm:prSet/>
      <dgm:spPr/>
      <dgm:t>
        <a:bodyPr/>
        <a:lstStyle/>
        <a:p>
          <a:endParaRPr lang="en-US"/>
        </a:p>
      </dgm:t>
    </dgm:pt>
    <dgm:pt modelId="{0356EA66-4D6D-4640-982C-3628F05BCDEF}">
      <dgm:prSet custT="1"/>
      <dgm:spPr/>
      <dgm:t>
        <a:bodyPr/>
        <a:lstStyle/>
        <a:p>
          <a:r>
            <a:rPr lang="en-US" sz="1500" b="1" dirty="0"/>
            <a:t>Laboratory Documents</a:t>
          </a:r>
        </a:p>
      </dgm:t>
    </dgm:pt>
    <dgm:pt modelId="{B1A1C0DE-4488-4160-9E53-8190733AD9A5}" type="parTrans" cxnId="{AC74972B-63DC-4DFE-9890-07D823F3E79E}">
      <dgm:prSet/>
      <dgm:spPr/>
      <dgm:t>
        <a:bodyPr/>
        <a:lstStyle/>
        <a:p>
          <a:endParaRPr lang="en-US"/>
        </a:p>
      </dgm:t>
    </dgm:pt>
    <dgm:pt modelId="{CF3081F7-7F82-4CCE-AF3D-90AA78B47E7F}" type="sibTrans" cxnId="{AC74972B-63DC-4DFE-9890-07D823F3E79E}">
      <dgm:prSet/>
      <dgm:spPr/>
      <dgm:t>
        <a:bodyPr/>
        <a:lstStyle/>
        <a:p>
          <a:endParaRPr lang="en-US"/>
        </a:p>
      </dgm:t>
    </dgm:pt>
    <dgm:pt modelId="{042B0862-E7E3-438C-8BCB-BFBAC1E1F055}">
      <dgm:prSet custT="1"/>
      <dgm:spPr/>
      <dgm:t>
        <a:bodyPr/>
        <a:lstStyle/>
        <a:p>
          <a:r>
            <a:rPr lang="en-US" sz="1600" b="1" dirty="0"/>
            <a:t>Specimen Tracking Log</a:t>
          </a:r>
        </a:p>
      </dgm:t>
    </dgm:pt>
    <dgm:pt modelId="{C49B6670-3F42-48CF-AD1D-8ADABF41EC48}" type="parTrans" cxnId="{454BA336-49B5-4E68-B417-F15D160EC21B}">
      <dgm:prSet/>
      <dgm:spPr/>
      <dgm:t>
        <a:bodyPr/>
        <a:lstStyle/>
        <a:p>
          <a:endParaRPr lang="en-US"/>
        </a:p>
      </dgm:t>
    </dgm:pt>
    <dgm:pt modelId="{FF0C518C-FE9D-4410-990D-AF69491E3C09}" type="sibTrans" cxnId="{454BA336-49B5-4E68-B417-F15D160EC21B}">
      <dgm:prSet/>
      <dgm:spPr/>
      <dgm:t>
        <a:bodyPr/>
        <a:lstStyle/>
        <a:p>
          <a:endParaRPr lang="en-US"/>
        </a:p>
      </dgm:t>
    </dgm:pt>
    <dgm:pt modelId="{70CE092B-2C18-434F-A6CB-CEA25AE0A622}">
      <dgm:prSet custT="1"/>
      <dgm:spPr/>
      <dgm:t>
        <a:bodyPr/>
        <a:lstStyle/>
        <a:p>
          <a:r>
            <a:rPr lang="en-US" sz="1500" b="1" dirty="0"/>
            <a:t>Protocol Deviation log</a:t>
          </a:r>
        </a:p>
      </dgm:t>
    </dgm:pt>
    <dgm:pt modelId="{44826EEF-7E73-4A65-92FA-1C206C91D03C}" type="parTrans" cxnId="{A1F4964B-A9B9-4AB3-B047-586FC88D8CC5}">
      <dgm:prSet/>
      <dgm:spPr/>
      <dgm:t>
        <a:bodyPr/>
        <a:lstStyle/>
        <a:p>
          <a:endParaRPr lang="en-US"/>
        </a:p>
      </dgm:t>
    </dgm:pt>
    <dgm:pt modelId="{87514C00-55B4-47AE-AADC-5189D5796807}" type="sibTrans" cxnId="{A1F4964B-A9B9-4AB3-B047-586FC88D8CC5}">
      <dgm:prSet/>
      <dgm:spPr/>
      <dgm:t>
        <a:bodyPr/>
        <a:lstStyle/>
        <a:p>
          <a:endParaRPr lang="en-US"/>
        </a:p>
      </dgm:t>
    </dgm:pt>
    <dgm:pt modelId="{233C26B9-AFC8-46DC-A4D9-2AF69D1A6AFD}">
      <dgm:prSet custT="1"/>
      <dgm:spPr/>
      <dgm:t>
        <a:bodyPr/>
        <a:lstStyle/>
        <a:p>
          <a:r>
            <a:rPr lang="en-US" sz="1500" b="1" dirty="0"/>
            <a:t>Note to Files</a:t>
          </a:r>
        </a:p>
      </dgm:t>
    </dgm:pt>
    <dgm:pt modelId="{7AD51CAE-59F1-4720-9957-20A9DC74982E}" type="parTrans" cxnId="{D0BB1EE9-E1DB-4426-B8D6-1ABE954675C9}">
      <dgm:prSet/>
      <dgm:spPr/>
      <dgm:t>
        <a:bodyPr/>
        <a:lstStyle/>
        <a:p>
          <a:endParaRPr lang="en-US"/>
        </a:p>
      </dgm:t>
    </dgm:pt>
    <dgm:pt modelId="{884142FC-B966-4D29-AFAB-3AAB6AF5A9CB}" type="sibTrans" cxnId="{D0BB1EE9-E1DB-4426-B8D6-1ABE954675C9}">
      <dgm:prSet/>
      <dgm:spPr/>
      <dgm:t>
        <a:bodyPr/>
        <a:lstStyle/>
        <a:p>
          <a:endParaRPr lang="en-US"/>
        </a:p>
      </dgm:t>
    </dgm:pt>
    <dgm:pt modelId="{F38D2A90-C1BE-48FE-9769-2F29BE9B489E}">
      <dgm:prSet custT="1"/>
      <dgm:spPr/>
      <dgm:t>
        <a:bodyPr/>
        <a:lstStyle/>
        <a:p>
          <a:r>
            <a:rPr lang="en-US" sz="1500" b="1" dirty="0"/>
            <a:t>Monitoring Visits and Reports</a:t>
          </a:r>
        </a:p>
      </dgm:t>
    </dgm:pt>
    <dgm:pt modelId="{9B4C1755-002A-4CDF-B8EB-A9F1D8A7329A}" type="parTrans" cxnId="{616DEBA4-0966-41F1-9703-C68AB1F24C0B}">
      <dgm:prSet/>
      <dgm:spPr/>
      <dgm:t>
        <a:bodyPr/>
        <a:lstStyle/>
        <a:p>
          <a:endParaRPr lang="en-US"/>
        </a:p>
      </dgm:t>
    </dgm:pt>
    <dgm:pt modelId="{9ADF813A-9821-4C95-8108-7A6D004F18F5}" type="sibTrans" cxnId="{616DEBA4-0966-41F1-9703-C68AB1F24C0B}">
      <dgm:prSet/>
      <dgm:spPr/>
      <dgm:t>
        <a:bodyPr/>
        <a:lstStyle/>
        <a:p>
          <a:endParaRPr lang="en-US"/>
        </a:p>
      </dgm:t>
    </dgm:pt>
    <dgm:pt modelId="{34B27A5E-76A0-4A7A-8EB4-6F74E41DA836}">
      <dgm:prSet custT="1"/>
      <dgm:spPr/>
      <dgm:t>
        <a:bodyPr/>
        <a:lstStyle/>
        <a:p>
          <a:r>
            <a:rPr lang="en-US" sz="1400" b="1" dirty="0"/>
            <a:t>AE/SAE Logs/Documents</a:t>
          </a:r>
        </a:p>
      </dgm:t>
    </dgm:pt>
    <dgm:pt modelId="{05309C1E-D59F-4DB3-9362-9395D436847E}" type="parTrans" cxnId="{CF40B85C-BAFF-4D79-9005-33E910808E06}">
      <dgm:prSet/>
      <dgm:spPr/>
      <dgm:t>
        <a:bodyPr/>
        <a:lstStyle/>
        <a:p>
          <a:endParaRPr lang="en-US"/>
        </a:p>
      </dgm:t>
    </dgm:pt>
    <dgm:pt modelId="{A6A55912-A79A-4503-8964-75A271D352C9}" type="sibTrans" cxnId="{CF40B85C-BAFF-4D79-9005-33E910808E06}">
      <dgm:prSet/>
      <dgm:spPr/>
      <dgm:t>
        <a:bodyPr/>
        <a:lstStyle/>
        <a:p>
          <a:endParaRPr lang="en-US"/>
        </a:p>
      </dgm:t>
    </dgm:pt>
    <dgm:pt modelId="{C7114FB3-537B-4C68-BD05-C65EBFEFB901}">
      <dgm:prSet/>
      <dgm:spPr/>
      <dgm:t>
        <a:bodyPr/>
        <a:lstStyle/>
        <a:p>
          <a:r>
            <a:rPr lang="en-US" b="1" dirty="0"/>
            <a:t>Source Documents</a:t>
          </a:r>
        </a:p>
      </dgm:t>
    </dgm:pt>
    <dgm:pt modelId="{B537E255-4D37-4360-A564-D3777D19526E}" type="parTrans" cxnId="{9159C1B6-6AC4-4B01-9F21-AA2715B3F720}">
      <dgm:prSet/>
      <dgm:spPr/>
      <dgm:t>
        <a:bodyPr/>
        <a:lstStyle/>
        <a:p>
          <a:endParaRPr lang="en-US"/>
        </a:p>
      </dgm:t>
    </dgm:pt>
    <dgm:pt modelId="{7CEFB8CE-0ECC-40D0-A4CF-64780383D0F5}" type="sibTrans" cxnId="{9159C1B6-6AC4-4B01-9F21-AA2715B3F720}">
      <dgm:prSet/>
      <dgm:spPr/>
      <dgm:t>
        <a:bodyPr/>
        <a:lstStyle/>
        <a:p>
          <a:endParaRPr lang="en-US"/>
        </a:p>
      </dgm:t>
    </dgm:pt>
    <dgm:pt modelId="{F3463085-E3DA-413F-99F7-8A001683E9CA}">
      <dgm:prSet/>
      <dgm:spPr/>
      <dgm:t>
        <a:bodyPr/>
        <a:lstStyle/>
        <a:p>
          <a:r>
            <a:rPr lang="en-US" b="1" dirty="0"/>
            <a:t>Legal/Financial Documents</a:t>
          </a:r>
        </a:p>
      </dgm:t>
    </dgm:pt>
    <dgm:pt modelId="{55A11AE5-E9A8-40A7-B20E-5EE4F3F991C8}" type="parTrans" cxnId="{96E789D5-D59D-4296-9780-D5EC642EB61B}">
      <dgm:prSet/>
      <dgm:spPr/>
      <dgm:t>
        <a:bodyPr/>
        <a:lstStyle/>
        <a:p>
          <a:endParaRPr lang="en-US"/>
        </a:p>
      </dgm:t>
    </dgm:pt>
    <dgm:pt modelId="{9D1F07E9-D2F3-4C1A-980A-6E4CDD391021}" type="sibTrans" cxnId="{96E789D5-D59D-4296-9780-D5EC642EB61B}">
      <dgm:prSet/>
      <dgm:spPr/>
      <dgm:t>
        <a:bodyPr/>
        <a:lstStyle/>
        <a:p>
          <a:endParaRPr lang="en-US"/>
        </a:p>
      </dgm:t>
    </dgm:pt>
    <dgm:pt modelId="{B01F25FE-A655-4AA8-AD7A-A53027CF7DF0}" type="pres">
      <dgm:prSet presAssocID="{33A1CC8B-3FA9-4B4C-AED1-D61773DC93A8}" presName="diagram" presStyleCnt="0">
        <dgm:presLayoutVars>
          <dgm:dir/>
          <dgm:resizeHandles val="exact"/>
        </dgm:presLayoutVars>
      </dgm:prSet>
      <dgm:spPr/>
    </dgm:pt>
    <dgm:pt modelId="{7F53227C-3FC5-4E26-A28D-8DEA94791387}" type="pres">
      <dgm:prSet presAssocID="{F2EC2AF6-DD7C-465C-91D2-BDF30EB904D5}" presName="node" presStyleLbl="node1" presStyleIdx="0" presStyleCnt="20" custScaleY="137489" custLinFactNeighborY="-15749">
        <dgm:presLayoutVars>
          <dgm:bulletEnabled val="1"/>
        </dgm:presLayoutVars>
      </dgm:prSet>
      <dgm:spPr/>
    </dgm:pt>
    <dgm:pt modelId="{62EA8AD4-D459-49FB-8F49-0D0D02DAF005}" type="pres">
      <dgm:prSet presAssocID="{56165069-54F2-4889-AE87-E29234470239}" presName="sibTrans" presStyleCnt="0"/>
      <dgm:spPr/>
    </dgm:pt>
    <dgm:pt modelId="{0F2B7266-8772-4F8C-8D68-D5F7D9A8055C}" type="pres">
      <dgm:prSet presAssocID="{BC041F5D-524B-4565-A1D2-332D3267527F}" presName="node" presStyleLbl="node1" presStyleIdx="1" presStyleCnt="20" custScaleX="117368" custScaleY="141236" custLinFactNeighborY="-15749">
        <dgm:presLayoutVars>
          <dgm:bulletEnabled val="1"/>
        </dgm:presLayoutVars>
      </dgm:prSet>
      <dgm:spPr/>
    </dgm:pt>
    <dgm:pt modelId="{5CDFCBC7-EDED-4A54-80B9-C08487BA9CDA}" type="pres">
      <dgm:prSet presAssocID="{B13A6079-4C0E-406D-933E-34FC367EF004}" presName="sibTrans" presStyleCnt="0"/>
      <dgm:spPr/>
    </dgm:pt>
    <dgm:pt modelId="{665AD9BE-B79B-4BF2-8673-A52445ABB160}" type="pres">
      <dgm:prSet presAssocID="{4E409FD2-FA50-4FF9-9FD4-45426F6FCA8F}" presName="node" presStyleLbl="node1" presStyleIdx="2" presStyleCnt="20" custScaleX="115226" custScaleY="142874" custLinFactNeighborY="-15749">
        <dgm:presLayoutVars>
          <dgm:bulletEnabled val="1"/>
        </dgm:presLayoutVars>
      </dgm:prSet>
      <dgm:spPr/>
    </dgm:pt>
    <dgm:pt modelId="{8A58F5D3-B4E1-498D-9CA9-BF8AF66863A9}" type="pres">
      <dgm:prSet presAssocID="{9B3FE00A-5C15-49C1-A11D-00275E529D5B}" presName="sibTrans" presStyleCnt="0"/>
      <dgm:spPr/>
    </dgm:pt>
    <dgm:pt modelId="{A0C84C9A-A88A-40F4-881F-4B952E9DFEF3}" type="pres">
      <dgm:prSet presAssocID="{260C5A01-521B-47A6-B167-F135658D8315}" presName="node" presStyleLbl="node1" presStyleIdx="3" presStyleCnt="20" custScaleX="113464" custScaleY="158651" custLinFactNeighborY="-15749">
        <dgm:presLayoutVars>
          <dgm:bulletEnabled val="1"/>
        </dgm:presLayoutVars>
      </dgm:prSet>
      <dgm:spPr/>
    </dgm:pt>
    <dgm:pt modelId="{61443823-F100-4D19-A0DB-6A4B375CA5AF}" type="pres">
      <dgm:prSet presAssocID="{6AE8F5F5-2AEC-49A9-BAFD-E1D5620AC440}" presName="sibTrans" presStyleCnt="0"/>
      <dgm:spPr/>
    </dgm:pt>
    <dgm:pt modelId="{80C88E66-BD51-43ED-856E-80BD751A9A22}" type="pres">
      <dgm:prSet presAssocID="{8C29BF52-1AAD-4528-B6B8-984B20588FA3}" presName="node" presStyleLbl="node1" presStyleIdx="4" presStyleCnt="20" custScaleY="158651" custLinFactX="-100000" custLinFactY="70461" custLinFactNeighborX="-107597" custLinFactNeighborY="100000">
        <dgm:presLayoutVars>
          <dgm:bulletEnabled val="1"/>
        </dgm:presLayoutVars>
      </dgm:prSet>
      <dgm:spPr/>
    </dgm:pt>
    <dgm:pt modelId="{B664026A-6DAF-4C86-A83B-76E291A38FEE}" type="pres">
      <dgm:prSet presAssocID="{2548FCEA-0BD4-4F92-A3EA-98A0933B5C89}" presName="sibTrans" presStyleCnt="0"/>
      <dgm:spPr/>
    </dgm:pt>
    <dgm:pt modelId="{CAA4B041-82EE-4BAD-A49D-B89BB621888D}" type="pres">
      <dgm:prSet presAssocID="{CC9F891E-FB86-415A-B64F-8CD92A0330F9}" presName="node" presStyleLbl="node1" presStyleIdx="5" presStyleCnt="20" custScaleY="158651" custLinFactNeighborX="21331" custLinFactNeighborY="-22253">
        <dgm:presLayoutVars>
          <dgm:bulletEnabled val="1"/>
        </dgm:presLayoutVars>
      </dgm:prSet>
      <dgm:spPr/>
    </dgm:pt>
    <dgm:pt modelId="{0285FDD0-E166-462A-B592-E495B917C79A}" type="pres">
      <dgm:prSet presAssocID="{21704701-F79A-4572-80EF-F00601D1C678}" presName="sibTrans" presStyleCnt="0"/>
      <dgm:spPr/>
    </dgm:pt>
    <dgm:pt modelId="{12A12B67-18CC-488E-AB75-5501CD11ACA3}" type="pres">
      <dgm:prSet presAssocID="{D4F74D1B-4E6F-446A-9F09-AFF382FD904E}" presName="node" presStyleLbl="node1" presStyleIdx="6" presStyleCnt="20" custScaleX="142493" custScaleY="162468" custLinFactX="-309522" custLinFactY="65175" custLinFactNeighborX="-400000" custLinFactNeighborY="100000">
        <dgm:presLayoutVars>
          <dgm:bulletEnabled val="1"/>
        </dgm:presLayoutVars>
      </dgm:prSet>
      <dgm:spPr/>
    </dgm:pt>
    <dgm:pt modelId="{F13E1993-AFCB-4E25-8CDE-26D885AF994C}" type="pres">
      <dgm:prSet presAssocID="{1EE3A3A2-AB88-4089-89CE-79809FE6ADF1}" presName="sibTrans" presStyleCnt="0"/>
      <dgm:spPr/>
    </dgm:pt>
    <dgm:pt modelId="{01779AC1-8CF6-482D-9052-C529E7CD2809}" type="pres">
      <dgm:prSet presAssocID="{9720C9FB-AC63-4077-8D2A-770618AE881C}" presName="node" presStyleLbl="node1" presStyleIdx="7" presStyleCnt="20" custScaleX="130030" custScaleY="149658" custLinFactX="-178886" custLinFactNeighborX="-200000" custLinFactNeighborY="-22253">
        <dgm:presLayoutVars>
          <dgm:bulletEnabled val="1"/>
        </dgm:presLayoutVars>
      </dgm:prSet>
      <dgm:spPr/>
    </dgm:pt>
    <dgm:pt modelId="{375181AC-596B-420C-A28A-46E62B176561}" type="pres">
      <dgm:prSet presAssocID="{C3CF24B2-7FA5-416A-B00C-0035D7D9CA55}" presName="sibTrans" presStyleCnt="0"/>
      <dgm:spPr/>
    </dgm:pt>
    <dgm:pt modelId="{4D668493-7C28-4AC7-87F9-A77AE47C9CE7}" type="pres">
      <dgm:prSet presAssocID="{A77D555B-5C16-425D-B760-B78F64D45184}" presName="node" presStyleLbl="node1" presStyleIdx="8" presStyleCnt="20" custScaleX="149511" custScaleY="154653" custLinFactX="200000" custLinFactNeighborX="226184" custLinFactNeighborY="-19888">
        <dgm:presLayoutVars>
          <dgm:bulletEnabled val="1"/>
        </dgm:presLayoutVars>
      </dgm:prSet>
      <dgm:spPr/>
    </dgm:pt>
    <dgm:pt modelId="{DCCE5B34-F299-4B63-BE40-85486A23C4FA}" type="pres">
      <dgm:prSet presAssocID="{C6AB062E-2D4C-4F47-BCA6-C2614CCA11A5}" presName="sibTrans" presStyleCnt="0"/>
      <dgm:spPr/>
    </dgm:pt>
    <dgm:pt modelId="{13FC52DD-078D-43A1-B435-B6604B3F8648}" type="pres">
      <dgm:prSet presAssocID="{75B49974-30C6-4DE4-894C-FC0DD33141F0}" presName="node" presStyleLbl="node1" presStyleIdx="9" presStyleCnt="20" custScaleX="166491" custScaleY="184606" custLinFactX="80036" custLinFactY="88958" custLinFactNeighborX="100000" custLinFactNeighborY="100000">
        <dgm:presLayoutVars>
          <dgm:bulletEnabled val="1"/>
        </dgm:presLayoutVars>
      </dgm:prSet>
      <dgm:spPr/>
    </dgm:pt>
    <dgm:pt modelId="{D50F261F-A25C-4E2D-AA14-A4672306B0BF}" type="pres">
      <dgm:prSet presAssocID="{FD2C7E28-B357-453C-B33D-C3A2C1EB227B}" presName="sibTrans" presStyleCnt="0"/>
      <dgm:spPr/>
    </dgm:pt>
    <dgm:pt modelId="{CEC33CE0-1563-4B87-8180-DFF418376350}" type="pres">
      <dgm:prSet presAssocID="{28D14238-20A7-4D08-83B5-2A74A002C20E}" presName="node" presStyleLbl="node1" presStyleIdx="10" presStyleCnt="20" custScaleX="166780" custScaleY="156393" custLinFactX="200000" custLinFactY="-100000" custLinFactNeighborX="219898" custLinFactNeighborY="-114942">
        <dgm:presLayoutVars>
          <dgm:bulletEnabled val="1"/>
        </dgm:presLayoutVars>
      </dgm:prSet>
      <dgm:spPr/>
    </dgm:pt>
    <dgm:pt modelId="{E90E680A-0F0F-494F-9738-A767FBD6A09C}" type="pres">
      <dgm:prSet presAssocID="{960CF7CE-E4CE-458B-A243-E8ABF757D7F0}" presName="sibTrans" presStyleCnt="0"/>
      <dgm:spPr/>
    </dgm:pt>
    <dgm:pt modelId="{3DC85CF1-668D-4D59-8DE8-250B3DB9F687}" type="pres">
      <dgm:prSet presAssocID="{D30C2538-8B11-4456-BBDD-EEBF7BD353BF}" presName="node" presStyleLbl="node1" presStyleIdx="11" presStyleCnt="20" custScaleX="103464" custScaleY="145827" custLinFactX="200000" custLinFactY="-100000" custLinFactNeighborX="220933" custLinFactNeighborY="-114942">
        <dgm:presLayoutVars>
          <dgm:bulletEnabled val="1"/>
        </dgm:presLayoutVars>
      </dgm:prSet>
      <dgm:spPr/>
    </dgm:pt>
    <dgm:pt modelId="{A54D5A05-EA91-4132-A0E4-BF8E14B0744D}" type="pres">
      <dgm:prSet presAssocID="{CAF16F6B-A7F8-43D0-B8ED-27DB034A4B4C}" presName="sibTrans" presStyleCnt="0"/>
      <dgm:spPr/>
    </dgm:pt>
    <dgm:pt modelId="{68C1B6F0-92E6-4461-8117-9A8E4CBE6226}" type="pres">
      <dgm:prSet presAssocID="{0356EA66-4D6D-4640-982C-3628F05BCDEF}" presName="node" presStyleLbl="node1" presStyleIdx="12" presStyleCnt="20" custScaleX="114796" custScaleY="159546" custLinFactNeighborX="-40374" custLinFactNeighborY="-15598">
        <dgm:presLayoutVars>
          <dgm:bulletEnabled val="1"/>
        </dgm:presLayoutVars>
      </dgm:prSet>
      <dgm:spPr/>
    </dgm:pt>
    <dgm:pt modelId="{720E9B39-F480-4D0B-87D4-83937AF69F25}" type="pres">
      <dgm:prSet presAssocID="{CF3081F7-7F82-4CCE-AF3D-90AA78B47E7F}" presName="sibTrans" presStyleCnt="0"/>
      <dgm:spPr/>
    </dgm:pt>
    <dgm:pt modelId="{4F41A1A6-F97D-41C0-B4CF-8DD671516C89}" type="pres">
      <dgm:prSet presAssocID="{042B0862-E7E3-438C-8BCB-BFBAC1E1F055}" presName="node" presStyleLbl="node1" presStyleIdx="13" presStyleCnt="20" custScaleX="148161" custScaleY="149813" custLinFactNeighborX="-42617" custLinFactNeighborY="-23408">
        <dgm:presLayoutVars>
          <dgm:bulletEnabled val="1"/>
        </dgm:presLayoutVars>
      </dgm:prSet>
      <dgm:spPr/>
    </dgm:pt>
    <dgm:pt modelId="{73090DBA-ADC3-45EB-B71D-0608613E1E12}" type="pres">
      <dgm:prSet presAssocID="{FF0C518C-FE9D-4410-990D-AF69491E3C09}" presName="sibTrans" presStyleCnt="0"/>
      <dgm:spPr/>
    </dgm:pt>
    <dgm:pt modelId="{0157B145-CB72-4834-9137-3A397D83C726}" type="pres">
      <dgm:prSet presAssocID="{70CE092B-2C18-434F-A6CB-CEA25AE0A622}" presName="node" presStyleLbl="node1" presStyleIdx="14" presStyleCnt="20" custScaleX="141577" custScaleY="185133" custLinFactX="-400000" custLinFactY="86912" custLinFactNeighborX="-470864" custLinFactNeighborY="100000">
        <dgm:presLayoutVars>
          <dgm:bulletEnabled val="1"/>
        </dgm:presLayoutVars>
      </dgm:prSet>
      <dgm:spPr/>
    </dgm:pt>
    <dgm:pt modelId="{749D1CB6-2485-418F-9598-475048152143}" type="pres">
      <dgm:prSet presAssocID="{87514C00-55B4-47AE-AADC-5189D5796807}" presName="sibTrans" presStyleCnt="0"/>
      <dgm:spPr/>
    </dgm:pt>
    <dgm:pt modelId="{9DF6FD28-4E81-4D43-BC20-32E5D04C1BCC}" type="pres">
      <dgm:prSet presAssocID="{233C26B9-AFC8-46DC-A4D9-2AF69D1A6AFD}" presName="node" presStyleLbl="node1" presStyleIdx="15" presStyleCnt="20" custScaleX="141577" custScaleY="185133" custLinFactX="228866" custLinFactNeighborX="300000" custLinFactNeighborY="-8502">
        <dgm:presLayoutVars>
          <dgm:bulletEnabled val="1"/>
        </dgm:presLayoutVars>
      </dgm:prSet>
      <dgm:spPr/>
    </dgm:pt>
    <dgm:pt modelId="{5AE771C1-7780-482C-8BD4-D9160B5CE9E2}" type="pres">
      <dgm:prSet presAssocID="{884142FC-B966-4D29-AFAB-3AAB6AF5A9CB}" presName="sibTrans" presStyleCnt="0"/>
      <dgm:spPr/>
    </dgm:pt>
    <dgm:pt modelId="{5A81C79C-C8DE-437D-B561-687D80062F45}" type="pres">
      <dgm:prSet presAssocID="{F38D2A90-C1BE-48FE-9769-2F29BE9B489E}" presName="node" presStyleLbl="node1" presStyleIdx="16" presStyleCnt="20" custScaleX="141577" custScaleY="185133" custLinFactX="-12630" custLinFactNeighborX="-100000" custLinFactNeighborY="-15749">
        <dgm:presLayoutVars>
          <dgm:bulletEnabled val="1"/>
        </dgm:presLayoutVars>
      </dgm:prSet>
      <dgm:spPr/>
    </dgm:pt>
    <dgm:pt modelId="{2472F327-6F5C-42F2-AEBB-32451328B583}" type="pres">
      <dgm:prSet presAssocID="{9ADF813A-9821-4C95-8108-7A6D004F18F5}" presName="sibTrans" presStyleCnt="0"/>
      <dgm:spPr/>
    </dgm:pt>
    <dgm:pt modelId="{88417461-7745-4CCB-B34F-364892E1EF63}" type="pres">
      <dgm:prSet presAssocID="{34B27A5E-76A0-4A7A-8EB4-6F74E41DA836}" presName="node" presStyleLbl="node1" presStyleIdx="17" presStyleCnt="20" custScaleX="155317" custScaleY="153282" custLinFactX="200000" custLinFactY="-100000" custLinFactNeighborX="212983" custLinFactNeighborY="-128819">
        <dgm:presLayoutVars>
          <dgm:bulletEnabled val="1"/>
        </dgm:presLayoutVars>
      </dgm:prSet>
      <dgm:spPr/>
    </dgm:pt>
    <dgm:pt modelId="{3CB4E8A0-5428-499F-9F77-57816048C57E}" type="pres">
      <dgm:prSet presAssocID="{A6A55912-A79A-4503-8964-75A271D352C9}" presName="sibTrans" presStyleCnt="0"/>
      <dgm:spPr/>
    </dgm:pt>
    <dgm:pt modelId="{2FA8D14A-4826-4CC0-AD4F-66DE4667AA8F}" type="pres">
      <dgm:prSet presAssocID="{C7114FB3-537B-4C68-BD05-C65EBFEFB901}" presName="node" presStyleLbl="node1" presStyleIdx="18" presStyleCnt="20" custScaleX="120379" custScaleY="158651" custLinFactX="-200000" custLinFactY="-100000" custLinFactNeighborX="-242705" custLinFactNeighborY="-126361">
        <dgm:presLayoutVars>
          <dgm:bulletEnabled val="1"/>
        </dgm:presLayoutVars>
      </dgm:prSet>
      <dgm:spPr/>
    </dgm:pt>
    <dgm:pt modelId="{80F21DA5-2D85-4127-84EF-4FF39C350138}" type="pres">
      <dgm:prSet presAssocID="{7CEFB8CE-0ECC-40D0-A4CF-64780383D0F5}" presName="sibTrans" presStyleCnt="0"/>
      <dgm:spPr/>
    </dgm:pt>
    <dgm:pt modelId="{8FFDB561-B3E6-4472-958D-E4FB09A4B335}" type="pres">
      <dgm:prSet presAssocID="{F3463085-E3DA-413F-99F7-8A001683E9CA}" presName="node" presStyleLbl="node1" presStyleIdx="19" presStyleCnt="20" custScaleX="146413" custScaleY="175803" custLinFactX="-100000" custLinFactNeighborX="-132798" custLinFactNeighborY="-9943">
        <dgm:presLayoutVars>
          <dgm:bulletEnabled val="1"/>
        </dgm:presLayoutVars>
      </dgm:prSet>
      <dgm:spPr/>
    </dgm:pt>
  </dgm:ptLst>
  <dgm:cxnLst>
    <dgm:cxn modelId="{718A4C00-4059-4954-9234-C7A39539D025}" type="presOf" srcId="{A77D555B-5C16-425D-B760-B78F64D45184}" destId="{4D668493-7C28-4AC7-87F9-A77AE47C9CE7}" srcOrd="0" destOrd="0" presId="urn:microsoft.com/office/officeart/2005/8/layout/default"/>
    <dgm:cxn modelId="{4762E20B-0BD2-45AD-A20E-840D64C22759}" type="presOf" srcId="{75B49974-30C6-4DE4-894C-FC0DD33141F0}" destId="{13FC52DD-078D-43A1-B435-B6604B3F8648}" srcOrd="0" destOrd="0" presId="urn:microsoft.com/office/officeart/2005/8/layout/default"/>
    <dgm:cxn modelId="{9FC94D24-3654-4EC8-9C02-B22A89DB0700}" type="presOf" srcId="{0356EA66-4D6D-4640-982C-3628F05BCDEF}" destId="{68C1B6F0-92E6-4461-8117-9A8E4CBE6226}" srcOrd="0" destOrd="0" presId="urn:microsoft.com/office/officeart/2005/8/layout/default"/>
    <dgm:cxn modelId="{AC74972B-63DC-4DFE-9890-07D823F3E79E}" srcId="{33A1CC8B-3FA9-4B4C-AED1-D61773DC93A8}" destId="{0356EA66-4D6D-4640-982C-3628F05BCDEF}" srcOrd="12" destOrd="0" parTransId="{B1A1C0DE-4488-4160-9E53-8190733AD9A5}" sibTransId="{CF3081F7-7F82-4CCE-AF3D-90AA78B47E7F}"/>
    <dgm:cxn modelId="{A9BC1B31-F537-44EC-BDA2-168521B9B29C}" type="presOf" srcId="{9720C9FB-AC63-4077-8D2A-770618AE881C}" destId="{01779AC1-8CF6-482D-9052-C529E7CD2809}" srcOrd="0" destOrd="0" presId="urn:microsoft.com/office/officeart/2005/8/layout/default"/>
    <dgm:cxn modelId="{D3376131-60D4-4547-A970-B6FDD5A59D12}" type="presOf" srcId="{4E409FD2-FA50-4FF9-9FD4-45426F6FCA8F}" destId="{665AD9BE-B79B-4BF2-8673-A52445ABB160}" srcOrd="0" destOrd="0" presId="urn:microsoft.com/office/officeart/2005/8/layout/default"/>
    <dgm:cxn modelId="{EA67F433-BB8A-44F3-954C-40EA26739677}" type="presOf" srcId="{D30C2538-8B11-4456-BBDD-EEBF7BD353BF}" destId="{3DC85CF1-668D-4D59-8DE8-250B3DB9F687}" srcOrd="0" destOrd="0" presId="urn:microsoft.com/office/officeart/2005/8/layout/default"/>
    <dgm:cxn modelId="{CD117635-0081-463C-A331-9F08EB58232B}" type="presOf" srcId="{8C29BF52-1AAD-4528-B6B8-984B20588FA3}" destId="{80C88E66-BD51-43ED-856E-80BD751A9A22}" srcOrd="0" destOrd="0" presId="urn:microsoft.com/office/officeart/2005/8/layout/default"/>
    <dgm:cxn modelId="{454BA336-49B5-4E68-B417-F15D160EC21B}" srcId="{33A1CC8B-3FA9-4B4C-AED1-D61773DC93A8}" destId="{042B0862-E7E3-438C-8BCB-BFBAC1E1F055}" srcOrd="13" destOrd="0" parTransId="{C49B6670-3F42-48CF-AD1D-8ADABF41EC48}" sibTransId="{FF0C518C-FE9D-4410-990D-AF69491E3C09}"/>
    <dgm:cxn modelId="{A6808840-D034-41ED-8CE5-D293D79237CC}" type="presOf" srcId="{042B0862-E7E3-438C-8BCB-BFBAC1E1F055}" destId="{4F41A1A6-F97D-41C0-B4CF-8DD671516C89}" srcOrd="0" destOrd="0" presId="urn:microsoft.com/office/officeart/2005/8/layout/default"/>
    <dgm:cxn modelId="{29A1A741-A97B-4715-8E22-94D61D660DA5}" srcId="{33A1CC8B-3FA9-4B4C-AED1-D61773DC93A8}" destId="{CC9F891E-FB86-415A-B64F-8CD92A0330F9}" srcOrd="5" destOrd="0" parTransId="{DF24F6E1-894C-4245-A538-548B8168710C}" sibTransId="{21704701-F79A-4572-80EF-F00601D1C678}"/>
    <dgm:cxn modelId="{D3DFD141-FF93-4347-B239-27498E014997}" srcId="{33A1CC8B-3FA9-4B4C-AED1-D61773DC93A8}" destId="{A77D555B-5C16-425D-B760-B78F64D45184}" srcOrd="8" destOrd="0" parTransId="{F3AFAA23-666F-4A60-A33E-E232EDDB07A2}" sibTransId="{C6AB062E-2D4C-4F47-BCA6-C2614CCA11A5}"/>
    <dgm:cxn modelId="{A1F4964B-A9B9-4AB3-B047-586FC88D8CC5}" srcId="{33A1CC8B-3FA9-4B4C-AED1-D61773DC93A8}" destId="{70CE092B-2C18-434F-A6CB-CEA25AE0A622}" srcOrd="14" destOrd="0" parTransId="{44826EEF-7E73-4A65-92FA-1C206C91D03C}" sibTransId="{87514C00-55B4-47AE-AADC-5189D5796807}"/>
    <dgm:cxn modelId="{E5112751-2D52-4C75-9311-5195C5B07E88}" srcId="{33A1CC8B-3FA9-4B4C-AED1-D61773DC93A8}" destId="{28D14238-20A7-4D08-83B5-2A74A002C20E}" srcOrd="10" destOrd="0" parTransId="{2ED58E5B-8021-4E63-A8B8-39E3A708C982}" sibTransId="{960CF7CE-E4CE-458B-A243-E8ABF757D7F0}"/>
    <dgm:cxn modelId="{40CF435A-4BBD-456B-A755-608E5C0C7E85}" srcId="{33A1CC8B-3FA9-4B4C-AED1-D61773DC93A8}" destId="{75B49974-30C6-4DE4-894C-FC0DD33141F0}" srcOrd="9" destOrd="0" parTransId="{56C2C5B3-DF6B-4B0D-982A-0C3931F0F97A}" sibTransId="{FD2C7E28-B357-453C-B33D-C3A2C1EB227B}"/>
    <dgm:cxn modelId="{CF40B85C-BAFF-4D79-9005-33E910808E06}" srcId="{33A1CC8B-3FA9-4B4C-AED1-D61773DC93A8}" destId="{34B27A5E-76A0-4A7A-8EB4-6F74E41DA836}" srcOrd="17" destOrd="0" parTransId="{05309C1E-D59F-4DB3-9362-9395D436847E}" sibTransId="{A6A55912-A79A-4503-8964-75A271D352C9}"/>
    <dgm:cxn modelId="{DD672262-C4C0-4400-9E65-4E409E7C4EF8}" type="presOf" srcId="{260C5A01-521B-47A6-B167-F135658D8315}" destId="{A0C84C9A-A88A-40F4-881F-4B952E9DFEF3}" srcOrd="0" destOrd="0" presId="urn:microsoft.com/office/officeart/2005/8/layout/default"/>
    <dgm:cxn modelId="{BB575573-2FD4-48DB-869F-AD01EA06EE6F}" srcId="{33A1CC8B-3FA9-4B4C-AED1-D61773DC93A8}" destId="{F2EC2AF6-DD7C-465C-91D2-BDF30EB904D5}" srcOrd="0" destOrd="0" parTransId="{9BAA76C4-A6E4-463D-AAEE-7D0A46FE5400}" sibTransId="{56165069-54F2-4889-AE87-E29234470239}"/>
    <dgm:cxn modelId="{474F2474-BF48-404A-9347-026BB4C72108}" type="presOf" srcId="{34B27A5E-76A0-4A7A-8EB4-6F74E41DA836}" destId="{88417461-7745-4CCB-B34F-364892E1EF63}" srcOrd="0" destOrd="0" presId="urn:microsoft.com/office/officeart/2005/8/layout/default"/>
    <dgm:cxn modelId="{07969581-8796-4F2B-A9F2-BEA1B5B7E83D}" type="presOf" srcId="{33A1CC8B-3FA9-4B4C-AED1-D61773DC93A8}" destId="{B01F25FE-A655-4AA8-AD7A-A53027CF7DF0}" srcOrd="0" destOrd="0" presId="urn:microsoft.com/office/officeart/2005/8/layout/default"/>
    <dgm:cxn modelId="{22C35586-F3D2-4A62-B0D7-EF03A6664EE7}" srcId="{33A1CC8B-3FA9-4B4C-AED1-D61773DC93A8}" destId="{D4F74D1B-4E6F-446A-9F09-AFF382FD904E}" srcOrd="6" destOrd="0" parTransId="{3AF0D145-DA3A-409B-B6DF-B8DB9324AC1C}" sibTransId="{1EE3A3A2-AB88-4089-89CE-79809FE6ADF1}"/>
    <dgm:cxn modelId="{A1D20989-868F-41CE-A0B4-448670A5B7E0}" type="presOf" srcId="{233C26B9-AFC8-46DC-A4D9-2AF69D1A6AFD}" destId="{9DF6FD28-4E81-4D43-BC20-32E5D04C1BCC}" srcOrd="0" destOrd="0" presId="urn:microsoft.com/office/officeart/2005/8/layout/default"/>
    <dgm:cxn modelId="{30E9418F-C35F-494F-8E29-651195C68B45}" type="presOf" srcId="{CC9F891E-FB86-415A-B64F-8CD92A0330F9}" destId="{CAA4B041-82EE-4BAD-A49D-B89BB621888D}" srcOrd="0" destOrd="0" presId="urn:microsoft.com/office/officeart/2005/8/layout/default"/>
    <dgm:cxn modelId="{D922808F-136E-4C9F-9657-9B4C9B7A0F95}" srcId="{33A1CC8B-3FA9-4B4C-AED1-D61773DC93A8}" destId="{9720C9FB-AC63-4077-8D2A-770618AE881C}" srcOrd="7" destOrd="0" parTransId="{1AA66096-D64B-42C5-A02A-7A5965274E59}" sibTransId="{C3CF24B2-7FA5-416A-B00C-0035D7D9CA55}"/>
    <dgm:cxn modelId="{8683599A-0767-4E72-8FE0-CFFDA0944517}" type="presOf" srcId="{D4F74D1B-4E6F-446A-9F09-AFF382FD904E}" destId="{12A12B67-18CC-488E-AB75-5501CD11ACA3}" srcOrd="0" destOrd="0" presId="urn:microsoft.com/office/officeart/2005/8/layout/default"/>
    <dgm:cxn modelId="{6928069D-09AC-4BDC-850C-B89911B49891}" type="presOf" srcId="{F2EC2AF6-DD7C-465C-91D2-BDF30EB904D5}" destId="{7F53227C-3FC5-4E26-A28D-8DEA94791387}" srcOrd="0" destOrd="0" presId="urn:microsoft.com/office/officeart/2005/8/layout/default"/>
    <dgm:cxn modelId="{616DEBA4-0966-41F1-9703-C68AB1F24C0B}" srcId="{33A1CC8B-3FA9-4B4C-AED1-D61773DC93A8}" destId="{F38D2A90-C1BE-48FE-9769-2F29BE9B489E}" srcOrd="16" destOrd="0" parTransId="{9B4C1755-002A-4CDF-B8EB-A9F1D8A7329A}" sibTransId="{9ADF813A-9821-4C95-8108-7A6D004F18F5}"/>
    <dgm:cxn modelId="{547932AD-682D-4CB6-92D5-8E137FACD2C4}" srcId="{33A1CC8B-3FA9-4B4C-AED1-D61773DC93A8}" destId="{D30C2538-8B11-4456-BBDD-EEBF7BD353BF}" srcOrd="11" destOrd="0" parTransId="{19134E64-1971-4D3E-89B8-4D2B364F9717}" sibTransId="{CAF16F6B-A7F8-43D0-B8ED-27DB034A4B4C}"/>
    <dgm:cxn modelId="{BA5DC3B3-171D-4511-B98F-4B74D746F120}" srcId="{33A1CC8B-3FA9-4B4C-AED1-D61773DC93A8}" destId="{4E409FD2-FA50-4FF9-9FD4-45426F6FCA8F}" srcOrd="2" destOrd="0" parTransId="{FA8D8830-B19C-4395-8E0D-2B2236442DB0}" sibTransId="{9B3FE00A-5C15-49C1-A11D-00275E529D5B}"/>
    <dgm:cxn modelId="{9159C1B6-6AC4-4B01-9F21-AA2715B3F720}" srcId="{33A1CC8B-3FA9-4B4C-AED1-D61773DC93A8}" destId="{C7114FB3-537B-4C68-BD05-C65EBFEFB901}" srcOrd="18" destOrd="0" parTransId="{B537E255-4D37-4360-A564-D3777D19526E}" sibTransId="{7CEFB8CE-0ECC-40D0-A4CF-64780383D0F5}"/>
    <dgm:cxn modelId="{445BAEB8-90C5-4803-9864-A348A3B4E9A4}" type="presOf" srcId="{F3463085-E3DA-413F-99F7-8A001683E9CA}" destId="{8FFDB561-B3E6-4472-958D-E4FB09A4B335}" srcOrd="0" destOrd="0" presId="urn:microsoft.com/office/officeart/2005/8/layout/default"/>
    <dgm:cxn modelId="{13D084BD-2C60-4615-8684-4EA7144C6021}" srcId="{33A1CC8B-3FA9-4B4C-AED1-D61773DC93A8}" destId="{260C5A01-521B-47A6-B167-F135658D8315}" srcOrd="3" destOrd="0" parTransId="{052DA40C-B37D-47BC-92BA-601F5C1CF1CD}" sibTransId="{6AE8F5F5-2AEC-49A9-BAFD-E1D5620AC440}"/>
    <dgm:cxn modelId="{A7574BBF-9658-45A0-9369-AD2DCF826492}" type="presOf" srcId="{BC041F5D-524B-4565-A1D2-332D3267527F}" destId="{0F2B7266-8772-4F8C-8D68-D5F7D9A8055C}" srcOrd="0" destOrd="0" presId="urn:microsoft.com/office/officeart/2005/8/layout/default"/>
    <dgm:cxn modelId="{15FFDAC0-2702-440C-8993-11B2E05E3181}" type="presOf" srcId="{F38D2A90-C1BE-48FE-9769-2F29BE9B489E}" destId="{5A81C79C-C8DE-437D-B561-687D80062F45}" srcOrd="0" destOrd="0" presId="urn:microsoft.com/office/officeart/2005/8/layout/default"/>
    <dgm:cxn modelId="{40A989CA-F1AD-4D02-A09E-B3A0C4838370}" type="presOf" srcId="{C7114FB3-537B-4C68-BD05-C65EBFEFB901}" destId="{2FA8D14A-4826-4CC0-AD4F-66DE4667AA8F}" srcOrd="0" destOrd="0" presId="urn:microsoft.com/office/officeart/2005/8/layout/default"/>
    <dgm:cxn modelId="{96E789D5-D59D-4296-9780-D5EC642EB61B}" srcId="{33A1CC8B-3FA9-4B4C-AED1-D61773DC93A8}" destId="{F3463085-E3DA-413F-99F7-8A001683E9CA}" srcOrd="19" destOrd="0" parTransId="{55A11AE5-E9A8-40A7-B20E-5EE4F3F991C8}" sibTransId="{9D1F07E9-D2F3-4C1A-980A-6E4CDD391021}"/>
    <dgm:cxn modelId="{9FDFFCE4-F2AD-45E6-BBC3-97056A80F859}" srcId="{33A1CC8B-3FA9-4B4C-AED1-D61773DC93A8}" destId="{BC041F5D-524B-4565-A1D2-332D3267527F}" srcOrd="1" destOrd="0" parTransId="{445EA646-15E9-4A1A-9678-585055DD931C}" sibTransId="{B13A6079-4C0E-406D-933E-34FC367EF004}"/>
    <dgm:cxn modelId="{D0BB1EE9-E1DB-4426-B8D6-1ABE954675C9}" srcId="{33A1CC8B-3FA9-4B4C-AED1-D61773DC93A8}" destId="{233C26B9-AFC8-46DC-A4D9-2AF69D1A6AFD}" srcOrd="15" destOrd="0" parTransId="{7AD51CAE-59F1-4720-9957-20A9DC74982E}" sibTransId="{884142FC-B966-4D29-AFAB-3AAB6AF5A9CB}"/>
    <dgm:cxn modelId="{128351FB-0FD1-4FE6-B406-F65D7E263AD9}" type="presOf" srcId="{70CE092B-2C18-434F-A6CB-CEA25AE0A622}" destId="{0157B145-CB72-4834-9137-3A397D83C726}" srcOrd="0" destOrd="0" presId="urn:microsoft.com/office/officeart/2005/8/layout/default"/>
    <dgm:cxn modelId="{C1B235FD-F8B5-4506-B7DB-632F324BB7B9}" srcId="{33A1CC8B-3FA9-4B4C-AED1-D61773DC93A8}" destId="{8C29BF52-1AAD-4528-B6B8-984B20588FA3}" srcOrd="4" destOrd="0" parTransId="{703A3E60-8710-4C26-BF87-8DB759F7D262}" sibTransId="{2548FCEA-0BD4-4F92-A3EA-98A0933B5C89}"/>
    <dgm:cxn modelId="{2CE7D9FD-1C7F-4AEB-B4FB-345F43882121}" type="presOf" srcId="{28D14238-20A7-4D08-83B5-2A74A002C20E}" destId="{CEC33CE0-1563-4B87-8180-DFF418376350}" srcOrd="0" destOrd="0" presId="urn:microsoft.com/office/officeart/2005/8/layout/default"/>
    <dgm:cxn modelId="{75DF56A1-C003-4B80-BD8D-6BCB62B555B7}" type="presParOf" srcId="{B01F25FE-A655-4AA8-AD7A-A53027CF7DF0}" destId="{7F53227C-3FC5-4E26-A28D-8DEA94791387}" srcOrd="0" destOrd="0" presId="urn:microsoft.com/office/officeart/2005/8/layout/default"/>
    <dgm:cxn modelId="{B2D02DC5-C8B2-4004-AAEA-826361D04B65}" type="presParOf" srcId="{B01F25FE-A655-4AA8-AD7A-A53027CF7DF0}" destId="{62EA8AD4-D459-49FB-8F49-0D0D02DAF005}" srcOrd="1" destOrd="0" presId="urn:microsoft.com/office/officeart/2005/8/layout/default"/>
    <dgm:cxn modelId="{F5B52A49-C05F-473B-B8BC-DB6DE375E5EF}" type="presParOf" srcId="{B01F25FE-A655-4AA8-AD7A-A53027CF7DF0}" destId="{0F2B7266-8772-4F8C-8D68-D5F7D9A8055C}" srcOrd="2" destOrd="0" presId="urn:microsoft.com/office/officeart/2005/8/layout/default"/>
    <dgm:cxn modelId="{17B8AA6D-1234-4BAA-B06D-B2A361E424E4}" type="presParOf" srcId="{B01F25FE-A655-4AA8-AD7A-A53027CF7DF0}" destId="{5CDFCBC7-EDED-4A54-80B9-C08487BA9CDA}" srcOrd="3" destOrd="0" presId="urn:microsoft.com/office/officeart/2005/8/layout/default"/>
    <dgm:cxn modelId="{A5819F78-59D6-433E-8B2C-C2E1A7571651}" type="presParOf" srcId="{B01F25FE-A655-4AA8-AD7A-A53027CF7DF0}" destId="{665AD9BE-B79B-4BF2-8673-A52445ABB160}" srcOrd="4" destOrd="0" presId="urn:microsoft.com/office/officeart/2005/8/layout/default"/>
    <dgm:cxn modelId="{AFECF4FD-AAF3-4158-B356-E20B4BB668B0}" type="presParOf" srcId="{B01F25FE-A655-4AA8-AD7A-A53027CF7DF0}" destId="{8A58F5D3-B4E1-498D-9CA9-BF8AF66863A9}" srcOrd="5" destOrd="0" presId="urn:microsoft.com/office/officeart/2005/8/layout/default"/>
    <dgm:cxn modelId="{F9DD7B05-0B36-425D-BDC7-7460A79DDEA5}" type="presParOf" srcId="{B01F25FE-A655-4AA8-AD7A-A53027CF7DF0}" destId="{A0C84C9A-A88A-40F4-881F-4B952E9DFEF3}" srcOrd="6" destOrd="0" presId="urn:microsoft.com/office/officeart/2005/8/layout/default"/>
    <dgm:cxn modelId="{AE69C633-9F02-4E7B-A187-61E307EC75AD}" type="presParOf" srcId="{B01F25FE-A655-4AA8-AD7A-A53027CF7DF0}" destId="{61443823-F100-4D19-A0DB-6A4B375CA5AF}" srcOrd="7" destOrd="0" presId="urn:microsoft.com/office/officeart/2005/8/layout/default"/>
    <dgm:cxn modelId="{A0556EB7-C4B6-41A9-A316-87DBAD9938A2}" type="presParOf" srcId="{B01F25FE-A655-4AA8-AD7A-A53027CF7DF0}" destId="{80C88E66-BD51-43ED-856E-80BD751A9A22}" srcOrd="8" destOrd="0" presId="urn:microsoft.com/office/officeart/2005/8/layout/default"/>
    <dgm:cxn modelId="{F66CF918-8093-4005-83CC-A3CD9D1BBA97}" type="presParOf" srcId="{B01F25FE-A655-4AA8-AD7A-A53027CF7DF0}" destId="{B664026A-6DAF-4C86-A83B-76E291A38FEE}" srcOrd="9" destOrd="0" presId="urn:microsoft.com/office/officeart/2005/8/layout/default"/>
    <dgm:cxn modelId="{488CF3FC-01B1-4719-BD3B-598D6040D284}" type="presParOf" srcId="{B01F25FE-A655-4AA8-AD7A-A53027CF7DF0}" destId="{CAA4B041-82EE-4BAD-A49D-B89BB621888D}" srcOrd="10" destOrd="0" presId="urn:microsoft.com/office/officeart/2005/8/layout/default"/>
    <dgm:cxn modelId="{3E35A9A0-A889-4B24-A618-4C203CEA5B57}" type="presParOf" srcId="{B01F25FE-A655-4AA8-AD7A-A53027CF7DF0}" destId="{0285FDD0-E166-462A-B592-E495B917C79A}" srcOrd="11" destOrd="0" presId="urn:microsoft.com/office/officeart/2005/8/layout/default"/>
    <dgm:cxn modelId="{402F54AC-409E-4670-B09A-BF5407690825}" type="presParOf" srcId="{B01F25FE-A655-4AA8-AD7A-A53027CF7DF0}" destId="{12A12B67-18CC-488E-AB75-5501CD11ACA3}" srcOrd="12" destOrd="0" presId="urn:microsoft.com/office/officeart/2005/8/layout/default"/>
    <dgm:cxn modelId="{6DAC130D-958E-454E-87DA-9BAC84673347}" type="presParOf" srcId="{B01F25FE-A655-4AA8-AD7A-A53027CF7DF0}" destId="{F13E1993-AFCB-4E25-8CDE-26D885AF994C}" srcOrd="13" destOrd="0" presId="urn:microsoft.com/office/officeart/2005/8/layout/default"/>
    <dgm:cxn modelId="{834A732D-6BE0-455C-9DFB-088B640D0DF0}" type="presParOf" srcId="{B01F25FE-A655-4AA8-AD7A-A53027CF7DF0}" destId="{01779AC1-8CF6-482D-9052-C529E7CD2809}" srcOrd="14" destOrd="0" presId="urn:microsoft.com/office/officeart/2005/8/layout/default"/>
    <dgm:cxn modelId="{FDCB5171-4923-47F3-94C9-3544CB1E15AE}" type="presParOf" srcId="{B01F25FE-A655-4AA8-AD7A-A53027CF7DF0}" destId="{375181AC-596B-420C-A28A-46E62B176561}" srcOrd="15" destOrd="0" presId="urn:microsoft.com/office/officeart/2005/8/layout/default"/>
    <dgm:cxn modelId="{BE74B660-9FE2-4D65-9971-33CDE4C02355}" type="presParOf" srcId="{B01F25FE-A655-4AA8-AD7A-A53027CF7DF0}" destId="{4D668493-7C28-4AC7-87F9-A77AE47C9CE7}" srcOrd="16" destOrd="0" presId="urn:microsoft.com/office/officeart/2005/8/layout/default"/>
    <dgm:cxn modelId="{512BFD5D-F41B-4E10-9D8C-2AF0685A0DDF}" type="presParOf" srcId="{B01F25FE-A655-4AA8-AD7A-A53027CF7DF0}" destId="{DCCE5B34-F299-4B63-BE40-85486A23C4FA}" srcOrd="17" destOrd="0" presId="urn:microsoft.com/office/officeart/2005/8/layout/default"/>
    <dgm:cxn modelId="{5BAF5291-9B27-448D-A237-91AB3FED1DEC}" type="presParOf" srcId="{B01F25FE-A655-4AA8-AD7A-A53027CF7DF0}" destId="{13FC52DD-078D-43A1-B435-B6604B3F8648}" srcOrd="18" destOrd="0" presId="urn:microsoft.com/office/officeart/2005/8/layout/default"/>
    <dgm:cxn modelId="{3512848D-5D72-4CF5-9964-33A25C573C10}" type="presParOf" srcId="{B01F25FE-A655-4AA8-AD7A-A53027CF7DF0}" destId="{D50F261F-A25C-4E2D-AA14-A4672306B0BF}" srcOrd="19" destOrd="0" presId="urn:microsoft.com/office/officeart/2005/8/layout/default"/>
    <dgm:cxn modelId="{5296EDBD-3439-4B0D-8340-238BFE34FBB5}" type="presParOf" srcId="{B01F25FE-A655-4AA8-AD7A-A53027CF7DF0}" destId="{CEC33CE0-1563-4B87-8180-DFF418376350}" srcOrd="20" destOrd="0" presId="urn:microsoft.com/office/officeart/2005/8/layout/default"/>
    <dgm:cxn modelId="{4CF7C45E-B4D1-4760-8785-11710AE766E1}" type="presParOf" srcId="{B01F25FE-A655-4AA8-AD7A-A53027CF7DF0}" destId="{E90E680A-0F0F-494F-9738-A767FBD6A09C}" srcOrd="21" destOrd="0" presId="urn:microsoft.com/office/officeart/2005/8/layout/default"/>
    <dgm:cxn modelId="{E4AAA42B-C195-404A-8A9D-52B4B242DED6}" type="presParOf" srcId="{B01F25FE-A655-4AA8-AD7A-A53027CF7DF0}" destId="{3DC85CF1-668D-4D59-8DE8-250B3DB9F687}" srcOrd="22" destOrd="0" presId="urn:microsoft.com/office/officeart/2005/8/layout/default"/>
    <dgm:cxn modelId="{5A53AA0B-0844-493D-911B-214BE6A34B4E}" type="presParOf" srcId="{B01F25FE-A655-4AA8-AD7A-A53027CF7DF0}" destId="{A54D5A05-EA91-4132-A0E4-BF8E14B0744D}" srcOrd="23" destOrd="0" presId="urn:microsoft.com/office/officeart/2005/8/layout/default"/>
    <dgm:cxn modelId="{864D466A-18D8-4409-ACDE-00D19D7EC82B}" type="presParOf" srcId="{B01F25FE-A655-4AA8-AD7A-A53027CF7DF0}" destId="{68C1B6F0-92E6-4461-8117-9A8E4CBE6226}" srcOrd="24" destOrd="0" presId="urn:microsoft.com/office/officeart/2005/8/layout/default"/>
    <dgm:cxn modelId="{4A59BFC9-6CB8-4F47-92CC-5A5567AA6A1A}" type="presParOf" srcId="{B01F25FE-A655-4AA8-AD7A-A53027CF7DF0}" destId="{720E9B39-F480-4D0B-87D4-83937AF69F25}" srcOrd="25" destOrd="0" presId="urn:microsoft.com/office/officeart/2005/8/layout/default"/>
    <dgm:cxn modelId="{E4F23898-2658-4EF4-BAA3-B4F8962F8C14}" type="presParOf" srcId="{B01F25FE-A655-4AA8-AD7A-A53027CF7DF0}" destId="{4F41A1A6-F97D-41C0-B4CF-8DD671516C89}" srcOrd="26" destOrd="0" presId="urn:microsoft.com/office/officeart/2005/8/layout/default"/>
    <dgm:cxn modelId="{9E21D1D2-4C22-4D79-B276-8BDEC41DAD0A}" type="presParOf" srcId="{B01F25FE-A655-4AA8-AD7A-A53027CF7DF0}" destId="{73090DBA-ADC3-45EB-B71D-0608613E1E12}" srcOrd="27" destOrd="0" presId="urn:microsoft.com/office/officeart/2005/8/layout/default"/>
    <dgm:cxn modelId="{4CB31DA4-2ECC-4FB0-B5DD-CD966F4A803C}" type="presParOf" srcId="{B01F25FE-A655-4AA8-AD7A-A53027CF7DF0}" destId="{0157B145-CB72-4834-9137-3A397D83C726}" srcOrd="28" destOrd="0" presId="urn:microsoft.com/office/officeart/2005/8/layout/default"/>
    <dgm:cxn modelId="{809947F3-8006-4C37-8B54-9B8AD2BDB7D8}" type="presParOf" srcId="{B01F25FE-A655-4AA8-AD7A-A53027CF7DF0}" destId="{749D1CB6-2485-418F-9598-475048152143}" srcOrd="29" destOrd="0" presId="urn:microsoft.com/office/officeart/2005/8/layout/default"/>
    <dgm:cxn modelId="{1C5706F1-D728-4FDF-8BB0-AC1218598913}" type="presParOf" srcId="{B01F25FE-A655-4AA8-AD7A-A53027CF7DF0}" destId="{9DF6FD28-4E81-4D43-BC20-32E5D04C1BCC}" srcOrd="30" destOrd="0" presId="urn:microsoft.com/office/officeart/2005/8/layout/default"/>
    <dgm:cxn modelId="{405BE544-C9D0-4595-866C-43BF09FA7B6A}" type="presParOf" srcId="{B01F25FE-A655-4AA8-AD7A-A53027CF7DF0}" destId="{5AE771C1-7780-482C-8BD4-D9160B5CE9E2}" srcOrd="31" destOrd="0" presId="urn:microsoft.com/office/officeart/2005/8/layout/default"/>
    <dgm:cxn modelId="{50849190-0398-417B-A563-3CBEB8A2F33B}" type="presParOf" srcId="{B01F25FE-A655-4AA8-AD7A-A53027CF7DF0}" destId="{5A81C79C-C8DE-437D-B561-687D80062F45}" srcOrd="32" destOrd="0" presId="urn:microsoft.com/office/officeart/2005/8/layout/default"/>
    <dgm:cxn modelId="{A2AC1989-EF1E-47AB-9963-082522FDB727}" type="presParOf" srcId="{B01F25FE-A655-4AA8-AD7A-A53027CF7DF0}" destId="{2472F327-6F5C-42F2-AEBB-32451328B583}" srcOrd="33" destOrd="0" presId="urn:microsoft.com/office/officeart/2005/8/layout/default"/>
    <dgm:cxn modelId="{5AEEF09E-A781-47BA-B0CC-8C34DE48AFF0}" type="presParOf" srcId="{B01F25FE-A655-4AA8-AD7A-A53027CF7DF0}" destId="{88417461-7745-4CCB-B34F-364892E1EF63}" srcOrd="34" destOrd="0" presId="urn:microsoft.com/office/officeart/2005/8/layout/default"/>
    <dgm:cxn modelId="{744661F6-ED5A-4B24-8122-98BB518DBB82}" type="presParOf" srcId="{B01F25FE-A655-4AA8-AD7A-A53027CF7DF0}" destId="{3CB4E8A0-5428-499F-9F77-57816048C57E}" srcOrd="35" destOrd="0" presId="urn:microsoft.com/office/officeart/2005/8/layout/default"/>
    <dgm:cxn modelId="{E844810E-8D50-429B-8F51-E13DA961BEC5}" type="presParOf" srcId="{B01F25FE-A655-4AA8-AD7A-A53027CF7DF0}" destId="{2FA8D14A-4826-4CC0-AD4F-66DE4667AA8F}" srcOrd="36" destOrd="0" presId="urn:microsoft.com/office/officeart/2005/8/layout/default"/>
    <dgm:cxn modelId="{B0EBC158-39AC-4EF4-A880-BCDC7E0AE0AA}" type="presParOf" srcId="{B01F25FE-A655-4AA8-AD7A-A53027CF7DF0}" destId="{80F21DA5-2D85-4127-84EF-4FF39C350138}" srcOrd="37" destOrd="0" presId="urn:microsoft.com/office/officeart/2005/8/layout/default"/>
    <dgm:cxn modelId="{9AAE7CF5-3869-47A9-A43B-EF36D9C566CC}" type="presParOf" srcId="{B01F25FE-A655-4AA8-AD7A-A53027CF7DF0}" destId="{8FFDB561-B3E6-4472-958D-E4FB09A4B335}"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2C831-6BF0-4C92-8151-1931745B0553}"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9885C02E-D475-485C-BBCE-E6307B2C1174}">
      <dgm:prSet custT="1"/>
      <dgm:spPr/>
      <dgm:t>
        <a:bodyPr/>
        <a:lstStyle/>
        <a:p>
          <a:r>
            <a:rPr lang="en-US" sz="1900" b="1" u="sng" dirty="0"/>
            <a:t>IRB Submissions</a:t>
          </a:r>
        </a:p>
        <a:p>
          <a:r>
            <a:rPr lang="en-US" sz="1900" b="1" dirty="0"/>
            <a:t>Initial/Ongoing/</a:t>
          </a:r>
        </a:p>
        <a:p>
          <a:r>
            <a:rPr lang="en-US" sz="1900" b="1" dirty="0"/>
            <a:t>Continuing/</a:t>
          </a:r>
        </a:p>
        <a:p>
          <a:r>
            <a:rPr lang="en-US" sz="1900" b="1" dirty="0"/>
            <a:t>Revision/</a:t>
          </a:r>
        </a:p>
        <a:p>
          <a:r>
            <a:rPr lang="en-US" sz="1900" b="1" dirty="0"/>
            <a:t>Amendment/</a:t>
          </a:r>
        </a:p>
        <a:p>
          <a:r>
            <a:rPr lang="en-US" sz="1900" b="1" dirty="0"/>
            <a:t>Termination</a:t>
          </a:r>
        </a:p>
        <a:p>
          <a:r>
            <a:rPr lang="en-US" sz="1900" b="1" u="sng" dirty="0"/>
            <a:t>Including all versions of the following:</a:t>
          </a:r>
        </a:p>
        <a:p>
          <a:r>
            <a:rPr lang="en-US" sz="1900" b="1" dirty="0"/>
            <a:t>Protocol with signature page</a:t>
          </a:r>
        </a:p>
        <a:p>
          <a:r>
            <a:rPr lang="en-US" sz="1900" b="1" dirty="0"/>
            <a:t> ICF </a:t>
          </a:r>
        </a:p>
        <a:p>
          <a:r>
            <a:rPr lang="en-US" sz="1900" b="1" dirty="0"/>
            <a:t>Recruitment materials</a:t>
          </a:r>
        </a:p>
      </dgm:t>
    </dgm:pt>
    <dgm:pt modelId="{6E70EB1D-10B5-4722-B879-889CE426361F}" type="parTrans" cxnId="{E2636FD3-18DE-46F5-955D-086803765C82}">
      <dgm:prSet/>
      <dgm:spPr/>
      <dgm:t>
        <a:bodyPr/>
        <a:lstStyle/>
        <a:p>
          <a:endParaRPr lang="en-US"/>
        </a:p>
      </dgm:t>
    </dgm:pt>
    <dgm:pt modelId="{ADCDE818-D95F-4981-8179-BED70F589F4D}" type="sibTrans" cxnId="{E2636FD3-18DE-46F5-955D-086803765C82}">
      <dgm:prSet/>
      <dgm:spPr/>
      <dgm:t>
        <a:bodyPr/>
        <a:lstStyle/>
        <a:p>
          <a:endParaRPr lang="en-US"/>
        </a:p>
      </dgm:t>
    </dgm:pt>
    <dgm:pt modelId="{1091F13B-7DDA-4BC5-A76A-28EF5837CB27}">
      <dgm:prSet/>
      <dgm:spPr/>
      <dgm:t>
        <a:bodyPr/>
        <a:lstStyle/>
        <a:p>
          <a:r>
            <a:rPr lang="en-US" b="1" dirty="0"/>
            <a:t>Correspondence with the IRB</a:t>
          </a:r>
        </a:p>
        <a:p>
          <a:r>
            <a:rPr lang="en-US" b="1" u="sng" dirty="0"/>
            <a:t>Including:</a:t>
          </a:r>
        </a:p>
        <a:p>
          <a:r>
            <a:rPr lang="en-US" b="1" dirty="0"/>
            <a:t> Approval letters</a:t>
          </a:r>
        </a:p>
        <a:p>
          <a:r>
            <a:rPr lang="en-US" b="1" dirty="0"/>
            <a:t>Proviso letters</a:t>
          </a:r>
        </a:p>
        <a:p>
          <a:r>
            <a:rPr lang="en-US" b="1" dirty="0"/>
            <a:t>PI responses to IRB</a:t>
          </a:r>
        </a:p>
        <a:p>
          <a:r>
            <a:rPr lang="en-US" b="1" dirty="0"/>
            <a:t>IRB notices of upcoming expiration dates</a:t>
          </a:r>
        </a:p>
        <a:p>
          <a:r>
            <a:rPr lang="en-US" b="1" dirty="0"/>
            <a:t>Request for corrected IRB letter</a:t>
          </a:r>
        </a:p>
        <a:p>
          <a:r>
            <a:rPr lang="en-US" b="1" dirty="0"/>
            <a:t>IRB stamped approved documents</a:t>
          </a:r>
        </a:p>
      </dgm:t>
    </dgm:pt>
    <dgm:pt modelId="{9BF68590-3CDC-42B3-A1FA-5898DB4118FA}" type="parTrans" cxnId="{2046BF30-A6A6-48D0-A7E9-3B4F5E1A83C5}">
      <dgm:prSet/>
      <dgm:spPr/>
      <dgm:t>
        <a:bodyPr/>
        <a:lstStyle/>
        <a:p>
          <a:endParaRPr lang="en-US"/>
        </a:p>
      </dgm:t>
    </dgm:pt>
    <dgm:pt modelId="{5F3F8B45-19B4-4A59-BF62-8A507FE9D9E8}" type="sibTrans" cxnId="{2046BF30-A6A6-48D0-A7E9-3B4F5E1A83C5}">
      <dgm:prSet/>
      <dgm:spPr/>
      <dgm:t>
        <a:bodyPr/>
        <a:lstStyle/>
        <a:p>
          <a:endParaRPr lang="en-US"/>
        </a:p>
      </dgm:t>
    </dgm:pt>
    <dgm:pt modelId="{36CF84A0-2703-49A9-8A35-2FAD015FBC75}">
      <dgm:prSet custT="1"/>
      <dgm:spPr/>
      <dgm:t>
        <a:bodyPr/>
        <a:lstStyle/>
        <a:p>
          <a:r>
            <a:rPr lang="en-US" sz="1900" b="1" dirty="0"/>
            <a:t>IRB Membership Roster</a:t>
          </a:r>
        </a:p>
        <a:p>
          <a:r>
            <a:rPr lang="en-US" sz="1400" b="1" dirty="0"/>
            <a:t>Maintain from date of first submission to close out of the study (all 4 boards if UTHSC)</a:t>
          </a:r>
        </a:p>
        <a:p>
          <a:endParaRPr lang="en-US" sz="1900" b="1" dirty="0"/>
        </a:p>
        <a:p>
          <a:r>
            <a:rPr lang="en-US" sz="1900" b="1" dirty="0"/>
            <a:t>IRB FWA</a:t>
          </a:r>
        </a:p>
      </dgm:t>
    </dgm:pt>
    <dgm:pt modelId="{9934418E-E764-4F2F-A998-F84B485A1B41}" type="parTrans" cxnId="{C79E3110-910D-4C66-B9FF-441043EF1E7D}">
      <dgm:prSet/>
      <dgm:spPr/>
      <dgm:t>
        <a:bodyPr/>
        <a:lstStyle/>
        <a:p>
          <a:endParaRPr lang="en-US"/>
        </a:p>
      </dgm:t>
    </dgm:pt>
    <dgm:pt modelId="{2909F97D-506C-450B-8365-BC039FC37C19}" type="sibTrans" cxnId="{C79E3110-910D-4C66-B9FF-441043EF1E7D}">
      <dgm:prSet/>
      <dgm:spPr/>
      <dgm:t>
        <a:bodyPr/>
        <a:lstStyle/>
        <a:p>
          <a:endParaRPr lang="en-US"/>
        </a:p>
      </dgm:t>
    </dgm:pt>
    <dgm:pt modelId="{DC5786C7-A1D4-4774-B9B3-21A1F1B027F1}">
      <dgm:prSet custT="1"/>
      <dgm:spPr/>
      <dgm:t>
        <a:bodyPr/>
        <a:lstStyle/>
        <a:p>
          <a:pPr>
            <a:lnSpc>
              <a:spcPct val="90000"/>
            </a:lnSpc>
            <a:spcAft>
              <a:spcPct val="35000"/>
            </a:spcAft>
          </a:pPr>
          <a:r>
            <a:rPr lang="en-US" sz="1900" b="1" dirty="0"/>
            <a:t>Blank CRFs</a:t>
          </a:r>
        </a:p>
        <a:p>
          <a:pPr>
            <a:lnSpc>
              <a:spcPct val="90000"/>
            </a:lnSpc>
            <a:spcAft>
              <a:spcPct val="35000"/>
            </a:spcAft>
          </a:pPr>
          <a:r>
            <a:rPr lang="en-US" sz="1900" b="1" dirty="0"/>
            <a:t>Participant educational/study informational materials</a:t>
          </a:r>
        </a:p>
        <a:p>
          <a:pPr>
            <a:lnSpc>
              <a:spcPct val="100000"/>
            </a:lnSpc>
            <a:spcAft>
              <a:spcPts val="0"/>
            </a:spcAft>
          </a:pPr>
          <a:r>
            <a:rPr lang="en-US" sz="1900" b="1" dirty="0"/>
            <a:t>Reportable events (protocol deviations/</a:t>
          </a:r>
        </a:p>
        <a:p>
          <a:pPr>
            <a:lnSpc>
              <a:spcPct val="100000"/>
            </a:lnSpc>
            <a:spcAft>
              <a:spcPts val="0"/>
            </a:spcAft>
          </a:pPr>
          <a:r>
            <a:rPr lang="en-US" sz="1900" b="1" dirty="0"/>
            <a:t>unanticipated problems/ SAEs/New information)</a:t>
          </a:r>
        </a:p>
        <a:p>
          <a:pPr>
            <a:lnSpc>
              <a:spcPct val="100000"/>
            </a:lnSpc>
            <a:spcAft>
              <a:spcPts val="0"/>
            </a:spcAft>
          </a:pPr>
          <a:endParaRPr lang="en-US" sz="1900" b="1" dirty="0"/>
        </a:p>
        <a:p>
          <a:pPr>
            <a:lnSpc>
              <a:spcPct val="90000"/>
            </a:lnSpc>
            <a:spcAft>
              <a:spcPct val="35000"/>
            </a:spcAft>
          </a:pPr>
          <a:r>
            <a:rPr lang="en-US" sz="1900" b="1" dirty="0"/>
            <a:t>Data Safety Monitoring Board Reports/Other Sponsor reports</a:t>
          </a:r>
        </a:p>
      </dgm:t>
    </dgm:pt>
    <dgm:pt modelId="{BEE347AF-134E-445F-AFE9-F9F726326077}" type="parTrans" cxnId="{C16012B6-4DB5-4A2D-B7C7-34C0BDCE7D29}">
      <dgm:prSet/>
      <dgm:spPr/>
      <dgm:t>
        <a:bodyPr/>
        <a:lstStyle/>
        <a:p>
          <a:endParaRPr lang="en-US"/>
        </a:p>
      </dgm:t>
    </dgm:pt>
    <dgm:pt modelId="{C6874EBA-FE90-4762-B5D2-4EA24FA0EAB8}" type="sibTrans" cxnId="{C16012B6-4DB5-4A2D-B7C7-34C0BDCE7D29}">
      <dgm:prSet/>
      <dgm:spPr/>
      <dgm:t>
        <a:bodyPr/>
        <a:lstStyle/>
        <a:p>
          <a:endParaRPr lang="en-US"/>
        </a:p>
      </dgm:t>
    </dgm:pt>
    <dgm:pt modelId="{3089E896-ADC2-4C40-BAC3-AD783CCC0E17}" type="pres">
      <dgm:prSet presAssocID="{FDE2C831-6BF0-4C92-8151-1931745B0553}" presName="hierChild1" presStyleCnt="0">
        <dgm:presLayoutVars>
          <dgm:chPref val="1"/>
          <dgm:dir/>
          <dgm:animOne val="branch"/>
          <dgm:animLvl val="lvl"/>
          <dgm:resizeHandles/>
        </dgm:presLayoutVars>
      </dgm:prSet>
      <dgm:spPr/>
    </dgm:pt>
    <dgm:pt modelId="{6DA5AB24-5612-4605-9ABF-499D926AB68F}" type="pres">
      <dgm:prSet presAssocID="{9885C02E-D475-485C-BBCE-E6307B2C1174}" presName="hierRoot1" presStyleCnt="0"/>
      <dgm:spPr/>
    </dgm:pt>
    <dgm:pt modelId="{AA7D3DE5-AEC6-4B3F-9A34-3DFDCEBB21CF}" type="pres">
      <dgm:prSet presAssocID="{9885C02E-D475-485C-BBCE-E6307B2C1174}" presName="composite" presStyleCnt="0"/>
      <dgm:spPr/>
    </dgm:pt>
    <dgm:pt modelId="{1E095853-5B91-488F-952C-625E9EF276F7}" type="pres">
      <dgm:prSet presAssocID="{9885C02E-D475-485C-BBCE-E6307B2C1174}" presName="background" presStyleLbl="node0" presStyleIdx="0" presStyleCnt="4"/>
      <dgm:spPr/>
    </dgm:pt>
    <dgm:pt modelId="{D73FDDF5-78F3-4556-9FC0-CC38E91035B9}" type="pres">
      <dgm:prSet presAssocID="{9885C02E-D475-485C-BBCE-E6307B2C1174}" presName="text" presStyleLbl="fgAcc0" presStyleIdx="0" presStyleCnt="4" custScaleX="282331" custScaleY="803776" custLinFactNeighborX="-11688" custLinFactNeighborY="-16840">
        <dgm:presLayoutVars>
          <dgm:chPref val="3"/>
        </dgm:presLayoutVars>
      </dgm:prSet>
      <dgm:spPr/>
    </dgm:pt>
    <dgm:pt modelId="{00A6237D-CA77-4590-A9AE-99C569E7E0D7}" type="pres">
      <dgm:prSet presAssocID="{9885C02E-D475-485C-BBCE-E6307B2C1174}" presName="hierChild2" presStyleCnt="0"/>
      <dgm:spPr/>
    </dgm:pt>
    <dgm:pt modelId="{EA7E2E85-4977-4EB1-A7AC-CF00146A5A3D}" type="pres">
      <dgm:prSet presAssocID="{1091F13B-7DDA-4BC5-A76A-28EF5837CB27}" presName="hierRoot1" presStyleCnt="0"/>
      <dgm:spPr/>
    </dgm:pt>
    <dgm:pt modelId="{63BCA710-048C-4D3E-9E62-7D15E570E8B4}" type="pres">
      <dgm:prSet presAssocID="{1091F13B-7DDA-4BC5-A76A-28EF5837CB27}" presName="composite" presStyleCnt="0"/>
      <dgm:spPr/>
    </dgm:pt>
    <dgm:pt modelId="{88AB304C-15D4-4514-84B9-74D16DE33F0E}" type="pres">
      <dgm:prSet presAssocID="{1091F13B-7DDA-4BC5-A76A-28EF5837CB27}" presName="background" presStyleLbl="node0" presStyleIdx="1" presStyleCnt="4"/>
      <dgm:spPr/>
    </dgm:pt>
    <dgm:pt modelId="{2852C285-178B-42E0-8593-53AD733B39F2}" type="pres">
      <dgm:prSet presAssocID="{1091F13B-7DDA-4BC5-A76A-28EF5837CB27}" presName="text" presStyleLbl="fgAcc0" presStyleIdx="1" presStyleCnt="4" custScaleX="238669" custScaleY="792588" custLinFactX="138702" custLinFactNeighborX="200000" custLinFactNeighborY="-7823">
        <dgm:presLayoutVars>
          <dgm:chPref val="3"/>
        </dgm:presLayoutVars>
      </dgm:prSet>
      <dgm:spPr/>
    </dgm:pt>
    <dgm:pt modelId="{37521D98-5C9E-4DC7-8849-1388C9DB5B76}" type="pres">
      <dgm:prSet presAssocID="{1091F13B-7DDA-4BC5-A76A-28EF5837CB27}" presName="hierChild2" presStyleCnt="0"/>
      <dgm:spPr/>
    </dgm:pt>
    <dgm:pt modelId="{BE42DF8A-0829-4A0A-B9F7-C80BD26408E5}" type="pres">
      <dgm:prSet presAssocID="{36CF84A0-2703-49A9-8A35-2FAD015FBC75}" presName="hierRoot1" presStyleCnt="0"/>
      <dgm:spPr/>
    </dgm:pt>
    <dgm:pt modelId="{531209A2-9AA6-4D79-9AB3-098041D11A50}" type="pres">
      <dgm:prSet presAssocID="{36CF84A0-2703-49A9-8A35-2FAD015FBC75}" presName="composite" presStyleCnt="0"/>
      <dgm:spPr/>
    </dgm:pt>
    <dgm:pt modelId="{397E8E76-E105-48B4-8BA5-5620FEFF3A86}" type="pres">
      <dgm:prSet presAssocID="{36CF84A0-2703-49A9-8A35-2FAD015FBC75}" presName="background" presStyleLbl="node0" presStyleIdx="2" presStyleCnt="4"/>
      <dgm:spPr/>
    </dgm:pt>
    <dgm:pt modelId="{4550728C-3A92-4465-BD76-EDB853F96326}" type="pres">
      <dgm:prSet presAssocID="{36CF84A0-2703-49A9-8A35-2FAD015FBC75}" presName="text" presStyleLbl="fgAcc0" presStyleIdx="2" presStyleCnt="4" custScaleX="205915" custScaleY="812674" custLinFactX="186968" custLinFactNeighborX="200000" custLinFactNeighborY="-13433">
        <dgm:presLayoutVars>
          <dgm:chPref val="3"/>
        </dgm:presLayoutVars>
      </dgm:prSet>
      <dgm:spPr/>
    </dgm:pt>
    <dgm:pt modelId="{2184E088-8970-4E44-A653-AF54059E3374}" type="pres">
      <dgm:prSet presAssocID="{36CF84A0-2703-49A9-8A35-2FAD015FBC75}" presName="hierChild2" presStyleCnt="0"/>
      <dgm:spPr/>
    </dgm:pt>
    <dgm:pt modelId="{DCE6D9DA-87A3-4522-B5AB-371C0826558C}" type="pres">
      <dgm:prSet presAssocID="{DC5786C7-A1D4-4774-B9B3-21A1F1B027F1}" presName="hierRoot1" presStyleCnt="0"/>
      <dgm:spPr/>
    </dgm:pt>
    <dgm:pt modelId="{B2A04B1C-6B05-4CFD-B154-D2A8CE88DB29}" type="pres">
      <dgm:prSet presAssocID="{DC5786C7-A1D4-4774-B9B3-21A1F1B027F1}" presName="composite" presStyleCnt="0"/>
      <dgm:spPr/>
    </dgm:pt>
    <dgm:pt modelId="{499AC5D4-ACDA-4E6D-A02B-4E59CD953B2D}" type="pres">
      <dgm:prSet presAssocID="{DC5786C7-A1D4-4774-B9B3-21A1F1B027F1}" presName="background" presStyleLbl="node0" presStyleIdx="3" presStyleCnt="4"/>
      <dgm:spPr/>
    </dgm:pt>
    <dgm:pt modelId="{572B7632-0D19-4880-9CBB-228B6FE8C104}" type="pres">
      <dgm:prSet presAssocID="{DC5786C7-A1D4-4774-B9B3-21A1F1B027F1}" presName="text" presStyleLbl="fgAcc0" presStyleIdx="3" presStyleCnt="4" custScaleX="323461" custScaleY="803776" custLinFactX="-204125" custLinFactNeighborX="-300000" custLinFactNeighborY="-11064">
        <dgm:presLayoutVars>
          <dgm:chPref val="3"/>
        </dgm:presLayoutVars>
      </dgm:prSet>
      <dgm:spPr/>
    </dgm:pt>
    <dgm:pt modelId="{374990F2-11F2-4FD4-A511-77DB86355B02}" type="pres">
      <dgm:prSet presAssocID="{DC5786C7-A1D4-4774-B9B3-21A1F1B027F1}" presName="hierChild2" presStyleCnt="0"/>
      <dgm:spPr/>
    </dgm:pt>
  </dgm:ptLst>
  <dgm:cxnLst>
    <dgm:cxn modelId="{C79E3110-910D-4C66-B9FF-441043EF1E7D}" srcId="{FDE2C831-6BF0-4C92-8151-1931745B0553}" destId="{36CF84A0-2703-49A9-8A35-2FAD015FBC75}" srcOrd="2" destOrd="0" parTransId="{9934418E-E764-4F2F-A998-F84B485A1B41}" sibTransId="{2909F97D-506C-450B-8365-BC039FC37C19}"/>
    <dgm:cxn modelId="{2046BF30-A6A6-48D0-A7E9-3B4F5E1A83C5}" srcId="{FDE2C831-6BF0-4C92-8151-1931745B0553}" destId="{1091F13B-7DDA-4BC5-A76A-28EF5837CB27}" srcOrd="1" destOrd="0" parTransId="{9BF68590-3CDC-42B3-A1FA-5898DB4118FA}" sibTransId="{5F3F8B45-19B4-4A59-BF62-8A507FE9D9E8}"/>
    <dgm:cxn modelId="{FEA4DA49-7330-4636-B572-7A7F4B15D397}" type="presOf" srcId="{36CF84A0-2703-49A9-8A35-2FAD015FBC75}" destId="{4550728C-3A92-4465-BD76-EDB853F96326}" srcOrd="0" destOrd="0" presId="urn:microsoft.com/office/officeart/2005/8/layout/hierarchy1"/>
    <dgm:cxn modelId="{339AD756-B8C7-447C-86CB-EA1397A71971}" type="presOf" srcId="{1091F13B-7DDA-4BC5-A76A-28EF5837CB27}" destId="{2852C285-178B-42E0-8593-53AD733B39F2}" srcOrd="0" destOrd="0" presId="urn:microsoft.com/office/officeart/2005/8/layout/hierarchy1"/>
    <dgm:cxn modelId="{98A97964-1F8B-4236-AB17-B840000783A1}" type="presOf" srcId="{DC5786C7-A1D4-4774-B9B3-21A1F1B027F1}" destId="{572B7632-0D19-4880-9CBB-228B6FE8C104}" srcOrd="0" destOrd="0" presId="urn:microsoft.com/office/officeart/2005/8/layout/hierarchy1"/>
    <dgm:cxn modelId="{3B7C69B5-8A26-45CC-9E0C-369419FFFA9F}" type="presOf" srcId="{FDE2C831-6BF0-4C92-8151-1931745B0553}" destId="{3089E896-ADC2-4C40-BAC3-AD783CCC0E17}" srcOrd="0" destOrd="0" presId="urn:microsoft.com/office/officeart/2005/8/layout/hierarchy1"/>
    <dgm:cxn modelId="{C16012B6-4DB5-4A2D-B7C7-34C0BDCE7D29}" srcId="{FDE2C831-6BF0-4C92-8151-1931745B0553}" destId="{DC5786C7-A1D4-4774-B9B3-21A1F1B027F1}" srcOrd="3" destOrd="0" parTransId="{BEE347AF-134E-445F-AFE9-F9F726326077}" sibTransId="{C6874EBA-FE90-4762-B5D2-4EA24FA0EAB8}"/>
    <dgm:cxn modelId="{E23DFCB7-3704-4313-9059-FD736F6C8AB2}" type="presOf" srcId="{9885C02E-D475-485C-BBCE-E6307B2C1174}" destId="{D73FDDF5-78F3-4556-9FC0-CC38E91035B9}" srcOrd="0" destOrd="0" presId="urn:microsoft.com/office/officeart/2005/8/layout/hierarchy1"/>
    <dgm:cxn modelId="{E2636FD3-18DE-46F5-955D-086803765C82}" srcId="{FDE2C831-6BF0-4C92-8151-1931745B0553}" destId="{9885C02E-D475-485C-BBCE-E6307B2C1174}" srcOrd="0" destOrd="0" parTransId="{6E70EB1D-10B5-4722-B879-889CE426361F}" sibTransId="{ADCDE818-D95F-4981-8179-BED70F589F4D}"/>
    <dgm:cxn modelId="{E5C21BCA-9B60-444B-A12F-62BF4EED4ACE}" type="presParOf" srcId="{3089E896-ADC2-4C40-BAC3-AD783CCC0E17}" destId="{6DA5AB24-5612-4605-9ABF-499D926AB68F}" srcOrd="0" destOrd="0" presId="urn:microsoft.com/office/officeart/2005/8/layout/hierarchy1"/>
    <dgm:cxn modelId="{479D2433-5484-4919-9B7F-7B663DE27FF6}" type="presParOf" srcId="{6DA5AB24-5612-4605-9ABF-499D926AB68F}" destId="{AA7D3DE5-AEC6-4B3F-9A34-3DFDCEBB21CF}" srcOrd="0" destOrd="0" presId="urn:microsoft.com/office/officeart/2005/8/layout/hierarchy1"/>
    <dgm:cxn modelId="{08EA7268-546E-46D0-A49E-924B4EE97016}" type="presParOf" srcId="{AA7D3DE5-AEC6-4B3F-9A34-3DFDCEBB21CF}" destId="{1E095853-5B91-488F-952C-625E9EF276F7}" srcOrd="0" destOrd="0" presId="urn:microsoft.com/office/officeart/2005/8/layout/hierarchy1"/>
    <dgm:cxn modelId="{2C61AA76-D002-46D5-B2E7-E5637831A58F}" type="presParOf" srcId="{AA7D3DE5-AEC6-4B3F-9A34-3DFDCEBB21CF}" destId="{D73FDDF5-78F3-4556-9FC0-CC38E91035B9}" srcOrd="1" destOrd="0" presId="urn:microsoft.com/office/officeart/2005/8/layout/hierarchy1"/>
    <dgm:cxn modelId="{DF08A277-31A6-46BB-A704-5EC64FE2B308}" type="presParOf" srcId="{6DA5AB24-5612-4605-9ABF-499D926AB68F}" destId="{00A6237D-CA77-4590-A9AE-99C569E7E0D7}" srcOrd="1" destOrd="0" presId="urn:microsoft.com/office/officeart/2005/8/layout/hierarchy1"/>
    <dgm:cxn modelId="{C3B82100-75F8-4421-A4C7-AC8981730DB5}" type="presParOf" srcId="{3089E896-ADC2-4C40-BAC3-AD783CCC0E17}" destId="{EA7E2E85-4977-4EB1-A7AC-CF00146A5A3D}" srcOrd="1" destOrd="0" presId="urn:microsoft.com/office/officeart/2005/8/layout/hierarchy1"/>
    <dgm:cxn modelId="{99D647FB-ACB4-4545-AB26-01C5986BC962}" type="presParOf" srcId="{EA7E2E85-4977-4EB1-A7AC-CF00146A5A3D}" destId="{63BCA710-048C-4D3E-9E62-7D15E570E8B4}" srcOrd="0" destOrd="0" presId="urn:microsoft.com/office/officeart/2005/8/layout/hierarchy1"/>
    <dgm:cxn modelId="{E3BB1867-6271-419F-A724-A913B0400633}" type="presParOf" srcId="{63BCA710-048C-4D3E-9E62-7D15E570E8B4}" destId="{88AB304C-15D4-4514-84B9-74D16DE33F0E}" srcOrd="0" destOrd="0" presId="urn:microsoft.com/office/officeart/2005/8/layout/hierarchy1"/>
    <dgm:cxn modelId="{9D5C755B-83BC-4272-BD7B-92D5490681A0}" type="presParOf" srcId="{63BCA710-048C-4D3E-9E62-7D15E570E8B4}" destId="{2852C285-178B-42E0-8593-53AD733B39F2}" srcOrd="1" destOrd="0" presId="urn:microsoft.com/office/officeart/2005/8/layout/hierarchy1"/>
    <dgm:cxn modelId="{D64C175B-D640-4DFE-9833-5B499C94E6D4}" type="presParOf" srcId="{EA7E2E85-4977-4EB1-A7AC-CF00146A5A3D}" destId="{37521D98-5C9E-4DC7-8849-1388C9DB5B76}" srcOrd="1" destOrd="0" presId="urn:microsoft.com/office/officeart/2005/8/layout/hierarchy1"/>
    <dgm:cxn modelId="{D5A8BADA-67CF-4617-BFA0-844B15270FBE}" type="presParOf" srcId="{3089E896-ADC2-4C40-BAC3-AD783CCC0E17}" destId="{BE42DF8A-0829-4A0A-B9F7-C80BD26408E5}" srcOrd="2" destOrd="0" presId="urn:microsoft.com/office/officeart/2005/8/layout/hierarchy1"/>
    <dgm:cxn modelId="{75970F14-FB71-4D61-A06D-3CF21680FDA2}" type="presParOf" srcId="{BE42DF8A-0829-4A0A-B9F7-C80BD26408E5}" destId="{531209A2-9AA6-4D79-9AB3-098041D11A50}" srcOrd="0" destOrd="0" presId="urn:microsoft.com/office/officeart/2005/8/layout/hierarchy1"/>
    <dgm:cxn modelId="{9C3778E9-9C0E-487A-BD73-58F694747AD4}" type="presParOf" srcId="{531209A2-9AA6-4D79-9AB3-098041D11A50}" destId="{397E8E76-E105-48B4-8BA5-5620FEFF3A86}" srcOrd="0" destOrd="0" presId="urn:microsoft.com/office/officeart/2005/8/layout/hierarchy1"/>
    <dgm:cxn modelId="{60BD3C3B-7DB4-40A5-AA48-80CBA3366D9D}" type="presParOf" srcId="{531209A2-9AA6-4D79-9AB3-098041D11A50}" destId="{4550728C-3A92-4465-BD76-EDB853F96326}" srcOrd="1" destOrd="0" presId="urn:microsoft.com/office/officeart/2005/8/layout/hierarchy1"/>
    <dgm:cxn modelId="{9D3564FD-1708-42C1-9F94-04B1A37C7D6E}" type="presParOf" srcId="{BE42DF8A-0829-4A0A-B9F7-C80BD26408E5}" destId="{2184E088-8970-4E44-A653-AF54059E3374}" srcOrd="1" destOrd="0" presId="urn:microsoft.com/office/officeart/2005/8/layout/hierarchy1"/>
    <dgm:cxn modelId="{7267EB86-9FE6-4A5B-AFC7-693C77F0B72C}" type="presParOf" srcId="{3089E896-ADC2-4C40-BAC3-AD783CCC0E17}" destId="{DCE6D9DA-87A3-4522-B5AB-371C0826558C}" srcOrd="3" destOrd="0" presId="urn:microsoft.com/office/officeart/2005/8/layout/hierarchy1"/>
    <dgm:cxn modelId="{0A43BDE0-DD03-4185-B6BB-A838CC39FD86}" type="presParOf" srcId="{DCE6D9DA-87A3-4522-B5AB-371C0826558C}" destId="{B2A04B1C-6B05-4CFD-B154-D2A8CE88DB29}" srcOrd="0" destOrd="0" presId="urn:microsoft.com/office/officeart/2005/8/layout/hierarchy1"/>
    <dgm:cxn modelId="{775A6779-7A78-40AA-BBC2-B6E3590D2681}" type="presParOf" srcId="{B2A04B1C-6B05-4CFD-B154-D2A8CE88DB29}" destId="{499AC5D4-ACDA-4E6D-A02B-4E59CD953B2D}" srcOrd="0" destOrd="0" presId="urn:microsoft.com/office/officeart/2005/8/layout/hierarchy1"/>
    <dgm:cxn modelId="{14267E78-B0FC-48AD-A917-28B94FC1ED33}" type="presParOf" srcId="{B2A04B1C-6B05-4CFD-B154-D2A8CE88DB29}" destId="{572B7632-0D19-4880-9CBB-228B6FE8C104}" srcOrd="1" destOrd="0" presId="urn:microsoft.com/office/officeart/2005/8/layout/hierarchy1"/>
    <dgm:cxn modelId="{CDCEB93C-CDE1-4267-9606-5ACA2AC85DA6}" type="presParOf" srcId="{DCE6D9DA-87A3-4522-B5AB-371C0826558C}" destId="{374990F2-11F2-4FD4-A511-77DB86355B0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2887F-F75F-4E41-B26F-80502A03BE6E}"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D978EE5C-27BA-4A38-ACC6-7A6791E95416}">
      <dgm:prSet custT="1"/>
      <dgm:spPr/>
      <dgm:t>
        <a:bodyPr/>
        <a:lstStyle/>
        <a:p>
          <a:pPr algn="ctr"/>
          <a:r>
            <a:rPr lang="en-US" sz="2000" b="1" dirty="0"/>
            <a:t>Curriculum vitae (CVs)/resume/bio sketch for the Principal Investigator/ sub-or co-investigator(s) and key study personnel (KSP) for the study</a:t>
          </a:r>
        </a:p>
      </dgm:t>
    </dgm:pt>
    <dgm:pt modelId="{816A0505-8359-418E-A336-33CCC1BAC6A5}" type="parTrans" cxnId="{B5EDBFC6-45F9-4B82-A195-D45304B5191A}">
      <dgm:prSet/>
      <dgm:spPr/>
      <dgm:t>
        <a:bodyPr/>
        <a:lstStyle/>
        <a:p>
          <a:endParaRPr lang="en-US"/>
        </a:p>
      </dgm:t>
    </dgm:pt>
    <dgm:pt modelId="{707F1939-1ED4-4EB0-89E8-D5E326B22E4A}" type="sibTrans" cxnId="{B5EDBFC6-45F9-4B82-A195-D45304B5191A}">
      <dgm:prSet/>
      <dgm:spPr/>
      <dgm:t>
        <a:bodyPr/>
        <a:lstStyle/>
        <a:p>
          <a:endParaRPr lang="en-US"/>
        </a:p>
      </dgm:t>
    </dgm:pt>
    <dgm:pt modelId="{005C55F3-756E-44B0-8A76-7DD1E3401105}">
      <dgm:prSet custT="1"/>
      <dgm:spPr/>
      <dgm:t>
        <a:bodyPr/>
        <a:lstStyle/>
        <a:p>
          <a:r>
            <a:rPr lang="en-US" sz="2000" b="1" dirty="0"/>
            <a:t>Financial Disclosure Forms and Conflict of interest forms</a:t>
          </a:r>
        </a:p>
      </dgm:t>
    </dgm:pt>
    <dgm:pt modelId="{78E8ADF9-20AF-46E3-8FFB-E0289EF7A5CC}" type="parTrans" cxnId="{4AA59C57-2BD1-4C00-8DAF-4B3637B780CA}">
      <dgm:prSet/>
      <dgm:spPr/>
      <dgm:t>
        <a:bodyPr/>
        <a:lstStyle/>
        <a:p>
          <a:endParaRPr lang="en-US"/>
        </a:p>
      </dgm:t>
    </dgm:pt>
    <dgm:pt modelId="{663216E9-CE09-4F28-8A72-C7C5A9980B48}" type="sibTrans" cxnId="{4AA59C57-2BD1-4C00-8DAF-4B3637B780CA}">
      <dgm:prSet/>
      <dgm:spPr/>
      <dgm:t>
        <a:bodyPr/>
        <a:lstStyle/>
        <a:p>
          <a:endParaRPr lang="en-US"/>
        </a:p>
      </dgm:t>
    </dgm:pt>
    <dgm:pt modelId="{FCE5DA67-6A5C-4514-9936-DA4A9E80A3B8}">
      <dgm:prSet custT="1"/>
      <dgm:spPr/>
      <dgm:t>
        <a:bodyPr/>
        <a:lstStyle/>
        <a:p>
          <a:r>
            <a:rPr lang="en-US" sz="2000" b="1" dirty="0"/>
            <a:t>Clinical professional licensure/certification (dental, medical, nursing, pharmacy, etc.) for all KP</a:t>
          </a:r>
        </a:p>
      </dgm:t>
    </dgm:pt>
    <dgm:pt modelId="{7620111E-0F72-4257-8C6A-775A7AEB942E}" type="parTrans" cxnId="{0FEC6066-A952-42EE-BD9B-815148C471D1}">
      <dgm:prSet/>
      <dgm:spPr/>
      <dgm:t>
        <a:bodyPr/>
        <a:lstStyle/>
        <a:p>
          <a:endParaRPr lang="en-US"/>
        </a:p>
      </dgm:t>
    </dgm:pt>
    <dgm:pt modelId="{A7E16B84-1F2D-4EF6-9329-35B81F183885}" type="sibTrans" cxnId="{0FEC6066-A952-42EE-BD9B-815148C471D1}">
      <dgm:prSet/>
      <dgm:spPr/>
      <dgm:t>
        <a:bodyPr/>
        <a:lstStyle/>
        <a:p>
          <a:endParaRPr lang="en-US"/>
        </a:p>
      </dgm:t>
    </dgm:pt>
    <dgm:pt modelId="{C2BFECAF-0C9F-4F30-97FC-2CD1ED26E9C3}">
      <dgm:prSet custT="1"/>
      <dgm:spPr/>
      <dgm:t>
        <a:bodyPr/>
        <a:lstStyle/>
        <a:p>
          <a:r>
            <a:rPr lang="en-US" sz="2000" b="1" dirty="0"/>
            <a:t>Training documents (HSP, GCP, protocol, specific protocol procedures, etc.)</a:t>
          </a:r>
        </a:p>
      </dgm:t>
    </dgm:pt>
    <dgm:pt modelId="{B8877085-D102-430D-95CB-0612035C7501}" type="parTrans" cxnId="{47997947-1D71-4955-9670-F801942B8736}">
      <dgm:prSet/>
      <dgm:spPr/>
      <dgm:t>
        <a:bodyPr/>
        <a:lstStyle/>
        <a:p>
          <a:endParaRPr lang="en-US"/>
        </a:p>
      </dgm:t>
    </dgm:pt>
    <dgm:pt modelId="{DC77DD83-A2FE-4B09-BEF4-A902C6CDED80}" type="sibTrans" cxnId="{47997947-1D71-4955-9670-F801942B8736}">
      <dgm:prSet/>
      <dgm:spPr/>
      <dgm:t>
        <a:bodyPr/>
        <a:lstStyle/>
        <a:p>
          <a:endParaRPr lang="en-US"/>
        </a:p>
      </dgm:t>
    </dgm:pt>
    <dgm:pt modelId="{A4094997-6A6D-4B14-9BAF-A09E6B720766}" type="pres">
      <dgm:prSet presAssocID="{CE62887F-F75F-4E41-B26F-80502A03BE6E}" presName="linear" presStyleCnt="0">
        <dgm:presLayoutVars>
          <dgm:animLvl val="lvl"/>
          <dgm:resizeHandles val="exact"/>
        </dgm:presLayoutVars>
      </dgm:prSet>
      <dgm:spPr/>
    </dgm:pt>
    <dgm:pt modelId="{475D1E68-19AA-442C-A17E-0E14BB315551}" type="pres">
      <dgm:prSet presAssocID="{D978EE5C-27BA-4A38-ACC6-7A6791E95416}" presName="parentText" presStyleLbl="node1" presStyleIdx="0" presStyleCnt="4" custScaleY="100373" custLinFactNeighborY="8102">
        <dgm:presLayoutVars>
          <dgm:chMax val="0"/>
          <dgm:bulletEnabled val="1"/>
        </dgm:presLayoutVars>
      </dgm:prSet>
      <dgm:spPr/>
    </dgm:pt>
    <dgm:pt modelId="{9AE5742A-20E1-45BD-B4F8-E476FD7FC4DB}" type="pres">
      <dgm:prSet presAssocID="{707F1939-1ED4-4EB0-89E8-D5E326B22E4A}" presName="spacer" presStyleCnt="0"/>
      <dgm:spPr/>
    </dgm:pt>
    <dgm:pt modelId="{E1A44DD7-16C7-4ED1-B8A5-2B5150940750}" type="pres">
      <dgm:prSet presAssocID="{005C55F3-756E-44B0-8A76-7DD1E3401105}" presName="parentText" presStyleLbl="node1" presStyleIdx="1" presStyleCnt="4" custScaleY="59506" custLinFactNeighborY="12728">
        <dgm:presLayoutVars>
          <dgm:chMax val="0"/>
          <dgm:bulletEnabled val="1"/>
        </dgm:presLayoutVars>
      </dgm:prSet>
      <dgm:spPr/>
    </dgm:pt>
    <dgm:pt modelId="{0D267EEE-2B7F-4643-814E-E4B5D5354315}" type="pres">
      <dgm:prSet presAssocID="{663216E9-CE09-4F28-8A72-C7C5A9980B48}" presName="spacer" presStyleCnt="0"/>
      <dgm:spPr/>
    </dgm:pt>
    <dgm:pt modelId="{37E1B792-8B75-46A8-B07E-2920CE5E46F9}" type="pres">
      <dgm:prSet presAssocID="{FCE5DA67-6A5C-4514-9936-DA4A9E80A3B8}" presName="parentText" presStyleLbl="node1" presStyleIdx="2" presStyleCnt="4" custScaleX="99548" custScaleY="83084" custLinFactNeighborY="35336">
        <dgm:presLayoutVars>
          <dgm:chMax val="0"/>
          <dgm:bulletEnabled val="1"/>
        </dgm:presLayoutVars>
      </dgm:prSet>
      <dgm:spPr/>
    </dgm:pt>
    <dgm:pt modelId="{766CE61D-8210-4AF6-8ABA-D6C0DA0D54CC}" type="pres">
      <dgm:prSet presAssocID="{A7E16B84-1F2D-4EF6-9329-35B81F183885}" presName="spacer" presStyleCnt="0"/>
      <dgm:spPr/>
    </dgm:pt>
    <dgm:pt modelId="{1671AEC2-B2BD-451C-B831-D3887C3F2142}" type="pres">
      <dgm:prSet presAssocID="{C2BFECAF-0C9F-4F30-97FC-2CD1ED26E9C3}" presName="parentText" presStyleLbl="node1" presStyleIdx="3" presStyleCnt="4" custScaleY="82072" custLinFactNeighborY="30284">
        <dgm:presLayoutVars>
          <dgm:chMax val="0"/>
          <dgm:bulletEnabled val="1"/>
        </dgm:presLayoutVars>
      </dgm:prSet>
      <dgm:spPr/>
    </dgm:pt>
  </dgm:ptLst>
  <dgm:cxnLst>
    <dgm:cxn modelId="{E74D2A1E-E89A-4F8F-9849-0F58D3E5BD3E}" type="presOf" srcId="{D978EE5C-27BA-4A38-ACC6-7A6791E95416}" destId="{475D1E68-19AA-442C-A17E-0E14BB315551}" srcOrd="0" destOrd="0" presId="urn:microsoft.com/office/officeart/2005/8/layout/vList2"/>
    <dgm:cxn modelId="{A7E02E3F-4FCC-4808-B976-8A82CF3DDFF3}" type="presOf" srcId="{005C55F3-756E-44B0-8A76-7DD1E3401105}" destId="{E1A44DD7-16C7-4ED1-B8A5-2B5150940750}" srcOrd="0" destOrd="0" presId="urn:microsoft.com/office/officeart/2005/8/layout/vList2"/>
    <dgm:cxn modelId="{47997947-1D71-4955-9670-F801942B8736}" srcId="{CE62887F-F75F-4E41-B26F-80502A03BE6E}" destId="{C2BFECAF-0C9F-4F30-97FC-2CD1ED26E9C3}" srcOrd="3" destOrd="0" parTransId="{B8877085-D102-430D-95CB-0612035C7501}" sibTransId="{DC77DD83-A2FE-4B09-BEF4-A902C6CDED80}"/>
    <dgm:cxn modelId="{4AA59C57-2BD1-4C00-8DAF-4B3637B780CA}" srcId="{CE62887F-F75F-4E41-B26F-80502A03BE6E}" destId="{005C55F3-756E-44B0-8A76-7DD1E3401105}" srcOrd="1" destOrd="0" parTransId="{78E8ADF9-20AF-46E3-8FFB-E0289EF7A5CC}" sibTransId="{663216E9-CE09-4F28-8A72-C7C5A9980B48}"/>
    <dgm:cxn modelId="{0FEC6066-A952-42EE-BD9B-815148C471D1}" srcId="{CE62887F-F75F-4E41-B26F-80502A03BE6E}" destId="{FCE5DA67-6A5C-4514-9936-DA4A9E80A3B8}" srcOrd="2" destOrd="0" parTransId="{7620111E-0F72-4257-8C6A-775A7AEB942E}" sibTransId="{A7E16B84-1F2D-4EF6-9329-35B81F183885}"/>
    <dgm:cxn modelId="{271B9678-61E3-48DC-882E-37D9E2FC7B01}" type="presOf" srcId="{C2BFECAF-0C9F-4F30-97FC-2CD1ED26E9C3}" destId="{1671AEC2-B2BD-451C-B831-D3887C3F2142}" srcOrd="0" destOrd="0" presId="urn:microsoft.com/office/officeart/2005/8/layout/vList2"/>
    <dgm:cxn modelId="{DB8315AA-1934-4BE0-88D0-602CBD8CC37C}" type="presOf" srcId="{FCE5DA67-6A5C-4514-9936-DA4A9E80A3B8}" destId="{37E1B792-8B75-46A8-B07E-2920CE5E46F9}" srcOrd="0" destOrd="0" presId="urn:microsoft.com/office/officeart/2005/8/layout/vList2"/>
    <dgm:cxn modelId="{B5EDBFC6-45F9-4B82-A195-D45304B5191A}" srcId="{CE62887F-F75F-4E41-B26F-80502A03BE6E}" destId="{D978EE5C-27BA-4A38-ACC6-7A6791E95416}" srcOrd="0" destOrd="0" parTransId="{816A0505-8359-418E-A336-33CCC1BAC6A5}" sibTransId="{707F1939-1ED4-4EB0-89E8-D5E326B22E4A}"/>
    <dgm:cxn modelId="{8E3E5FC8-B391-41D9-A354-370A3FF3657D}" type="presOf" srcId="{CE62887F-F75F-4E41-B26F-80502A03BE6E}" destId="{A4094997-6A6D-4B14-9BAF-A09E6B720766}" srcOrd="0" destOrd="0" presId="urn:microsoft.com/office/officeart/2005/8/layout/vList2"/>
    <dgm:cxn modelId="{4E9D2F74-9D6E-428E-ACDB-38EE37251500}" type="presParOf" srcId="{A4094997-6A6D-4B14-9BAF-A09E6B720766}" destId="{475D1E68-19AA-442C-A17E-0E14BB315551}" srcOrd="0" destOrd="0" presId="urn:microsoft.com/office/officeart/2005/8/layout/vList2"/>
    <dgm:cxn modelId="{4EBB338C-B5B1-4DCD-9324-367E540A879F}" type="presParOf" srcId="{A4094997-6A6D-4B14-9BAF-A09E6B720766}" destId="{9AE5742A-20E1-45BD-B4F8-E476FD7FC4DB}" srcOrd="1" destOrd="0" presId="urn:microsoft.com/office/officeart/2005/8/layout/vList2"/>
    <dgm:cxn modelId="{16C2DF14-6461-45FB-859C-84B14E49E611}" type="presParOf" srcId="{A4094997-6A6D-4B14-9BAF-A09E6B720766}" destId="{E1A44DD7-16C7-4ED1-B8A5-2B5150940750}" srcOrd="2" destOrd="0" presId="urn:microsoft.com/office/officeart/2005/8/layout/vList2"/>
    <dgm:cxn modelId="{DA28AD12-7539-46BE-B2FA-63E4DFB2FDC7}" type="presParOf" srcId="{A4094997-6A6D-4B14-9BAF-A09E6B720766}" destId="{0D267EEE-2B7F-4643-814E-E4B5D5354315}" srcOrd="3" destOrd="0" presId="urn:microsoft.com/office/officeart/2005/8/layout/vList2"/>
    <dgm:cxn modelId="{377A2B0C-45CD-498F-A95F-23D5A46DFF8F}" type="presParOf" srcId="{A4094997-6A6D-4B14-9BAF-A09E6B720766}" destId="{37E1B792-8B75-46A8-B07E-2920CE5E46F9}" srcOrd="4" destOrd="0" presId="urn:microsoft.com/office/officeart/2005/8/layout/vList2"/>
    <dgm:cxn modelId="{71436276-3866-4CAB-B579-E24A5BFA325D}" type="presParOf" srcId="{A4094997-6A6D-4B14-9BAF-A09E6B720766}" destId="{766CE61D-8210-4AF6-8ABA-D6C0DA0D54CC}" srcOrd="5" destOrd="0" presId="urn:microsoft.com/office/officeart/2005/8/layout/vList2"/>
    <dgm:cxn modelId="{52D11CA4-1F14-4DCA-8704-CC583B9EC23C}" type="presParOf" srcId="{A4094997-6A6D-4B14-9BAF-A09E6B720766}" destId="{1671AEC2-B2BD-451C-B831-D3887C3F21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8D88C3-C4DA-4BF5-8EB3-BABF798357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04B2832-04F7-408A-8E53-497A98A3D03B}">
      <dgm:prSet/>
      <dgm:spPr/>
      <dgm:t>
        <a:bodyPr/>
        <a:lstStyle/>
        <a:p>
          <a:r>
            <a:rPr lang="en-US" b="1" dirty="0"/>
            <a:t>Screening/Enrollment</a:t>
          </a:r>
          <a:endParaRPr lang="en-US" dirty="0"/>
        </a:p>
      </dgm:t>
    </dgm:pt>
    <dgm:pt modelId="{9516EBBB-1B28-4EA8-A153-963CF30B08B1}" type="parTrans" cxnId="{280A8AA1-CDE4-4C0A-B8F4-5C6372E3099E}">
      <dgm:prSet/>
      <dgm:spPr/>
      <dgm:t>
        <a:bodyPr/>
        <a:lstStyle/>
        <a:p>
          <a:endParaRPr lang="en-US"/>
        </a:p>
      </dgm:t>
    </dgm:pt>
    <dgm:pt modelId="{D06556D8-D79F-46C3-A104-40477581F184}" type="sibTrans" cxnId="{280A8AA1-CDE4-4C0A-B8F4-5C6372E3099E}">
      <dgm:prSet/>
      <dgm:spPr/>
      <dgm:t>
        <a:bodyPr/>
        <a:lstStyle/>
        <a:p>
          <a:endParaRPr lang="en-US"/>
        </a:p>
      </dgm:t>
    </dgm:pt>
    <dgm:pt modelId="{E18ED7EE-549C-4561-83B0-CA873BA36BF0}">
      <dgm:prSet/>
      <dgm:spPr/>
      <dgm:t>
        <a:bodyPr/>
        <a:lstStyle/>
        <a:p>
          <a:r>
            <a:rPr lang="en-US" b="1" dirty="0"/>
            <a:t>Master log</a:t>
          </a:r>
        </a:p>
      </dgm:t>
    </dgm:pt>
    <dgm:pt modelId="{5C632299-DD34-49A8-95A6-FDFA33D0CB8B}" type="parTrans" cxnId="{AE6348D1-B4D8-452E-A46F-D9D487D0E91A}">
      <dgm:prSet/>
      <dgm:spPr/>
      <dgm:t>
        <a:bodyPr/>
        <a:lstStyle/>
        <a:p>
          <a:endParaRPr lang="en-US"/>
        </a:p>
      </dgm:t>
    </dgm:pt>
    <dgm:pt modelId="{19F872E7-3DD7-49EA-AE09-0CC57639EBD3}" type="sibTrans" cxnId="{AE6348D1-B4D8-452E-A46F-D9D487D0E91A}">
      <dgm:prSet/>
      <dgm:spPr/>
      <dgm:t>
        <a:bodyPr/>
        <a:lstStyle/>
        <a:p>
          <a:endParaRPr lang="en-US"/>
        </a:p>
      </dgm:t>
    </dgm:pt>
    <dgm:pt modelId="{C0999498-75EB-47BB-AAA0-CC7CBD600DF5}" type="pres">
      <dgm:prSet presAssocID="{9C8D88C3-C4DA-4BF5-8EB3-BABF7983579A}" presName="linear" presStyleCnt="0">
        <dgm:presLayoutVars>
          <dgm:animLvl val="lvl"/>
          <dgm:resizeHandles val="exact"/>
        </dgm:presLayoutVars>
      </dgm:prSet>
      <dgm:spPr/>
    </dgm:pt>
    <dgm:pt modelId="{A715F90D-D657-4567-B40D-69E6019C88C5}" type="pres">
      <dgm:prSet presAssocID="{704B2832-04F7-408A-8E53-497A98A3D03B}" presName="parentText" presStyleLbl="node1" presStyleIdx="0" presStyleCnt="2" custScaleX="98829" custScaleY="101990" custLinFactNeighborX="-9" custLinFactNeighborY="70225">
        <dgm:presLayoutVars>
          <dgm:chMax val="0"/>
          <dgm:bulletEnabled val="1"/>
        </dgm:presLayoutVars>
      </dgm:prSet>
      <dgm:spPr/>
    </dgm:pt>
    <dgm:pt modelId="{C2F5CDC6-41DB-4546-9FC4-1D7A425855EC}" type="pres">
      <dgm:prSet presAssocID="{D06556D8-D79F-46C3-A104-40477581F184}" presName="spacer" presStyleCnt="0"/>
      <dgm:spPr/>
    </dgm:pt>
    <dgm:pt modelId="{B2C188BC-3559-4AF8-9023-2CA5EDF39B8B}" type="pres">
      <dgm:prSet presAssocID="{E18ED7EE-549C-4561-83B0-CA873BA36BF0}" presName="parentText" presStyleLbl="node1" presStyleIdx="1" presStyleCnt="2" custScaleY="98002" custLinFactNeighborX="904" custLinFactNeighborY="-13169">
        <dgm:presLayoutVars>
          <dgm:chMax val="0"/>
          <dgm:bulletEnabled val="1"/>
        </dgm:presLayoutVars>
      </dgm:prSet>
      <dgm:spPr/>
    </dgm:pt>
  </dgm:ptLst>
  <dgm:cxnLst>
    <dgm:cxn modelId="{E2506264-F5ED-4DF0-AB79-B055F1F98916}" type="presOf" srcId="{9C8D88C3-C4DA-4BF5-8EB3-BABF7983579A}" destId="{C0999498-75EB-47BB-AAA0-CC7CBD600DF5}" srcOrd="0" destOrd="0" presId="urn:microsoft.com/office/officeart/2005/8/layout/vList2"/>
    <dgm:cxn modelId="{280A8AA1-CDE4-4C0A-B8F4-5C6372E3099E}" srcId="{9C8D88C3-C4DA-4BF5-8EB3-BABF7983579A}" destId="{704B2832-04F7-408A-8E53-497A98A3D03B}" srcOrd="0" destOrd="0" parTransId="{9516EBBB-1B28-4EA8-A153-963CF30B08B1}" sibTransId="{D06556D8-D79F-46C3-A104-40477581F184}"/>
    <dgm:cxn modelId="{00AA8DAD-DF01-45F4-86A5-6E3C28C95841}" type="presOf" srcId="{E18ED7EE-549C-4561-83B0-CA873BA36BF0}" destId="{B2C188BC-3559-4AF8-9023-2CA5EDF39B8B}" srcOrd="0" destOrd="0" presId="urn:microsoft.com/office/officeart/2005/8/layout/vList2"/>
    <dgm:cxn modelId="{C5A145BD-0257-48AA-919B-34D098F5ED97}" type="presOf" srcId="{704B2832-04F7-408A-8E53-497A98A3D03B}" destId="{A715F90D-D657-4567-B40D-69E6019C88C5}" srcOrd="0" destOrd="0" presId="urn:microsoft.com/office/officeart/2005/8/layout/vList2"/>
    <dgm:cxn modelId="{AE6348D1-B4D8-452E-A46F-D9D487D0E91A}" srcId="{9C8D88C3-C4DA-4BF5-8EB3-BABF7983579A}" destId="{E18ED7EE-549C-4561-83B0-CA873BA36BF0}" srcOrd="1" destOrd="0" parTransId="{5C632299-DD34-49A8-95A6-FDFA33D0CB8B}" sibTransId="{19F872E7-3DD7-49EA-AE09-0CC57639EBD3}"/>
    <dgm:cxn modelId="{863023D2-BDCE-4847-A053-5A734C4EB9BA}" type="presParOf" srcId="{C0999498-75EB-47BB-AAA0-CC7CBD600DF5}" destId="{A715F90D-D657-4567-B40D-69E6019C88C5}" srcOrd="0" destOrd="0" presId="urn:microsoft.com/office/officeart/2005/8/layout/vList2"/>
    <dgm:cxn modelId="{E88B29F5-DFA9-434A-BF58-EF52CA419306}" type="presParOf" srcId="{C0999498-75EB-47BB-AAA0-CC7CBD600DF5}" destId="{C2F5CDC6-41DB-4546-9FC4-1D7A425855EC}" srcOrd="1" destOrd="0" presId="urn:microsoft.com/office/officeart/2005/8/layout/vList2"/>
    <dgm:cxn modelId="{BDE5A446-7783-449E-BEDD-15B4DBB0D1D1}" type="presParOf" srcId="{C0999498-75EB-47BB-AAA0-CC7CBD600DF5}" destId="{B2C188BC-3559-4AF8-9023-2CA5EDF39B8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3227C-3FC5-4E26-A28D-8DEA94791387}">
      <dsp:nvSpPr>
        <dsp:cNvPr id="0" name=""/>
        <dsp:cNvSpPr/>
      </dsp:nvSpPr>
      <dsp:spPr>
        <a:xfrm>
          <a:off x="497971" y="198455"/>
          <a:ext cx="1064207" cy="87790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Current Protocol</a:t>
          </a:r>
        </a:p>
      </dsp:txBody>
      <dsp:txXfrm>
        <a:off x="497971" y="198455"/>
        <a:ext cx="1064207" cy="877900"/>
      </dsp:txXfrm>
    </dsp:sp>
    <dsp:sp modelId="{0F2B7266-8772-4F8C-8D68-D5F7D9A8055C}">
      <dsp:nvSpPr>
        <dsp:cNvPr id="0" name=""/>
        <dsp:cNvSpPr/>
      </dsp:nvSpPr>
      <dsp:spPr>
        <a:xfrm>
          <a:off x="1668599" y="186493"/>
          <a:ext cx="1249039" cy="901826"/>
        </a:xfrm>
        <a:prstGeom prst="rect">
          <a:avLst/>
        </a:prstGeom>
        <a:solidFill>
          <a:schemeClr val="accent5">
            <a:hueOff val="128338"/>
            <a:satOff val="-1023"/>
            <a:lumOff val="-7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Current Consent Form</a:t>
          </a:r>
        </a:p>
      </dsp:txBody>
      <dsp:txXfrm>
        <a:off x="1668599" y="186493"/>
        <a:ext cx="1249039" cy="901826"/>
      </dsp:txXfrm>
    </dsp:sp>
    <dsp:sp modelId="{665AD9BE-B79B-4BF2-8673-A52445ABB160}">
      <dsp:nvSpPr>
        <dsp:cNvPr id="0" name=""/>
        <dsp:cNvSpPr/>
      </dsp:nvSpPr>
      <dsp:spPr>
        <a:xfrm>
          <a:off x="3024059" y="181263"/>
          <a:ext cx="1226243" cy="912285"/>
        </a:xfrm>
        <a:prstGeom prst="rect">
          <a:avLst/>
        </a:prstGeom>
        <a:solidFill>
          <a:schemeClr val="accent5">
            <a:hueOff val="256676"/>
            <a:satOff val="-2047"/>
            <a:lumOff val="-15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IRB Documents</a:t>
          </a:r>
        </a:p>
      </dsp:txBody>
      <dsp:txXfrm>
        <a:off x="3024059" y="181263"/>
        <a:ext cx="1226243" cy="912285"/>
      </dsp:txXfrm>
    </dsp:sp>
    <dsp:sp modelId="{A0C84C9A-A88A-40F4-881F-4B952E9DFEF3}">
      <dsp:nvSpPr>
        <dsp:cNvPr id="0" name=""/>
        <dsp:cNvSpPr/>
      </dsp:nvSpPr>
      <dsp:spPr>
        <a:xfrm>
          <a:off x="4356724" y="130893"/>
          <a:ext cx="1207492" cy="1013025"/>
        </a:xfrm>
        <a:prstGeom prst="rect">
          <a:avLst/>
        </a:prstGeom>
        <a:solidFill>
          <a:schemeClr val="accent5">
            <a:hueOff val="385014"/>
            <a:satOff val="-3070"/>
            <a:lumOff val="-23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Study Team Credentials</a:t>
          </a:r>
        </a:p>
      </dsp:txBody>
      <dsp:txXfrm>
        <a:off x="4356724" y="130893"/>
        <a:ext cx="1207492" cy="1013025"/>
      </dsp:txXfrm>
    </dsp:sp>
    <dsp:sp modelId="{80C88E66-BD51-43ED-856E-80BD751A9A22}">
      <dsp:nvSpPr>
        <dsp:cNvPr id="0" name=""/>
        <dsp:cNvSpPr/>
      </dsp:nvSpPr>
      <dsp:spPr>
        <a:xfrm>
          <a:off x="3461374" y="1319890"/>
          <a:ext cx="1064207" cy="1013025"/>
        </a:xfrm>
        <a:prstGeom prst="rect">
          <a:avLst/>
        </a:prstGeom>
        <a:solidFill>
          <a:schemeClr val="accent5">
            <a:hueOff val="513353"/>
            <a:satOff val="-4093"/>
            <a:lumOff val="-309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IP Brochure/Manual</a:t>
          </a:r>
        </a:p>
      </dsp:txBody>
      <dsp:txXfrm>
        <a:off x="3461374" y="1319890"/>
        <a:ext cx="1064207" cy="1013025"/>
      </dsp:txXfrm>
    </dsp:sp>
    <dsp:sp modelId="{CAA4B041-82EE-4BAD-A49D-B89BB621888D}">
      <dsp:nvSpPr>
        <dsp:cNvPr id="0" name=""/>
        <dsp:cNvSpPr/>
      </dsp:nvSpPr>
      <dsp:spPr>
        <a:xfrm>
          <a:off x="7068272" y="89363"/>
          <a:ext cx="1064207" cy="1013025"/>
        </a:xfrm>
        <a:prstGeom prst="rect">
          <a:avLst/>
        </a:prstGeom>
        <a:solidFill>
          <a:schemeClr val="accent5">
            <a:hueOff val="641691"/>
            <a:satOff val="-5117"/>
            <a:lumOff val="-38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DOA/DOR</a:t>
          </a:r>
        </a:p>
      </dsp:txBody>
      <dsp:txXfrm>
        <a:off x="7068272" y="89363"/>
        <a:ext cx="1064207" cy="1013025"/>
      </dsp:txXfrm>
    </dsp:sp>
    <dsp:sp modelId="{12A12B67-18CC-488E-AB75-5501CD11ACA3}">
      <dsp:nvSpPr>
        <dsp:cNvPr id="0" name=""/>
        <dsp:cNvSpPr/>
      </dsp:nvSpPr>
      <dsp:spPr>
        <a:xfrm>
          <a:off x="461107" y="1273951"/>
          <a:ext cx="1516421" cy="1037398"/>
        </a:xfrm>
        <a:prstGeom prst="rect">
          <a:avLst/>
        </a:prstGeom>
        <a:solidFill>
          <a:schemeClr val="accent5">
            <a:hueOff val="770029"/>
            <a:satOff val="-6140"/>
            <a:lumOff val="-46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Case Report Forms</a:t>
          </a:r>
        </a:p>
      </dsp:txBody>
      <dsp:txXfrm>
        <a:off x="461107" y="1273951"/>
        <a:ext cx="1516421" cy="1037398"/>
      </dsp:txXfrm>
    </dsp:sp>
    <dsp:sp modelId="{01779AC1-8CF6-482D-9052-C529E7CD2809}">
      <dsp:nvSpPr>
        <dsp:cNvPr id="0" name=""/>
        <dsp:cNvSpPr/>
      </dsp:nvSpPr>
      <dsp:spPr>
        <a:xfrm>
          <a:off x="5602602" y="118075"/>
          <a:ext cx="1383789" cy="955603"/>
        </a:xfrm>
        <a:prstGeom prst="rect">
          <a:avLst/>
        </a:prstGeom>
        <a:solidFill>
          <a:schemeClr val="accent5">
            <a:hueOff val="898367"/>
            <a:satOff val="-7163"/>
            <a:lumOff val="-54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Training</a:t>
          </a:r>
        </a:p>
        <a:p>
          <a:pPr marL="0" lvl="0" indent="0" algn="ctr" defTabSz="711200">
            <a:lnSpc>
              <a:spcPct val="90000"/>
            </a:lnSpc>
            <a:spcBef>
              <a:spcPct val="0"/>
            </a:spcBef>
            <a:spcAft>
              <a:spcPct val="35000"/>
            </a:spcAft>
            <a:buNone/>
          </a:pPr>
          <a:r>
            <a:rPr lang="en-US" sz="1600" b="1" kern="1200" baseline="0" dirty="0"/>
            <a:t>Documents</a:t>
          </a:r>
          <a:endParaRPr lang="en-US" sz="1600" b="1" kern="1200" dirty="0"/>
        </a:p>
      </dsp:txBody>
      <dsp:txXfrm>
        <a:off x="5602602" y="118075"/>
        <a:ext cx="1383789" cy="955603"/>
      </dsp:txXfrm>
    </dsp:sp>
    <dsp:sp modelId="{4D668493-7C28-4AC7-87F9-A77AE47C9CE7}">
      <dsp:nvSpPr>
        <dsp:cNvPr id="0" name=""/>
        <dsp:cNvSpPr/>
      </dsp:nvSpPr>
      <dsp:spPr>
        <a:xfrm>
          <a:off x="4702490" y="1333408"/>
          <a:ext cx="1591107" cy="987497"/>
        </a:xfrm>
        <a:prstGeom prst="rect">
          <a:avLst/>
        </a:prstGeom>
        <a:solidFill>
          <a:schemeClr val="accent5">
            <a:hueOff val="1026705"/>
            <a:satOff val="-8187"/>
            <a:lumOff val="-619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IP Information and  Accountability</a:t>
          </a:r>
        </a:p>
      </dsp:txBody>
      <dsp:txXfrm>
        <a:off x="4702490" y="1333408"/>
        <a:ext cx="1591107" cy="987497"/>
      </dsp:txXfrm>
    </dsp:sp>
    <dsp:sp modelId="{13FC52DD-078D-43A1-B435-B6604B3F8648}">
      <dsp:nvSpPr>
        <dsp:cNvPr id="0" name=""/>
        <dsp:cNvSpPr/>
      </dsp:nvSpPr>
      <dsp:spPr>
        <a:xfrm>
          <a:off x="3780493" y="2571313"/>
          <a:ext cx="1771809" cy="1178754"/>
        </a:xfrm>
        <a:prstGeom prst="rect">
          <a:avLst/>
        </a:prstGeom>
        <a:solidFill>
          <a:schemeClr val="accent5">
            <a:hueOff val="1155043"/>
            <a:satOff val="-9210"/>
            <a:lumOff val="-696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Correspondence</a:t>
          </a:r>
        </a:p>
      </dsp:txBody>
      <dsp:txXfrm>
        <a:off x="3780493" y="2571313"/>
        <a:ext cx="1771809" cy="1178754"/>
      </dsp:txXfrm>
    </dsp:sp>
    <dsp:sp modelId="{CEC33CE0-1563-4B87-8180-DFF418376350}">
      <dsp:nvSpPr>
        <dsp:cNvPr id="0" name=""/>
        <dsp:cNvSpPr/>
      </dsp:nvSpPr>
      <dsp:spPr>
        <a:xfrm>
          <a:off x="8211353" y="82385"/>
          <a:ext cx="1774885" cy="998607"/>
        </a:xfrm>
        <a:prstGeom prst="rect">
          <a:avLst/>
        </a:prstGeom>
        <a:solidFill>
          <a:schemeClr val="accent5">
            <a:hueOff val="1283381"/>
            <a:satOff val="-10233"/>
            <a:lumOff val="-77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Screening/</a:t>
          </a:r>
        </a:p>
        <a:p>
          <a:pPr marL="0" lvl="0" indent="0" algn="ctr" defTabSz="711200">
            <a:lnSpc>
              <a:spcPct val="90000"/>
            </a:lnSpc>
            <a:spcBef>
              <a:spcPct val="0"/>
            </a:spcBef>
            <a:spcAft>
              <a:spcPct val="35000"/>
            </a:spcAft>
            <a:buNone/>
          </a:pPr>
          <a:r>
            <a:rPr lang="en-US" sz="1600" b="1" kern="1200" dirty="0"/>
            <a:t>Enrollment log</a:t>
          </a:r>
        </a:p>
      </dsp:txBody>
      <dsp:txXfrm>
        <a:off x="8211353" y="82385"/>
        <a:ext cx="1774885" cy="998607"/>
      </dsp:txXfrm>
    </dsp:sp>
    <dsp:sp modelId="{3DC85CF1-668D-4D59-8DE8-250B3DB9F687}">
      <dsp:nvSpPr>
        <dsp:cNvPr id="0" name=""/>
        <dsp:cNvSpPr/>
      </dsp:nvSpPr>
      <dsp:spPr>
        <a:xfrm>
          <a:off x="10103673" y="116119"/>
          <a:ext cx="1101071" cy="931141"/>
        </a:xfrm>
        <a:prstGeom prst="rect">
          <a:avLst/>
        </a:prstGeom>
        <a:solidFill>
          <a:schemeClr val="accent5">
            <a:hueOff val="1411720"/>
            <a:satOff val="-11256"/>
            <a:lumOff val="-851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Master Log</a:t>
          </a:r>
        </a:p>
      </dsp:txBody>
      <dsp:txXfrm>
        <a:off x="10103673" y="116119"/>
        <a:ext cx="1101071" cy="931141"/>
      </dsp:txXfrm>
    </dsp:sp>
    <dsp:sp modelId="{68C1B6F0-92E6-4461-8117-9A8E4CBE6226}">
      <dsp:nvSpPr>
        <dsp:cNvPr id="0" name=""/>
        <dsp:cNvSpPr/>
      </dsp:nvSpPr>
      <dsp:spPr>
        <a:xfrm>
          <a:off x="6401902" y="1345179"/>
          <a:ext cx="1221667" cy="1018740"/>
        </a:xfrm>
        <a:prstGeom prst="rect">
          <a:avLst/>
        </a:prstGeom>
        <a:solidFill>
          <a:schemeClr val="accent5">
            <a:hueOff val="1540058"/>
            <a:satOff val="-12280"/>
            <a:lumOff val="-92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Laboratory Documents</a:t>
          </a:r>
        </a:p>
      </dsp:txBody>
      <dsp:txXfrm>
        <a:off x="6401902" y="1345179"/>
        <a:ext cx="1221667" cy="1018740"/>
      </dsp:txXfrm>
    </dsp:sp>
    <dsp:sp modelId="{4F41A1A6-F97D-41C0-B4CF-8DD671516C89}">
      <dsp:nvSpPr>
        <dsp:cNvPr id="0" name=""/>
        <dsp:cNvSpPr/>
      </dsp:nvSpPr>
      <dsp:spPr>
        <a:xfrm>
          <a:off x="7706120" y="1326385"/>
          <a:ext cx="1576740" cy="956592"/>
        </a:xfrm>
        <a:prstGeom prst="rect">
          <a:avLst/>
        </a:prstGeom>
        <a:solidFill>
          <a:schemeClr val="accent5">
            <a:hueOff val="1668396"/>
            <a:satOff val="-13303"/>
            <a:lumOff val="-100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Specimen Tracking Log</a:t>
          </a:r>
        </a:p>
      </dsp:txBody>
      <dsp:txXfrm>
        <a:off x="7706120" y="1326385"/>
        <a:ext cx="1576740" cy="956592"/>
      </dsp:txXfrm>
    </dsp:sp>
    <dsp:sp modelId="{0157B145-CB72-4834-9137-3A397D83C726}">
      <dsp:nvSpPr>
        <dsp:cNvPr id="0" name=""/>
        <dsp:cNvSpPr/>
      </dsp:nvSpPr>
      <dsp:spPr>
        <a:xfrm>
          <a:off x="575014" y="2556566"/>
          <a:ext cx="1506673" cy="1182119"/>
        </a:xfrm>
        <a:prstGeom prst="rect">
          <a:avLst/>
        </a:prstGeom>
        <a:solidFill>
          <a:schemeClr val="accent5">
            <a:hueOff val="1796734"/>
            <a:satOff val="-14326"/>
            <a:lumOff val="-108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Protocol Deviation log</a:t>
          </a:r>
        </a:p>
      </dsp:txBody>
      <dsp:txXfrm>
        <a:off x="575014" y="2556566"/>
        <a:ext cx="1506673" cy="1182119"/>
      </dsp:txXfrm>
    </dsp:sp>
    <dsp:sp modelId="{9DF6FD28-4E81-4D43-BC20-32E5D04C1BCC}">
      <dsp:nvSpPr>
        <dsp:cNvPr id="0" name=""/>
        <dsp:cNvSpPr/>
      </dsp:nvSpPr>
      <dsp:spPr>
        <a:xfrm>
          <a:off x="7420907" y="2597340"/>
          <a:ext cx="1506673" cy="1182119"/>
        </a:xfrm>
        <a:prstGeom prst="rect">
          <a:avLst/>
        </a:prstGeom>
        <a:solidFill>
          <a:schemeClr val="accent5">
            <a:hueOff val="1925072"/>
            <a:satOff val="-15350"/>
            <a:lumOff val="-116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Note to Files</a:t>
          </a:r>
        </a:p>
      </dsp:txBody>
      <dsp:txXfrm>
        <a:off x="7420907" y="2597340"/>
        <a:ext cx="1506673" cy="1182119"/>
      </dsp:txXfrm>
    </dsp:sp>
    <dsp:sp modelId="{5A81C79C-C8DE-437D-B561-687D80062F45}">
      <dsp:nvSpPr>
        <dsp:cNvPr id="0" name=""/>
        <dsp:cNvSpPr/>
      </dsp:nvSpPr>
      <dsp:spPr>
        <a:xfrm>
          <a:off x="2207152" y="2551066"/>
          <a:ext cx="1506673" cy="1182119"/>
        </a:xfrm>
        <a:prstGeom prst="rect">
          <a:avLst/>
        </a:prstGeom>
        <a:solidFill>
          <a:schemeClr val="accent5">
            <a:hueOff val="2053410"/>
            <a:satOff val="-16373"/>
            <a:lumOff val="-123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Monitoring Visits and Reports</a:t>
          </a:r>
        </a:p>
      </dsp:txBody>
      <dsp:txXfrm>
        <a:off x="2207152" y="2551066"/>
        <a:ext cx="1506673" cy="1182119"/>
      </dsp:txXfrm>
    </dsp:sp>
    <dsp:sp modelId="{88417461-7745-4CCB-B34F-364892E1EF63}">
      <dsp:nvSpPr>
        <dsp:cNvPr id="0" name=""/>
        <dsp:cNvSpPr/>
      </dsp:nvSpPr>
      <dsp:spPr>
        <a:xfrm>
          <a:off x="9413859" y="1292250"/>
          <a:ext cx="1652895" cy="978743"/>
        </a:xfrm>
        <a:prstGeom prst="rect">
          <a:avLst/>
        </a:prstGeom>
        <a:solidFill>
          <a:schemeClr val="accent5">
            <a:hueOff val="2181748"/>
            <a:satOff val="-17396"/>
            <a:lumOff val="-13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AE/SAE Logs/Documents</a:t>
          </a:r>
        </a:p>
      </dsp:txBody>
      <dsp:txXfrm>
        <a:off x="9413859" y="1292250"/>
        <a:ext cx="1652895" cy="978743"/>
      </dsp:txXfrm>
    </dsp:sp>
    <dsp:sp modelId="{2FA8D14A-4826-4CC0-AD4F-66DE4667AA8F}">
      <dsp:nvSpPr>
        <dsp:cNvPr id="0" name=""/>
        <dsp:cNvSpPr/>
      </dsp:nvSpPr>
      <dsp:spPr>
        <a:xfrm>
          <a:off x="2066879" y="1290804"/>
          <a:ext cx="1281082" cy="1013025"/>
        </a:xfrm>
        <a:prstGeom prst="rect">
          <a:avLst/>
        </a:prstGeom>
        <a:solidFill>
          <a:schemeClr val="accent5">
            <a:hueOff val="2310087"/>
            <a:satOff val="-18420"/>
            <a:lumOff val="-139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Source Documents</a:t>
          </a:r>
        </a:p>
      </dsp:txBody>
      <dsp:txXfrm>
        <a:off x="2066879" y="1290804"/>
        <a:ext cx="1281082" cy="1013025"/>
      </dsp:txXfrm>
    </dsp:sp>
    <dsp:sp modelId="{8FFDB561-B3E6-4472-958D-E4FB09A4B335}">
      <dsp:nvSpPr>
        <dsp:cNvPr id="0" name=""/>
        <dsp:cNvSpPr/>
      </dsp:nvSpPr>
      <dsp:spPr>
        <a:xfrm>
          <a:off x="5688228" y="2617926"/>
          <a:ext cx="1558138" cy="1122545"/>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Legal/Financial Documents</a:t>
          </a:r>
        </a:p>
      </dsp:txBody>
      <dsp:txXfrm>
        <a:off x="5688228" y="2617926"/>
        <a:ext cx="1558138" cy="1122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95853-5B91-488F-952C-625E9EF276F7}">
      <dsp:nvSpPr>
        <dsp:cNvPr id="0" name=""/>
        <dsp:cNvSpPr/>
      </dsp:nvSpPr>
      <dsp:spPr>
        <a:xfrm>
          <a:off x="-103358" y="23440"/>
          <a:ext cx="2626367" cy="474794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73FDDF5-78F3-4556-9FC0-CC38E91035B9}">
      <dsp:nvSpPr>
        <dsp:cNvPr id="0" name=""/>
        <dsp:cNvSpPr/>
      </dsp:nvSpPr>
      <dsp:spPr>
        <a:xfrm>
          <a:off x="1" y="121632"/>
          <a:ext cx="2626367" cy="474794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u="sng" kern="1200" dirty="0"/>
            <a:t>IRB Submissions</a:t>
          </a:r>
        </a:p>
        <a:p>
          <a:pPr marL="0" lvl="0" indent="0" algn="ctr" defTabSz="844550">
            <a:lnSpc>
              <a:spcPct val="90000"/>
            </a:lnSpc>
            <a:spcBef>
              <a:spcPct val="0"/>
            </a:spcBef>
            <a:spcAft>
              <a:spcPct val="35000"/>
            </a:spcAft>
            <a:buNone/>
          </a:pPr>
          <a:r>
            <a:rPr lang="en-US" sz="1900" b="1" kern="1200" dirty="0"/>
            <a:t>Initial/Ongoing/</a:t>
          </a:r>
        </a:p>
        <a:p>
          <a:pPr marL="0" lvl="0" indent="0" algn="ctr" defTabSz="844550">
            <a:lnSpc>
              <a:spcPct val="90000"/>
            </a:lnSpc>
            <a:spcBef>
              <a:spcPct val="0"/>
            </a:spcBef>
            <a:spcAft>
              <a:spcPct val="35000"/>
            </a:spcAft>
            <a:buNone/>
          </a:pPr>
          <a:r>
            <a:rPr lang="en-US" sz="1900" b="1" kern="1200" dirty="0"/>
            <a:t>Continuing/</a:t>
          </a:r>
        </a:p>
        <a:p>
          <a:pPr marL="0" lvl="0" indent="0" algn="ctr" defTabSz="844550">
            <a:lnSpc>
              <a:spcPct val="90000"/>
            </a:lnSpc>
            <a:spcBef>
              <a:spcPct val="0"/>
            </a:spcBef>
            <a:spcAft>
              <a:spcPct val="35000"/>
            </a:spcAft>
            <a:buNone/>
          </a:pPr>
          <a:r>
            <a:rPr lang="en-US" sz="1900" b="1" kern="1200" dirty="0"/>
            <a:t>Revision/</a:t>
          </a:r>
        </a:p>
        <a:p>
          <a:pPr marL="0" lvl="0" indent="0" algn="ctr" defTabSz="844550">
            <a:lnSpc>
              <a:spcPct val="90000"/>
            </a:lnSpc>
            <a:spcBef>
              <a:spcPct val="0"/>
            </a:spcBef>
            <a:spcAft>
              <a:spcPct val="35000"/>
            </a:spcAft>
            <a:buNone/>
          </a:pPr>
          <a:r>
            <a:rPr lang="en-US" sz="1900" b="1" kern="1200" dirty="0"/>
            <a:t>Amendment/</a:t>
          </a:r>
        </a:p>
        <a:p>
          <a:pPr marL="0" lvl="0" indent="0" algn="ctr" defTabSz="844550">
            <a:lnSpc>
              <a:spcPct val="90000"/>
            </a:lnSpc>
            <a:spcBef>
              <a:spcPct val="0"/>
            </a:spcBef>
            <a:spcAft>
              <a:spcPct val="35000"/>
            </a:spcAft>
            <a:buNone/>
          </a:pPr>
          <a:r>
            <a:rPr lang="en-US" sz="1900" b="1" kern="1200" dirty="0"/>
            <a:t>Termination</a:t>
          </a:r>
        </a:p>
        <a:p>
          <a:pPr marL="0" lvl="0" indent="0" algn="ctr" defTabSz="844550">
            <a:lnSpc>
              <a:spcPct val="90000"/>
            </a:lnSpc>
            <a:spcBef>
              <a:spcPct val="0"/>
            </a:spcBef>
            <a:spcAft>
              <a:spcPct val="35000"/>
            </a:spcAft>
            <a:buNone/>
          </a:pPr>
          <a:r>
            <a:rPr lang="en-US" sz="1900" b="1" u="sng" kern="1200" dirty="0"/>
            <a:t>Including all versions of the following:</a:t>
          </a:r>
        </a:p>
        <a:p>
          <a:pPr marL="0" lvl="0" indent="0" algn="ctr" defTabSz="844550">
            <a:lnSpc>
              <a:spcPct val="90000"/>
            </a:lnSpc>
            <a:spcBef>
              <a:spcPct val="0"/>
            </a:spcBef>
            <a:spcAft>
              <a:spcPct val="35000"/>
            </a:spcAft>
            <a:buNone/>
          </a:pPr>
          <a:r>
            <a:rPr lang="en-US" sz="1900" b="1" kern="1200" dirty="0"/>
            <a:t>Protocol with signature page</a:t>
          </a:r>
        </a:p>
        <a:p>
          <a:pPr marL="0" lvl="0" indent="0" algn="ctr" defTabSz="844550">
            <a:lnSpc>
              <a:spcPct val="90000"/>
            </a:lnSpc>
            <a:spcBef>
              <a:spcPct val="0"/>
            </a:spcBef>
            <a:spcAft>
              <a:spcPct val="35000"/>
            </a:spcAft>
            <a:buNone/>
          </a:pPr>
          <a:r>
            <a:rPr lang="en-US" sz="1900" b="1" kern="1200" dirty="0"/>
            <a:t> ICF </a:t>
          </a:r>
        </a:p>
        <a:p>
          <a:pPr marL="0" lvl="0" indent="0" algn="ctr" defTabSz="844550">
            <a:lnSpc>
              <a:spcPct val="90000"/>
            </a:lnSpc>
            <a:spcBef>
              <a:spcPct val="0"/>
            </a:spcBef>
            <a:spcAft>
              <a:spcPct val="35000"/>
            </a:spcAft>
            <a:buNone/>
          </a:pPr>
          <a:r>
            <a:rPr lang="en-US" sz="1900" b="1" kern="1200" dirty="0"/>
            <a:t>Recruitment materials</a:t>
          </a:r>
        </a:p>
      </dsp:txBody>
      <dsp:txXfrm>
        <a:off x="76925" y="198556"/>
        <a:ext cx="2472519" cy="4594097"/>
      </dsp:txXfrm>
    </dsp:sp>
    <dsp:sp modelId="{88AB304C-15D4-4514-84B9-74D16DE33F0E}">
      <dsp:nvSpPr>
        <dsp:cNvPr id="0" name=""/>
        <dsp:cNvSpPr/>
      </dsp:nvSpPr>
      <dsp:spPr>
        <a:xfrm>
          <a:off x="5989212" y="76704"/>
          <a:ext cx="2220204" cy="4681857"/>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852C285-178B-42E0-8593-53AD733B39F2}">
      <dsp:nvSpPr>
        <dsp:cNvPr id="0" name=""/>
        <dsp:cNvSpPr/>
      </dsp:nvSpPr>
      <dsp:spPr>
        <a:xfrm>
          <a:off x="6092572" y="174896"/>
          <a:ext cx="2220204" cy="46818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Correspondence with the IRB</a:t>
          </a:r>
        </a:p>
        <a:p>
          <a:pPr marL="0" lvl="0" indent="0" algn="ctr" defTabSz="755650">
            <a:lnSpc>
              <a:spcPct val="90000"/>
            </a:lnSpc>
            <a:spcBef>
              <a:spcPct val="0"/>
            </a:spcBef>
            <a:spcAft>
              <a:spcPct val="35000"/>
            </a:spcAft>
            <a:buNone/>
          </a:pPr>
          <a:r>
            <a:rPr lang="en-US" sz="1700" b="1" u="sng" kern="1200" dirty="0"/>
            <a:t>Including:</a:t>
          </a:r>
        </a:p>
        <a:p>
          <a:pPr marL="0" lvl="0" indent="0" algn="ctr" defTabSz="755650">
            <a:lnSpc>
              <a:spcPct val="90000"/>
            </a:lnSpc>
            <a:spcBef>
              <a:spcPct val="0"/>
            </a:spcBef>
            <a:spcAft>
              <a:spcPct val="35000"/>
            </a:spcAft>
            <a:buNone/>
          </a:pPr>
          <a:r>
            <a:rPr lang="en-US" sz="1700" b="1" kern="1200" dirty="0"/>
            <a:t> Approval letters</a:t>
          </a:r>
        </a:p>
        <a:p>
          <a:pPr marL="0" lvl="0" indent="0" algn="ctr" defTabSz="755650">
            <a:lnSpc>
              <a:spcPct val="90000"/>
            </a:lnSpc>
            <a:spcBef>
              <a:spcPct val="0"/>
            </a:spcBef>
            <a:spcAft>
              <a:spcPct val="35000"/>
            </a:spcAft>
            <a:buNone/>
          </a:pPr>
          <a:r>
            <a:rPr lang="en-US" sz="1700" b="1" kern="1200" dirty="0"/>
            <a:t>Proviso letters</a:t>
          </a:r>
        </a:p>
        <a:p>
          <a:pPr marL="0" lvl="0" indent="0" algn="ctr" defTabSz="755650">
            <a:lnSpc>
              <a:spcPct val="90000"/>
            </a:lnSpc>
            <a:spcBef>
              <a:spcPct val="0"/>
            </a:spcBef>
            <a:spcAft>
              <a:spcPct val="35000"/>
            </a:spcAft>
            <a:buNone/>
          </a:pPr>
          <a:r>
            <a:rPr lang="en-US" sz="1700" b="1" kern="1200" dirty="0"/>
            <a:t>PI responses to IRB</a:t>
          </a:r>
        </a:p>
        <a:p>
          <a:pPr marL="0" lvl="0" indent="0" algn="ctr" defTabSz="755650">
            <a:lnSpc>
              <a:spcPct val="90000"/>
            </a:lnSpc>
            <a:spcBef>
              <a:spcPct val="0"/>
            </a:spcBef>
            <a:spcAft>
              <a:spcPct val="35000"/>
            </a:spcAft>
            <a:buNone/>
          </a:pPr>
          <a:r>
            <a:rPr lang="en-US" sz="1700" b="1" kern="1200" dirty="0"/>
            <a:t>IRB notices of upcoming expiration dates</a:t>
          </a:r>
        </a:p>
        <a:p>
          <a:pPr marL="0" lvl="0" indent="0" algn="ctr" defTabSz="755650">
            <a:lnSpc>
              <a:spcPct val="90000"/>
            </a:lnSpc>
            <a:spcBef>
              <a:spcPct val="0"/>
            </a:spcBef>
            <a:spcAft>
              <a:spcPct val="35000"/>
            </a:spcAft>
            <a:buNone/>
          </a:pPr>
          <a:r>
            <a:rPr lang="en-US" sz="1700" b="1" kern="1200" dirty="0"/>
            <a:t>Request for corrected IRB letter</a:t>
          </a:r>
        </a:p>
        <a:p>
          <a:pPr marL="0" lvl="0" indent="0" algn="ctr" defTabSz="755650">
            <a:lnSpc>
              <a:spcPct val="90000"/>
            </a:lnSpc>
            <a:spcBef>
              <a:spcPct val="0"/>
            </a:spcBef>
            <a:spcAft>
              <a:spcPct val="35000"/>
            </a:spcAft>
            <a:buNone/>
          </a:pPr>
          <a:r>
            <a:rPr lang="en-US" sz="1700" b="1" kern="1200" dirty="0"/>
            <a:t>IRB stamped approved documents</a:t>
          </a:r>
        </a:p>
      </dsp:txBody>
      <dsp:txXfrm>
        <a:off x="6157600" y="239924"/>
        <a:ext cx="2090148" cy="4551801"/>
      </dsp:txXfrm>
    </dsp:sp>
    <dsp:sp modelId="{397E8E76-E105-48B4-8BA5-5620FEFF3A86}">
      <dsp:nvSpPr>
        <dsp:cNvPr id="0" name=""/>
        <dsp:cNvSpPr/>
      </dsp:nvSpPr>
      <dsp:spPr>
        <a:xfrm>
          <a:off x="8486448" y="43565"/>
          <a:ext cx="1915512" cy="4800506"/>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550728C-3A92-4465-BD76-EDB853F96326}">
      <dsp:nvSpPr>
        <dsp:cNvPr id="0" name=""/>
        <dsp:cNvSpPr/>
      </dsp:nvSpPr>
      <dsp:spPr>
        <a:xfrm>
          <a:off x="8589808" y="141758"/>
          <a:ext cx="1915512" cy="480050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IRB Membership Roster</a:t>
          </a:r>
        </a:p>
        <a:p>
          <a:pPr marL="0" lvl="0" indent="0" algn="ctr" defTabSz="844550">
            <a:lnSpc>
              <a:spcPct val="90000"/>
            </a:lnSpc>
            <a:spcBef>
              <a:spcPct val="0"/>
            </a:spcBef>
            <a:spcAft>
              <a:spcPct val="35000"/>
            </a:spcAft>
            <a:buNone/>
          </a:pPr>
          <a:r>
            <a:rPr lang="en-US" sz="1400" b="1" kern="1200" dirty="0"/>
            <a:t>Maintain from date of first submission to close out of the study (all 4 boards if UTHSC)</a:t>
          </a:r>
        </a:p>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IRB FWA</a:t>
          </a:r>
        </a:p>
      </dsp:txBody>
      <dsp:txXfrm>
        <a:off x="8645911" y="197861"/>
        <a:ext cx="1803306" cy="4688300"/>
      </dsp:txXfrm>
    </dsp:sp>
    <dsp:sp modelId="{499AC5D4-ACDA-4E6D-A02B-4E59CD953B2D}">
      <dsp:nvSpPr>
        <dsp:cNvPr id="0" name=""/>
        <dsp:cNvSpPr/>
      </dsp:nvSpPr>
      <dsp:spPr>
        <a:xfrm>
          <a:off x="2698022" y="57559"/>
          <a:ext cx="3008976" cy="474794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72B7632-0D19-4880-9CBB-228B6FE8C104}">
      <dsp:nvSpPr>
        <dsp:cNvPr id="0" name=""/>
        <dsp:cNvSpPr/>
      </dsp:nvSpPr>
      <dsp:spPr>
        <a:xfrm>
          <a:off x="2801382" y="155752"/>
          <a:ext cx="3008976" cy="4747945"/>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Blank CRFs</a:t>
          </a:r>
        </a:p>
        <a:p>
          <a:pPr marL="0" lvl="0" indent="0" algn="ctr" defTabSz="844550">
            <a:lnSpc>
              <a:spcPct val="90000"/>
            </a:lnSpc>
            <a:spcBef>
              <a:spcPct val="0"/>
            </a:spcBef>
            <a:spcAft>
              <a:spcPct val="35000"/>
            </a:spcAft>
            <a:buNone/>
          </a:pPr>
          <a:r>
            <a:rPr lang="en-US" sz="1900" b="1" kern="1200" dirty="0"/>
            <a:t>Participant educational/study informational materials</a:t>
          </a:r>
        </a:p>
        <a:p>
          <a:pPr marL="0" lvl="0" indent="0" algn="ctr" defTabSz="844550">
            <a:lnSpc>
              <a:spcPct val="100000"/>
            </a:lnSpc>
            <a:spcBef>
              <a:spcPct val="0"/>
            </a:spcBef>
            <a:spcAft>
              <a:spcPts val="0"/>
            </a:spcAft>
            <a:buNone/>
          </a:pPr>
          <a:r>
            <a:rPr lang="en-US" sz="1900" b="1" kern="1200" dirty="0"/>
            <a:t>Reportable events (protocol deviations/</a:t>
          </a:r>
        </a:p>
        <a:p>
          <a:pPr marL="0" lvl="0" indent="0" algn="ctr" defTabSz="844550">
            <a:lnSpc>
              <a:spcPct val="100000"/>
            </a:lnSpc>
            <a:spcBef>
              <a:spcPct val="0"/>
            </a:spcBef>
            <a:spcAft>
              <a:spcPts val="0"/>
            </a:spcAft>
            <a:buNone/>
          </a:pPr>
          <a:r>
            <a:rPr lang="en-US" sz="1900" b="1" kern="1200" dirty="0"/>
            <a:t>unanticipated problems/ SAEs/New information)</a:t>
          </a:r>
        </a:p>
        <a:p>
          <a:pPr marL="0" lvl="0" indent="0" algn="ctr" defTabSz="844550">
            <a:lnSpc>
              <a:spcPct val="100000"/>
            </a:lnSpc>
            <a:spcBef>
              <a:spcPct val="0"/>
            </a:spcBef>
            <a:spcAft>
              <a:spcPts val="0"/>
            </a:spcAft>
            <a:buNone/>
          </a:pPr>
          <a:endParaRPr lang="en-US" sz="1900" b="1" kern="1200" dirty="0"/>
        </a:p>
        <a:p>
          <a:pPr marL="0" lvl="0" indent="0" algn="ctr" defTabSz="844550">
            <a:lnSpc>
              <a:spcPct val="90000"/>
            </a:lnSpc>
            <a:spcBef>
              <a:spcPct val="0"/>
            </a:spcBef>
            <a:spcAft>
              <a:spcPct val="35000"/>
            </a:spcAft>
            <a:buNone/>
          </a:pPr>
          <a:r>
            <a:rPr lang="en-US" sz="1900" b="1" kern="1200" dirty="0"/>
            <a:t>Data Safety Monitoring Board Reports/Other Sponsor reports</a:t>
          </a:r>
        </a:p>
      </dsp:txBody>
      <dsp:txXfrm>
        <a:off x="2889512" y="243882"/>
        <a:ext cx="2832716" cy="4571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D1E68-19AA-442C-A17E-0E14BB315551}">
      <dsp:nvSpPr>
        <dsp:cNvPr id="0" name=""/>
        <dsp:cNvSpPr/>
      </dsp:nvSpPr>
      <dsp:spPr>
        <a:xfrm>
          <a:off x="0" y="182342"/>
          <a:ext cx="11063416" cy="1221338"/>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Curriculum vitae (CVs)/resume/bio sketch for the Principal Investigator/ sub-or co-investigator(s) and key study personnel (KSP) for the study</a:t>
          </a:r>
        </a:p>
      </dsp:txBody>
      <dsp:txXfrm>
        <a:off x="59621" y="241963"/>
        <a:ext cx="10944174" cy="1102096"/>
      </dsp:txXfrm>
    </dsp:sp>
    <dsp:sp modelId="{E1A44DD7-16C7-4ED1-B8A5-2B5150940750}">
      <dsp:nvSpPr>
        <dsp:cNvPr id="0" name=""/>
        <dsp:cNvSpPr/>
      </dsp:nvSpPr>
      <dsp:spPr>
        <a:xfrm>
          <a:off x="0" y="1599540"/>
          <a:ext cx="11063416" cy="724069"/>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Financial Disclosure Forms and Conflict of interest forms</a:t>
          </a:r>
        </a:p>
      </dsp:txBody>
      <dsp:txXfrm>
        <a:off x="35346" y="1634886"/>
        <a:ext cx="10992724" cy="653377"/>
      </dsp:txXfrm>
    </dsp:sp>
    <dsp:sp modelId="{37E1B792-8B75-46A8-B07E-2920CE5E46F9}">
      <dsp:nvSpPr>
        <dsp:cNvPr id="0" name=""/>
        <dsp:cNvSpPr/>
      </dsp:nvSpPr>
      <dsp:spPr>
        <a:xfrm>
          <a:off x="25003" y="2553131"/>
          <a:ext cx="11013409" cy="1010966"/>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Clinical professional licensure/certification (dental, medical, nursing, pharmacy, etc.) for all KP</a:t>
          </a:r>
        </a:p>
      </dsp:txBody>
      <dsp:txXfrm>
        <a:off x="74354" y="2602482"/>
        <a:ext cx="10914707" cy="912264"/>
      </dsp:txXfrm>
    </dsp:sp>
    <dsp:sp modelId="{1671AEC2-B2BD-451C-B831-D3887C3F2142}">
      <dsp:nvSpPr>
        <dsp:cNvPr id="0" name=""/>
        <dsp:cNvSpPr/>
      </dsp:nvSpPr>
      <dsp:spPr>
        <a:xfrm>
          <a:off x="0" y="3741840"/>
          <a:ext cx="11063416" cy="998652"/>
        </a:xfrm>
        <a:prstGeom prst="round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Training documents (HSP, GCP, protocol, specific protocol procedures, etc.)</a:t>
          </a:r>
        </a:p>
      </dsp:txBody>
      <dsp:txXfrm>
        <a:off x="48750" y="3790590"/>
        <a:ext cx="10965916" cy="901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5F90D-D657-4567-B40D-69E6019C88C5}">
      <dsp:nvSpPr>
        <dsp:cNvPr id="0" name=""/>
        <dsp:cNvSpPr/>
      </dsp:nvSpPr>
      <dsp:spPr>
        <a:xfrm>
          <a:off x="36845" y="1387203"/>
          <a:ext cx="6316433" cy="107634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Screening/Enrollment</a:t>
          </a:r>
          <a:endParaRPr lang="en-US" sz="4300" kern="1200" dirty="0"/>
        </a:p>
      </dsp:txBody>
      <dsp:txXfrm>
        <a:off x="89388" y="1439746"/>
        <a:ext cx="6211347" cy="971255"/>
      </dsp:txXfrm>
    </dsp:sp>
    <dsp:sp modelId="{B2C188BC-3559-4AF8-9023-2CA5EDF39B8B}">
      <dsp:nvSpPr>
        <dsp:cNvPr id="0" name=""/>
        <dsp:cNvSpPr/>
      </dsp:nvSpPr>
      <dsp:spPr>
        <a:xfrm>
          <a:off x="0" y="2484587"/>
          <a:ext cx="6391275" cy="1034254"/>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b="1" kern="1200" dirty="0"/>
            <a:t>Master log</a:t>
          </a:r>
        </a:p>
      </dsp:txBody>
      <dsp:txXfrm>
        <a:off x="50488" y="2535075"/>
        <a:ext cx="6290299" cy="9332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60414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98BD1-F1EA-4167-A0C7-51931BF99A5C}"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75565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32111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09653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2182830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398BD1-F1EA-4167-A0C7-51931BF99A5C}" type="datetimeFigureOut">
              <a:rPr lang="en-US" smtClean="0"/>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85063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B398BD1-F1EA-4167-A0C7-51931BF99A5C}" type="datetimeFigureOut">
              <a:rPr lang="en-US" smtClean="0"/>
              <a:t>12/3/24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76143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98507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84235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423498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398BD1-F1EA-4167-A0C7-51931BF99A5C}" type="datetimeFigureOut">
              <a:rPr lang="en-US" smtClean="0"/>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5440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98BD1-F1EA-4167-A0C7-51931BF99A5C}"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88836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98BD1-F1EA-4167-A0C7-51931BF99A5C}" type="datetimeFigureOut">
              <a:rPr lang="en-US" smtClean="0"/>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286573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398BD1-F1EA-4167-A0C7-51931BF99A5C}" type="datetimeFigureOut">
              <a:rPr lang="en-US" smtClean="0"/>
              <a:t>12/3/24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337094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98BD1-F1EA-4167-A0C7-51931BF99A5C}" type="datetimeFigureOut">
              <a:rPr lang="en-US" smtClean="0"/>
              <a:t>12/3/24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5480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98BD1-F1EA-4167-A0C7-51931BF99A5C}"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176160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398BD1-F1EA-4167-A0C7-51931BF99A5C}" type="datetimeFigureOut">
              <a:rPr lang="en-US" smtClean="0"/>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ADF3407-235A-448F-9E76-BB7A69D29A26}" type="slidenum">
              <a:rPr lang="en-US" smtClean="0"/>
              <a:t>‹#›</a:t>
            </a:fld>
            <a:endParaRPr lang="en-US" dirty="0"/>
          </a:p>
        </p:txBody>
      </p:sp>
    </p:spTree>
    <p:extLst>
      <p:ext uri="{BB962C8B-B14F-4D97-AF65-F5344CB8AC3E}">
        <p14:creationId xmlns:p14="http://schemas.microsoft.com/office/powerpoint/2010/main" val="227242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B398BD1-F1EA-4167-A0C7-51931BF99A5C}" type="datetimeFigureOut">
              <a:rPr lang="en-US" smtClean="0"/>
              <a:t>12/3/24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ADF3407-235A-448F-9E76-BB7A69D29A26}" type="slidenum">
              <a:rPr lang="en-US" smtClean="0"/>
              <a:t>‹#›</a:t>
            </a:fld>
            <a:endParaRPr lang="en-US" dirty="0"/>
          </a:p>
        </p:txBody>
      </p:sp>
    </p:spTree>
    <p:extLst>
      <p:ext uri="{BB962C8B-B14F-4D97-AF65-F5344CB8AC3E}">
        <p14:creationId xmlns:p14="http://schemas.microsoft.com/office/powerpoint/2010/main" val="2835045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ctofigo.com/freehand-free-image/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eltedwires.com/" TargetMode="External"/><Relationship Id="rId7" Type="http://schemas.openxmlformats.org/officeDocument/2006/relationships/hyperlink" Target="https://www.the-generous-husband.com/2010/12/26/who-should-be-telling-her-to-submit/"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s://mithileshjoshi.blogspot.com/2016/06/why-your-adsense-account-not-getting.html"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processors.wiki.ti.com/index.php/Keystone_Architecture_Advanced_Debug_Capabilities"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documents-folder-office-text-file-158461/"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otallyrewired.wordpress.com/"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hakanozan.net/2016/innovation-management-training-projec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thefunstons.com/?p=1978"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lans-soapbox.com/2012/06/10/a-comprehensive-guide-to-story-writing/sum-up/"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tsaponar.blogspot.com/2016/02/an-example-of-best-practice-by-tiziana.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penclipart.org/detail/32917/cartable-%C3%A0-anneaux-/-binder-by-lmproulx"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openclipart.org/detail/20369/computer-by-thilakarathna-20369"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rebelem.com/topical-anesthetic-use-corneal-abrasions/"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limsforum.com/basics-of-case-report-form-designing-in-clinical-research/44343/"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rchives.gov/education/lessons/worksheets"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vectors/documents-folder-office-text-file-158461/"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amamiss.com/2013/04/02/create-mama-washi-tape-cupcake-art/" TargetMode="Externa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hyperlink" Target="https://pixabay.com/en/thermometer-temperature-instrument-29533/" TargetMode="Externa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onewomanseye.blogspot.com/2012/02/what-your-email-habits-may-be-saying.html" TargetMode="External"/><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nvestitwisely.com/when-do-you-need-to-formalize-contracts-with-your-significant-other/" TargetMode="Externa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hyperlink" Target="http://arkansasgopwing.blogspot.com/2015/05/budget-feat-of-considerable-importance.html" TargetMode="External"/><Relationship Id="rId4" Type="http://schemas.openxmlformats.org/officeDocument/2006/relationships/image" Target="../media/image52.jpg"/></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ternetmonk.com/archive/whats-in-a-name-3" TargetMode="Externa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3" name="Freeform: Shape 2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5"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7C13682-CF14-49DD-AD8C-826C83569AB2}"/>
              </a:ext>
            </a:extLst>
          </p:cNvPr>
          <p:cNvSpPr>
            <a:spLocks noGrp="1"/>
          </p:cNvSpPr>
          <p:nvPr>
            <p:ph type="title"/>
          </p:nvPr>
        </p:nvSpPr>
        <p:spPr>
          <a:xfrm>
            <a:off x="639098" y="629265"/>
            <a:ext cx="5132438" cy="2456834"/>
          </a:xfrm>
        </p:spPr>
        <p:txBody>
          <a:bodyPr>
            <a:noAutofit/>
          </a:bodyPr>
          <a:lstStyle/>
          <a:p>
            <a:r>
              <a:rPr lang="en-US" sz="5400" b="1" dirty="0">
                <a:solidFill>
                  <a:srgbClr val="EBEBEB"/>
                </a:solidFill>
              </a:rPr>
              <a:t>Regulatory Binder: Best Practices</a:t>
            </a:r>
          </a:p>
        </p:txBody>
      </p:sp>
      <p:sp>
        <p:nvSpPr>
          <p:cNvPr id="27" name="Rectangle 2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1A395C3-3ACD-4523-B6D1-C4F66A1DA81E}"/>
              </a:ext>
            </a:extLst>
          </p:cNvPr>
          <p:cNvSpPr>
            <a:spLocks noGrp="1"/>
          </p:cNvSpPr>
          <p:nvPr>
            <p:ph idx="1"/>
          </p:nvPr>
        </p:nvSpPr>
        <p:spPr>
          <a:xfrm>
            <a:off x="639098" y="3429000"/>
            <a:ext cx="5581866" cy="2801476"/>
          </a:xfrm>
        </p:spPr>
        <p:txBody>
          <a:bodyPr anchor="ctr">
            <a:normAutofit/>
          </a:bodyPr>
          <a:lstStyle/>
          <a:p>
            <a:pPr marL="0" indent="0">
              <a:buNone/>
            </a:pPr>
            <a:endParaRPr lang="en-US" sz="2400" b="1" dirty="0">
              <a:solidFill>
                <a:srgbClr val="FFFFFF"/>
              </a:solidFill>
            </a:endParaRPr>
          </a:p>
          <a:p>
            <a:pPr marL="0" indent="0">
              <a:buNone/>
            </a:pPr>
            <a:r>
              <a:rPr lang="en-US" sz="2400" b="1" dirty="0">
                <a:solidFill>
                  <a:srgbClr val="FFFFFF"/>
                </a:solidFill>
              </a:rPr>
              <a:t>Derita Bran MSN, RN, CCRC</a:t>
            </a:r>
          </a:p>
          <a:p>
            <a:endParaRPr lang="en-US" dirty="0">
              <a:solidFill>
                <a:srgbClr val="FFFFFF"/>
              </a:solidFill>
            </a:endParaRPr>
          </a:p>
          <a:p>
            <a:endParaRPr lang="en-US" b="1" dirty="0">
              <a:solidFill>
                <a:srgbClr val="FFFFFF"/>
              </a:solidFill>
            </a:endParaRPr>
          </a:p>
        </p:txBody>
      </p:sp>
    </p:spTree>
    <p:extLst>
      <p:ext uri="{BB962C8B-B14F-4D97-AF65-F5344CB8AC3E}">
        <p14:creationId xmlns:p14="http://schemas.microsoft.com/office/powerpoint/2010/main" val="39813117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5B2B-EBCB-4B3B-BF8A-F823154FF187}"/>
              </a:ext>
            </a:extLst>
          </p:cNvPr>
          <p:cNvSpPr>
            <a:spLocks noGrp="1"/>
          </p:cNvSpPr>
          <p:nvPr>
            <p:ph type="title"/>
          </p:nvPr>
        </p:nvSpPr>
        <p:spPr/>
        <p:txBody>
          <a:bodyPr/>
          <a:lstStyle/>
          <a:p>
            <a:pPr algn="ctr"/>
            <a:r>
              <a:rPr lang="en-US" sz="5400" b="1" dirty="0"/>
              <a:t>Responsibility</a:t>
            </a:r>
            <a:endParaRPr lang="en-US" sz="5400" dirty="0"/>
          </a:p>
        </p:txBody>
      </p:sp>
      <p:sp>
        <p:nvSpPr>
          <p:cNvPr id="3" name="Text Placeholder 2">
            <a:extLst>
              <a:ext uri="{FF2B5EF4-FFF2-40B4-BE49-F238E27FC236}">
                <a16:creationId xmlns:a16="http://schemas.microsoft.com/office/drawing/2014/main" id="{B3503D4E-A7CF-4746-A345-9EA932B66463}"/>
              </a:ext>
            </a:extLst>
          </p:cNvPr>
          <p:cNvSpPr>
            <a:spLocks noGrp="1"/>
          </p:cNvSpPr>
          <p:nvPr>
            <p:ph type="body" sz="half" idx="2"/>
          </p:nvPr>
        </p:nvSpPr>
        <p:spPr/>
        <p:txBody>
          <a:bodyPr/>
          <a:lstStyle/>
          <a:p>
            <a:pPr algn="ctr"/>
            <a:r>
              <a:rPr lang="en-US" sz="3200" b="1" dirty="0">
                <a:solidFill>
                  <a:srgbClr val="FF0000"/>
                </a:solidFill>
              </a:rPr>
              <a:t>WHOSE RESPONSIBILITY IS IT TO </a:t>
            </a:r>
          </a:p>
          <a:p>
            <a:pPr algn="ctr"/>
            <a:r>
              <a:rPr lang="en-US" sz="3200" b="1" dirty="0">
                <a:solidFill>
                  <a:srgbClr val="FF0000"/>
                </a:solidFill>
              </a:rPr>
              <a:t>MAINTAIN THE RB?</a:t>
            </a:r>
          </a:p>
          <a:p>
            <a:endParaRPr lang="en-US" dirty="0"/>
          </a:p>
        </p:txBody>
      </p:sp>
    </p:spTree>
    <p:extLst>
      <p:ext uri="{BB962C8B-B14F-4D97-AF65-F5344CB8AC3E}">
        <p14:creationId xmlns:p14="http://schemas.microsoft.com/office/powerpoint/2010/main" val="279993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2E2B1-4141-40AF-8A47-F7666BAB26E9}"/>
              </a:ext>
            </a:extLst>
          </p:cNvPr>
          <p:cNvSpPr>
            <a:spLocks noGrp="1"/>
          </p:cNvSpPr>
          <p:nvPr>
            <p:ph type="title"/>
          </p:nvPr>
        </p:nvSpPr>
        <p:spPr/>
        <p:txBody>
          <a:bodyPr/>
          <a:lstStyle/>
          <a:p>
            <a:pPr algn="ctr"/>
            <a:r>
              <a:rPr lang="en-US" sz="5400" b="1" dirty="0"/>
              <a:t>Responsibility</a:t>
            </a:r>
          </a:p>
        </p:txBody>
      </p:sp>
      <p:sp>
        <p:nvSpPr>
          <p:cNvPr id="3" name="Content Placeholder 2">
            <a:extLst>
              <a:ext uri="{FF2B5EF4-FFF2-40B4-BE49-F238E27FC236}">
                <a16:creationId xmlns:a16="http://schemas.microsoft.com/office/drawing/2014/main" id="{D01816CF-71CF-4C3C-BE6E-555D67F6FEC7}"/>
              </a:ext>
            </a:extLst>
          </p:cNvPr>
          <p:cNvSpPr>
            <a:spLocks noGrp="1"/>
          </p:cNvSpPr>
          <p:nvPr>
            <p:ph idx="1"/>
          </p:nvPr>
        </p:nvSpPr>
        <p:spPr>
          <a:xfrm>
            <a:off x="1154955" y="2603499"/>
            <a:ext cx="8052058" cy="4030566"/>
          </a:xfrm>
        </p:spPr>
        <p:txBody>
          <a:bodyPr>
            <a:normAutofit fontScale="77500" lnSpcReduction="20000"/>
          </a:bodyPr>
          <a:lstStyle/>
          <a:p>
            <a:pPr marL="0" indent="0" algn="ctr">
              <a:buNone/>
            </a:pPr>
            <a:endParaRPr lang="en-US" b="1" dirty="0"/>
          </a:p>
          <a:p>
            <a:pPr marL="0" indent="0" algn="ctr">
              <a:buNone/>
            </a:pPr>
            <a:r>
              <a:rPr lang="en-US" sz="2100" b="1" dirty="0">
                <a:solidFill>
                  <a:schemeClr val="tx2">
                    <a:lumMod val="75000"/>
                  </a:schemeClr>
                </a:solidFill>
              </a:rPr>
              <a:t>It may involve many different research study team members! </a:t>
            </a:r>
          </a:p>
          <a:p>
            <a:pPr marL="0" indent="0" algn="ctr">
              <a:buNone/>
            </a:pPr>
            <a:r>
              <a:rPr lang="en-US" sz="2100" b="1" dirty="0">
                <a:solidFill>
                  <a:schemeClr val="tx2">
                    <a:lumMod val="75000"/>
                  </a:schemeClr>
                </a:solidFill>
              </a:rPr>
              <a:t>Key Study Personnel (KSPs)</a:t>
            </a:r>
          </a:p>
          <a:p>
            <a:pPr marL="0" indent="0" algn="ctr">
              <a:buNone/>
            </a:pPr>
            <a:endParaRPr lang="en-US" sz="1900" b="1" dirty="0">
              <a:solidFill>
                <a:schemeClr val="tx2">
                  <a:lumMod val="75000"/>
                </a:schemeClr>
              </a:solidFill>
            </a:endParaRPr>
          </a:p>
          <a:p>
            <a:r>
              <a:rPr lang="en-US" sz="2100" b="1" dirty="0">
                <a:solidFill>
                  <a:srgbClr val="FF0000"/>
                </a:solidFill>
              </a:rPr>
              <a:t>Principal Investigator (PI) is ultimately responsible, but most often this task is delegated to other members of the study team, as well</a:t>
            </a:r>
          </a:p>
          <a:p>
            <a:pPr marL="0" indent="0">
              <a:buNone/>
            </a:pPr>
            <a:endParaRPr lang="en-US" sz="2100" b="1" dirty="0">
              <a:solidFill>
                <a:schemeClr val="tx2">
                  <a:lumMod val="75000"/>
                </a:schemeClr>
              </a:solidFill>
            </a:endParaRPr>
          </a:p>
          <a:p>
            <a:r>
              <a:rPr lang="en-US" sz="2100" b="1" dirty="0">
                <a:solidFill>
                  <a:schemeClr val="tx2">
                    <a:lumMod val="75000"/>
                  </a:schemeClr>
                </a:solidFill>
              </a:rPr>
              <a:t>Investigators</a:t>
            </a:r>
          </a:p>
          <a:p>
            <a:r>
              <a:rPr lang="en-US" sz="2100" b="1" dirty="0">
                <a:solidFill>
                  <a:schemeClr val="tx2">
                    <a:lumMod val="75000"/>
                  </a:schemeClr>
                </a:solidFill>
              </a:rPr>
              <a:t>Clinical Research Coordinators </a:t>
            </a:r>
          </a:p>
          <a:p>
            <a:r>
              <a:rPr lang="en-US" sz="2100" b="1" dirty="0">
                <a:solidFill>
                  <a:schemeClr val="tx2">
                    <a:lumMod val="75000"/>
                  </a:schemeClr>
                </a:solidFill>
              </a:rPr>
              <a:t>Research Associates/Assistants</a:t>
            </a:r>
          </a:p>
          <a:p>
            <a:r>
              <a:rPr lang="en-US" sz="2100" b="1" dirty="0">
                <a:solidFill>
                  <a:schemeClr val="tx2">
                    <a:lumMod val="75000"/>
                  </a:schemeClr>
                </a:solidFill>
              </a:rPr>
              <a:t>Clinical Research Associates (Monitors)</a:t>
            </a:r>
          </a:p>
          <a:p>
            <a:r>
              <a:rPr lang="en-US" sz="2100" b="1" dirty="0">
                <a:solidFill>
                  <a:schemeClr val="tx2">
                    <a:lumMod val="75000"/>
                  </a:schemeClr>
                </a:solidFill>
              </a:rPr>
              <a:t>Data Managers</a:t>
            </a:r>
          </a:p>
          <a:p>
            <a:r>
              <a:rPr lang="en-US" sz="2100" b="1" dirty="0">
                <a:solidFill>
                  <a:schemeClr val="tx2">
                    <a:lumMod val="75000"/>
                  </a:schemeClr>
                </a:solidFill>
              </a:rPr>
              <a:t>Regulatory Affairs staff</a:t>
            </a:r>
          </a:p>
        </p:txBody>
      </p:sp>
      <p:pic>
        <p:nvPicPr>
          <p:cNvPr id="3076" name="Picture 4" descr="Image result for clip art for responsibility">
            <a:extLst>
              <a:ext uri="{FF2B5EF4-FFF2-40B4-BE49-F238E27FC236}">
                <a16:creationId xmlns:a16="http://schemas.microsoft.com/office/drawing/2014/main" id="{075723E8-D348-44BD-A2E9-5C94B0864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362" y="2179107"/>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4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029A-819C-430B-8AA3-0705850C677F}"/>
              </a:ext>
            </a:extLst>
          </p:cNvPr>
          <p:cNvSpPr>
            <a:spLocks noGrp="1"/>
          </p:cNvSpPr>
          <p:nvPr>
            <p:ph type="title"/>
          </p:nvPr>
        </p:nvSpPr>
        <p:spPr/>
        <p:txBody>
          <a:bodyPr/>
          <a:lstStyle/>
          <a:p>
            <a:pPr algn="ctr"/>
            <a:r>
              <a:rPr lang="en-US" sz="5400" b="1" dirty="0"/>
              <a:t>Best Practices</a:t>
            </a:r>
            <a:endParaRPr lang="en-US" sz="5400" dirty="0"/>
          </a:p>
        </p:txBody>
      </p:sp>
      <p:sp>
        <p:nvSpPr>
          <p:cNvPr id="3" name="Content Placeholder 2">
            <a:extLst>
              <a:ext uri="{FF2B5EF4-FFF2-40B4-BE49-F238E27FC236}">
                <a16:creationId xmlns:a16="http://schemas.microsoft.com/office/drawing/2014/main" id="{26A0B4D3-CBF4-4B55-9480-D87FF60BA024}"/>
              </a:ext>
            </a:extLst>
          </p:cNvPr>
          <p:cNvSpPr>
            <a:spLocks noGrp="1"/>
          </p:cNvSpPr>
          <p:nvPr>
            <p:ph type="body" idx="1"/>
          </p:nvPr>
        </p:nvSpPr>
        <p:spPr>
          <a:xfrm>
            <a:off x="6496050" y="1933576"/>
            <a:ext cx="5572125" cy="3638550"/>
          </a:xfrm>
        </p:spPr>
        <p:txBody>
          <a:bodyPr>
            <a:normAutofit/>
          </a:bodyPr>
          <a:lstStyle/>
          <a:p>
            <a:pPr marL="0" indent="0">
              <a:buNone/>
            </a:pPr>
            <a:r>
              <a:rPr lang="en-US" sz="3200" b="1" dirty="0">
                <a:solidFill>
                  <a:srgbClr val="FF0000"/>
                </a:solidFill>
              </a:rPr>
              <a:t>What best practices RE: </a:t>
            </a:r>
            <a:r>
              <a:rPr lang="en-US" sz="3200" b="1" i="1" u="sng" dirty="0" err="1">
                <a:solidFill>
                  <a:srgbClr val="FF0000"/>
                </a:solidFill>
              </a:rPr>
              <a:t>mAINTENance</a:t>
            </a:r>
            <a:r>
              <a:rPr lang="en-US" sz="3200" b="1" dirty="0">
                <a:solidFill>
                  <a:srgbClr val="FF0000"/>
                </a:solidFill>
              </a:rPr>
              <a:t>, </a:t>
            </a:r>
            <a:r>
              <a:rPr lang="en-US" sz="3200" b="1" i="1" u="sng" dirty="0">
                <a:solidFill>
                  <a:srgbClr val="FF0000"/>
                </a:solidFill>
              </a:rPr>
              <a:t>organization</a:t>
            </a:r>
            <a:r>
              <a:rPr lang="en-US" sz="3200" b="1" dirty="0">
                <a:solidFill>
                  <a:srgbClr val="FF0000"/>
                </a:solidFill>
              </a:rPr>
              <a:t>, and </a:t>
            </a:r>
            <a:r>
              <a:rPr lang="en-US" sz="3200" b="1" i="1" u="sng" dirty="0">
                <a:solidFill>
                  <a:srgbClr val="FF0000"/>
                </a:solidFill>
              </a:rPr>
              <a:t>storage</a:t>
            </a:r>
            <a:r>
              <a:rPr lang="en-US" sz="3200" b="1" dirty="0">
                <a:solidFill>
                  <a:srgbClr val="FF0000"/>
                </a:solidFill>
              </a:rPr>
              <a:t> </a:t>
            </a:r>
          </a:p>
          <a:p>
            <a:pPr marL="0" indent="0">
              <a:buNone/>
            </a:pPr>
            <a:r>
              <a:rPr lang="en-US" sz="3200" b="1" dirty="0">
                <a:solidFill>
                  <a:srgbClr val="FF0000"/>
                </a:solidFill>
              </a:rPr>
              <a:t>do you follow when maintaining the RB?</a:t>
            </a:r>
          </a:p>
          <a:p>
            <a:endParaRPr lang="en-US" dirty="0"/>
          </a:p>
        </p:txBody>
      </p:sp>
    </p:spTree>
    <p:extLst>
      <p:ext uri="{BB962C8B-B14F-4D97-AF65-F5344CB8AC3E}">
        <p14:creationId xmlns:p14="http://schemas.microsoft.com/office/powerpoint/2010/main" val="57909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7B10-AF4C-4C4F-A272-0BE338C42A8A}"/>
              </a:ext>
            </a:extLst>
          </p:cNvPr>
          <p:cNvSpPr>
            <a:spLocks noGrp="1"/>
          </p:cNvSpPr>
          <p:nvPr>
            <p:ph type="title"/>
          </p:nvPr>
        </p:nvSpPr>
        <p:spPr/>
        <p:txBody>
          <a:bodyPr/>
          <a:lstStyle/>
          <a:p>
            <a:pPr algn="ctr"/>
            <a:r>
              <a:rPr lang="en-US" sz="5400" b="1" dirty="0"/>
              <a:t>RB Best Practices</a:t>
            </a:r>
          </a:p>
        </p:txBody>
      </p:sp>
      <p:sp>
        <p:nvSpPr>
          <p:cNvPr id="3" name="Content Placeholder 2">
            <a:extLst>
              <a:ext uri="{FF2B5EF4-FFF2-40B4-BE49-F238E27FC236}">
                <a16:creationId xmlns:a16="http://schemas.microsoft.com/office/drawing/2014/main" id="{2473C29B-DF32-46EB-8D27-4717C52E007B}"/>
              </a:ext>
            </a:extLst>
          </p:cNvPr>
          <p:cNvSpPr>
            <a:spLocks noGrp="1"/>
          </p:cNvSpPr>
          <p:nvPr>
            <p:ph idx="1"/>
          </p:nvPr>
        </p:nvSpPr>
        <p:spPr>
          <a:xfrm>
            <a:off x="1414836" y="2364259"/>
            <a:ext cx="8825659" cy="4363800"/>
          </a:xfrm>
        </p:spPr>
        <p:txBody>
          <a:bodyPr>
            <a:normAutofit fontScale="92500" lnSpcReduction="10000"/>
          </a:bodyPr>
          <a:lstStyle/>
          <a:p>
            <a:pPr lvl="0"/>
            <a:r>
              <a:rPr lang="en-US" b="1" u="sng" dirty="0">
                <a:solidFill>
                  <a:schemeClr val="tx2"/>
                </a:solidFill>
              </a:rPr>
              <a:t>Maintenance:</a:t>
            </a:r>
          </a:p>
          <a:p>
            <a:pPr lvl="1"/>
            <a:r>
              <a:rPr lang="en-US" b="1" dirty="0">
                <a:solidFill>
                  <a:schemeClr val="tx2"/>
                </a:solidFill>
              </a:rPr>
              <a:t>Establish the RB at the beginning of the study</a:t>
            </a:r>
          </a:p>
          <a:p>
            <a:pPr lvl="1"/>
            <a:r>
              <a:rPr lang="en-US" b="1" dirty="0">
                <a:solidFill>
                  <a:schemeClr val="tx2">
                    <a:lumMod val="75000"/>
                  </a:schemeClr>
                </a:solidFill>
              </a:rPr>
              <a:t>Keep the binder current, up-to-date, and organized </a:t>
            </a:r>
          </a:p>
          <a:p>
            <a:pPr lvl="1"/>
            <a:r>
              <a:rPr lang="en-US" b="1" dirty="0">
                <a:solidFill>
                  <a:schemeClr val="tx2"/>
                </a:solidFill>
              </a:rPr>
              <a:t>Subject specific information/documents are usually maintained separately from the Regulatory Binder in subject specific research records</a:t>
            </a:r>
          </a:p>
          <a:p>
            <a:pPr lvl="1"/>
            <a:r>
              <a:rPr lang="en-US" b="1" dirty="0">
                <a:solidFill>
                  <a:schemeClr val="tx2">
                    <a:lumMod val="75000"/>
                  </a:schemeClr>
                </a:solidFill>
              </a:rPr>
              <a:t>Do not destroy earlier versions of essential documents</a:t>
            </a:r>
          </a:p>
          <a:p>
            <a:pPr marL="457200" lvl="1" indent="0">
              <a:buNone/>
            </a:pPr>
            <a:endParaRPr lang="en-US" b="1" dirty="0">
              <a:solidFill>
                <a:schemeClr val="tx2">
                  <a:lumMod val="75000"/>
                </a:schemeClr>
              </a:solidFill>
            </a:endParaRPr>
          </a:p>
          <a:p>
            <a:pPr lvl="0"/>
            <a:r>
              <a:rPr lang="en-US" b="1" u="sng" dirty="0">
                <a:solidFill>
                  <a:schemeClr val="tx2"/>
                </a:solidFill>
              </a:rPr>
              <a:t>Organization:</a:t>
            </a:r>
          </a:p>
          <a:p>
            <a:pPr lvl="1"/>
            <a:r>
              <a:rPr lang="en-US" b="1" dirty="0">
                <a:solidFill>
                  <a:schemeClr val="tx2">
                    <a:lumMod val="75000"/>
                  </a:schemeClr>
                </a:solidFill>
              </a:rPr>
              <a:t>Store items in reverse chronological order</a:t>
            </a:r>
          </a:p>
          <a:p>
            <a:pPr lvl="1"/>
            <a:r>
              <a:rPr lang="en-US" b="1" dirty="0">
                <a:solidFill>
                  <a:schemeClr val="tx2"/>
                </a:solidFill>
              </a:rPr>
              <a:t>Customize the binder to the needs of the specific protocol</a:t>
            </a:r>
          </a:p>
          <a:p>
            <a:pPr lvl="1"/>
            <a:r>
              <a:rPr lang="en-US" b="1" dirty="0">
                <a:solidFill>
                  <a:schemeClr val="tx2"/>
                </a:solidFill>
              </a:rPr>
              <a:t>Order the sections to facilitate easy referencing</a:t>
            </a:r>
          </a:p>
          <a:p>
            <a:pPr lvl="2"/>
            <a:r>
              <a:rPr lang="en-US" b="1" dirty="0">
                <a:solidFill>
                  <a:schemeClr val="tx2"/>
                </a:solidFill>
              </a:rPr>
              <a:t>File sections that most referenced in the front of the binder</a:t>
            </a:r>
          </a:p>
          <a:p>
            <a:pPr lvl="2"/>
            <a:r>
              <a:rPr lang="en-US" b="1" dirty="0">
                <a:solidFill>
                  <a:schemeClr val="tx2"/>
                </a:solidFill>
              </a:rPr>
              <a:t>Industry sponsored trials may have template binders to be used</a:t>
            </a:r>
          </a:p>
          <a:p>
            <a:pPr lvl="0"/>
            <a:endParaRPr lang="en-US" b="1" dirty="0"/>
          </a:p>
          <a:p>
            <a:pPr marL="0" indent="0">
              <a:buNone/>
            </a:pPr>
            <a:endParaRPr lang="en-US" dirty="0"/>
          </a:p>
        </p:txBody>
      </p:sp>
      <p:pic>
        <p:nvPicPr>
          <p:cNvPr id="4098" name="Picture 2" descr="Image result for best practices clip art">
            <a:extLst>
              <a:ext uri="{FF2B5EF4-FFF2-40B4-BE49-F238E27FC236}">
                <a16:creationId xmlns:a16="http://schemas.microsoft.com/office/drawing/2014/main" id="{0793A439-A967-4132-99ED-4F4294293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7676" y="4239951"/>
            <a:ext cx="2182067" cy="201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9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A847-813E-4B52-A799-A080BD5485F5}"/>
              </a:ext>
            </a:extLst>
          </p:cNvPr>
          <p:cNvSpPr>
            <a:spLocks noGrp="1"/>
          </p:cNvSpPr>
          <p:nvPr>
            <p:ph type="title"/>
          </p:nvPr>
        </p:nvSpPr>
        <p:spPr/>
        <p:txBody>
          <a:bodyPr/>
          <a:lstStyle/>
          <a:p>
            <a:pPr algn="ctr"/>
            <a:r>
              <a:rPr lang="en-US" sz="5400" b="1" dirty="0"/>
              <a:t>Best Practices </a:t>
            </a:r>
            <a:r>
              <a:rPr lang="en-US" sz="1200" b="1" dirty="0"/>
              <a:t>cont’d</a:t>
            </a:r>
            <a:endParaRPr lang="en-US" sz="1200" dirty="0"/>
          </a:p>
        </p:txBody>
      </p:sp>
      <p:sp>
        <p:nvSpPr>
          <p:cNvPr id="3" name="Content Placeholder 2">
            <a:extLst>
              <a:ext uri="{FF2B5EF4-FFF2-40B4-BE49-F238E27FC236}">
                <a16:creationId xmlns:a16="http://schemas.microsoft.com/office/drawing/2014/main" id="{E5EB5F9C-C108-4C5A-82D4-DAD4F32DE329}"/>
              </a:ext>
            </a:extLst>
          </p:cNvPr>
          <p:cNvSpPr>
            <a:spLocks noGrp="1"/>
          </p:cNvSpPr>
          <p:nvPr>
            <p:ph idx="1"/>
          </p:nvPr>
        </p:nvSpPr>
        <p:spPr>
          <a:xfrm>
            <a:off x="1154954" y="2343889"/>
            <a:ext cx="8825659" cy="4369949"/>
          </a:xfrm>
        </p:spPr>
        <p:txBody>
          <a:bodyPr>
            <a:normAutofit lnSpcReduction="10000"/>
          </a:bodyPr>
          <a:lstStyle/>
          <a:p>
            <a:endParaRPr lang="en-US" b="1" u="sng" dirty="0">
              <a:solidFill>
                <a:schemeClr val="tx2">
                  <a:lumMod val="75000"/>
                </a:schemeClr>
              </a:solidFill>
            </a:endParaRPr>
          </a:p>
          <a:p>
            <a:r>
              <a:rPr lang="en-US" b="1" u="sng" dirty="0">
                <a:solidFill>
                  <a:schemeClr val="tx2">
                    <a:lumMod val="75000"/>
                  </a:schemeClr>
                </a:solidFill>
              </a:rPr>
              <a:t>Storage:</a:t>
            </a:r>
          </a:p>
          <a:p>
            <a:pPr lvl="1"/>
            <a:r>
              <a:rPr lang="en-US" sz="1700" b="1" dirty="0">
                <a:solidFill>
                  <a:schemeClr val="tx2">
                    <a:lumMod val="75000"/>
                  </a:schemeClr>
                </a:solidFill>
              </a:rPr>
              <a:t>Store the binder in a safe and secure location at the investigator’s site</a:t>
            </a:r>
          </a:p>
          <a:p>
            <a:pPr lvl="1"/>
            <a:r>
              <a:rPr lang="en-US" sz="1700" b="1" dirty="0">
                <a:solidFill>
                  <a:schemeClr val="tx2">
                    <a:lumMod val="75000"/>
                  </a:schemeClr>
                </a:solidFill>
              </a:rPr>
              <a:t>Documents not stored in the RB should have a note (NTF)/memo indicating the location of where the documents will be maintained outside of the RB</a:t>
            </a:r>
          </a:p>
          <a:p>
            <a:pPr lvl="1"/>
            <a:r>
              <a:rPr lang="en-US" sz="1700" b="1" dirty="0">
                <a:solidFill>
                  <a:schemeClr val="tx2"/>
                </a:solidFill>
              </a:rPr>
              <a:t>Maintain subject confidentiality</a:t>
            </a:r>
          </a:p>
          <a:p>
            <a:pPr lvl="1"/>
            <a:r>
              <a:rPr lang="en-US" sz="1700" b="1" dirty="0">
                <a:solidFill>
                  <a:schemeClr val="tx2">
                    <a:lumMod val="75000"/>
                  </a:schemeClr>
                </a:solidFill>
              </a:rPr>
              <a:t>It is suggested the following be maintained outside of the RB:</a:t>
            </a:r>
          </a:p>
          <a:p>
            <a:pPr lvl="2"/>
            <a:r>
              <a:rPr lang="en-US" sz="1200" b="1" i="1" dirty="0">
                <a:solidFill>
                  <a:schemeClr val="tx2">
                    <a:lumMod val="75000"/>
                  </a:schemeClr>
                </a:solidFill>
              </a:rPr>
              <a:t>Signed ICFs</a:t>
            </a:r>
          </a:p>
          <a:p>
            <a:pPr lvl="2"/>
            <a:r>
              <a:rPr lang="en-US" sz="1200" b="1" i="1" dirty="0">
                <a:solidFill>
                  <a:schemeClr val="tx2">
                    <a:lumMod val="75000"/>
                  </a:schemeClr>
                </a:solidFill>
              </a:rPr>
              <a:t>Test results</a:t>
            </a:r>
          </a:p>
          <a:p>
            <a:pPr lvl="2"/>
            <a:r>
              <a:rPr lang="en-US" sz="1200" b="1" i="1" dirty="0">
                <a:solidFill>
                  <a:schemeClr val="tx2">
                    <a:lumMod val="75000"/>
                  </a:schemeClr>
                </a:solidFill>
              </a:rPr>
              <a:t>Completed CRFs</a:t>
            </a:r>
          </a:p>
          <a:p>
            <a:pPr lvl="2"/>
            <a:r>
              <a:rPr lang="en-US" sz="1200" b="1" i="1" dirty="0">
                <a:solidFill>
                  <a:schemeClr val="tx2">
                    <a:lumMod val="75000"/>
                  </a:schemeClr>
                </a:solidFill>
              </a:rPr>
              <a:t>Screening/Enrollment log</a:t>
            </a:r>
          </a:p>
          <a:p>
            <a:pPr lvl="2"/>
            <a:r>
              <a:rPr lang="en-US" sz="1200" b="1" i="1" dirty="0">
                <a:solidFill>
                  <a:schemeClr val="tx2">
                    <a:lumMod val="75000"/>
                  </a:schemeClr>
                </a:solidFill>
              </a:rPr>
              <a:t>Master Log</a:t>
            </a:r>
          </a:p>
          <a:p>
            <a:pPr lvl="2"/>
            <a:r>
              <a:rPr lang="en-US" sz="1200" b="1" i="1" dirty="0">
                <a:solidFill>
                  <a:schemeClr val="tx2">
                    <a:lumMod val="75000"/>
                  </a:schemeClr>
                </a:solidFill>
              </a:rPr>
              <a:t>Contracts/budget/study financial records</a:t>
            </a:r>
            <a:endParaRPr lang="en-US" b="1" dirty="0">
              <a:solidFill>
                <a:schemeClr val="tx2"/>
              </a:solidFill>
            </a:endParaRPr>
          </a:p>
          <a:p>
            <a:endParaRPr lang="en-US" dirty="0"/>
          </a:p>
        </p:txBody>
      </p:sp>
      <p:pic>
        <p:nvPicPr>
          <p:cNvPr id="14" name="Picture 13" descr="A close up of a sign&#10;&#10;Description automatically generated">
            <a:extLst>
              <a:ext uri="{FF2B5EF4-FFF2-40B4-BE49-F238E27FC236}">
                <a16:creationId xmlns:a16="http://schemas.microsoft.com/office/drawing/2014/main" id="{EB43F79A-7400-4BA2-8F42-464C414FBF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80613" y="2343889"/>
            <a:ext cx="1349573" cy="1336077"/>
          </a:xfrm>
          <a:prstGeom prst="rect">
            <a:avLst/>
          </a:prstGeom>
        </p:spPr>
      </p:pic>
    </p:spTree>
    <p:extLst>
      <p:ext uri="{BB962C8B-B14F-4D97-AF65-F5344CB8AC3E}">
        <p14:creationId xmlns:p14="http://schemas.microsoft.com/office/powerpoint/2010/main" val="276469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F3F2-A35C-4A22-A408-05AB970FB731}"/>
              </a:ext>
            </a:extLst>
          </p:cNvPr>
          <p:cNvSpPr>
            <a:spLocks noGrp="1"/>
          </p:cNvSpPr>
          <p:nvPr>
            <p:ph type="title"/>
          </p:nvPr>
        </p:nvSpPr>
        <p:spPr>
          <a:xfrm>
            <a:off x="1154954" y="973668"/>
            <a:ext cx="8761413" cy="706964"/>
          </a:xfrm>
        </p:spPr>
        <p:txBody>
          <a:bodyPr>
            <a:noAutofit/>
          </a:bodyPr>
          <a:lstStyle/>
          <a:p>
            <a:pPr algn="ctr"/>
            <a:r>
              <a:rPr lang="en-US" sz="5400" b="1" dirty="0">
                <a:solidFill>
                  <a:srgbClr val="EBEBEB"/>
                </a:solidFill>
              </a:rPr>
              <a:t>Table of Contents</a:t>
            </a:r>
          </a:p>
        </p:txBody>
      </p:sp>
      <p:graphicFrame>
        <p:nvGraphicFramePr>
          <p:cNvPr id="7" name="Content Placeholder 2">
            <a:extLst>
              <a:ext uri="{FF2B5EF4-FFF2-40B4-BE49-F238E27FC236}">
                <a16:creationId xmlns:a16="http://schemas.microsoft.com/office/drawing/2014/main" id="{2B9C103D-EBB0-46AB-B653-FD05C0D4C4CC}"/>
              </a:ext>
            </a:extLst>
          </p:cNvPr>
          <p:cNvGraphicFramePr>
            <a:graphicFrameLocks noGrp="1"/>
          </p:cNvGraphicFramePr>
          <p:nvPr>
            <p:ph idx="1"/>
            <p:extLst>
              <p:ext uri="{D42A27DB-BD31-4B8C-83A1-F6EECF244321}">
                <p14:modId xmlns:p14="http://schemas.microsoft.com/office/powerpoint/2010/main" val="1683771092"/>
              </p:ext>
            </p:extLst>
          </p:nvPr>
        </p:nvGraphicFramePr>
        <p:xfrm>
          <a:off x="378941" y="2743200"/>
          <a:ext cx="11516497" cy="405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152E503-5B43-4417-AB4D-2A27AA37ED1F}"/>
              </a:ext>
            </a:extLst>
          </p:cNvPr>
          <p:cNvSpPr txBox="1"/>
          <p:nvPr/>
        </p:nvSpPr>
        <p:spPr>
          <a:xfrm>
            <a:off x="782595" y="2240812"/>
            <a:ext cx="10569146" cy="584775"/>
          </a:xfrm>
          <a:prstGeom prst="rect">
            <a:avLst/>
          </a:prstGeom>
          <a:noFill/>
        </p:spPr>
        <p:txBody>
          <a:bodyPr wrap="square" rtlCol="0">
            <a:spAutoFit/>
          </a:bodyPr>
          <a:lstStyle/>
          <a:p>
            <a:pPr algn="ctr"/>
            <a:r>
              <a:rPr lang="en-US" sz="3200" b="1" dirty="0">
                <a:solidFill>
                  <a:srgbClr val="FF0000"/>
                </a:solidFill>
              </a:rPr>
              <a:t>Sections that are included in the RB</a:t>
            </a:r>
          </a:p>
        </p:txBody>
      </p:sp>
    </p:spTree>
    <p:extLst>
      <p:ext uri="{BB962C8B-B14F-4D97-AF65-F5344CB8AC3E}">
        <p14:creationId xmlns:p14="http://schemas.microsoft.com/office/powerpoint/2010/main" val="313726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E32-B3F7-4C3E-8FC3-43231D477DAD}"/>
              </a:ext>
            </a:extLst>
          </p:cNvPr>
          <p:cNvSpPr>
            <a:spLocks noGrp="1"/>
          </p:cNvSpPr>
          <p:nvPr>
            <p:ph type="title"/>
          </p:nvPr>
        </p:nvSpPr>
        <p:spPr/>
        <p:txBody>
          <a:bodyPr/>
          <a:lstStyle/>
          <a:p>
            <a:pPr algn="ctr"/>
            <a:r>
              <a:rPr lang="en-US" sz="5400" b="1" dirty="0"/>
              <a:t>Current Protocol</a:t>
            </a:r>
          </a:p>
        </p:txBody>
      </p:sp>
      <p:sp>
        <p:nvSpPr>
          <p:cNvPr id="3" name="Content Placeholder 2">
            <a:extLst>
              <a:ext uri="{FF2B5EF4-FFF2-40B4-BE49-F238E27FC236}">
                <a16:creationId xmlns:a16="http://schemas.microsoft.com/office/drawing/2014/main" id="{5AF52601-83BC-4001-8D8E-077326247C16}"/>
              </a:ext>
            </a:extLst>
          </p:cNvPr>
          <p:cNvSpPr>
            <a:spLocks noGrp="1"/>
          </p:cNvSpPr>
          <p:nvPr>
            <p:ph idx="1"/>
          </p:nvPr>
        </p:nvSpPr>
        <p:spPr>
          <a:xfrm>
            <a:off x="838432" y="3006811"/>
            <a:ext cx="7654780" cy="3599936"/>
          </a:xfrm>
        </p:spPr>
        <p:txBody>
          <a:bodyPr>
            <a:normAutofit/>
          </a:bodyPr>
          <a:lstStyle/>
          <a:p>
            <a:r>
              <a:rPr lang="en-US" b="1" dirty="0">
                <a:solidFill>
                  <a:schemeClr val="tx2">
                    <a:lumMod val="75000"/>
                  </a:schemeClr>
                </a:solidFill>
              </a:rPr>
              <a:t>Most updated, current IRB approved protocol version</a:t>
            </a:r>
          </a:p>
          <a:p>
            <a:endParaRPr lang="en-US" b="1" dirty="0">
              <a:solidFill>
                <a:schemeClr val="tx2">
                  <a:lumMod val="75000"/>
                </a:schemeClr>
              </a:solidFill>
            </a:endParaRPr>
          </a:p>
          <a:p>
            <a:r>
              <a:rPr lang="en-US" b="1" dirty="0">
                <a:solidFill>
                  <a:schemeClr val="tx2">
                    <a:lumMod val="75000"/>
                  </a:schemeClr>
                </a:solidFill>
              </a:rPr>
              <a:t>PI signature page of the protocol. </a:t>
            </a:r>
            <a:r>
              <a:rPr lang="en-US" b="1" dirty="0">
                <a:solidFill>
                  <a:srgbClr val="FF0000"/>
                </a:solidFill>
              </a:rPr>
              <a:t>Why does the PI need to sign the signature page?</a:t>
            </a:r>
          </a:p>
          <a:p>
            <a:pPr marL="0" indent="0">
              <a:buNone/>
            </a:pPr>
            <a:endParaRPr lang="en-US" b="1" dirty="0">
              <a:solidFill>
                <a:schemeClr val="tx2">
                  <a:lumMod val="75000"/>
                </a:schemeClr>
              </a:solidFill>
            </a:endParaRPr>
          </a:p>
          <a:p>
            <a:r>
              <a:rPr lang="en-US" b="1" dirty="0">
                <a:solidFill>
                  <a:schemeClr val="tx2">
                    <a:lumMod val="75000"/>
                  </a:schemeClr>
                </a:solidFill>
              </a:rPr>
              <a:t>Protocol Summary documents of changes if this is an amended version</a:t>
            </a:r>
          </a:p>
          <a:p>
            <a:pPr marL="0" indent="0">
              <a:buNone/>
            </a:pPr>
            <a:endParaRPr lang="en-US" dirty="0"/>
          </a:p>
          <a:p>
            <a:endParaRPr lang="en-US" dirty="0"/>
          </a:p>
        </p:txBody>
      </p:sp>
      <p:pic>
        <p:nvPicPr>
          <p:cNvPr id="6148" name="Picture 4" descr="Image result for protocol clip art">
            <a:extLst>
              <a:ext uri="{FF2B5EF4-FFF2-40B4-BE49-F238E27FC236}">
                <a16:creationId xmlns:a16="http://schemas.microsoft.com/office/drawing/2014/main" id="{5EDA8C97-08BB-4263-A67D-EE25719C1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465" y="2571750"/>
            <a:ext cx="2667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9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B174-120A-4702-A95A-7B380E5D5A79}"/>
              </a:ext>
            </a:extLst>
          </p:cNvPr>
          <p:cNvSpPr>
            <a:spLocks noGrp="1"/>
          </p:cNvSpPr>
          <p:nvPr>
            <p:ph type="title"/>
          </p:nvPr>
        </p:nvSpPr>
        <p:spPr>
          <a:xfrm>
            <a:off x="1154954" y="535459"/>
            <a:ext cx="8761413" cy="1482811"/>
          </a:xfrm>
        </p:spPr>
        <p:txBody>
          <a:bodyPr/>
          <a:lstStyle/>
          <a:p>
            <a:pPr algn="ctr"/>
            <a:r>
              <a:rPr lang="en-US" sz="5400" b="1" dirty="0"/>
              <a:t>Current Informed Consent </a:t>
            </a:r>
            <a:br>
              <a:rPr lang="en-US" sz="5400" b="1" dirty="0"/>
            </a:br>
            <a:r>
              <a:rPr lang="en-US" sz="5400" b="1" dirty="0"/>
              <a:t>Form (ICF)</a:t>
            </a:r>
          </a:p>
        </p:txBody>
      </p:sp>
      <p:sp>
        <p:nvSpPr>
          <p:cNvPr id="3" name="Content Placeholder 2">
            <a:extLst>
              <a:ext uri="{FF2B5EF4-FFF2-40B4-BE49-F238E27FC236}">
                <a16:creationId xmlns:a16="http://schemas.microsoft.com/office/drawing/2014/main" id="{0384C0D6-AFE3-4476-93A8-63EA2FFEAB0F}"/>
              </a:ext>
            </a:extLst>
          </p:cNvPr>
          <p:cNvSpPr>
            <a:spLocks noGrp="1"/>
          </p:cNvSpPr>
          <p:nvPr>
            <p:ph idx="1"/>
          </p:nvPr>
        </p:nvSpPr>
        <p:spPr>
          <a:xfrm>
            <a:off x="1154955" y="2603500"/>
            <a:ext cx="7692484" cy="3837940"/>
          </a:xfrm>
        </p:spPr>
        <p:txBody>
          <a:bodyPr>
            <a:normAutofit/>
          </a:bodyPr>
          <a:lstStyle/>
          <a:p>
            <a:pPr lvl="0"/>
            <a:endParaRPr lang="en-US" dirty="0"/>
          </a:p>
          <a:p>
            <a:pPr marL="0" lvl="0" indent="0">
              <a:buNone/>
            </a:pPr>
            <a:endParaRPr lang="en-US" dirty="0">
              <a:highlight>
                <a:srgbClr val="FFFF00"/>
              </a:highlight>
            </a:endParaRPr>
          </a:p>
          <a:p>
            <a:pPr marL="0" lvl="0" indent="0" algn="ctr">
              <a:buNone/>
            </a:pPr>
            <a:r>
              <a:rPr lang="en-US" sz="3200" b="1" dirty="0">
                <a:solidFill>
                  <a:srgbClr val="FF0000"/>
                </a:solidFill>
              </a:rPr>
              <a:t>HOW DO YOU ENSURE </a:t>
            </a:r>
          </a:p>
          <a:p>
            <a:pPr marL="0" lvl="0" indent="0" algn="ctr">
              <a:buNone/>
            </a:pPr>
            <a:r>
              <a:rPr lang="en-US" sz="3200" b="1" dirty="0">
                <a:solidFill>
                  <a:srgbClr val="FF0000"/>
                </a:solidFill>
              </a:rPr>
              <a:t>THE STUDY TEAM HAS </a:t>
            </a:r>
          </a:p>
          <a:p>
            <a:pPr marL="0" lvl="0" indent="0" algn="ctr">
              <a:buNone/>
            </a:pPr>
            <a:r>
              <a:rPr lang="en-US" sz="3200" b="1" dirty="0">
                <a:solidFill>
                  <a:srgbClr val="FF0000"/>
                </a:solidFill>
              </a:rPr>
              <a:t>THE MOST UPDATED, IRB APPROVED CONSENT FORM </a:t>
            </a:r>
          </a:p>
          <a:p>
            <a:pPr marL="0" lvl="0" indent="0" algn="ctr">
              <a:buNone/>
            </a:pPr>
            <a:r>
              <a:rPr lang="en-US" sz="3200" b="1" dirty="0">
                <a:solidFill>
                  <a:srgbClr val="FF0000"/>
                </a:solidFill>
              </a:rPr>
              <a:t>AVAIALBLE FOR THEIR USE?</a:t>
            </a:r>
          </a:p>
          <a:p>
            <a:pPr marL="0" indent="0">
              <a:buNone/>
            </a:pPr>
            <a:endParaRPr lang="en-US" dirty="0"/>
          </a:p>
        </p:txBody>
      </p:sp>
      <p:pic>
        <p:nvPicPr>
          <p:cNvPr id="7170" name="Picture 2" descr="Image result for consent form clip art">
            <a:extLst>
              <a:ext uri="{FF2B5EF4-FFF2-40B4-BE49-F238E27FC236}">
                <a16:creationId xmlns:a16="http://schemas.microsoft.com/office/drawing/2014/main" id="{65B9BC29-C125-4511-9457-3DAA4CC0A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071" y="3068883"/>
            <a:ext cx="22764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3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6CF2-77C8-47FE-BFC4-721B80D8BDAB}"/>
              </a:ext>
            </a:extLst>
          </p:cNvPr>
          <p:cNvSpPr>
            <a:spLocks noGrp="1"/>
          </p:cNvSpPr>
          <p:nvPr>
            <p:ph type="title"/>
          </p:nvPr>
        </p:nvSpPr>
        <p:spPr/>
        <p:txBody>
          <a:bodyPr/>
          <a:lstStyle/>
          <a:p>
            <a:r>
              <a:rPr lang="en-US" sz="5400" b="1" dirty="0"/>
              <a:t>Signed ICFs </a:t>
            </a:r>
            <a:endParaRPr lang="en-US" sz="5400" b="1" dirty="0">
              <a:solidFill>
                <a:srgbClr val="FF0000"/>
              </a:solidFill>
            </a:endParaRPr>
          </a:p>
        </p:txBody>
      </p:sp>
      <p:sp>
        <p:nvSpPr>
          <p:cNvPr id="4" name="Content Placeholder 3">
            <a:extLst>
              <a:ext uri="{FF2B5EF4-FFF2-40B4-BE49-F238E27FC236}">
                <a16:creationId xmlns:a16="http://schemas.microsoft.com/office/drawing/2014/main" id="{FC1BA6A6-0B50-4868-AC9C-993B2C62B20A}"/>
              </a:ext>
            </a:extLst>
          </p:cNvPr>
          <p:cNvSpPr>
            <a:spLocks noGrp="1"/>
          </p:cNvSpPr>
          <p:nvPr>
            <p:ph idx="1"/>
          </p:nvPr>
        </p:nvSpPr>
        <p:spPr>
          <a:xfrm>
            <a:off x="1154954" y="3429000"/>
            <a:ext cx="8825659" cy="2590800"/>
          </a:xfrm>
        </p:spPr>
        <p:txBody>
          <a:bodyPr>
            <a:normAutofit/>
          </a:bodyPr>
          <a:lstStyle/>
          <a:p>
            <a:pPr marL="0" indent="0" algn="ctr">
              <a:buNone/>
            </a:pPr>
            <a:r>
              <a:rPr lang="en-US" sz="3200" b="1" dirty="0">
                <a:solidFill>
                  <a:srgbClr val="FF0000"/>
                </a:solidFill>
              </a:rPr>
              <a:t>WHERE DO YOU </a:t>
            </a:r>
          </a:p>
          <a:p>
            <a:pPr marL="0" indent="0" algn="ctr">
              <a:buNone/>
            </a:pPr>
            <a:r>
              <a:rPr lang="en-US" sz="3200" b="1" dirty="0">
                <a:solidFill>
                  <a:srgbClr val="FF0000"/>
                </a:solidFill>
              </a:rPr>
              <a:t>MAINTAIN </a:t>
            </a:r>
          </a:p>
          <a:p>
            <a:pPr marL="0" indent="0" algn="ctr">
              <a:buNone/>
            </a:pPr>
            <a:r>
              <a:rPr lang="en-US" sz="3200" b="1" dirty="0">
                <a:solidFill>
                  <a:srgbClr val="FF0000"/>
                </a:solidFill>
              </a:rPr>
              <a:t>SIGNED ICFs?</a:t>
            </a:r>
          </a:p>
        </p:txBody>
      </p:sp>
      <p:pic>
        <p:nvPicPr>
          <p:cNvPr id="8196" name="Picture 4" descr="Image result for consent form clip art">
            <a:extLst>
              <a:ext uri="{FF2B5EF4-FFF2-40B4-BE49-F238E27FC236}">
                <a16:creationId xmlns:a16="http://schemas.microsoft.com/office/drawing/2014/main" id="{D1B1CA2F-B92C-4C8D-8BF3-432CA62E0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9729" y="3772929"/>
            <a:ext cx="2034633" cy="16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5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5E67-82CC-47C2-9F4F-B91503BFFA88}"/>
              </a:ext>
            </a:extLst>
          </p:cNvPr>
          <p:cNvSpPr>
            <a:spLocks noGrp="1"/>
          </p:cNvSpPr>
          <p:nvPr>
            <p:ph type="title"/>
          </p:nvPr>
        </p:nvSpPr>
        <p:spPr/>
        <p:txBody>
          <a:bodyPr/>
          <a:lstStyle/>
          <a:p>
            <a:r>
              <a:rPr lang="en-US" sz="5400" b="1" dirty="0"/>
              <a:t>Institutional Review </a:t>
            </a:r>
            <a:br>
              <a:rPr lang="en-US" sz="5400" b="1" dirty="0"/>
            </a:br>
            <a:r>
              <a:rPr lang="en-US" sz="5400" b="1" dirty="0"/>
              <a:t>Board (IRB)</a:t>
            </a:r>
          </a:p>
        </p:txBody>
      </p:sp>
      <p:sp>
        <p:nvSpPr>
          <p:cNvPr id="3" name="Content Placeholder 2">
            <a:extLst>
              <a:ext uri="{FF2B5EF4-FFF2-40B4-BE49-F238E27FC236}">
                <a16:creationId xmlns:a16="http://schemas.microsoft.com/office/drawing/2014/main" id="{C95CF5EA-CF24-4066-87BD-53F29DF286DE}"/>
              </a:ext>
            </a:extLst>
          </p:cNvPr>
          <p:cNvSpPr>
            <a:spLocks noGrp="1"/>
          </p:cNvSpPr>
          <p:nvPr>
            <p:ph type="body" idx="1"/>
          </p:nvPr>
        </p:nvSpPr>
        <p:spPr>
          <a:xfrm>
            <a:off x="6486525" y="2677644"/>
            <a:ext cx="5534025" cy="3913656"/>
          </a:xfrm>
        </p:spPr>
        <p:txBody>
          <a:bodyPr>
            <a:normAutofit/>
          </a:bodyPr>
          <a:lstStyle/>
          <a:p>
            <a:pPr marL="0" indent="0" algn="ctr">
              <a:buNone/>
            </a:pPr>
            <a:r>
              <a:rPr lang="en-US" sz="1900" b="1" dirty="0">
                <a:solidFill>
                  <a:schemeClr val="tx2">
                    <a:lumMod val="75000"/>
                  </a:schemeClr>
                </a:solidFill>
              </a:rPr>
              <a:t>Purpose:</a:t>
            </a:r>
          </a:p>
          <a:p>
            <a:pPr marL="0" indent="0">
              <a:buNone/>
            </a:pPr>
            <a:endParaRPr lang="en-US" sz="1900" b="1" dirty="0">
              <a:solidFill>
                <a:schemeClr val="tx2">
                  <a:lumMod val="75000"/>
                </a:schemeClr>
              </a:solidFill>
            </a:endParaRPr>
          </a:p>
          <a:p>
            <a:r>
              <a:rPr lang="en-US" sz="1900" b="1" dirty="0">
                <a:solidFill>
                  <a:schemeClr val="tx2">
                    <a:lumMod val="75000"/>
                  </a:schemeClr>
                </a:solidFill>
              </a:rPr>
              <a:t>This section is maintained to document the trial has obtained IRB/IEC approval and can be conducted</a:t>
            </a:r>
          </a:p>
          <a:p>
            <a:pPr marL="0" indent="0">
              <a:buNone/>
            </a:pPr>
            <a:endParaRPr lang="en-US" sz="1900" b="1" dirty="0">
              <a:solidFill>
                <a:schemeClr val="tx2">
                  <a:lumMod val="75000"/>
                </a:schemeClr>
              </a:solidFill>
            </a:endParaRPr>
          </a:p>
          <a:p>
            <a:r>
              <a:rPr lang="en-US" sz="1900" b="1" dirty="0">
                <a:solidFill>
                  <a:schemeClr val="tx2">
                    <a:lumMod val="75000"/>
                  </a:schemeClr>
                </a:solidFill>
              </a:rPr>
              <a:t>The documents in this section can also help to identify the current version of IRB approved documents</a:t>
            </a:r>
          </a:p>
          <a:p>
            <a:pPr marL="0" indent="0">
              <a:buNone/>
            </a:pPr>
            <a:endParaRPr lang="en-US" dirty="0"/>
          </a:p>
        </p:txBody>
      </p:sp>
      <p:pic>
        <p:nvPicPr>
          <p:cNvPr id="9218" name="Picture 2" descr="Image result for review board clip art">
            <a:extLst>
              <a:ext uri="{FF2B5EF4-FFF2-40B4-BE49-F238E27FC236}">
                <a16:creationId xmlns:a16="http://schemas.microsoft.com/office/drawing/2014/main" id="{94E1A827-F899-4063-8A3B-D17157C22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037" y="389468"/>
            <a:ext cx="1156999" cy="120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5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CAF82-8568-488D-9D0A-99B4E7B1E906}"/>
              </a:ext>
            </a:extLst>
          </p:cNvPr>
          <p:cNvSpPr>
            <a:spLocks noGrp="1"/>
          </p:cNvSpPr>
          <p:nvPr>
            <p:ph type="title"/>
          </p:nvPr>
        </p:nvSpPr>
        <p:spPr/>
        <p:txBody>
          <a:bodyPr/>
          <a:lstStyle/>
          <a:p>
            <a:pPr algn="ctr"/>
            <a:r>
              <a:rPr lang="en-US" sz="5400" b="1" dirty="0"/>
              <a:t>Objectives</a:t>
            </a:r>
          </a:p>
        </p:txBody>
      </p:sp>
      <p:sp>
        <p:nvSpPr>
          <p:cNvPr id="3" name="Content Placeholder 2">
            <a:extLst>
              <a:ext uri="{FF2B5EF4-FFF2-40B4-BE49-F238E27FC236}">
                <a16:creationId xmlns:a16="http://schemas.microsoft.com/office/drawing/2014/main" id="{3E3A6767-364B-4F18-BFB2-55EE4541A097}"/>
              </a:ext>
            </a:extLst>
          </p:cNvPr>
          <p:cNvSpPr>
            <a:spLocks noGrp="1"/>
          </p:cNvSpPr>
          <p:nvPr>
            <p:ph idx="1"/>
          </p:nvPr>
        </p:nvSpPr>
        <p:spPr>
          <a:xfrm>
            <a:off x="1154954" y="2892490"/>
            <a:ext cx="8825659" cy="3127310"/>
          </a:xfrm>
        </p:spPr>
        <p:txBody>
          <a:bodyPr>
            <a:normAutofit/>
          </a:bodyPr>
          <a:lstStyle/>
          <a:p>
            <a:pPr marL="0" indent="0">
              <a:buNone/>
            </a:pPr>
            <a:r>
              <a:rPr lang="en-US" b="1" dirty="0">
                <a:solidFill>
                  <a:schemeClr val="tx2">
                    <a:lumMod val="75000"/>
                  </a:schemeClr>
                </a:solidFill>
              </a:rPr>
              <a:t>By the end of this module, the participant will be able to:  </a:t>
            </a:r>
          </a:p>
          <a:p>
            <a:pPr marL="0" indent="0">
              <a:buNone/>
            </a:pPr>
            <a:endParaRPr lang="en-US" b="1" dirty="0">
              <a:solidFill>
                <a:schemeClr val="tx2">
                  <a:lumMod val="75000"/>
                </a:schemeClr>
              </a:solidFill>
            </a:endParaRPr>
          </a:p>
          <a:p>
            <a:r>
              <a:rPr lang="en-US" b="1" dirty="0">
                <a:solidFill>
                  <a:schemeClr val="tx2">
                    <a:lumMod val="75000"/>
                  </a:schemeClr>
                </a:solidFill>
              </a:rPr>
              <a:t>Describe the purpose of the Regulatory Binder</a:t>
            </a:r>
          </a:p>
          <a:p>
            <a:pPr marL="0" indent="0">
              <a:buNone/>
            </a:pPr>
            <a:endParaRPr lang="en-US" b="1" dirty="0">
              <a:solidFill>
                <a:schemeClr val="tx2">
                  <a:lumMod val="75000"/>
                </a:schemeClr>
              </a:solidFill>
            </a:endParaRPr>
          </a:p>
          <a:p>
            <a:r>
              <a:rPr lang="en-US" b="1" dirty="0">
                <a:solidFill>
                  <a:schemeClr val="tx2">
                    <a:lumMod val="75000"/>
                  </a:schemeClr>
                </a:solidFill>
              </a:rPr>
              <a:t>Discuss best practices when maintaining a Regulatory Binder</a:t>
            </a:r>
          </a:p>
          <a:p>
            <a:endParaRPr lang="en-US" b="1" dirty="0">
              <a:solidFill>
                <a:schemeClr val="tx2">
                  <a:lumMod val="75000"/>
                </a:schemeClr>
              </a:solidFill>
            </a:endParaRPr>
          </a:p>
          <a:p>
            <a:r>
              <a:rPr lang="en-US" b="1" dirty="0">
                <a:solidFill>
                  <a:schemeClr val="tx2">
                    <a:lumMod val="75000"/>
                  </a:schemeClr>
                </a:solidFill>
              </a:rPr>
              <a:t>Identify essential documents maintained within the Regulatory Binder</a:t>
            </a:r>
          </a:p>
          <a:p>
            <a:pPr marL="0" indent="0">
              <a:buNone/>
            </a:pPr>
            <a:endParaRPr lang="en-US" dirty="0"/>
          </a:p>
          <a:p>
            <a:endParaRPr lang="en-US" dirty="0"/>
          </a:p>
        </p:txBody>
      </p:sp>
    </p:spTree>
    <p:extLst>
      <p:ext uri="{BB962C8B-B14F-4D97-AF65-F5344CB8AC3E}">
        <p14:creationId xmlns:p14="http://schemas.microsoft.com/office/powerpoint/2010/main" val="19493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53A7-FDC1-4923-BB2C-46AEE3923129}"/>
              </a:ext>
            </a:extLst>
          </p:cNvPr>
          <p:cNvSpPr>
            <a:spLocks noGrp="1"/>
          </p:cNvSpPr>
          <p:nvPr>
            <p:ph type="title"/>
          </p:nvPr>
        </p:nvSpPr>
        <p:spPr/>
        <p:txBody>
          <a:bodyPr/>
          <a:lstStyle/>
          <a:p>
            <a:pPr algn="ctr"/>
            <a:r>
              <a:rPr lang="en-US" sz="5400" b="1" dirty="0"/>
              <a:t>IRB</a:t>
            </a:r>
          </a:p>
        </p:txBody>
      </p:sp>
      <p:sp>
        <p:nvSpPr>
          <p:cNvPr id="3" name="Content Placeholder 2">
            <a:extLst>
              <a:ext uri="{FF2B5EF4-FFF2-40B4-BE49-F238E27FC236}">
                <a16:creationId xmlns:a16="http://schemas.microsoft.com/office/drawing/2014/main" id="{E5759D3A-7564-409D-B931-3490E631A60F}"/>
              </a:ext>
            </a:extLst>
          </p:cNvPr>
          <p:cNvSpPr>
            <a:spLocks noGrp="1"/>
          </p:cNvSpPr>
          <p:nvPr>
            <p:ph idx="1"/>
          </p:nvPr>
        </p:nvSpPr>
        <p:spPr>
          <a:xfrm>
            <a:off x="1154954" y="3344562"/>
            <a:ext cx="8825659" cy="2675238"/>
          </a:xfrm>
        </p:spPr>
        <p:txBody>
          <a:bodyPr>
            <a:normAutofit/>
          </a:bodyPr>
          <a:lstStyle/>
          <a:p>
            <a:pPr marL="0" indent="0" algn="ctr">
              <a:buNone/>
            </a:pPr>
            <a:r>
              <a:rPr lang="en-US" sz="3200" b="1" dirty="0">
                <a:solidFill>
                  <a:srgbClr val="FF0000"/>
                </a:solidFill>
              </a:rPr>
              <a:t>WHAT DOCUMENTS </a:t>
            </a:r>
          </a:p>
          <a:p>
            <a:pPr marL="0" indent="0" algn="ctr">
              <a:buNone/>
            </a:pPr>
            <a:r>
              <a:rPr lang="en-US" sz="3200" b="1" dirty="0">
                <a:solidFill>
                  <a:srgbClr val="FF0000"/>
                </a:solidFill>
              </a:rPr>
              <a:t>SHOULD BE MAINTAINED </a:t>
            </a:r>
          </a:p>
          <a:p>
            <a:pPr marL="0" indent="0" algn="ctr">
              <a:buNone/>
            </a:pPr>
            <a:r>
              <a:rPr lang="en-US" sz="3200" b="1" dirty="0">
                <a:solidFill>
                  <a:srgbClr val="FF0000"/>
                </a:solidFill>
              </a:rPr>
              <a:t>IN THIS SECTION?</a:t>
            </a:r>
          </a:p>
        </p:txBody>
      </p:sp>
      <p:pic>
        <p:nvPicPr>
          <p:cNvPr id="5" name="Picture 4">
            <a:extLst>
              <a:ext uri="{FF2B5EF4-FFF2-40B4-BE49-F238E27FC236}">
                <a16:creationId xmlns:a16="http://schemas.microsoft.com/office/drawing/2014/main" id="{9DFC1D0C-8DE6-465C-A7BE-69152FF5B7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12570" y="4724400"/>
            <a:ext cx="1905000" cy="1295400"/>
          </a:xfrm>
          <a:prstGeom prst="rect">
            <a:avLst/>
          </a:prstGeom>
        </p:spPr>
      </p:pic>
      <p:pic>
        <p:nvPicPr>
          <p:cNvPr id="6" name="Picture 5" descr="A close up of a clock&#10;&#10;Description automatically generated">
            <a:extLst>
              <a:ext uri="{FF2B5EF4-FFF2-40B4-BE49-F238E27FC236}">
                <a16:creationId xmlns:a16="http://schemas.microsoft.com/office/drawing/2014/main" id="{5E060F62-6C05-4E34-91C7-28344E0516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1815" y="4069453"/>
            <a:ext cx="1155969" cy="1368667"/>
          </a:xfrm>
          <a:prstGeom prst="rect">
            <a:avLst/>
          </a:prstGeom>
        </p:spPr>
      </p:pic>
      <p:pic>
        <p:nvPicPr>
          <p:cNvPr id="9" name="Picture 8" descr="A close up of a logo&#10;&#10;Description automatically generated">
            <a:extLst>
              <a:ext uri="{FF2B5EF4-FFF2-40B4-BE49-F238E27FC236}">
                <a16:creationId xmlns:a16="http://schemas.microsoft.com/office/drawing/2014/main" id="{E0960C3C-D9BC-4D42-A0F7-80DAB06FFF2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3583" y="2400252"/>
            <a:ext cx="1412431" cy="1295401"/>
          </a:xfrm>
          <a:prstGeom prst="rect">
            <a:avLst/>
          </a:prstGeom>
        </p:spPr>
      </p:pic>
    </p:spTree>
    <p:extLst>
      <p:ext uri="{BB962C8B-B14F-4D97-AF65-F5344CB8AC3E}">
        <p14:creationId xmlns:p14="http://schemas.microsoft.com/office/powerpoint/2010/main" val="54047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74A9-2AD4-4127-80BF-235C1D813AAC}"/>
              </a:ext>
            </a:extLst>
          </p:cNvPr>
          <p:cNvSpPr>
            <a:spLocks noGrp="1"/>
          </p:cNvSpPr>
          <p:nvPr>
            <p:ph type="title"/>
          </p:nvPr>
        </p:nvSpPr>
        <p:spPr>
          <a:xfrm>
            <a:off x="1423283" y="604299"/>
            <a:ext cx="8493084" cy="1049571"/>
          </a:xfrm>
        </p:spPr>
        <p:txBody>
          <a:bodyPr>
            <a:normAutofit/>
          </a:bodyPr>
          <a:lstStyle/>
          <a:p>
            <a:r>
              <a:rPr lang="en-US" sz="5400" b="1" dirty="0">
                <a:solidFill>
                  <a:srgbClr val="EBEBEB"/>
                </a:solidFill>
              </a:rPr>
              <a:t>IRB </a:t>
            </a:r>
            <a:r>
              <a:rPr lang="en-US" sz="1200" b="1" dirty="0"/>
              <a:t>cont’d</a:t>
            </a:r>
            <a:r>
              <a:rPr lang="en-US" sz="2800" b="1" dirty="0"/>
              <a:t> </a:t>
            </a:r>
            <a:endParaRPr lang="en-US" sz="5400" b="1" dirty="0">
              <a:solidFill>
                <a:srgbClr val="FF0000"/>
              </a:solidFill>
            </a:endParaRPr>
          </a:p>
        </p:txBody>
      </p:sp>
      <p:graphicFrame>
        <p:nvGraphicFramePr>
          <p:cNvPr id="7" name="Content Placeholder 2">
            <a:extLst>
              <a:ext uri="{FF2B5EF4-FFF2-40B4-BE49-F238E27FC236}">
                <a16:creationId xmlns:a16="http://schemas.microsoft.com/office/drawing/2014/main" id="{660B0ED9-E72E-43AB-A1FD-D706E424EEC3}"/>
              </a:ext>
            </a:extLst>
          </p:cNvPr>
          <p:cNvGraphicFramePr>
            <a:graphicFrameLocks noGrp="1"/>
          </p:cNvGraphicFramePr>
          <p:nvPr>
            <p:ph idx="1"/>
            <p:extLst>
              <p:ext uri="{D42A27DB-BD31-4B8C-83A1-F6EECF244321}">
                <p14:modId xmlns:p14="http://schemas.microsoft.com/office/powerpoint/2010/main" val="1897820122"/>
              </p:ext>
            </p:extLst>
          </p:nvPr>
        </p:nvGraphicFramePr>
        <p:xfrm>
          <a:off x="591046" y="1532237"/>
          <a:ext cx="10505321" cy="5144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Image result for institutional review board clip art">
            <a:extLst>
              <a:ext uri="{FF2B5EF4-FFF2-40B4-BE49-F238E27FC236}">
                <a16:creationId xmlns:a16="http://schemas.microsoft.com/office/drawing/2014/main" id="{9095E2B6-0FB9-416C-B2C1-1A699FD9A5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2797" y="668902"/>
            <a:ext cx="1358157" cy="92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25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8CD4-CEC9-478C-8600-227061D2C723}"/>
              </a:ext>
            </a:extLst>
          </p:cNvPr>
          <p:cNvSpPr>
            <a:spLocks noGrp="1"/>
          </p:cNvSpPr>
          <p:nvPr>
            <p:ph type="title"/>
          </p:nvPr>
        </p:nvSpPr>
        <p:spPr/>
        <p:txBody>
          <a:bodyPr/>
          <a:lstStyle/>
          <a:p>
            <a:pPr algn="ctr"/>
            <a:r>
              <a:rPr lang="en-US" sz="5400" b="1" dirty="0"/>
              <a:t>IRB </a:t>
            </a:r>
            <a:r>
              <a:rPr lang="en-US" sz="1200" b="1" dirty="0"/>
              <a:t>cont’d</a:t>
            </a:r>
          </a:p>
        </p:txBody>
      </p:sp>
      <p:sp>
        <p:nvSpPr>
          <p:cNvPr id="3" name="Content Placeholder 2">
            <a:extLst>
              <a:ext uri="{FF2B5EF4-FFF2-40B4-BE49-F238E27FC236}">
                <a16:creationId xmlns:a16="http://schemas.microsoft.com/office/drawing/2014/main" id="{A759F1B2-6425-4D16-91A8-4F7F7CD235EC}"/>
              </a:ext>
            </a:extLst>
          </p:cNvPr>
          <p:cNvSpPr>
            <a:spLocks noGrp="1"/>
          </p:cNvSpPr>
          <p:nvPr>
            <p:ph idx="1"/>
          </p:nvPr>
        </p:nvSpPr>
        <p:spPr>
          <a:xfrm>
            <a:off x="1919417" y="3253946"/>
            <a:ext cx="7722424" cy="2765854"/>
          </a:xfrm>
        </p:spPr>
        <p:txBody>
          <a:bodyPr/>
          <a:lstStyle/>
          <a:p>
            <a:pPr marL="0" indent="0" algn="ctr">
              <a:buNone/>
            </a:pPr>
            <a:r>
              <a:rPr lang="en-US" sz="3200" b="1" dirty="0">
                <a:solidFill>
                  <a:srgbClr val="FF0000"/>
                </a:solidFill>
              </a:rPr>
              <a:t>WHAT TIPS CAN YOU GIVE </a:t>
            </a:r>
          </a:p>
          <a:p>
            <a:pPr marL="0" indent="0" algn="ctr">
              <a:buNone/>
            </a:pPr>
            <a:r>
              <a:rPr lang="en-US" sz="3200" b="1" dirty="0">
                <a:solidFill>
                  <a:srgbClr val="FF0000"/>
                </a:solidFill>
              </a:rPr>
              <a:t>ON HOW YOU MAINTAIN </a:t>
            </a:r>
          </a:p>
          <a:p>
            <a:pPr marL="0" indent="0" algn="ctr">
              <a:buNone/>
            </a:pPr>
            <a:r>
              <a:rPr lang="en-US" sz="3200" b="1" dirty="0">
                <a:solidFill>
                  <a:srgbClr val="FF0000"/>
                </a:solidFill>
              </a:rPr>
              <a:t>THIS SECTION OF YOUR RB?</a:t>
            </a:r>
          </a:p>
          <a:p>
            <a:pPr algn="ctr"/>
            <a:endParaRPr lang="en-US" dirty="0"/>
          </a:p>
        </p:txBody>
      </p:sp>
      <p:pic>
        <p:nvPicPr>
          <p:cNvPr id="5" name="Picture 4" descr="A close up of a piece of paper&#10;&#10;Description automatically generated">
            <a:extLst>
              <a:ext uri="{FF2B5EF4-FFF2-40B4-BE49-F238E27FC236}">
                <a16:creationId xmlns:a16="http://schemas.microsoft.com/office/drawing/2014/main" id="{7DFD850F-431C-4DE0-A088-4622E92D61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45247" y="2294059"/>
            <a:ext cx="2247407" cy="2269881"/>
          </a:xfrm>
          <a:prstGeom prst="rect">
            <a:avLst/>
          </a:prstGeom>
        </p:spPr>
      </p:pic>
    </p:spTree>
    <p:extLst>
      <p:ext uri="{BB962C8B-B14F-4D97-AF65-F5344CB8AC3E}">
        <p14:creationId xmlns:p14="http://schemas.microsoft.com/office/powerpoint/2010/main" val="367520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A97F-DF98-4F64-82A3-31F60CFCD889}"/>
              </a:ext>
            </a:extLst>
          </p:cNvPr>
          <p:cNvSpPr>
            <a:spLocks noGrp="1"/>
          </p:cNvSpPr>
          <p:nvPr>
            <p:ph type="title"/>
          </p:nvPr>
        </p:nvSpPr>
        <p:spPr>
          <a:xfrm>
            <a:off x="1154954" y="518984"/>
            <a:ext cx="8761413" cy="1622854"/>
          </a:xfrm>
        </p:spPr>
        <p:txBody>
          <a:bodyPr/>
          <a:lstStyle/>
          <a:p>
            <a:pPr algn="ctr"/>
            <a:r>
              <a:rPr lang="en-US" sz="5400" b="1" dirty="0"/>
              <a:t>Organizing the IRB Section</a:t>
            </a:r>
          </a:p>
        </p:txBody>
      </p:sp>
      <p:sp>
        <p:nvSpPr>
          <p:cNvPr id="3" name="Content Placeholder 2">
            <a:extLst>
              <a:ext uri="{FF2B5EF4-FFF2-40B4-BE49-F238E27FC236}">
                <a16:creationId xmlns:a16="http://schemas.microsoft.com/office/drawing/2014/main" id="{9100F154-8820-4001-A56C-6E5E1D71CF29}"/>
              </a:ext>
            </a:extLst>
          </p:cNvPr>
          <p:cNvSpPr>
            <a:spLocks noGrp="1"/>
          </p:cNvSpPr>
          <p:nvPr>
            <p:ph idx="1"/>
          </p:nvPr>
        </p:nvSpPr>
        <p:spPr>
          <a:xfrm>
            <a:off x="1154954" y="3746862"/>
            <a:ext cx="8761413" cy="2991687"/>
          </a:xfrm>
        </p:spPr>
        <p:txBody>
          <a:bodyPr>
            <a:normAutofit lnSpcReduction="10000"/>
          </a:bodyPr>
          <a:lstStyle/>
          <a:p>
            <a:r>
              <a:rPr lang="en-US" b="1" dirty="0">
                <a:solidFill>
                  <a:schemeClr val="tx2">
                    <a:lumMod val="75000"/>
                  </a:schemeClr>
                </a:solidFill>
              </a:rPr>
              <a:t>Helpful Tips:</a:t>
            </a:r>
          </a:p>
          <a:p>
            <a:pPr lvl="1"/>
            <a:r>
              <a:rPr lang="en-US" sz="1800" b="1" dirty="0">
                <a:solidFill>
                  <a:schemeClr val="tx2">
                    <a:lumMod val="75000"/>
                  </a:schemeClr>
                </a:solidFill>
              </a:rPr>
              <a:t>Approval letter on top of the “clipped” submission</a:t>
            </a:r>
          </a:p>
          <a:p>
            <a:pPr lvl="1"/>
            <a:r>
              <a:rPr lang="en-US" sz="1800" b="1" dirty="0">
                <a:solidFill>
                  <a:schemeClr val="tx2">
                    <a:lumMod val="75000"/>
                  </a:schemeClr>
                </a:solidFill>
              </a:rPr>
              <a:t>Each submission may have a title page (colored paper) identifying the specifics of the submission/approval</a:t>
            </a:r>
          </a:p>
          <a:p>
            <a:pPr lvl="2"/>
            <a:r>
              <a:rPr lang="en-US" b="1" dirty="0">
                <a:solidFill>
                  <a:schemeClr val="tx2">
                    <a:lumMod val="75000"/>
                  </a:schemeClr>
                </a:solidFill>
              </a:rPr>
              <a:t>Type of submission, date submitted</a:t>
            </a:r>
          </a:p>
          <a:p>
            <a:pPr lvl="2"/>
            <a:r>
              <a:rPr lang="en-US" b="1" dirty="0">
                <a:solidFill>
                  <a:schemeClr val="tx2">
                    <a:lumMod val="75000"/>
                  </a:schemeClr>
                </a:solidFill>
              </a:rPr>
              <a:t>Date approved</a:t>
            </a:r>
          </a:p>
          <a:p>
            <a:pPr lvl="2"/>
            <a:r>
              <a:rPr lang="en-US" b="1" dirty="0">
                <a:solidFill>
                  <a:schemeClr val="tx2">
                    <a:lumMod val="75000"/>
                  </a:schemeClr>
                </a:solidFill>
              </a:rPr>
              <a:t>Summary of changes, if applicable</a:t>
            </a:r>
          </a:p>
          <a:p>
            <a:pPr lvl="2"/>
            <a:endParaRPr lang="en-US" b="1" dirty="0"/>
          </a:p>
          <a:p>
            <a:pPr marL="914400" lvl="2" indent="0">
              <a:buNone/>
            </a:pPr>
            <a:r>
              <a:rPr lang="en-US" b="1" dirty="0">
                <a:solidFill>
                  <a:srgbClr val="FF0000"/>
                </a:solidFill>
              </a:rPr>
              <a:t>Suggested to maintain IRB documents outside of iMedRIS</a:t>
            </a:r>
          </a:p>
        </p:txBody>
      </p:sp>
      <p:pic>
        <p:nvPicPr>
          <p:cNvPr id="10244" name="Picture 4" descr="Image result for pile of papers clipart">
            <a:extLst>
              <a:ext uri="{FF2B5EF4-FFF2-40B4-BE49-F238E27FC236}">
                <a16:creationId xmlns:a16="http://schemas.microsoft.com/office/drawing/2014/main" id="{5A985540-1DD3-46AF-AC8E-28ECE20A0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29" y="2124009"/>
            <a:ext cx="1450204" cy="141826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organized notebook clipart">
            <a:extLst>
              <a:ext uri="{FF2B5EF4-FFF2-40B4-BE49-F238E27FC236}">
                <a16:creationId xmlns:a16="http://schemas.microsoft.com/office/drawing/2014/main" id="{55845B4B-9C46-4B6A-A99B-7A25DA7B0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396" y="4148267"/>
            <a:ext cx="20193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9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C4A9-CE55-4850-9412-092C56A3D707}"/>
              </a:ext>
            </a:extLst>
          </p:cNvPr>
          <p:cNvSpPr>
            <a:spLocks noGrp="1"/>
          </p:cNvSpPr>
          <p:nvPr>
            <p:ph type="title"/>
          </p:nvPr>
        </p:nvSpPr>
        <p:spPr>
          <a:xfrm>
            <a:off x="1154954" y="973668"/>
            <a:ext cx="8761413" cy="706964"/>
          </a:xfrm>
        </p:spPr>
        <p:txBody>
          <a:bodyPr/>
          <a:lstStyle/>
          <a:p>
            <a:pPr algn="ctr"/>
            <a:r>
              <a:rPr lang="en-US" sz="5400" b="1" dirty="0"/>
              <a:t>Study Team Credentials</a:t>
            </a:r>
          </a:p>
        </p:txBody>
      </p:sp>
      <p:sp>
        <p:nvSpPr>
          <p:cNvPr id="3" name="Content Placeholder 2">
            <a:extLst>
              <a:ext uri="{FF2B5EF4-FFF2-40B4-BE49-F238E27FC236}">
                <a16:creationId xmlns:a16="http://schemas.microsoft.com/office/drawing/2014/main" id="{01ABC252-6D43-46E9-B12D-BE5EAB813490}"/>
              </a:ext>
            </a:extLst>
          </p:cNvPr>
          <p:cNvSpPr>
            <a:spLocks noGrp="1"/>
          </p:cNvSpPr>
          <p:nvPr>
            <p:ph idx="1"/>
          </p:nvPr>
        </p:nvSpPr>
        <p:spPr>
          <a:xfrm>
            <a:off x="2164080" y="2519680"/>
            <a:ext cx="9586933" cy="4216400"/>
          </a:xfrm>
        </p:spPr>
        <p:txBody>
          <a:bodyPr>
            <a:normAutofit lnSpcReduction="10000"/>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WHAT DOCUMENTS ARE MAINTAINED </a:t>
            </a:r>
          </a:p>
          <a:p>
            <a:pPr marL="0" indent="0" algn="ctr">
              <a:buNone/>
            </a:pPr>
            <a:r>
              <a:rPr lang="en-US" sz="3200" b="1" dirty="0">
                <a:solidFill>
                  <a:srgbClr val="FF0000"/>
                </a:solidFill>
              </a:rPr>
              <a:t>AS PART OF THE </a:t>
            </a:r>
          </a:p>
          <a:p>
            <a:pPr marL="0" indent="0" algn="ctr">
              <a:buNone/>
            </a:pPr>
            <a:r>
              <a:rPr lang="en-US" sz="3200" b="1" dirty="0">
                <a:solidFill>
                  <a:srgbClr val="FF0000"/>
                </a:solidFill>
              </a:rPr>
              <a:t>STUDY TEAM’S CREDENTIALS?</a:t>
            </a:r>
          </a:p>
          <a:p>
            <a:pPr marL="0" indent="0" algn="ctr">
              <a:buNone/>
            </a:pPr>
            <a:endParaRPr lang="en-US" sz="3200" b="1" dirty="0">
              <a:solidFill>
                <a:srgbClr val="FF0000"/>
              </a:solidFill>
            </a:endParaRPr>
          </a:p>
          <a:p>
            <a:pPr marL="0" indent="0" algn="ctr">
              <a:buNone/>
            </a:pPr>
            <a:r>
              <a:rPr lang="en-US" sz="3200" b="1" dirty="0">
                <a:solidFill>
                  <a:srgbClr val="FF0000"/>
                </a:solidFill>
              </a:rPr>
              <a:t> </a:t>
            </a:r>
          </a:p>
        </p:txBody>
      </p:sp>
      <p:pic>
        <p:nvPicPr>
          <p:cNvPr id="5" name="Picture 4" descr="A close up of a sign&#10;&#10;Description automatically generated">
            <a:extLst>
              <a:ext uri="{FF2B5EF4-FFF2-40B4-BE49-F238E27FC236}">
                <a16:creationId xmlns:a16="http://schemas.microsoft.com/office/drawing/2014/main" id="{748489C4-F949-4412-B261-A1EB906EAC3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0987" y="2198451"/>
            <a:ext cx="1574051" cy="1438781"/>
          </a:xfrm>
          <a:prstGeom prst="rect">
            <a:avLst/>
          </a:prstGeom>
        </p:spPr>
      </p:pic>
    </p:spTree>
    <p:extLst>
      <p:ext uri="{BB962C8B-B14F-4D97-AF65-F5344CB8AC3E}">
        <p14:creationId xmlns:p14="http://schemas.microsoft.com/office/powerpoint/2010/main" val="22578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2BD2D080-434E-4DD0-8322-9C0AB9FE8139}"/>
              </a:ext>
            </a:extLst>
          </p:cNvPr>
          <p:cNvSpPr>
            <a:spLocks noGrp="1"/>
          </p:cNvSpPr>
          <p:nvPr>
            <p:ph type="title"/>
          </p:nvPr>
        </p:nvSpPr>
        <p:spPr>
          <a:xfrm>
            <a:off x="1154954" y="537632"/>
            <a:ext cx="8761413" cy="925408"/>
          </a:xfrm>
        </p:spPr>
        <p:txBody>
          <a:bodyPr>
            <a:noAutofit/>
          </a:bodyPr>
          <a:lstStyle/>
          <a:p>
            <a:pPr algn="ctr"/>
            <a:r>
              <a:rPr lang="en-US" sz="5400" b="1" dirty="0">
                <a:solidFill>
                  <a:srgbClr val="FFFFFF"/>
                </a:solidFill>
              </a:rPr>
              <a:t>Study Team Credentials </a:t>
            </a:r>
            <a:r>
              <a:rPr lang="en-US" sz="1200" b="1" dirty="0">
                <a:solidFill>
                  <a:schemeClr val="tx1"/>
                </a:solidFill>
              </a:rPr>
              <a:t>cont’d</a:t>
            </a:r>
          </a:p>
        </p:txBody>
      </p:sp>
      <p:sp>
        <p:nvSpPr>
          <p:cNvPr id="28" name="Rectangle 27">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0162031-2446-480B-931A-C17D83CAF850}"/>
              </a:ext>
            </a:extLst>
          </p:cNvPr>
          <p:cNvGraphicFramePr>
            <a:graphicFrameLocks noGrp="1"/>
          </p:cNvGraphicFramePr>
          <p:nvPr>
            <p:ph idx="1"/>
            <p:extLst>
              <p:ext uri="{D42A27DB-BD31-4B8C-83A1-F6EECF244321}">
                <p14:modId xmlns:p14="http://schemas.microsoft.com/office/powerpoint/2010/main" val="116705430"/>
              </p:ext>
            </p:extLst>
          </p:nvPr>
        </p:nvGraphicFramePr>
        <p:xfrm>
          <a:off x="564292" y="1469392"/>
          <a:ext cx="11063416" cy="4850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01430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65EB-3076-4AD7-BEAA-F79EDDB453A8}"/>
              </a:ext>
            </a:extLst>
          </p:cNvPr>
          <p:cNvSpPr>
            <a:spLocks noGrp="1"/>
          </p:cNvSpPr>
          <p:nvPr>
            <p:ph type="title"/>
          </p:nvPr>
        </p:nvSpPr>
        <p:spPr/>
        <p:txBody>
          <a:bodyPr/>
          <a:lstStyle/>
          <a:p>
            <a:pPr algn="ctr"/>
            <a:r>
              <a:rPr lang="en-US" sz="5400" b="1" dirty="0"/>
              <a:t>Study Team Credentials </a:t>
            </a:r>
            <a:r>
              <a:rPr lang="en-US" sz="1200" b="1" dirty="0"/>
              <a:t>cont’d</a:t>
            </a:r>
          </a:p>
        </p:txBody>
      </p:sp>
      <p:sp>
        <p:nvSpPr>
          <p:cNvPr id="3" name="Content Placeholder 2">
            <a:extLst>
              <a:ext uri="{FF2B5EF4-FFF2-40B4-BE49-F238E27FC236}">
                <a16:creationId xmlns:a16="http://schemas.microsoft.com/office/drawing/2014/main" id="{08275FD6-DEEB-4D2E-8FE7-996AFCCE0A6B}"/>
              </a:ext>
            </a:extLst>
          </p:cNvPr>
          <p:cNvSpPr>
            <a:spLocks noGrp="1"/>
          </p:cNvSpPr>
          <p:nvPr>
            <p:ph idx="1"/>
          </p:nvPr>
        </p:nvSpPr>
        <p:spPr>
          <a:xfrm>
            <a:off x="132081" y="2387601"/>
            <a:ext cx="9458960" cy="4350950"/>
          </a:xfrm>
        </p:spPr>
        <p:txBody>
          <a:bodyPr>
            <a:normAutofit fontScale="92500" lnSpcReduction="10000"/>
          </a:bodyPr>
          <a:lstStyle/>
          <a:p>
            <a:pPr marL="0" indent="0" algn="ctr">
              <a:buNone/>
            </a:pPr>
            <a:r>
              <a:rPr lang="en-US" sz="3200" b="1" dirty="0">
                <a:solidFill>
                  <a:srgbClr val="FF0000"/>
                </a:solidFill>
              </a:rPr>
              <a:t>(1)WHERE DO YOU MAINTAIN </a:t>
            </a:r>
          </a:p>
          <a:p>
            <a:pPr marL="0" indent="0" algn="ctr">
              <a:buNone/>
            </a:pPr>
            <a:r>
              <a:rPr lang="en-US" sz="3200" b="1" dirty="0">
                <a:solidFill>
                  <a:srgbClr val="FF0000"/>
                </a:solidFill>
              </a:rPr>
              <a:t>THESE TYPES OF DOCUMENTS?</a:t>
            </a:r>
          </a:p>
          <a:p>
            <a:pPr marL="0" indent="0" algn="ctr">
              <a:buNone/>
            </a:pPr>
            <a:endParaRPr lang="en-US" sz="3200" b="1" dirty="0">
              <a:solidFill>
                <a:srgbClr val="FF0000"/>
              </a:solidFill>
            </a:endParaRPr>
          </a:p>
          <a:p>
            <a:pPr marL="0" indent="0" algn="ctr">
              <a:buNone/>
            </a:pPr>
            <a:r>
              <a:rPr lang="en-US" sz="3200" b="1" dirty="0">
                <a:solidFill>
                  <a:srgbClr val="FF0000"/>
                </a:solidFill>
              </a:rPr>
              <a:t>           (2)IF CREDENTIALS ARE MAINTAINED </a:t>
            </a:r>
          </a:p>
          <a:p>
            <a:pPr marL="0" indent="0" algn="ctr">
              <a:buNone/>
            </a:pPr>
            <a:r>
              <a:rPr lang="en-US" sz="3200" b="1" dirty="0">
                <a:solidFill>
                  <a:srgbClr val="FF0000"/>
                </a:solidFill>
              </a:rPr>
              <a:t>        IN A CENTRAL/ELECTRONIC                   LOCATION, </a:t>
            </a:r>
          </a:p>
          <a:p>
            <a:pPr marL="0" indent="0" algn="ctr">
              <a:buNone/>
            </a:pPr>
            <a:r>
              <a:rPr lang="en-US" sz="3200" b="1" dirty="0">
                <a:solidFill>
                  <a:srgbClr val="FF0000"/>
                </a:solidFill>
              </a:rPr>
              <a:t>WHAT NEEDS TO OCCUR </a:t>
            </a:r>
          </a:p>
          <a:p>
            <a:pPr marL="0" indent="0" algn="ctr">
              <a:buNone/>
            </a:pPr>
            <a:r>
              <a:rPr lang="en-US" sz="3200" b="1" dirty="0">
                <a:solidFill>
                  <a:srgbClr val="FF0000"/>
                </a:solidFill>
              </a:rPr>
              <a:t>      AT THE CLOSURE OF A STUDY?</a:t>
            </a:r>
          </a:p>
          <a:p>
            <a:pPr marL="0" indent="0" algn="ctr">
              <a:buNone/>
            </a:pPr>
            <a:endParaRPr lang="en-US" sz="3200" b="1" dirty="0">
              <a:solidFill>
                <a:srgbClr val="FF0000"/>
              </a:solidFill>
            </a:endParaRPr>
          </a:p>
        </p:txBody>
      </p:sp>
      <p:pic>
        <p:nvPicPr>
          <p:cNvPr id="11266" name="Picture 2" descr="Image result for essential clipart">
            <a:extLst>
              <a:ext uri="{FF2B5EF4-FFF2-40B4-BE49-F238E27FC236}">
                <a16:creationId xmlns:a16="http://schemas.microsoft.com/office/drawing/2014/main" id="{0B85D5EF-3F48-49CE-9993-012B370A6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205" y="2197100"/>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3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7506E-616D-4394-80AE-183ECF202C4C}"/>
              </a:ext>
            </a:extLst>
          </p:cNvPr>
          <p:cNvSpPr>
            <a:spLocks noGrp="1"/>
          </p:cNvSpPr>
          <p:nvPr>
            <p:ph type="title"/>
          </p:nvPr>
        </p:nvSpPr>
        <p:spPr/>
        <p:txBody>
          <a:bodyPr/>
          <a:lstStyle/>
          <a:p>
            <a:pPr algn="ctr"/>
            <a:r>
              <a:rPr lang="en-US" sz="5400" b="1" dirty="0"/>
              <a:t>Study Team Credentials Best Practices</a:t>
            </a:r>
          </a:p>
        </p:txBody>
      </p:sp>
      <p:sp>
        <p:nvSpPr>
          <p:cNvPr id="3" name="Content Placeholder 2">
            <a:extLst>
              <a:ext uri="{FF2B5EF4-FFF2-40B4-BE49-F238E27FC236}">
                <a16:creationId xmlns:a16="http://schemas.microsoft.com/office/drawing/2014/main" id="{B85C4E20-3F77-4637-A2A0-6191AB456BA0}"/>
              </a:ext>
            </a:extLst>
          </p:cNvPr>
          <p:cNvSpPr>
            <a:spLocks noGrp="1"/>
          </p:cNvSpPr>
          <p:nvPr>
            <p:ph idx="1"/>
          </p:nvPr>
        </p:nvSpPr>
        <p:spPr>
          <a:xfrm>
            <a:off x="1154954" y="2603500"/>
            <a:ext cx="10378019" cy="4126814"/>
          </a:xfrm>
        </p:spPr>
        <p:txBody>
          <a:bodyPr>
            <a:normAutofit lnSpcReduction="10000"/>
          </a:bodyPr>
          <a:lstStyle/>
          <a:p>
            <a:pPr algn="ctr"/>
            <a:endParaRPr lang="en-US" b="1" dirty="0">
              <a:highlight>
                <a:srgbClr val="FFFF00"/>
              </a:highlight>
            </a:endParaRPr>
          </a:p>
          <a:p>
            <a:r>
              <a:rPr lang="en-US" sz="1900" b="1" dirty="0">
                <a:solidFill>
                  <a:schemeClr val="tx2">
                    <a:lumMod val="75000"/>
                  </a:schemeClr>
                </a:solidFill>
              </a:rPr>
              <a:t>Maintain these credentials throughout the KSP’s participation in the study (and some studies require 2 years post study)</a:t>
            </a:r>
          </a:p>
          <a:p>
            <a:pPr marL="0" indent="0">
              <a:buNone/>
            </a:pPr>
            <a:endParaRPr lang="en-US" sz="1900" b="1" dirty="0">
              <a:solidFill>
                <a:schemeClr val="tx2">
                  <a:lumMod val="75000"/>
                </a:schemeClr>
              </a:solidFill>
            </a:endParaRPr>
          </a:p>
          <a:p>
            <a:r>
              <a:rPr lang="en-US" sz="1900" b="1" dirty="0">
                <a:solidFill>
                  <a:schemeClr val="tx2">
                    <a:lumMod val="75000"/>
                  </a:schemeClr>
                </a:solidFill>
              </a:rPr>
              <a:t>The KSPs’ credentials should be maintained at the time (or before) their study participation to the end of their participation in the study (These dates should be in alliance with the DOAL)</a:t>
            </a:r>
          </a:p>
          <a:p>
            <a:endParaRPr lang="en-US" sz="1900" b="1" dirty="0">
              <a:solidFill>
                <a:schemeClr val="tx2">
                  <a:lumMod val="75000"/>
                </a:schemeClr>
              </a:solidFill>
            </a:endParaRPr>
          </a:p>
          <a:p>
            <a:r>
              <a:rPr lang="en-US" sz="1900" b="1" dirty="0">
                <a:solidFill>
                  <a:schemeClr val="tx2">
                    <a:lumMod val="75000"/>
                  </a:schemeClr>
                </a:solidFill>
              </a:rPr>
              <a:t>CV/Resumes should be current/signed/dated</a:t>
            </a:r>
          </a:p>
          <a:p>
            <a:endParaRPr lang="en-US" sz="1900" b="1" dirty="0"/>
          </a:p>
          <a:p>
            <a:r>
              <a:rPr lang="en-US" sz="1900" b="1" i="1" dirty="0">
                <a:solidFill>
                  <a:schemeClr val="tx2">
                    <a:lumMod val="75000"/>
                  </a:schemeClr>
                </a:solidFill>
              </a:rPr>
              <a:t>Industry standard is to update CV/Resume every 2 years   </a:t>
            </a:r>
            <a:r>
              <a:rPr lang="en-US" sz="1900" b="1" i="1" dirty="0">
                <a:solidFill>
                  <a:srgbClr val="FF0000"/>
                </a:solidFill>
              </a:rPr>
              <a:t>WHY???????</a:t>
            </a:r>
          </a:p>
          <a:p>
            <a:endParaRPr lang="en-US" sz="1900" b="1" i="1" dirty="0">
              <a:solidFill>
                <a:srgbClr val="FF0000"/>
              </a:solidFill>
            </a:endParaRPr>
          </a:p>
          <a:p>
            <a:pPr marL="0" indent="0">
              <a:buNone/>
            </a:pPr>
            <a:endParaRPr lang="en-US" sz="1900" b="1" dirty="0">
              <a:solidFill>
                <a:schemeClr val="tx2">
                  <a:lumMod val="75000"/>
                </a:schemeClr>
              </a:solidFill>
            </a:endParaRPr>
          </a:p>
          <a:p>
            <a:endParaRPr lang="en-US" dirty="0"/>
          </a:p>
          <a:p>
            <a:endParaRPr lang="en-US" dirty="0"/>
          </a:p>
          <a:p>
            <a:endParaRPr lang="en-US" dirty="0"/>
          </a:p>
        </p:txBody>
      </p:sp>
      <p:pic>
        <p:nvPicPr>
          <p:cNvPr id="8" name="Picture 7">
            <a:extLst>
              <a:ext uri="{FF2B5EF4-FFF2-40B4-BE49-F238E27FC236}">
                <a16:creationId xmlns:a16="http://schemas.microsoft.com/office/drawing/2014/main" id="{C086D6A0-9CB9-468D-B9C7-4D36BA1614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52229" y="5336007"/>
            <a:ext cx="1380744" cy="1036320"/>
          </a:xfrm>
          <a:prstGeom prst="rect">
            <a:avLst/>
          </a:prstGeom>
        </p:spPr>
      </p:pic>
    </p:spTree>
    <p:extLst>
      <p:ext uri="{BB962C8B-B14F-4D97-AF65-F5344CB8AC3E}">
        <p14:creationId xmlns:p14="http://schemas.microsoft.com/office/powerpoint/2010/main" val="127975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8152-63F0-4FDA-9883-D87465669776}"/>
              </a:ext>
            </a:extLst>
          </p:cNvPr>
          <p:cNvSpPr>
            <a:spLocks noGrp="1"/>
          </p:cNvSpPr>
          <p:nvPr>
            <p:ph type="title"/>
          </p:nvPr>
        </p:nvSpPr>
        <p:spPr/>
        <p:txBody>
          <a:bodyPr/>
          <a:lstStyle/>
          <a:p>
            <a:pPr algn="ctr"/>
            <a:r>
              <a:rPr lang="en-US" sz="5400" b="1" dirty="0"/>
              <a:t>Training Documents</a:t>
            </a:r>
            <a:endParaRPr lang="en-US" sz="5400" dirty="0"/>
          </a:p>
        </p:txBody>
      </p:sp>
      <p:sp>
        <p:nvSpPr>
          <p:cNvPr id="3" name="Content Placeholder 2">
            <a:extLst>
              <a:ext uri="{FF2B5EF4-FFF2-40B4-BE49-F238E27FC236}">
                <a16:creationId xmlns:a16="http://schemas.microsoft.com/office/drawing/2014/main" id="{B940239C-40DD-43A3-B6C1-C174F7BC77E1}"/>
              </a:ext>
            </a:extLst>
          </p:cNvPr>
          <p:cNvSpPr>
            <a:spLocks noGrp="1"/>
          </p:cNvSpPr>
          <p:nvPr>
            <p:ph idx="1"/>
          </p:nvPr>
        </p:nvSpPr>
        <p:spPr>
          <a:xfrm>
            <a:off x="1154954" y="2550160"/>
            <a:ext cx="8825659" cy="3469639"/>
          </a:xfrm>
        </p:spPr>
        <p:txBody>
          <a:bodyPr>
            <a:normAutofit/>
          </a:bodyPr>
          <a:lstStyle/>
          <a:p>
            <a:pPr marL="0" indent="0" algn="ctr">
              <a:buNone/>
            </a:pPr>
            <a:r>
              <a:rPr lang="en-US" sz="3200" b="1" dirty="0">
                <a:solidFill>
                  <a:srgbClr val="FF0000"/>
                </a:solidFill>
              </a:rPr>
              <a:t>NAME TYPES OF </a:t>
            </a:r>
          </a:p>
          <a:p>
            <a:pPr marL="0" indent="0" algn="ctr">
              <a:buNone/>
            </a:pPr>
            <a:r>
              <a:rPr lang="en-US" sz="3200" b="1" dirty="0">
                <a:solidFill>
                  <a:srgbClr val="FF0000"/>
                </a:solidFill>
              </a:rPr>
              <a:t>TRAINING REQUIRED </a:t>
            </a:r>
          </a:p>
          <a:p>
            <a:pPr marL="0" indent="0" algn="ctr">
              <a:buNone/>
            </a:pPr>
            <a:r>
              <a:rPr lang="en-US" sz="3200" b="1" dirty="0">
                <a:solidFill>
                  <a:srgbClr val="FF0000"/>
                </a:solidFill>
              </a:rPr>
              <a:t>FOR KSPs</a:t>
            </a:r>
          </a:p>
        </p:txBody>
      </p:sp>
      <p:pic>
        <p:nvPicPr>
          <p:cNvPr id="6" name="Picture 2" descr="Image result for training clipart">
            <a:extLst>
              <a:ext uri="{FF2B5EF4-FFF2-40B4-BE49-F238E27FC236}">
                <a16:creationId xmlns:a16="http://schemas.microsoft.com/office/drawing/2014/main" id="{8060F7F3-5220-4C11-A330-1068806CF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4500880"/>
            <a:ext cx="3393439"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6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Freeform: Shape 74">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7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7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56C55C58-AEE3-4F0B-985F-D66298E19A24}"/>
              </a:ext>
            </a:extLst>
          </p:cNvPr>
          <p:cNvSpPr>
            <a:spLocks noGrp="1"/>
          </p:cNvSpPr>
          <p:nvPr>
            <p:ph type="title"/>
          </p:nvPr>
        </p:nvSpPr>
        <p:spPr>
          <a:xfrm>
            <a:off x="639098" y="629265"/>
            <a:ext cx="6072776" cy="666135"/>
          </a:xfrm>
        </p:spPr>
        <p:txBody>
          <a:bodyPr>
            <a:normAutofit/>
          </a:bodyPr>
          <a:lstStyle/>
          <a:p>
            <a:r>
              <a:rPr lang="en-US" b="1" dirty="0">
                <a:solidFill>
                  <a:schemeClr val="tx1"/>
                </a:solidFill>
              </a:rPr>
              <a:t>Training Documents </a:t>
            </a:r>
            <a:r>
              <a:rPr lang="en-US" sz="1300" b="1" dirty="0">
                <a:solidFill>
                  <a:schemeClr val="tx1"/>
                </a:solidFill>
              </a:rPr>
              <a:t>cont’d</a:t>
            </a:r>
          </a:p>
        </p:txBody>
      </p:sp>
      <p:sp>
        <p:nvSpPr>
          <p:cNvPr id="81" name="Rectangle 8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Oval 8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Oval 8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89D123B3-268E-4783-A016-8FCDF4AFEF7A}"/>
              </a:ext>
            </a:extLst>
          </p:cNvPr>
          <p:cNvSpPr>
            <a:spLocks noGrp="1"/>
          </p:cNvSpPr>
          <p:nvPr>
            <p:ph idx="1"/>
          </p:nvPr>
        </p:nvSpPr>
        <p:spPr>
          <a:xfrm>
            <a:off x="639098" y="1295400"/>
            <a:ext cx="6072776" cy="4935075"/>
          </a:xfrm>
        </p:spPr>
        <p:txBody>
          <a:bodyPr anchor="ctr">
            <a:noAutofit/>
          </a:bodyPr>
          <a:lstStyle/>
          <a:p>
            <a:pPr>
              <a:lnSpc>
                <a:spcPct val="90000"/>
              </a:lnSpc>
            </a:pPr>
            <a:r>
              <a:rPr lang="en-US" b="1" dirty="0">
                <a:solidFill>
                  <a:schemeClr val="tx1"/>
                </a:solidFill>
              </a:rPr>
              <a:t>Human Subject Protection</a:t>
            </a:r>
          </a:p>
          <a:p>
            <a:pPr>
              <a:lnSpc>
                <a:spcPct val="90000"/>
              </a:lnSpc>
            </a:pPr>
            <a:r>
              <a:rPr lang="en-US" b="1" dirty="0">
                <a:solidFill>
                  <a:schemeClr val="tx1"/>
                </a:solidFill>
              </a:rPr>
              <a:t>ICH GCP E6 (R2)</a:t>
            </a:r>
          </a:p>
          <a:p>
            <a:pPr>
              <a:lnSpc>
                <a:spcPct val="90000"/>
              </a:lnSpc>
            </a:pPr>
            <a:r>
              <a:rPr lang="en-US" b="1" dirty="0">
                <a:solidFill>
                  <a:schemeClr val="tx1"/>
                </a:solidFill>
              </a:rPr>
              <a:t>FDA regulations</a:t>
            </a:r>
          </a:p>
          <a:p>
            <a:pPr>
              <a:lnSpc>
                <a:spcPct val="90000"/>
              </a:lnSpc>
            </a:pPr>
            <a:r>
              <a:rPr lang="en-US" b="1" dirty="0">
                <a:solidFill>
                  <a:schemeClr val="tx1"/>
                </a:solidFill>
              </a:rPr>
              <a:t>45CFR46</a:t>
            </a:r>
          </a:p>
          <a:p>
            <a:pPr>
              <a:lnSpc>
                <a:spcPct val="90000"/>
              </a:lnSpc>
            </a:pPr>
            <a:r>
              <a:rPr lang="en-US" b="1" dirty="0">
                <a:solidFill>
                  <a:schemeClr val="tx1"/>
                </a:solidFill>
              </a:rPr>
              <a:t>Declaration of Helsinki/Nuremburg Code/Belmont Report</a:t>
            </a:r>
          </a:p>
          <a:p>
            <a:pPr>
              <a:lnSpc>
                <a:spcPct val="90000"/>
              </a:lnSpc>
            </a:pPr>
            <a:r>
              <a:rPr lang="en-US" b="1" dirty="0">
                <a:solidFill>
                  <a:schemeClr val="tx1"/>
                </a:solidFill>
              </a:rPr>
              <a:t>Institution specific training</a:t>
            </a:r>
          </a:p>
          <a:p>
            <a:pPr>
              <a:lnSpc>
                <a:spcPct val="90000"/>
              </a:lnSpc>
            </a:pPr>
            <a:r>
              <a:rPr lang="en-US" b="1" dirty="0">
                <a:solidFill>
                  <a:schemeClr val="tx1"/>
                </a:solidFill>
              </a:rPr>
              <a:t>Protocol/procedures/IP</a:t>
            </a:r>
          </a:p>
          <a:p>
            <a:pPr>
              <a:lnSpc>
                <a:spcPct val="90000"/>
              </a:lnSpc>
            </a:pPr>
            <a:r>
              <a:rPr lang="en-US" b="1" dirty="0">
                <a:solidFill>
                  <a:schemeClr val="tx1"/>
                </a:solidFill>
              </a:rPr>
              <a:t>In-services</a:t>
            </a:r>
          </a:p>
          <a:p>
            <a:pPr>
              <a:lnSpc>
                <a:spcPct val="90000"/>
              </a:lnSpc>
            </a:pPr>
            <a:r>
              <a:rPr lang="en-US" b="1" dirty="0">
                <a:solidFill>
                  <a:schemeClr val="tx1"/>
                </a:solidFill>
              </a:rPr>
              <a:t>Study related meetings</a:t>
            </a:r>
          </a:p>
          <a:p>
            <a:pPr>
              <a:lnSpc>
                <a:spcPct val="90000"/>
              </a:lnSpc>
            </a:pPr>
            <a:r>
              <a:rPr lang="en-US" b="1" dirty="0">
                <a:solidFill>
                  <a:schemeClr val="tx1"/>
                </a:solidFill>
              </a:rPr>
              <a:t>IATA/Biohazard </a:t>
            </a:r>
          </a:p>
          <a:p>
            <a:pPr>
              <a:lnSpc>
                <a:spcPct val="90000"/>
              </a:lnSpc>
            </a:pPr>
            <a:r>
              <a:rPr lang="en-US" b="1" dirty="0">
                <a:solidFill>
                  <a:schemeClr val="tx1"/>
                </a:solidFill>
              </a:rPr>
              <a:t>SOPs/MOPs</a:t>
            </a:r>
          </a:p>
          <a:p>
            <a:pPr>
              <a:lnSpc>
                <a:spcPct val="90000"/>
              </a:lnSpc>
            </a:pPr>
            <a:r>
              <a:rPr lang="en-US" b="1" dirty="0">
                <a:solidFill>
                  <a:schemeClr val="tx1"/>
                </a:solidFill>
              </a:rPr>
              <a:t>Site Initiation Visit</a:t>
            </a:r>
          </a:p>
        </p:txBody>
      </p:sp>
      <p:pic>
        <p:nvPicPr>
          <p:cNvPr id="4" name="Picture 3">
            <a:extLst>
              <a:ext uri="{FF2B5EF4-FFF2-40B4-BE49-F238E27FC236}">
                <a16:creationId xmlns:a16="http://schemas.microsoft.com/office/drawing/2014/main" id="{FDBB4FAC-E393-46EF-B4A9-8370BD3CB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0972" y="1516362"/>
            <a:ext cx="4841028" cy="4028653"/>
          </a:xfrm>
          <a:prstGeom prst="rect">
            <a:avLst/>
          </a:prstGeom>
        </p:spPr>
      </p:pic>
    </p:spTree>
    <p:extLst>
      <p:ext uri="{BB962C8B-B14F-4D97-AF65-F5344CB8AC3E}">
        <p14:creationId xmlns:p14="http://schemas.microsoft.com/office/powerpoint/2010/main" val="258961288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D61B-DD72-43FD-8804-CEED1F656E27}"/>
              </a:ext>
            </a:extLst>
          </p:cNvPr>
          <p:cNvSpPr>
            <a:spLocks noGrp="1"/>
          </p:cNvSpPr>
          <p:nvPr>
            <p:ph type="title"/>
          </p:nvPr>
        </p:nvSpPr>
        <p:spPr/>
        <p:txBody>
          <a:bodyPr/>
          <a:lstStyle/>
          <a:p>
            <a:pPr algn="ctr"/>
            <a:r>
              <a:rPr lang="en-US" sz="5400" b="1" dirty="0"/>
              <a:t>Disclaimer</a:t>
            </a:r>
          </a:p>
        </p:txBody>
      </p:sp>
      <p:sp>
        <p:nvSpPr>
          <p:cNvPr id="3" name="Content Placeholder 2">
            <a:extLst>
              <a:ext uri="{FF2B5EF4-FFF2-40B4-BE49-F238E27FC236}">
                <a16:creationId xmlns:a16="http://schemas.microsoft.com/office/drawing/2014/main" id="{0154B488-1C43-4F0A-B100-978256952D8E}"/>
              </a:ext>
            </a:extLst>
          </p:cNvPr>
          <p:cNvSpPr>
            <a:spLocks noGrp="1"/>
          </p:cNvSpPr>
          <p:nvPr>
            <p:ph type="body" idx="1"/>
          </p:nvPr>
        </p:nvSpPr>
        <p:spPr>
          <a:xfrm>
            <a:off x="6497949" y="1114425"/>
            <a:ext cx="5541651" cy="5600700"/>
          </a:xfrm>
        </p:spPr>
        <p:txBody>
          <a:bodyPr>
            <a:normAutofit fontScale="25000" lnSpcReduction="20000"/>
          </a:bodyPr>
          <a:lstStyle/>
          <a:p>
            <a:pPr marL="857250" indent="-857250">
              <a:buFont typeface="Arial" panose="020B0604020202020204" pitchFamily="34" charset="0"/>
              <a:buChar char="•"/>
            </a:pPr>
            <a:r>
              <a:rPr lang="en-US" sz="7200" b="1" dirty="0">
                <a:solidFill>
                  <a:schemeClr val="tx2">
                    <a:lumMod val="75000"/>
                  </a:schemeClr>
                </a:solidFill>
              </a:rPr>
              <a:t>The information provided is an example of the Regulatory Binder set-up and the contents to be maintained </a:t>
            </a:r>
          </a:p>
          <a:p>
            <a:endParaRPr lang="en-US" sz="7200" b="1" dirty="0">
              <a:solidFill>
                <a:schemeClr val="tx2">
                  <a:lumMod val="75000"/>
                </a:schemeClr>
              </a:solidFill>
            </a:endParaRPr>
          </a:p>
          <a:p>
            <a:pPr marL="857250" indent="-857250">
              <a:buFont typeface="Arial" panose="020B0604020202020204" pitchFamily="34" charset="0"/>
              <a:buChar char="•"/>
            </a:pPr>
            <a:r>
              <a:rPr lang="en-US" sz="7200" b="1" dirty="0">
                <a:solidFill>
                  <a:schemeClr val="tx2">
                    <a:lumMod val="75000"/>
                  </a:schemeClr>
                </a:solidFill>
              </a:rPr>
              <a:t>Sections discussed may not apply to all studies</a:t>
            </a:r>
          </a:p>
          <a:p>
            <a:endParaRPr lang="en-US" sz="7200" b="1" dirty="0">
              <a:solidFill>
                <a:schemeClr val="tx2">
                  <a:lumMod val="75000"/>
                </a:schemeClr>
              </a:solidFill>
            </a:endParaRPr>
          </a:p>
          <a:p>
            <a:pPr marL="857250" indent="-857250">
              <a:buFont typeface="Arial" panose="020B0604020202020204" pitchFamily="34" charset="0"/>
              <a:buChar char="•"/>
            </a:pPr>
            <a:r>
              <a:rPr lang="en-US" sz="7200" b="1" dirty="0">
                <a:solidFill>
                  <a:schemeClr val="tx2">
                    <a:lumMod val="75000"/>
                  </a:schemeClr>
                </a:solidFill>
                <a:cs typeface="Times New Roman" panose="02020603050405020304" pitchFamily="18" charset="0"/>
              </a:rPr>
              <a:t>This slide presentation is of general information and should not be considered all-inclusive of information regarding the Regulatory Binder</a:t>
            </a:r>
          </a:p>
          <a:p>
            <a:endParaRPr lang="en-US" sz="7200" b="1" dirty="0">
              <a:solidFill>
                <a:schemeClr val="tx2">
                  <a:lumMod val="75000"/>
                </a:schemeClr>
              </a:solidFill>
              <a:cs typeface="Times New Roman" panose="02020603050405020304" pitchFamily="18" charset="0"/>
            </a:endParaRPr>
          </a:p>
          <a:p>
            <a:pPr marL="857250" indent="-857250">
              <a:buFont typeface="Arial" panose="020B0604020202020204" pitchFamily="34" charset="0"/>
              <a:buChar char="•"/>
            </a:pPr>
            <a:r>
              <a:rPr lang="en-US" sz="7200" b="1" dirty="0">
                <a:solidFill>
                  <a:schemeClr val="tx2">
                    <a:lumMod val="75000"/>
                  </a:schemeClr>
                </a:solidFill>
                <a:cs typeface="Times New Roman" panose="02020603050405020304" pitchFamily="18" charset="0"/>
              </a:rPr>
              <a:t>The presenter has no financial or other interest relevant to the subject matter</a:t>
            </a:r>
          </a:p>
          <a:p>
            <a:pPr marL="0" indent="0">
              <a:buNone/>
            </a:pPr>
            <a:endParaRPr lang="en-US" sz="7200" b="1" dirty="0">
              <a:solidFill>
                <a:schemeClr val="tx2">
                  <a:lumMod val="75000"/>
                </a:schemeClr>
              </a:solidFill>
              <a:cs typeface="Times New Roman" panose="02020603050405020304" pitchFamily="18" charset="0"/>
            </a:endParaRPr>
          </a:p>
          <a:p>
            <a:pPr marL="0" indent="0" algn="ctr">
              <a:buNone/>
            </a:pPr>
            <a:r>
              <a:rPr lang="en-US" sz="7200" b="1" i="1" u="sng" dirty="0">
                <a:solidFill>
                  <a:schemeClr val="tx2">
                    <a:lumMod val="75000"/>
                  </a:schemeClr>
                </a:solidFill>
                <a:cs typeface="Times New Roman" panose="02020603050405020304" pitchFamily="18" charset="0"/>
              </a:rPr>
              <a:t>*This presentation is sponsored by TN-CTSI</a:t>
            </a:r>
          </a:p>
          <a:p>
            <a:endParaRPr lang="en-US" dirty="0">
              <a:highlight>
                <a:srgbClr val="FFFF00"/>
              </a:highlight>
            </a:endParaRPr>
          </a:p>
        </p:txBody>
      </p:sp>
    </p:spTree>
    <p:extLst>
      <p:ext uri="{BB962C8B-B14F-4D97-AF65-F5344CB8AC3E}">
        <p14:creationId xmlns:p14="http://schemas.microsoft.com/office/powerpoint/2010/main" val="402208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77" name="Rectangle 7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A10A21F-04CC-4C89-B9AF-C8BDC7E13D3F}"/>
              </a:ext>
            </a:extLst>
          </p:cNvPr>
          <p:cNvSpPr>
            <a:spLocks noGrp="1"/>
          </p:cNvSpPr>
          <p:nvPr>
            <p:ph type="title"/>
          </p:nvPr>
        </p:nvSpPr>
        <p:spPr>
          <a:xfrm>
            <a:off x="7007145" y="644013"/>
            <a:ext cx="4535926" cy="1926192"/>
          </a:xfrm>
        </p:spPr>
        <p:txBody>
          <a:bodyPr vert="horz" lIns="91440" tIns="45720" rIns="91440" bIns="45720" rtlCol="0" anchor="b">
            <a:normAutofit/>
          </a:bodyPr>
          <a:lstStyle/>
          <a:p>
            <a:r>
              <a:rPr lang="en-US" sz="5400" b="1" i="0" kern="1200" dirty="0">
                <a:solidFill>
                  <a:srgbClr val="EBEBEB"/>
                </a:solidFill>
                <a:latin typeface="+mj-lt"/>
                <a:ea typeface="+mj-ea"/>
                <a:cs typeface="+mj-cs"/>
              </a:rPr>
              <a:t>Delegation Log</a:t>
            </a:r>
          </a:p>
        </p:txBody>
      </p:sp>
      <p:sp>
        <p:nvSpPr>
          <p:cNvPr id="3" name="Content Placeholder 2">
            <a:extLst>
              <a:ext uri="{FF2B5EF4-FFF2-40B4-BE49-F238E27FC236}">
                <a16:creationId xmlns:a16="http://schemas.microsoft.com/office/drawing/2014/main" id="{B60F1AFA-4207-4FCF-8E01-AA549E40C6E5}"/>
              </a:ext>
            </a:extLst>
          </p:cNvPr>
          <p:cNvSpPr>
            <a:spLocks noGrp="1"/>
          </p:cNvSpPr>
          <p:nvPr>
            <p:ph type="body" idx="1"/>
          </p:nvPr>
        </p:nvSpPr>
        <p:spPr>
          <a:xfrm>
            <a:off x="7007145" y="2961856"/>
            <a:ext cx="4535926" cy="3252131"/>
          </a:xfrm>
        </p:spPr>
        <p:txBody>
          <a:bodyPr vert="horz" lIns="91440" tIns="45720" rIns="91440" bIns="45720" rtlCol="0" anchor="t">
            <a:normAutofit fontScale="25000" lnSpcReduction="20000"/>
          </a:bodyPr>
          <a:lstStyle/>
          <a:p>
            <a:pPr>
              <a:lnSpc>
                <a:spcPct val="90000"/>
              </a:lnSpc>
            </a:pPr>
            <a:r>
              <a:rPr lang="en-US" sz="7200" b="1" i="0" kern="1200" cap="all" dirty="0">
                <a:solidFill>
                  <a:schemeClr val="bg1"/>
                </a:solidFill>
                <a:latin typeface="+mn-lt"/>
                <a:ea typeface="+mn-ea"/>
                <a:cs typeface="+mn-cs"/>
              </a:rPr>
              <a:t>Additional names:</a:t>
            </a:r>
          </a:p>
          <a:p>
            <a:pPr>
              <a:lnSpc>
                <a:spcPct val="90000"/>
              </a:lnSpc>
            </a:pPr>
            <a:endParaRPr lang="en-US" sz="7200" b="1" i="0" kern="1200" cap="all" dirty="0">
              <a:solidFill>
                <a:schemeClr val="bg1"/>
              </a:solidFill>
              <a:latin typeface="+mn-lt"/>
              <a:ea typeface="+mn-ea"/>
              <a:cs typeface="+mn-cs"/>
            </a:endParaRPr>
          </a:p>
          <a:p>
            <a:pPr>
              <a:lnSpc>
                <a:spcPct val="90000"/>
              </a:lnSpc>
            </a:pPr>
            <a:r>
              <a:rPr lang="en-US" sz="7200" b="1" i="0" kern="1200" cap="all" dirty="0">
                <a:solidFill>
                  <a:schemeClr val="bg1"/>
                </a:solidFill>
                <a:latin typeface="+mn-lt"/>
                <a:ea typeface="+mn-ea"/>
                <a:cs typeface="+mn-cs"/>
              </a:rPr>
              <a:t>Delegation of Authority Log (DOAL)</a:t>
            </a:r>
          </a:p>
          <a:p>
            <a:pPr>
              <a:lnSpc>
                <a:spcPct val="90000"/>
              </a:lnSpc>
            </a:pPr>
            <a:endParaRPr lang="en-US" sz="7200" b="1" i="0" kern="1200" cap="all" dirty="0">
              <a:solidFill>
                <a:schemeClr val="bg1"/>
              </a:solidFill>
              <a:latin typeface="+mn-lt"/>
              <a:ea typeface="+mn-ea"/>
              <a:cs typeface="+mn-cs"/>
            </a:endParaRPr>
          </a:p>
          <a:p>
            <a:pPr>
              <a:lnSpc>
                <a:spcPct val="90000"/>
              </a:lnSpc>
            </a:pPr>
            <a:r>
              <a:rPr lang="en-US" sz="7200" b="1" i="0" kern="1200" cap="all" dirty="0">
                <a:solidFill>
                  <a:schemeClr val="bg1"/>
                </a:solidFill>
                <a:latin typeface="+mn-lt"/>
                <a:ea typeface="+mn-ea"/>
                <a:cs typeface="+mn-cs"/>
              </a:rPr>
              <a:t>Delegation of Authority (DOA)</a:t>
            </a:r>
          </a:p>
          <a:p>
            <a:pPr>
              <a:lnSpc>
                <a:spcPct val="90000"/>
              </a:lnSpc>
            </a:pPr>
            <a:endParaRPr lang="en-US" sz="7200" b="1" i="0" kern="1200" cap="all" dirty="0">
              <a:solidFill>
                <a:schemeClr val="bg1"/>
              </a:solidFill>
              <a:latin typeface="+mn-lt"/>
              <a:ea typeface="+mn-ea"/>
              <a:cs typeface="+mn-cs"/>
            </a:endParaRPr>
          </a:p>
          <a:p>
            <a:pPr>
              <a:lnSpc>
                <a:spcPct val="90000"/>
              </a:lnSpc>
            </a:pPr>
            <a:r>
              <a:rPr lang="en-US" sz="7200" b="1" i="0" kern="1200" cap="all" dirty="0">
                <a:solidFill>
                  <a:schemeClr val="bg1"/>
                </a:solidFill>
                <a:latin typeface="+mn-lt"/>
                <a:ea typeface="+mn-ea"/>
                <a:cs typeface="+mn-cs"/>
              </a:rPr>
              <a:t>Delegation of Responsibility Log</a:t>
            </a:r>
          </a:p>
          <a:p>
            <a:pPr>
              <a:lnSpc>
                <a:spcPct val="90000"/>
              </a:lnSpc>
            </a:pPr>
            <a:r>
              <a:rPr lang="en-US" sz="7200" b="1" i="0" kern="1200" cap="all" dirty="0">
                <a:solidFill>
                  <a:schemeClr val="bg1"/>
                </a:solidFill>
                <a:latin typeface="+mn-lt"/>
                <a:ea typeface="+mn-ea"/>
                <a:cs typeface="+mn-cs"/>
              </a:rPr>
              <a:t> </a:t>
            </a:r>
          </a:p>
          <a:p>
            <a:pPr>
              <a:lnSpc>
                <a:spcPct val="90000"/>
              </a:lnSpc>
            </a:pPr>
            <a:r>
              <a:rPr lang="en-US" sz="7200" b="1" i="0" kern="1200" cap="all" dirty="0">
                <a:solidFill>
                  <a:schemeClr val="bg1"/>
                </a:solidFill>
                <a:latin typeface="+mn-lt"/>
                <a:ea typeface="+mn-ea"/>
                <a:cs typeface="+mn-cs"/>
              </a:rPr>
              <a:t>Signature Log</a:t>
            </a:r>
          </a:p>
          <a:p>
            <a:pPr>
              <a:lnSpc>
                <a:spcPct val="90000"/>
              </a:lnSpc>
            </a:pPr>
            <a:endParaRPr lang="en-US" sz="500" b="0" i="0" kern="1200" cap="all" dirty="0">
              <a:solidFill>
                <a:schemeClr val="accent1">
                  <a:lumMod val="60000"/>
                  <a:lumOff val="40000"/>
                </a:schemeClr>
              </a:solidFill>
              <a:latin typeface="+mn-lt"/>
              <a:ea typeface="+mn-ea"/>
              <a:cs typeface="+mn-cs"/>
            </a:endParaRPr>
          </a:p>
        </p:txBody>
      </p:sp>
      <p:grpSp>
        <p:nvGrpSpPr>
          <p:cNvPr id="79" name="Group 78">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80" name="Rectangle 79">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82"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14340" name="Picture 4" descr="Image result for who is responsible clipart">
            <a:extLst>
              <a:ext uri="{FF2B5EF4-FFF2-40B4-BE49-F238E27FC236}">
                <a16:creationId xmlns:a16="http://schemas.microsoft.com/office/drawing/2014/main" id="{E0232C9A-89E5-4459-81EB-215D577AA3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0843" y="1320082"/>
            <a:ext cx="4344470" cy="421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F943-B897-431F-8F71-FC98B37CE7ED}"/>
              </a:ext>
            </a:extLst>
          </p:cNvPr>
          <p:cNvSpPr>
            <a:spLocks noGrp="1"/>
          </p:cNvSpPr>
          <p:nvPr>
            <p:ph type="title"/>
          </p:nvPr>
        </p:nvSpPr>
        <p:spPr/>
        <p:txBody>
          <a:bodyPr/>
          <a:lstStyle/>
          <a:p>
            <a:pPr algn="ctr"/>
            <a:r>
              <a:rPr lang="en-US" sz="5400" b="1" dirty="0">
                <a:solidFill>
                  <a:schemeClr val="bg1"/>
                </a:solidFill>
              </a:rPr>
              <a:t>DOA/DOAL/DOR</a:t>
            </a:r>
            <a:endParaRPr lang="en-US" sz="5400" dirty="0"/>
          </a:p>
        </p:txBody>
      </p:sp>
      <p:sp>
        <p:nvSpPr>
          <p:cNvPr id="3" name="Content Placeholder 2">
            <a:extLst>
              <a:ext uri="{FF2B5EF4-FFF2-40B4-BE49-F238E27FC236}">
                <a16:creationId xmlns:a16="http://schemas.microsoft.com/office/drawing/2014/main" id="{365692A0-8803-49DE-B379-ECC01E0A369D}"/>
              </a:ext>
            </a:extLst>
          </p:cNvPr>
          <p:cNvSpPr>
            <a:spLocks noGrp="1"/>
          </p:cNvSpPr>
          <p:nvPr>
            <p:ph idx="1"/>
          </p:nvPr>
        </p:nvSpPr>
        <p:spPr>
          <a:xfrm>
            <a:off x="1154954" y="2661332"/>
            <a:ext cx="8944635" cy="1788464"/>
          </a:xfrm>
        </p:spPr>
        <p:txBody>
          <a:bodyPr>
            <a:normAutofit/>
          </a:bodyPr>
          <a:lstStyle/>
          <a:p>
            <a:pPr marL="0" indent="0" algn="ctr">
              <a:buNone/>
            </a:pPr>
            <a:r>
              <a:rPr lang="en-US" sz="3200" b="1" dirty="0">
                <a:solidFill>
                  <a:srgbClr val="FF0000"/>
                </a:solidFill>
              </a:rPr>
              <a:t>NAME 4 PURPOSES </a:t>
            </a:r>
          </a:p>
          <a:p>
            <a:pPr marL="0" indent="0" algn="ctr">
              <a:buNone/>
            </a:pPr>
            <a:r>
              <a:rPr lang="en-US" sz="3200" b="1" dirty="0">
                <a:solidFill>
                  <a:srgbClr val="FF0000"/>
                </a:solidFill>
              </a:rPr>
              <a:t>OF THE DOAL</a:t>
            </a:r>
          </a:p>
        </p:txBody>
      </p:sp>
      <p:pic>
        <p:nvPicPr>
          <p:cNvPr id="15" name="Picture 14" descr="A close up of a toy&#10;&#10;Description automatically generated">
            <a:extLst>
              <a:ext uri="{FF2B5EF4-FFF2-40B4-BE49-F238E27FC236}">
                <a16:creationId xmlns:a16="http://schemas.microsoft.com/office/drawing/2014/main" id="{360A33F8-7F21-4D5C-9DA1-2CD88A657E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06910" y="4449796"/>
            <a:ext cx="2857500" cy="2143125"/>
          </a:xfrm>
          <a:prstGeom prst="rect">
            <a:avLst/>
          </a:prstGeom>
        </p:spPr>
      </p:pic>
      <p:sp>
        <p:nvSpPr>
          <p:cNvPr id="17" name="TextBox 16">
            <a:extLst>
              <a:ext uri="{FF2B5EF4-FFF2-40B4-BE49-F238E27FC236}">
                <a16:creationId xmlns:a16="http://schemas.microsoft.com/office/drawing/2014/main" id="{1C88133C-5828-486A-B5F6-B6EE49B1245D}"/>
              </a:ext>
            </a:extLst>
          </p:cNvPr>
          <p:cNvSpPr txBox="1"/>
          <p:nvPr/>
        </p:nvSpPr>
        <p:spPr>
          <a:xfrm>
            <a:off x="6264613" y="4873557"/>
            <a:ext cx="448398" cy="369332"/>
          </a:xfrm>
          <a:prstGeom prst="rect">
            <a:avLst/>
          </a:prstGeom>
          <a:noFill/>
        </p:spPr>
        <p:txBody>
          <a:bodyPr wrap="square" rtlCol="0">
            <a:spAutoFit/>
          </a:bodyPr>
          <a:lstStyle/>
          <a:p>
            <a:r>
              <a:rPr lang="en-US" b="1" dirty="0">
                <a:solidFill>
                  <a:schemeClr val="bg1"/>
                </a:solidFill>
              </a:rPr>
              <a:t>PI</a:t>
            </a:r>
          </a:p>
        </p:txBody>
      </p:sp>
      <p:sp>
        <p:nvSpPr>
          <p:cNvPr id="18" name="TextBox 17">
            <a:extLst>
              <a:ext uri="{FF2B5EF4-FFF2-40B4-BE49-F238E27FC236}">
                <a16:creationId xmlns:a16="http://schemas.microsoft.com/office/drawing/2014/main" id="{684DF536-58A9-49A9-97AA-646A92B1C72E}"/>
              </a:ext>
            </a:extLst>
          </p:cNvPr>
          <p:cNvSpPr txBox="1"/>
          <p:nvPr/>
        </p:nvSpPr>
        <p:spPr>
          <a:xfrm>
            <a:off x="5161281" y="6223589"/>
            <a:ext cx="934720" cy="369332"/>
          </a:xfrm>
          <a:prstGeom prst="rect">
            <a:avLst/>
          </a:prstGeom>
          <a:noFill/>
        </p:spPr>
        <p:txBody>
          <a:bodyPr wrap="square" rtlCol="0">
            <a:spAutoFit/>
          </a:bodyPr>
          <a:lstStyle/>
          <a:p>
            <a:r>
              <a:rPr lang="en-US" dirty="0"/>
              <a:t>KSPs</a:t>
            </a:r>
          </a:p>
        </p:txBody>
      </p:sp>
      <p:cxnSp>
        <p:nvCxnSpPr>
          <p:cNvPr id="20" name="Straight Arrow Connector 19">
            <a:extLst>
              <a:ext uri="{FF2B5EF4-FFF2-40B4-BE49-F238E27FC236}">
                <a16:creationId xmlns:a16="http://schemas.microsoft.com/office/drawing/2014/main" id="{3E41631F-191E-46A6-87CB-BC5D47D05096}"/>
              </a:ext>
            </a:extLst>
          </p:cNvPr>
          <p:cNvCxnSpPr>
            <a:cxnSpLocks/>
          </p:cNvCxnSpPr>
          <p:nvPr/>
        </p:nvCxnSpPr>
        <p:spPr>
          <a:xfrm flipH="1" flipV="1">
            <a:off x="4983752" y="6136641"/>
            <a:ext cx="268968" cy="197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A8AD618-5BA7-4AF9-AAB7-9AFE0B412DC0}"/>
              </a:ext>
            </a:extLst>
          </p:cNvPr>
          <p:cNvCxnSpPr>
            <a:cxnSpLocks/>
          </p:cNvCxnSpPr>
          <p:nvPr/>
        </p:nvCxnSpPr>
        <p:spPr>
          <a:xfrm flipV="1">
            <a:off x="5781040" y="6223590"/>
            <a:ext cx="166680" cy="18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C9E9FE-3934-4021-AEE9-3391676334D1}"/>
              </a:ext>
            </a:extLst>
          </p:cNvPr>
          <p:cNvSpPr txBox="1"/>
          <p:nvPr/>
        </p:nvSpPr>
        <p:spPr>
          <a:xfrm>
            <a:off x="5845763" y="4514328"/>
            <a:ext cx="448397" cy="369332"/>
          </a:xfrm>
          <a:prstGeom prst="rect">
            <a:avLst/>
          </a:prstGeom>
          <a:noFill/>
        </p:spPr>
        <p:txBody>
          <a:bodyPr wrap="square" rtlCol="0">
            <a:spAutoFit/>
          </a:bodyPr>
          <a:lstStyle/>
          <a:p>
            <a:r>
              <a:rPr lang="en-US" dirty="0"/>
              <a:t>PI</a:t>
            </a:r>
          </a:p>
        </p:txBody>
      </p:sp>
      <p:cxnSp>
        <p:nvCxnSpPr>
          <p:cNvPr id="19" name="Straight Arrow Connector 18">
            <a:extLst>
              <a:ext uri="{FF2B5EF4-FFF2-40B4-BE49-F238E27FC236}">
                <a16:creationId xmlns:a16="http://schemas.microsoft.com/office/drawing/2014/main" id="{987BFEDD-FD7B-49DD-A6B0-AD11B50199D9}"/>
              </a:ext>
            </a:extLst>
          </p:cNvPr>
          <p:cNvCxnSpPr>
            <a:cxnSpLocks/>
            <a:stCxn id="11" idx="1"/>
          </p:cNvCxnSpPr>
          <p:nvPr/>
        </p:nvCxnSpPr>
        <p:spPr>
          <a:xfrm flipH="1">
            <a:off x="5781041" y="4698994"/>
            <a:ext cx="64722" cy="174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08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16DD7920-84FD-4573-BDA3-852586E3A699}"/>
              </a:ext>
            </a:extLst>
          </p:cNvPr>
          <p:cNvSpPr>
            <a:spLocks noGrp="1"/>
          </p:cNvSpPr>
          <p:nvPr>
            <p:ph type="title"/>
          </p:nvPr>
        </p:nvSpPr>
        <p:spPr>
          <a:xfrm>
            <a:off x="696676" y="652975"/>
            <a:ext cx="6072776" cy="827649"/>
          </a:xfrm>
        </p:spPr>
        <p:txBody>
          <a:bodyPr>
            <a:normAutofit fontScale="90000"/>
          </a:bodyPr>
          <a:lstStyle/>
          <a:p>
            <a:r>
              <a:rPr lang="en-US" sz="5400" b="1" dirty="0">
                <a:solidFill>
                  <a:srgbClr val="EBEBEB"/>
                </a:solidFill>
              </a:rPr>
              <a:t>DOA/DOAL/DOR </a:t>
            </a:r>
            <a:r>
              <a:rPr lang="en-US" sz="1300" b="1" dirty="0">
                <a:solidFill>
                  <a:schemeClr val="tx1"/>
                </a:solidFill>
              </a:rPr>
              <a:t>cont’d</a:t>
            </a:r>
            <a:endParaRPr lang="en-US" sz="1300" dirty="0">
              <a:solidFill>
                <a:schemeClr val="tx1"/>
              </a:solidFill>
            </a:endParaRPr>
          </a:p>
        </p:txBody>
      </p:sp>
      <p:sp>
        <p:nvSpPr>
          <p:cNvPr id="22" name="Freeform: Shape 21">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pic>
        <p:nvPicPr>
          <p:cNvPr id="11" name="Picture 4" descr="Image result for task clipart">
            <a:extLst>
              <a:ext uri="{FF2B5EF4-FFF2-40B4-BE49-F238E27FC236}">
                <a16:creationId xmlns:a16="http://schemas.microsoft.com/office/drawing/2014/main" id="{E60AC7C3-EB5D-4CA2-A340-F94B3B4580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51631" y="1870810"/>
            <a:ext cx="2891912" cy="313396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20490C-1355-4C71-B2D1-890C1120D5BF}"/>
              </a:ext>
            </a:extLst>
          </p:cNvPr>
          <p:cNvSpPr>
            <a:spLocks noGrp="1"/>
          </p:cNvSpPr>
          <p:nvPr>
            <p:ph idx="1"/>
          </p:nvPr>
        </p:nvSpPr>
        <p:spPr>
          <a:xfrm>
            <a:off x="696676" y="1371600"/>
            <a:ext cx="6072776" cy="4857135"/>
          </a:xfrm>
        </p:spPr>
        <p:txBody>
          <a:bodyPr anchor="ctr">
            <a:normAutofit/>
          </a:bodyPr>
          <a:lstStyle/>
          <a:p>
            <a:pPr marL="0" indent="0" algn="ctr">
              <a:lnSpc>
                <a:spcPct val="90000"/>
              </a:lnSpc>
              <a:buNone/>
            </a:pPr>
            <a:r>
              <a:rPr lang="en-US" b="1" dirty="0">
                <a:solidFill>
                  <a:srgbClr val="FFFFFF"/>
                </a:solidFill>
              </a:rPr>
              <a:t>Purpose:</a:t>
            </a:r>
          </a:p>
          <a:p>
            <a:pPr marL="0" indent="0">
              <a:lnSpc>
                <a:spcPct val="90000"/>
              </a:lnSpc>
              <a:buNone/>
            </a:pPr>
            <a:endParaRPr lang="en-US" b="1" dirty="0">
              <a:solidFill>
                <a:srgbClr val="FFFFFF"/>
              </a:solidFill>
            </a:endParaRPr>
          </a:p>
          <a:p>
            <a:pPr>
              <a:lnSpc>
                <a:spcPct val="90000"/>
              </a:lnSpc>
            </a:pPr>
            <a:r>
              <a:rPr lang="en-US" b="1" dirty="0">
                <a:solidFill>
                  <a:srgbClr val="FFFFFF"/>
                </a:solidFill>
              </a:rPr>
              <a:t>Identifies the KSP involved in the study</a:t>
            </a:r>
          </a:p>
          <a:p>
            <a:pPr marL="0" indent="0">
              <a:lnSpc>
                <a:spcPct val="90000"/>
              </a:lnSpc>
              <a:buNone/>
            </a:pPr>
            <a:endParaRPr lang="en-US" b="1" dirty="0">
              <a:solidFill>
                <a:srgbClr val="FFFFFF"/>
              </a:solidFill>
            </a:endParaRPr>
          </a:p>
          <a:p>
            <a:pPr>
              <a:lnSpc>
                <a:spcPct val="90000"/>
              </a:lnSpc>
            </a:pPr>
            <a:r>
              <a:rPr lang="en-US" b="1" dirty="0">
                <a:solidFill>
                  <a:srgbClr val="FFFFFF"/>
                </a:solidFill>
              </a:rPr>
              <a:t>Matches KSP’s name to handwriting/initials</a:t>
            </a:r>
          </a:p>
          <a:p>
            <a:pPr marL="0" indent="0">
              <a:lnSpc>
                <a:spcPct val="90000"/>
              </a:lnSpc>
              <a:buNone/>
            </a:pPr>
            <a:endParaRPr lang="en-US" b="1" dirty="0">
              <a:solidFill>
                <a:srgbClr val="FFFFFF"/>
              </a:solidFill>
            </a:endParaRPr>
          </a:p>
          <a:p>
            <a:pPr>
              <a:lnSpc>
                <a:spcPct val="90000"/>
              </a:lnSpc>
            </a:pPr>
            <a:r>
              <a:rPr lang="en-US" b="1" dirty="0">
                <a:solidFill>
                  <a:srgbClr val="FFFFFF"/>
                </a:solidFill>
              </a:rPr>
              <a:t>Documents the delegated task(s) that have been assigned by the PI to the KSPs, </a:t>
            </a:r>
            <a:r>
              <a:rPr lang="en-US" b="1" i="1" u="sng" dirty="0">
                <a:solidFill>
                  <a:schemeClr val="tx1"/>
                </a:solidFill>
              </a:rPr>
              <a:t>ensure KSP is qualified to perform the delegated task</a:t>
            </a:r>
          </a:p>
          <a:p>
            <a:pPr marL="0" indent="0">
              <a:lnSpc>
                <a:spcPct val="90000"/>
              </a:lnSpc>
              <a:buNone/>
            </a:pPr>
            <a:endParaRPr lang="en-US" b="1" dirty="0">
              <a:solidFill>
                <a:srgbClr val="FFFFFF"/>
              </a:solidFill>
            </a:endParaRPr>
          </a:p>
          <a:p>
            <a:pPr>
              <a:lnSpc>
                <a:spcPct val="90000"/>
              </a:lnSpc>
            </a:pPr>
            <a:r>
              <a:rPr lang="en-US" b="1" dirty="0">
                <a:solidFill>
                  <a:srgbClr val="FFFFFF"/>
                </a:solidFill>
              </a:rPr>
              <a:t>Documents the timeline of an individual’s participation in the study</a:t>
            </a:r>
          </a:p>
          <a:p>
            <a:pPr>
              <a:lnSpc>
                <a:spcPct val="90000"/>
              </a:lnSpc>
            </a:pPr>
            <a:endParaRPr lang="en-US" sz="1700" dirty="0">
              <a:solidFill>
                <a:srgbClr val="FFFFFF"/>
              </a:solidFill>
            </a:endParaRPr>
          </a:p>
        </p:txBody>
      </p:sp>
    </p:spTree>
    <p:extLst>
      <p:ext uri="{BB962C8B-B14F-4D97-AF65-F5344CB8AC3E}">
        <p14:creationId xmlns:p14="http://schemas.microsoft.com/office/powerpoint/2010/main" val="23252037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53FA4-2D55-45C8-A326-EF288D357A00}"/>
              </a:ext>
            </a:extLst>
          </p:cNvPr>
          <p:cNvSpPr>
            <a:spLocks noGrp="1"/>
          </p:cNvSpPr>
          <p:nvPr>
            <p:ph type="title"/>
          </p:nvPr>
        </p:nvSpPr>
        <p:spPr/>
        <p:txBody>
          <a:bodyPr>
            <a:noAutofit/>
          </a:bodyPr>
          <a:lstStyle/>
          <a:p>
            <a:pPr algn="ctr"/>
            <a:r>
              <a:rPr lang="en-US" sz="5400" b="1" dirty="0">
                <a:solidFill>
                  <a:srgbClr val="EBEBEB"/>
                </a:solidFill>
              </a:rPr>
              <a:t>DOA/DOAL/DOR </a:t>
            </a:r>
            <a:r>
              <a:rPr lang="en-US" sz="1200" b="1" dirty="0"/>
              <a:t>cont’d</a:t>
            </a:r>
            <a:endParaRPr lang="en-US" sz="1200" b="1" dirty="0">
              <a:solidFill>
                <a:srgbClr val="EBEBEB"/>
              </a:solidFill>
            </a:endParaRPr>
          </a:p>
        </p:txBody>
      </p:sp>
      <p:sp>
        <p:nvSpPr>
          <p:cNvPr id="3" name="Content Placeholder 2">
            <a:extLst>
              <a:ext uri="{FF2B5EF4-FFF2-40B4-BE49-F238E27FC236}">
                <a16:creationId xmlns:a16="http://schemas.microsoft.com/office/drawing/2014/main" id="{5441023C-BEA3-4682-BF4C-0F7F37F91C31}"/>
              </a:ext>
            </a:extLst>
          </p:cNvPr>
          <p:cNvSpPr>
            <a:spLocks noGrp="1"/>
          </p:cNvSpPr>
          <p:nvPr>
            <p:ph sz="half" idx="1"/>
          </p:nvPr>
        </p:nvSpPr>
        <p:spPr>
          <a:xfrm>
            <a:off x="288324" y="2603500"/>
            <a:ext cx="5691788" cy="4060911"/>
          </a:xfrm>
        </p:spPr>
        <p:txBody>
          <a:bodyPr>
            <a:normAutofit fontScale="32500" lnSpcReduction="20000"/>
          </a:bodyPr>
          <a:lstStyle/>
          <a:p>
            <a:pPr marL="0" indent="0" algn="ctr">
              <a:buNone/>
            </a:pPr>
            <a:r>
              <a:rPr lang="en-US" sz="5500" b="1" dirty="0"/>
              <a:t>Best Practices:</a:t>
            </a:r>
          </a:p>
          <a:p>
            <a:pPr marL="0" indent="0">
              <a:buNone/>
            </a:pPr>
            <a:endParaRPr lang="en-US" sz="2200" b="1" dirty="0">
              <a:solidFill>
                <a:srgbClr val="FF0000"/>
              </a:solidFill>
            </a:endParaRPr>
          </a:p>
          <a:p>
            <a:pPr marL="0" indent="0">
              <a:buNone/>
            </a:pPr>
            <a:endParaRPr lang="en-US" sz="2200" b="1" dirty="0">
              <a:solidFill>
                <a:srgbClr val="FF0000"/>
              </a:solidFill>
            </a:endParaRPr>
          </a:p>
          <a:p>
            <a:r>
              <a:rPr lang="en-US" sz="5500" b="1" dirty="0">
                <a:solidFill>
                  <a:schemeClr val="tx2">
                    <a:lumMod val="75000"/>
                  </a:schemeClr>
                </a:solidFill>
              </a:rPr>
              <a:t>This document must  remain current at all times</a:t>
            </a:r>
          </a:p>
          <a:p>
            <a:endParaRPr lang="en-US" sz="5500" b="1" dirty="0">
              <a:solidFill>
                <a:schemeClr val="tx2">
                  <a:lumMod val="75000"/>
                </a:schemeClr>
              </a:solidFill>
            </a:endParaRPr>
          </a:p>
          <a:p>
            <a:r>
              <a:rPr lang="en-US" sz="5500" b="1" dirty="0">
                <a:solidFill>
                  <a:schemeClr val="tx2">
                    <a:lumMod val="75000"/>
                  </a:schemeClr>
                </a:solidFill>
              </a:rPr>
              <a:t>Should be completed before/at the time the study is initiated</a:t>
            </a:r>
          </a:p>
          <a:p>
            <a:endParaRPr lang="en-US" sz="5500" b="1" dirty="0">
              <a:solidFill>
                <a:schemeClr val="tx2">
                  <a:lumMod val="75000"/>
                </a:schemeClr>
              </a:solidFill>
            </a:endParaRPr>
          </a:p>
          <a:p>
            <a:r>
              <a:rPr lang="en-US" sz="5500" b="1" dirty="0">
                <a:solidFill>
                  <a:schemeClr val="tx2">
                    <a:lumMod val="75000"/>
                  </a:schemeClr>
                </a:solidFill>
              </a:rPr>
              <a:t>The PI must initial and date any changes that are made throughout the life of the study</a:t>
            </a:r>
          </a:p>
          <a:p>
            <a:endParaRPr lang="en-US" sz="5500" b="1" dirty="0">
              <a:solidFill>
                <a:schemeClr val="tx2">
                  <a:lumMod val="75000"/>
                </a:schemeClr>
              </a:solidFill>
            </a:endParaRPr>
          </a:p>
          <a:p>
            <a:r>
              <a:rPr lang="en-US" sz="5500" b="1" dirty="0">
                <a:solidFill>
                  <a:schemeClr val="tx2">
                    <a:lumMod val="75000"/>
                  </a:schemeClr>
                </a:solidFill>
              </a:rPr>
              <a:t>He/she must also sign this form at the closure of the study</a:t>
            </a:r>
          </a:p>
        </p:txBody>
      </p:sp>
      <p:pic>
        <p:nvPicPr>
          <p:cNvPr id="15362" name="Picture 2" descr="Image result for who is responsible clipart">
            <a:extLst>
              <a:ext uri="{FF2B5EF4-FFF2-40B4-BE49-F238E27FC236}">
                <a16:creationId xmlns:a16="http://schemas.microsoft.com/office/drawing/2014/main" id="{C2B6CB3F-81C3-407C-858D-5DEDF8423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690" y="5230815"/>
            <a:ext cx="1741295" cy="115875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accountability clipart">
            <a:extLst>
              <a:ext uri="{FF2B5EF4-FFF2-40B4-BE49-F238E27FC236}">
                <a16:creationId xmlns:a16="http://schemas.microsoft.com/office/drawing/2014/main" id="{24F463B1-9082-442B-AFF9-3A1F1526C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0121" y="2374150"/>
            <a:ext cx="2630818" cy="255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43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a:extLst>
              <a:ext uri="{FF2B5EF4-FFF2-40B4-BE49-F238E27FC236}">
                <a16:creationId xmlns:a16="http://schemas.microsoft.com/office/drawing/2014/main" id="{4657F5A8-A4BD-47AF-AF5F-E0EF26A450FA}"/>
              </a:ext>
            </a:extLst>
          </p:cNvPr>
          <p:cNvSpPr>
            <a:spLocks noGrp="1"/>
          </p:cNvSpPr>
          <p:nvPr>
            <p:ph type="title"/>
          </p:nvPr>
        </p:nvSpPr>
        <p:spPr>
          <a:xfrm>
            <a:off x="606425" y="973667"/>
            <a:ext cx="4164540" cy="4833745"/>
          </a:xfrm>
        </p:spPr>
        <p:txBody>
          <a:bodyPr>
            <a:normAutofit/>
          </a:bodyPr>
          <a:lstStyle/>
          <a:p>
            <a:r>
              <a:rPr lang="en-US" sz="5400" b="1" dirty="0">
                <a:solidFill>
                  <a:srgbClr val="EBEBEB"/>
                </a:solidFill>
              </a:rPr>
              <a:t>Subject/</a:t>
            </a:r>
            <a:br>
              <a:rPr lang="en-US" sz="5400" b="1" dirty="0">
                <a:solidFill>
                  <a:srgbClr val="EBEBEB"/>
                </a:solidFill>
              </a:rPr>
            </a:br>
            <a:r>
              <a:rPr lang="en-US" sz="5400" b="1" dirty="0">
                <a:solidFill>
                  <a:srgbClr val="EBEBEB"/>
                </a:solidFill>
              </a:rPr>
              <a:t>Participant Logs</a:t>
            </a:r>
            <a:endParaRPr lang="en-US" sz="5400" b="1" dirty="0">
              <a:solidFill>
                <a:srgbClr val="FF0000"/>
              </a:solidFill>
            </a:endParaRP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F779558-B4F3-49E8-B71C-662C2A9506E6}"/>
              </a:ext>
            </a:extLst>
          </p:cNvPr>
          <p:cNvGraphicFramePr>
            <a:graphicFrameLocks noGrp="1"/>
          </p:cNvGraphicFramePr>
          <p:nvPr>
            <p:ph idx="1"/>
            <p:extLst>
              <p:ext uri="{D42A27DB-BD31-4B8C-83A1-F6EECF244321}">
                <p14:modId xmlns:p14="http://schemas.microsoft.com/office/powerpoint/2010/main" val="2578689276"/>
              </p:ext>
            </p:extLst>
          </p:nvPr>
        </p:nvGraphicFramePr>
        <p:xfrm>
          <a:off x="5232319" y="1980110"/>
          <a:ext cx="6391275" cy="4833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6" name="Picture 2" descr="Image result for lists clipart">
            <a:extLst>
              <a:ext uri="{FF2B5EF4-FFF2-40B4-BE49-F238E27FC236}">
                <a16:creationId xmlns:a16="http://schemas.microsoft.com/office/drawing/2014/main" id="{EA51E699-948B-4099-8951-42D498633E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026170" y="95893"/>
            <a:ext cx="1222174" cy="1526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2B6227-33E8-4AA3-98F2-56E35C6EE34B}"/>
              </a:ext>
            </a:extLst>
          </p:cNvPr>
          <p:cNvSpPr txBox="1"/>
          <p:nvPr/>
        </p:nvSpPr>
        <p:spPr>
          <a:xfrm>
            <a:off x="5316852" y="1599598"/>
            <a:ext cx="6182021" cy="1908215"/>
          </a:xfrm>
          <a:prstGeom prst="rect">
            <a:avLst/>
          </a:prstGeom>
          <a:noFill/>
        </p:spPr>
        <p:txBody>
          <a:bodyPr wrap="square" rtlCol="0">
            <a:spAutoFit/>
          </a:bodyPr>
          <a:lstStyle/>
          <a:p>
            <a:pPr algn="ctr"/>
            <a:r>
              <a:rPr lang="en-US" sz="2000" b="1" dirty="0">
                <a:solidFill>
                  <a:schemeClr val="tx2">
                    <a:lumMod val="75000"/>
                  </a:schemeClr>
                </a:solidFill>
              </a:rPr>
              <a:t>Purpose:</a:t>
            </a:r>
          </a:p>
          <a:p>
            <a:endParaRPr lang="en-US" sz="2000" b="1" dirty="0">
              <a:solidFill>
                <a:schemeClr val="tx2">
                  <a:lumMod val="75000"/>
                </a:schemeClr>
              </a:solidFill>
            </a:endParaRPr>
          </a:p>
          <a:p>
            <a:r>
              <a:rPr lang="en-US" sz="2000" b="1" dirty="0">
                <a:solidFill>
                  <a:schemeClr val="tx2">
                    <a:lumMod val="75000"/>
                  </a:schemeClr>
                </a:solidFill>
              </a:rPr>
              <a:t>Documentation of the individuals approached/screened and/or enrolled in the study</a:t>
            </a:r>
          </a:p>
          <a:p>
            <a:endParaRPr lang="en-US" dirty="0"/>
          </a:p>
        </p:txBody>
      </p:sp>
      <p:sp>
        <p:nvSpPr>
          <p:cNvPr id="3" name="TextBox 2">
            <a:extLst>
              <a:ext uri="{FF2B5EF4-FFF2-40B4-BE49-F238E27FC236}">
                <a16:creationId xmlns:a16="http://schemas.microsoft.com/office/drawing/2014/main" id="{F993C5CB-C9F1-43B1-A17D-EC802A3461B0}"/>
              </a:ext>
            </a:extLst>
          </p:cNvPr>
          <p:cNvSpPr txBox="1"/>
          <p:nvPr/>
        </p:nvSpPr>
        <p:spPr>
          <a:xfrm>
            <a:off x="5316852" y="5997145"/>
            <a:ext cx="6553872" cy="369332"/>
          </a:xfrm>
          <a:prstGeom prst="rect">
            <a:avLst/>
          </a:prstGeom>
          <a:noFill/>
        </p:spPr>
        <p:txBody>
          <a:bodyPr wrap="square" rtlCol="0">
            <a:spAutoFit/>
          </a:bodyPr>
          <a:lstStyle/>
          <a:p>
            <a:r>
              <a:rPr lang="en-US" b="1" dirty="0">
                <a:solidFill>
                  <a:srgbClr val="FF0000"/>
                </a:solidFill>
              </a:rPr>
              <a:t>Do you have other names for these Essential documents?</a:t>
            </a:r>
          </a:p>
        </p:txBody>
      </p:sp>
    </p:spTree>
    <p:extLst>
      <p:ext uri="{BB962C8B-B14F-4D97-AF65-F5344CB8AC3E}">
        <p14:creationId xmlns:p14="http://schemas.microsoft.com/office/powerpoint/2010/main" val="112859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991D-AB88-4DB6-AADF-B3A6BFF1AE1B}"/>
              </a:ext>
            </a:extLst>
          </p:cNvPr>
          <p:cNvSpPr>
            <a:spLocks noGrp="1"/>
          </p:cNvSpPr>
          <p:nvPr>
            <p:ph type="title"/>
          </p:nvPr>
        </p:nvSpPr>
        <p:spPr>
          <a:xfrm>
            <a:off x="1154954" y="535459"/>
            <a:ext cx="8761413" cy="1598141"/>
          </a:xfrm>
        </p:spPr>
        <p:txBody>
          <a:bodyPr/>
          <a:lstStyle/>
          <a:p>
            <a:pPr algn="ctr"/>
            <a:r>
              <a:rPr lang="en-US" sz="5400" b="1" dirty="0">
                <a:solidFill>
                  <a:srgbClr val="EBEBEB"/>
                </a:solidFill>
              </a:rPr>
              <a:t>Subject/</a:t>
            </a:r>
            <a:br>
              <a:rPr lang="en-US" sz="5400" b="1" dirty="0">
                <a:solidFill>
                  <a:srgbClr val="EBEBEB"/>
                </a:solidFill>
              </a:rPr>
            </a:br>
            <a:r>
              <a:rPr lang="en-US" sz="5400" b="1" dirty="0">
                <a:solidFill>
                  <a:srgbClr val="EBEBEB"/>
                </a:solidFill>
              </a:rPr>
              <a:t>Participant Logs </a:t>
            </a:r>
            <a:r>
              <a:rPr lang="en-US" sz="1200" b="1" dirty="0">
                <a:solidFill>
                  <a:schemeClr val="bg1"/>
                </a:solidFill>
              </a:rPr>
              <a:t>cont’d</a:t>
            </a:r>
            <a:endParaRPr lang="en-US" sz="1200" dirty="0">
              <a:solidFill>
                <a:schemeClr val="bg1"/>
              </a:solidFill>
            </a:endParaRPr>
          </a:p>
        </p:txBody>
      </p:sp>
      <p:sp>
        <p:nvSpPr>
          <p:cNvPr id="3" name="Content Placeholder 2">
            <a:extLst>
              <a:ext uri="{FF2B5EF4-FFF2-40B4-BE49-F238E27FC236}">
                <a16:creationId xmlns:a16="http://schemas.microsoft.com/office/drawing/2014/main" id="{3E2AA985-09CB-4AFA-BEA1-ABEA64F8AC05}"/>
              </a:ext>
            </a:extLst>
          </p:cNvPr>
          <p:cNvSpPr>
            <a:spLocks noGrp="1"/>
          </p:cNvSpPr>
          <p:nvPr>
            <p:ph idx="1"/>
          </p:nvPr>
        </p:nvSpPr>
        <p:spPr>
          <a:xfrm>
            <a:off x="1154955" y="2603500"/>
            <a:ext cx="8077946" cy="4064000"/>
          </a:xfrm>
        </p:spPr>
        <p:txBody>
          <a:bodyPr/>
          <a:lstStyle/>
          <a:p>
            <a:pPr marL="0" indent="0" algn="ctr">
              <a:buNone/>
            </a:pPr>
            <a:endParaRPr lang="en-US" sz="3200" b="1" dirty="0">
              <a:solidFill>
                <a:srgbClr val="FF0000"/>
              </a:solidFill>
            </a:endParaRPr>
          </a:p>
          <a:p>
            <a:pPr marL="0" indent="0" algn="ctr">
              <a:buNone/>
            </a:pPr>
            <a:r>
              <a:rPr lang="en-US" sz="3200" b="1" dirty="0">
                <a:solidFill>
                  <a:srgbClr val="FF0000"/>
                </a:solidFill>
              </a:rPr>
              <a:t>WHERE DO YOU </a:t>
            </a:r>
          </a:p>
          <a:p>
            <a:pPr marL="0" indent="0" algn="ctr">
              <a:buNone/>
            </a:pPr>
            <a:r>
              <a:rPr lang="en-US" sz="3200" b="1" dirty="0">
                <a:solidFill>
                  <a:srgbClr val="FF0000"/>
                </a:solidFill>
              </a:rPr>
              <a:t>USUALLY STORE THESE TYPES </a:t>
            </a:r>
          </a:p>
          <a:p>
            <a:pPr marL="0" indent="0" algn="ctr">
              <a:buNone/>
            </a:pPr>
            <a:r>
              <a:rPr lang="en-US" sz="3200" b="1" dirty="0">
                <a:solidFill>
                  <a:srgbClr val="FF0000"/>
                </a:solidFill>
              </a:rPr>
              <a:t>OF DOCUMENTS?</a:t>
            </a:r>
            <a:endParaRPr lang="en-US" sz="3200" dirty="0"/>
          </a:p>
        </p:txBody>
      </p:sp>
      <p:pic>
        <p:nvPicPr>
          <p:cNvPr id="7" name="Picture 6" descr="A drawing of a person&#10;&#10;Description automatically generated">
            <a:extLst>
              <a:ext uri="{FF2B5EF4-FFF2-40B4-BE49-F238E27FC236}">
                <a16:creationId xmlns:a16="http://schemas.microsoft.com/office/drawing/2014/main" id="{6B869B5C-A0C7-4C0B-BC4A-31FFA31891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12300" y="4660900"/>
            <a:ext cx="2297261" cy="1828800"/>
          </a:xfrm>
          <a:prstGeom prst="rect">
            <a:avLst/>
          </a:prstGeom>
        </p:spPr>
      </p:pic>
    </p:spTree>
    <p:extLst>
      <p:ext uri="{BB962C8B-B14F-4D97-AF65-F5344CB8AC3E}">
        <p14:creationId xmlns:p14="http://schemas.microsoft.com/office/powerpoint/2010/main" val="425153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236D-2997-44DB-AE84-BF233EA03955}"/>
              </a:ext>
            </a:extLst>
          </p:cNvPr>
          <p:cNvSpPr>
            <a:spLocks noGrp="1"/>
          </p:cNvSpPr>
          <p:nvPr>
            <p:ph type="title"/>
          </p:nvPr>
        </p:nvSpPr>
        <p:spPr/>
        <p:txBody>
          <a:bodyPr/>
          <a:lstStyle/>
          <a:p>
            <a:pPr algn="ctr"/>
            <a:r>
              <a:rPr lang="en-US" sz="5400" b="1" dirty="0"/>
              <a:t>Screening/Enrollment Log</a:t>
            </a:r>
          </a:p>
        </p:txBody>
      </p:sp>
      <p:sp>
        <p:nvSpPr>
          <p:cNvPr id="3" name="Content Placeholder 2">
            <a:extLst>
              <a:ext uri="{FF2B5EF4-FFF2-40B4-BE49-F238E27FC236}">
                <a16:creationId xmlns:a16="http://schemas.microsoft.com/office/drawing/2014/main" id="{ED769CF4-2F00-424D-B525-ED1B75A46677}"/>
              </a:ext>
            </a:extLst>
          </p:cNvPr>
          <p:cNvSpPr>
            <a:spLocks noGrp="1"/>
          </p:cNvSpPr>
          <p:nvPr>
            <p:ph idx="1"/>
          </p:nvPr>
        </p:nvSpPr>
        <p:spPr>
          <a:xfrm>
            <a:off x="181232" y="2286000"/>
            <a:ext cx="11928390" cy="4572000"/>
          </a:xfrm>
        </p:spPr>
        <p:txBody>
          <a:bodyPr>
            <a:normAutofit fontScale="32500" lnSpcReduction="20000"/>
          </a:bodyPr>
          <a:lstStyle/>
          <a:p>
            <a:pPr marL="0" indent="0" algn="ctr">
              <a:buNone/>
            </a:pPr>
            <a:r>
              <a:rPr lang="en-US" sz="5500" b="1" dirty="0">
                <a:solidFill>
                  <a:schemeClr val="tx2">
                    <a:lumMod val="75000"/>
                  </a:schemeClr>
                </a:solidFill>
              </a:rPr>
              <a:t>Purpose:</a:t>
            </a:r>
          </a:p>
          <a:p>
            <a:pPr marL="0" indent="0" algn="ctr">
              <a:buNone/>
            </a:pPr>
            <a:endParaRPr lang="en-US" dirty="0">
              <a:solidFill>
                <a:schemeClr val="tx2">
                  <a:lumMod val="75000"/>
                </a:schemeClr>
              </a:solidFill>
            </a:endParaRPr>
          </a:p>
          <a:p>
            <a:r>
              <a:rPr lang="en-US" sz="4300" b="1" dirty="0">
                <a:solidFill>
                  <a:schemeClr val="tx2">
                    <a:lumMod val="75000"/>
                  </a:schemeClr>
                </a:solidFill>
              </a:rPr>
              <a:t>Captures patients that have been approached/screened to determine participation desire and initial eligibility</a:t>
            </a:r>
          </a:p>
          <a:p>
            <a:pPr marL="0" indent="0">
              <a:buNone/>
            </a:pPr>
            <a:endParaRPr lang="en-US" sz="4300" b="1" dirty="0">
              <a:solidFill>
                <a:schemeClr val="tx2">
                  <a:lumMod val="75000"/>
                </a:schemeClr>
              </a:solidFill>
            </a:endParaRPr>
          </a:p>
          <a:p>
            <a:r>
              <a:rPr lang="en-US" sz="4300" b="1" dirty="0">
                <a:solidFill>
                  <a:schemeClr val="tx2">
                    <a:lumMod val="75000"/>
                  </a:schemeClr>
                </a:solidFill>
              </a:rPr>
              <a:t>To record the consent of all subjects wanting to participate and meets eligibility criteria</a:t>
            </a:r>
          </a:p>
          <a:p>
            <a:pPr marL="0" indent="0">
              <a:buNone/>
            </a:pPr>
            <a:endParaRPr lang="en-US" sz="4300" b="1" dirty="0">
              <a:solidFill>
                <a:schemeClr val="tx2">
                  <a:lumMod val="75000"/>
                </a:schemeClr>
              </a:solidFill>
            </a:endParaRPr>
          </a:p>
          <a:p>
            <a:r>
              <a:rPr lang="en-US" sz="4300" b="1" dirty="0">
                <a:solidFill>
                  <a:schemeClr val="tx2">
                    <a:lumMod val="75000"/>
                  </a:schemeClr>
                </a:solidFill>
              </a:rPr>
              <a:t>Documents potential subjects who where approached regarding their participation in the study</a:t>
            </a:r>
          </a:p>
          <a:p>
            <a:pPr marL="0" indent="0">
              <a:buNone/>
            </a:pPr>
            <a:endParaRPr lang="en-US" sz="4300" b="1" dirty="0">
              <a:solidFill>
                <a:schemeClr val="tx2">
                  <a:lumMod val="75000"/>
                </a:schemeClr>
              </a:solidFill>
            </a:endParaRPr>
          </a:p>
          <a:p>
            <a:r>
              <a:rPr lang="en-US" sz="4300" b="1" dirty="0">
                <a:solidFill>
                  <a:schemeClr val="tx2">
                    <a:lumMod val="75000"/>
                  </a:schemeClr>
                </a:solidFill>
              </a:rPr>
              <a:t>Provide a comprehensive list of all subjects who were screened for eligibility </a:t>
            </a:r>
          </a:p>
          <a:p>
            <a:pPr marL="0" indent="0">
              <a:buNone/>
            </a:pPr>
            <a:endParaRPr lang="en-US" sz="4300" b="1" dirty="0">
              <a:solidFill>
                <a:schemeClr val="tx2">
                  <a:lumMod val="75000"/>
                </a:schemeClr>
              </a:solidFill>
            </a:endParaRPr>
          </a:p>
          <a:p>
            <a:r>
              <a:rPr lang="en-US" sz="4300" b="1" dirty="0">
                <a:solidFill>
                  <a:schemeClr val="tx2">
                    <a:lumMod val="75000"/>
                  </a:schemeClr>
                </a:solidFill>
              </a:rPr>
              <a:t>Documents chronological enrollment of subjects </a:t>
            </a:r>
          </a:p>
          <a:p>
            <a:pPr marL="0" indent="0">
              <a:buNone/>
            </a:pPr>
            <a:endParaRPr lang="en-US" sz="4300" b="1" dirty="0">
              <a:solidFill>
                <a:schemeClr val="tx2">
                  <a:lumMod val="75000"/>
                </a:schemeClr>
              </a:solidFill>
            </a:endParaRPr>
          </a:p>
          <a:p>
            <a:r>
              <a:rPr lang="en-US" sz="4300" b="1" dirty="0">
                <a:solidFill>
                  <a:schemeClr val="tx2">
                    <a:lumMod val="75000"/>
                  </a:schemeClr>
                </a:solidFill>
              </a:rPr>
              <a:t>Documents the reason a potential subjects was not enrolled</a:t>
            </a:r>
          </a:p>
          <a:p>
            <a:pPr marL="0" indent="0">
              <a:buNone/>
            </a:pPr>
            <a:endParaRPr lang="en-US" sz="4300" b="1" dirty="0">
              <a:solidFill>
                <a:schemeClr val="tx2">
                  <a:lumMod val="75000"/>
                </a:schemeClr>
              </a:solidFill>
            </a:endParaRPr>
          </a:p>
          <a:p>
            <a:r>
              <a:rPr lang="en-US" sz="4300" b="1" dirty="0">
                <a:solidFill>
                  <a:schemeClr val="tx2">
                    <a:lumMod val="75000"/>
                  </a:schemeClr>
                </a:solidFill>
              </a:rPr>
              <a:t>Maintains the status of the subject’s participation (withdrawal/termination/completed the study)</a:t>
            </a:r>
          </a:p>
          <a:p>
            <a:endParaRPr lang="en-US" dirty="0">
              <a:highlight>
                <a:srgbClr val="FFFF00"/>
              </a:highlight>
            </a:endParaRPr>
          </a:p>
        </p:txBody>
      </p:sp>
    </p:spTree>
    <p:extLst>
      <p:ext uri="{BB962C8B-B14F-4D97-AF65-F5344CB8AC3E}">
        <p14:creationId xmlns:p14="http://schemas.microsoft.com/office/powerpoint/2010/main" val="94233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4705-A982-458A-9C06-4D79DDEEE58E}"/>
              </a:ext>
            </a:extLst>
          </p:cNvPr>
          <p:cNvSpPr>
            <a:spLocks noGrp="1"/>
          </p:cNvSpPr>
          <p:nvPr>
            <p:ph type="title"/>
          </p:nvPr>
        </p:nvSpPr>
        <p:spPr>
          <a:xfrm>
            <a:off x="1154954" y="571499"/>
            <a:ext cx="8761413" cy="1628775"/>
          </a:xfrm>
        </p:spPr>
        <p:txBody>
          <a:bodyPr/>
          <a:lstStyle/>
          <a:p>
            <a:pPr algn="ctr"/>
            <a:r>
              <a:rPr lang="en-US" sz="5400" b="1" dirty="0"/>
              <a:t>Subject Logs </a:t>
            </a:r>
            <a:br>
              <a:rPr lang="en-US" sz="5400" b="1" dirty="0"/>
            </a:br>
            <a:r>
              <a:rPr lang="en-US" sz="5400" b="1" dirty="0"/>
              <a:t>Best Practices</a:t>
            </a:r>
          </a:p>
        </p:txBody>
      </p:sp>
      <p:sp>
        <p:nvSpPr>
          <p:cNvPr id="3" name="Content Placeholder 2">
            <a:extLst>
              <a:ext uri="{FF2B5EF4-FFF2-40B4-BE49-F238E27FC236}">
                <a16:creationId xmlns:a16="http://schemas.microsoft.com/office/drawing/2014/main" id="{5EB7853D-4F31-4198-9336-139CF8042084}"/>
              </a:ext>
            </a:extLst>
          </p:cNvPr>
          <p:cNvSpPr>
            <a:spLocks noGrp="1"/>
          </p:cNvSpPr>
          <p:nvPr>
            <p:ph idx="1"/>
          </p:nvPr>
        </p:nvSpPr>
        <p:spPr>
          <a:xfrm>
            <a:off x="1154954" y="2667000"/>
            <a:ext cx="8825659" cy="3967264"/>
          </a:xfrm>
        </p:spPr>
        <p:txBody>
          <a:bodyPr>
            <a:normAutofit/>
          </a:bodyPr>
          <a:lstStyle/>
          <a:p>
            <a:r>
              <a:rPr lang="en-US" b="1" dirty="0">
                <a:solidFill>
                  <a:schemeClr val="tx2">
                    <a:lumMod val="75000"/>
                  </a:schemeClr>
                </a:solidFill>
              </a:rPr>
              <a:t>Record subjects as they are screened/consented to ensure completeness and accuracy of the data, including screen failures </a:t>
            </a:r>
          </a:p>
          <a:p>
            <a:pPr marL="0" lvl="0" indent="0">
              <a:buNone/>
            </a:pPr>
            <a:endParaRPr lang="en-US" b="1" dirty="0">
              <a:solidFill>
                <a:schemeClr val="tx2">
                  <a:lumMod val="75000"/>
                </a:schemeClr>
              </a:solidFill>
            </a:endParaRPr>
          </a:p>
          <a:p>
            <a:pPr lvl="0"/>
            <a:r>
              <a:rPr lang="en-US" b="1" dirty="0">
                <a:solidFill>
                  <a:schemeClr val="tx2">
                    <a:lumMod val="75000"/>
                  </a:schemeClr>
                </a:solidFill>
              </a:rPr>
              <a:t>This log should contain no identifying information </a:t>
            </a:r>
          </a:p>
          <a:p>
            <a:pPr marL="0" lvl="0" indent="0">
              <a:buNone/>
            </a:pPr>
            <a:endParaRPr lang="en-US" b="1" dirty="0">
              <a:solidFill>
                <a:schemeClr val="tx2">
                  <a:lumMod val="75000"/>
                </a:schemeClr>
              </a:solidFill>
            </a:endParaRPr>
          </a:p>
          <a:p>
            <a:pPr lvl="0"/>
            <a:r>
              <a:rPr lang="en-US" b="1" dirty="0">
                <a:solidFill>
                  <a:schemeClr val="tx2">
                    <a:lumMod val="75000"/>
                  </a:schemeClr>
                </a:solidFill>
              </a:rPr>
              <a:t>Number each page </a:t>
            </a:r>
          </a:p>
          <a:p>
            <a:pPr marL="0" lvl="0" indent="0">
              <a:buNone/>
            </a:pPr>
            <a:endParaRPr lang="en-US" b="1" dirty="0">
              <a:solidFill>
                <a:schemeClr val="tx2">
                  <a:lumMod val="75000"/>
                </a:schemeClr>
              </a:solidFill>
            </a:endParaRPr>
          </a:p>
          <a:p>
            <a:pPr lvl="0"/>
            <a:r>
              <a:rPr lang="en-US" b="1" dirty="0">
                <a:solidFill>
                  <a:schemeClr val="tx2">
                    <a:lumMod val="75000"/>
                  </a:schemeClr>
                </a:solidFill>
              </a:rPr>
              <a:t>At the conclusion of the study, identify the final page of the log</a:t>
            </a:r>
          </a:p>
          <a:p>
            <a:endParaRPr lang="en-US" dirty="0"/>
          </a:p>
        </p:txBody>
      </p:sp>
      <p:pic>
        <p:nvPicPr>
          <p:cNvPr id="11" name="Picture 10" descr="A picture containing furniture, stop, red&#10;&#10;Description automatically generated">
            <a:extLst>
              <a:ext uri="{FF2B5EF4-FFF2-40B4-BE49-F238E27FC236}">
                <a16:creationId xmlns:a16="http://schemas.microsoft.com/office/drawing/2014/main" id="{3BBB9035-0694-4928-A315-2D78AF8D7F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34600" y="5359939"/>
            <a:ext cx="1748653" cy="1187180"/>
          </a:xfrm>
          <a:prstGeom prst="rect">
            <a:avLst/>
          </a:prstGeom>
        </p:spPr>
      </p:pic>
    </p:spTree>
    <p:extLst>
      <p:ext uri="{BB962C8B-B14F-4D97-AF65-F5344CB8AC3E}">
        <p14:creationId xmlns:p14="http://schemas.microsoft.com/office/powerpoint/2010/main" val="3362518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984C-0F71-4FA8-B766-BD3DD005BAB3}"/>
              </a:ext>
            </a:extLst>
          </p:cNvPr>
          <p:cNvSpPr>
            <a:spLocks noGrp="1"/>
          </p:cNvSpPr>
          <p:nvPr>
            <p:ph type="title"/>
          </p:nvPr>
        </p:nvSpPr>
        <p:spPr/>
        <p:txBody>
          <a:bodyPr/>
          <a:lstStyle/>
          <a:p>
            <a:pPr algn="ctr"/>
            <a:r>
              <a:rPr lang="en-US" sz="5400" b="1" dirty="0"/>
              <a:t>Master Log </a:t>
            </a:r>
            <a:endParaRPr lang="en-US" sz="5400" b="1" dirty="0">
              <a:solidFill>
                <a:srgbClr val="FF0000"/>
              </a:solidFill>
            </a:endParaRPr>
          </a:p>
        </p:txBody>
      </p:sp>
      <p:sp>
        <p:nvSpPr>
          <p:cNvPr id="3" name="Content Placeholder 2">
            <a:extLst>
              <a:ext uri="{FF2B5EF4-FFF2-40B4-BE49-F238E27FC236}">
                <a16:creationId xmlns:a16="http://schemas.microsoft.com/office/drawing/2014/main" id="{9B4E9C79-F473-4245-9430-5EB2A2ACC7FD}"/>
              </a:ext>
            </a:extLst>
          </p:cNvPr>
          <p:cNvSpPr>
            <a:spLocks noGrp="1"/>
          </p:cNvSpPr>
          <p:nvPr>
            <p:ph sz="half" idx="1"/>
          </p:nvPr>
        </p:nvSpPr>
        <p:spPr>
          <a:xfrm>
            <a:off x="1154954" y="2603500"/>
            <a:ext cx="4825158" cy="3855666"/>
          </a:xfrm>
        </p:spPr>
        <p:txBody>
          <a:bodyPr>
            <a:normAutofit/>
          </a:bodyPr>
          <a:lstStyle/>
          <a:p>
            <a:pPr marL="0" indent="0" algn="ctr">
              <a:buNone/>
            </a:pPr>
            <a:r>
              <a:rPr lang="en-US" b="1" dirty="0">
                <a:solidFill>
                  <a:schemeClr val="tx2">
                    <a:lumMod val="75000"/>
                  </a:schemeClr>
                </a:solidFill>
              </a:rPr>
              <a:t>Purpose:</a:t>
            </a:r>
          </a:p>
          <a:p>
            <a:pPr marL="0" indent="0" algn="ctr">
              <a:buNone/>
            </a:pPr>
            <a:endParaRPr lang="en-US" b="1" dirty="0">
              <a:solidFill>
                <a:schemeClr val="tx2">
                  <a:lumMod val="75000"/>
                </a:schemeClr>
              </a:solidFill>
            </a:endParaRPr>
          </a:p>
          <a:p>
            <a:endParaRPr lang="en-US" b="1" dirty="0">
              <a:solidFill>
                <a:schemeClr val="tx2">
                  <a:lumMod val="75000"/>
                </a:schemeClr>
              </a:solidFill>
            </a:endParaRPr>
          </a:p>
          <a:p>
            <a:r>
              <a:rPr lang="en-US" b="1" dirty="0">
                <a:solidFill>
                  <a:schemeClr val="tx2">
                    <a:lumMod val="75000"/>
                  </a:schemeClr>
                </a:solidFill>
              </a:rPr>
              <a:t> Subject Identification Code List</a:t>
            </a:r>
          </a:p>
          <a:p>
            <a:pPr marL="0" indent="0">
              <a:buNone/>
            </a:pPr>
            <a:endParaRPr lang="en-US" b="1" dirty="0">
              <a:solidFill>
                <a:schemeClr val="tx2">
                  <a:lumMod val="75000"/>
                </a:schemeClr>
              </a:solidFill>
            </a:endParaRPr>
          </a:p>
          <a:p>
            <a:pPr lvl="0"/>
            <a:r>
              <a:rPr lang="en-US" b="1" dirty="0">
                <a:solidFill>
                  <a:schemeClr val="tx2">
                    <a:lumMod val="75000"/>
                  </a:schemeClr>
                </a:solidFill>
              </a:rPr>
              <a:t>Confidential list of subject names/contact information</a:t>
            </a:r>
          </a:p>
          <a:p>
            <a:pPr marL="0" lvl="0" indent="0">
              <a:buNone/>
            </a:pPr>
            <a:endParaRPr lang="en-US" b="1" dirty="0">
              <a:highlight>
                <a:srgbClr val="FFFF00"/>
              </a:highlight>
            </a:endParaRPr>
          </a:p>
          <a:p>
            <a:pPr marL="0" indent="0">
              <a:buNone/>
            </a:pPr>
            <a:endParaRPr lang="en-US" dirty="0"/>
          </a:p>
        </p:txBody>
      </p:sp>
      <p:pic>
        <p:nvPicPr>
          <p:cNvPr id="17410" name="Picture 2" descr="Image result for lists clipart">
            <a:extLst>
              <a:ext uri="{FF2B5EF4-FFF2-40B4-BE49-F238E27FC236}">
                <a16:creationId xmlns:a16="http://schemas.microsoft.com/office/drawing/2014/main" id="{E2329299-8CBD-4846-B8FB-16AF540E9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227" y="2427964"/>
            <a:ext cx="2372267" cy="345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03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62E6-2127-44D1-8F94-B21CC5996120}"/>
              </a:ext>
            </a:extLst>
          </p:cNvPr>
          <p:cNvSpPr>
            <a:spLocks noGrp="1"/>
          </p:cNvSpPr>
          <p:nvPr>
            <p:ph type="title"/>
          </p:nvPr>
        </p:nvSpPr>
        <p:spPr>
          <a:xfrm>
            <a:off x="1154954" y="973668"/>
            <a:ext cx="8761413" cy="706964"/>
          </a:xfrm>
        </p:spPr>
        <p:txBody>
          <a:bodyPr>
            <a:noAutofit/>
          </a:bodyPr>
          <a:lstStyle/>
          <a:p>
            <a:pPr algn="ctr"/>
            <a:r>
              <a:rPr lang="en-US" sz="5400" b="1" dirty="0">
                <a:solidFill>
                  <a:srgbClr val="EBEBEB"/>
                </a:solidFill>
              </a:rPr>
              <a:t>Case Report Forms (CRFs)</a:t>
            </a:r>
          </a:p>
        </p:txBody>
      </p:sp>
      <p:pic>
        <p:nvPicPr>
          <p:cNvPr id="18434" name="Picture 2" descr="Image result for form clipart">
            <a:extLst>
              <a:ext uri="{FF2B5EF4-FFF2-40B4-BE49-F238E27FC236}">
                <a16:creationId xmlns:a16="http://schemas.microsoft.com/office/drawing/2014/main" id="{3745DD73-6309-4AAA-BD10-8D42E2A3A7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963" y="2603500"/>
            <a:ext cx="2256303"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69FEB66-A992-4619-A3BB-823B22E9643C}"/>
              </a:ext>
            </a:extLst>
          </p:cNvPr>
          <p:cNvSpPr>
            <a:spLocks noGrp="1"/>
          </p:cNvSpPr>
          <p:nvPr>
            <p:ph idx="1"/>
          </p:nvPr>
        </p:nvSpPr>
        <p:spPr>
          <a:xfrm>
            <a:off x="3015049" y="2397212"/>
            <a:ext cx="8177885" cy="2710247"/>
          </a:xfrm>
        </p:spPr>
        <p:txBody>
          <a:bodyPr anchor="ctr">
            <a:normAutofit/>
          </a:bodyPr>
          <a:lstStyle/>
          <a:p>
            <a:pPr marL="0" indent="0" algn="ctr">
              <a:lnSpc>
                <a:spcPct val="90000"/>
              </a:lnSpc>
              <a:buNone/>
            </a:pPr>
            <a:r>
              <a:rPr lang="en-US" sz="2000" b="1" dirty="0">
                <a:solidFill>
                  <a:schemeClr val="tx2">
                    <a:lumMod val="75000"/>
                  </a:schemeClr>
                </a:solidFill>
              </a:rPr>
              <a:t>Purpose:</a:t>
            </a:r>
          </a:p>
          <a:p>
            <a:pPr marL="0" indent="0" algn="ctr">
              <a:lnSpc>
                <a:spcPct val="90000"/>
              </a:lnSpc>
              <a:buNone/>
            </a:pPr>
            <a:r>
              <a:rPr lang="en-US" sz="2000" b="1" dirty="0">
                <a:solidFill>
                  <a:schemeClr val="tx2">
                    <a:lumMod val="75000"/>
                  </a:schemeClr>
                </a:solidFill>
              </a:rPr>
              <a:t> </a:t>
            </a:r>
          </a:p>
          <a:p>
            <a:pPr>
              <a:lnSpc>
                <a:spcPct val="90000"/>
              </a:lnSpc>
            </a:pPr>
            <a:r>
              <a:rPr lang="en-US" b="1" dirty="0">
                <a:solidFill>
                  <a:schemeClr val="tx2">
                    <a:lumMod val="75000"/>
                  </a:schemeClr>
                </a:solidFill>
              </a:rPr>
              <a:t>Documentation of protocol required information for each subject</a:t>
            </a:r>
          </a:p>
          <a:p>
            <a:pPr marL="0" indent="0">
              <a:lnSpc>
                <a:spcPct val="90000"/>
              </a:lnSpc>
              <a:buNone/>
            </a:pPr>
            <a:endParaRPr lang="en-US" b="1" dirty="0">
              <a:solidFill>
                <a:schemeClr val="tx2">
                  <a:lumMod val="75000"/>
                </a:schemeClr>
              </a:solidFill>
            </a:endParaRPr>
          </a:p>
          <a:p>
            <a:pPr>
              <a:lnSpc>
                <a:spcPct val="90000"/>
              </a:lnSpc>
            </a:pPr>
            <a:r>
              <a:rPr lang="en-US" b="1" dirty="0">
                <a:solidFill>
                  <a:schemeClr val="tx2">
                    <a:lumMod val="75000"/>
                  </a:schemeClr>
                </a:solidFill>
              </a:rPr>
              <a:t>Facilitation of data collection and entry </a:t>
            </a:r>
          </a:p>
          <a:p>
            <a:pPr marL="0" indent="0">
              <a:lnSpc>
                <a:spcPct val="90000"/>
              </a:lnSpc>
              <a:buNone/>
            </a:pPr>
            <a:endParaRPr lang="en-US" sz="1500" dirty="0">
              <a:highlight>
                <a:srgbClr val="FFFF00"/>
              </a:highlight>
            </a:endParaRPr>
          </a:p>
        </p:txBody>
      </p:sp>
    </p:spTree>
    <p:extLst>
      <p:ext uri="{BB962C8B-B14F-4D97-AF65-F5344CB8AC3E}">
        <p14:creationId xmlns:p14="http://schemas.microsoft.com/office/powerpoint/2010/main" val="384789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4C96-7B06-411F-A143-80CF6F91C204}"/>
              </a:ext>
            </a:extLst>
          </p:cNvPr>
          <p:cNvSpPr>
            <a:spLocks noGrp="1"/>
          </p:cNvSpPr>
          <p:nvPr>
            <p:ph type="title"/>
          </p:nvPr>
        </p:nvSpPr>
        <p:spPr>
          <a:xfrm>
            <a:off x="1154954" y="593124"/>
            <a:ext cx="8761413" cy="1367481"/>
          </a:xfrm>
        </p:spPr>
        <p:txBody>
          <a:bodyPr/>
          <a:lstStyle/>
          <a:p>
            <a:pPr algn="ctr"/>
            <a:r>
              <a:rPr lang="en-US" sz="5400" b="1" dirty="0"/>
              <a:t>What is a </a:t>
            </a:r>
            <a:br>
              <a:rPr lang="en-US" sz="5400" b="1" dirty="0"/>
            </a:br>
            <a:r>
              <a:rPr lang="en-US" sz="5400" b="1" dirty="0"/>
              <a:t>Regulatory Binder?</a:t>
            </a:r>
          </a:p>
        </p:txBody>
      </p:sp>
      <p:sp>
        <p:nvSpPr>
          <p:cNvPr id="3" name="Content Placeholder 2">
            <a:extLst>
              <a:ext uri="{FF2B5EF4-FFF2-40B4-BE49-F238E27FC236}">
                <a16:creationId xmlns:a16="http://schemas.microsoft.com/office/drawing/2014/main" id="{D8E394D1-EEFE-4293-9148-FB91284960CA}"/>
              </a:ext>
            </a:extLst>
          </p:cNvPr>
          <p:cNvSpPr>
            <a:spLocks noGrp="1"/>
          </p:cNvSpPr>
          <p:nvPr>
            <p:ph idx="1"/>
          </p:nvPr>
        </p:nvSpPr>
        <p:spPr>
          <a:xfrm>
            <a:off x="1154954" y="3275044"/>
            <a:ext cx="8825659" cy="2744755"/>
          </a:xfrm>
        </p:spPr>
        <p:txBody>
          <a:bodyPr>
            <a:normAutofit/>
          </a:bodyPr>
          <a:lstStyle/>
          <a:p>
            <a:r>
              <a:rPr lang="en-US" b="1" dirty="0">
                <a:solidFill>
                  <a:schemeClr val="tx2">
                    <a:lumMod val="75000"/>
                  </a:schemeClr>
                </a:solidFill>
              </a:rPr>
              <a:t>Electronic/paper/combination file that contains:</a:t>
            </a:r>
          </a:p>
          <a:p>
            <a:pPr marL="0" indent="0">
              <a:buNone/>
            </a:pPr>
            <a:r>
              <a:rPr lang="en-US" b="1" dirty="0">
                <a:solidFill>
                  <a:schemeClr val="tx2">
                    <a:lumMod val="75000"/>
                  </a:schemeClr>
                </a:solidFill>
              </a:rPr>
              <a:t> </a:t>
            </a:r>
          </a:p>
          <a:p>
            <a:pPr lvl="1"/>
            <a:r>
              <a:rPr lang="en-US" sz="1800" b="1" dirty="0">
                <a:solidFill>
                  <a:schemeClr val="tx2">
                    <a:lumMod val="75000"/>
                  </a:schemeClr>
                </a:solidFill>
              </a:rPr>
              <a:t>Study specific information</a:t>
            </a:r>
          </a:p>
          <a:p>
            <a:pPr lvl="1"/>
            <a:r>
              <a:rPr lang="en-US" sz="1800" b="1" dirty="0">
                <a:solidFill>
                  <a:schemeClr val="tx2">
                    <a:lumMod val="75000"/>
                  </a:schemeClr>
                </a:solidFill>
              </a:rPr>
              <a:t>Study essential documents</a:t>
            </a:r>
          </a:p>
          <a:p>
            <a:pPr lvl="1"/>
            <a:r>
              <a:rPr lang="en-US" sz="1800" b="1" dirty="0">
                <a:solidFill>
                  <a:schemeClr val="tx2">
                    <a:lumMod val="75000"/>
                  </a:schemeClr>
                </a:solidFill>
              </a:rPr>
              <a:t>Regulatory documents</a:t>
            </a:r>
          </a:p>
          <a:p>
            <a:pPr marL="457200" lvl="1" indent="0">
              <a:buNone/>
            </a:pPr>
            <a:endParaRPr lang="en-US" dirty="0"/>
          </a:p>
        </p:txBody>
      </p:sp>
      <p:pic>
        <p:nvPicPr>
          <p:cNvPr id="5" name="Picture 4" descr="A drawing of a face&#10;&#10;Description automatically generated">
            <a:extLst>
              <a:ext uri="{FF2B5EF4-FFF2-40B4-BE49-F238E27FC236}">
                <a16:creationId xmlns:a16="http://schemas.microsoft.com/office/drawing/2014/main" id="{51285C2B-F46D-4005-A46D-1902E40E7A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2113" y="1305439"/>
            <a:ext cx="865682" cy="1545861"/>
          </a:xfrm>
          <a:prstGeom prst="rect">
            <a:avLst/>
          </a:prstGeom>
        </p:spPr>
      </p:pic>
      <p:pic>
        <p:nvPicPr>
          <p:cNvPr id="10" name="Picture 9" descr="A close up of a computer&#10;&#10;Description automatically generated">
            <a:extLst>
              <a:ext uri="{FF2B5EF4-FFF2-40B4-BE49-F238E27FC236}">
                <a16:creationId xmlns:a16="http://schemas.microsoft.com/office/drawing/2014/main" id="{A68847A0-7E25-4AF0-8428-353C66411D4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58299" y="4148876"/>
            <a:ext cx="2263875" cy="2408378"/>
          </a:xfrm>
          <a:prstGeom prst="rect">
            <a:avLst/>
          </a:prstGeom>
        </p:spPr>
      </p:pic>
    </p:spTree>
    <p:extLst>
      <p:ext uri="{BB962C8B-B14F-4D97-AF65-F5344CB8AC3E}">
        <p14:creationId xmlns:p14="http://schemas.microsoft.com/office/powerpoint/2010/main" val="321291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46" name="Freeform: Shape 4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4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69E1CF94-89DE-4652-983F-909739AE79E7}"/>
              </a:ext>
            </a:extLst>
          </p:cNvPr>
          <p:cNvSpPr>
            <a:spLocks noGrp="1"/>
          </p:cNvSpPr>
          <p:nvPr>
            <p:ph type="title"/>
          </p:nvPr>
        </p:nvSpPr>
        <p:spPr>
          <a:xfrm>
            <a:off x="605860" y="655367"/>
            <a:ext cx="3840548" cy="1758431"/>
          </a:xfrm>
        </p:spPr>
        <p:txBody>
          <a:bodyPr>
            <a:noAutofit/>
          </a:bodyPr>
          <a:lstStyle/>
          <a:p>
            <a:pPr>
              <a:lnSpc>
                <a:spcPct val="90000"/>
              </a:lnSpc>
            </a:pPr>
            <a:r>
              <a:rPr lang="en-US" b="1" dirty="0">
                <a:solidFill>
                  <a:schemeClr val="tx1"/>
                </a:solidFill>
              </a:rPr>
              <a:t>Blank Case </a:t>
            </a:r>
            <a:br>
              <a:rPr lang="en-US" b="1" dirty="0">
                <a:solidFill>
                  <a:schemeClr val="tx1"/>
                </a:solidFill>
              </a:rPr>
            </a:br>
            <a:r>
              <a:rPr lang="en-US" b="1" dirty="0">
                <a:solidFill>
                  <a:schemeClr val="tx1"/>
                </a:solidFill>
              </a:rPr>
              <a:t>Report Forms (CRFs)</a:t>
            </a:r>
          </a:p>
        </p:txBody>
      </p:sp>
      <p:sp>
        <p:nvSpPr>
          <p:cNvPr id="50" name="Rectangle 4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Oval 5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D2C4FC1-5977-41F5-93C0-9A176D028D43}"/>
              </a:ext>
            </a:extLst>
          </p:cNvPr>
          <p:cNvSpPr>
            <a:spLocks noGrp="1"/>
          </p:cNvSpPr>
          <p:nvPr>
            <p:ph idx="1"/>
          </p:nvPr>
        </p:nvSpPr>
        <p:spPr>
          <a:xfrm>
            <a:off x="556846" y="2543907"/>
            <a:ext cx="4072087" cy="3658725"/>
          </a:xfrm>
        </p:spPr>
        <p:txBody>
          <a:bodyPr>
            <a:normAutofit/>
          </a:bodyPr>
          <a:lstStyle/>
          <a:p>
            <a:endParaRPr lang="en-US" b="1" dirty="0">
              <a:solidFill>
                <a:schemeClr val="tx1"/>
              </a:solidFill>
            </a:endParaRPr>
          </a:p>
          <a:p>
            <a:r>
              <a:rPr lang="en-US" b="1" dirty="0">
                <a:solidFill>
                  <a:schemeClr val="tx1"/>
                </a:solidFill>
              </a:rPr>
              <a:t>CRFs include:</a:t>
            </a:r>
          </a:p>
          <a:p>
            <a:pPr lvl="1"/>
            <a:r>
              <a:rPr lang="en-US" b="1" dirty="0">
                <a:solidFill>
                  <a:schemeClr val="tx1"/>
                </a:solidFill>
              </a:rPr>
              <a:t>Data collection sheets</a:t>
            </a:r>
          </a:p>
          <a:p>
            <a:pPr lvl="1"/>
            <a:r>
              <a:rPr lang="en-US" b="1" dirty="0">
                <a:solidFill>
                  <a:schemeClr val="tx1"/>
                </a:solidFill>
              </a:rPr>
              <a:t>Questionnaires</a:t>
            </a:r>
          </a:p>
          <a:p>
            <a:pPr lvl="1"/>
            <a:r>
              <a:rPr lang="en-US" b="1" dirty="0">
                <a:solidFill>
                  <a:schemeClr val="tx1"/>
                </a:solidFill>
              </a:rPr>
              <a:t>Worksheets</a:t>
            </a:r>
          </a:p>
          <a:p>
            <a:pPr lvl="1"/>
            <a:endParaRPr lang="en-US" b="1" dirty="0">
              <a:solidFill>
                <a:schemeClr val="tx1"/>
              </a:solidFill>
            </a:endParaRPr>
          </a:p>
          <a:p>
            <a:pPr lvl="1"/>
            <a:endParaRPr lang="en-US" b="1" dirty="0">
              <a:solidFill>
                <a:schemeClr val="tx1"/>
              </a:solidFill>
            </a:endParaRPr>
          </a:p>
          <a:p>
            <a:pPr marL="457200" lvl="1" indent="0">
              <a:buNone/>
            </a:pPr>
            <a:r>
              <a:rPr lang="en-US" b="1" dirty="0">
                <a:solidFill>
                  <a:schemeClr val="tx1"/>
                </a:solidFill>
              </a:rPr>
              <a:t>A copy of blank CRFs should be maintained in the RB</a:t>
            </a:r>
          </a:p>
        </p:txBody>
      </p:sp>
      <p:sp>
        <p:nvSpPr>
          <p:cNvPr id="5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7" name="Rectangle: Rounded Corners 6">
            <a:extLst>
              <a:ext uri="{FF2B5EF4-FFF2-40B4-BE49-F238E27FC236}">
                <a16:creationId xmlns:a16="http://schemas.microsoft.com/office/drawing/2014/main" id="{CCBE78BE-6713-4B81-BB54-5D4BA382C8A1}"/>
              </a:ext>
            </a:extLst>
          </p:cNvPr>
          <p:cNvSpPr/>
          <p:nvPr/>
        </p:nvSpPr>
        <p:spPr>
          <a:xfrm>
            <a:off x="10426417" y="5000625"/>
            <a:ext cx="258763" cy="2571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pic>
        <p:nvPicPr>
          <p:cNvPr id="9" name="Picture 8" descr="A close up of a device&#10;&#10;Description automatically generated">
            <a:extLst>
              <a:ext uri="{FF2B5EF4-FFF2-40B4-BE49-F238E27FC236}">
                <a16:creationId xmlns:a16="http://schemas.microsoft.com/office/drawing/2014/main" id="{3F8B8FF4-36D9-475D-89E0-0392A26609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5778" y="1143000"/>
            <a:ext cx="3413248" cy="4797168"/>
          </a:xfrm>
          <a:prstGeom prst="rect">
            <a:avLst/>
          </a:prstGeom>
        </p:spPr>
      </p:pic>
    </p:spTree>
    <p:extLst>
      <p:ext uri="{BB962C8B-B14F-4D97-AF65-F5344CB8AC3E}">
        <p14:creationId xmlns:p14="http://schemas.microsoft.com/office/powerpoint/2010/main" val="191220499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52BE8-4923-4EA8-983D-4E97B2450B2C}"/>
              </a:ext>
            </a:extLst>
          </p:cNvPr>
          <p:cNvSpPr>
            <a:spLocks noGrp="1"/>
          </p:cNvSpPr>
          <p:nvPr>
            <p:ph type="title"/>
          </p:nvPr>
        </p:nvSpPr>
        <p:spPr>
          <a:xfrm>
            <a:off x="1154954" y="552450"/>
            <a:ext cx="8761413" cy="1562100"/>
          </a:xfrm>
        </p:spPr>
        <p:txBody>
          <a:bodyPr/>
          <a:lstStyle/>
          <a:p>
            <a:pPr algn="ctr"/>
            <a:r>
              <a:rPr lang="en-US" sz="5400" b="1" dirty="0"/>
              <a:t>Completed Case </a:t>
            </a:r>
            <a:br>
              <a:rPr lang="en-US" sz="5400" b="1" dirty="0"/>
            </a:br>
            <a:r>
              <a:rPr lang="en-US" sz="5400" b="1" dirty="0"/>
              <a:t>Report Forms</a:t>
            </a:r>
          </a:p>
        </p:txBody>
      </p:sp>
      <p:sp>
        <p:nvSpPr>
          <p:cNvPr id="3" name="Content Placeholder 2">
            <a:extLst>
              <a:ext uri="{FF2B5EF4-FFF2-40B4-BE49-F238E27FC236}">
                <a16:creationId xmlns:a16="http://schemas.microsoft.com/office/drawing/2014/main" id="{46720AF5-1C44-4F9B-A894-BD497D48F284}"/>
              </a:ext>
            </a:extLst>
          </p:cNvPr>
          <p:cNvSpPr>
            <a:spLocks noGrp="1"/>
          </p:cNvSpPr>
          <p:nvPr>
            <p:ph idx="1"/>
          </p:nvPr>
        </p:nvSpPr>
        <p:spPr>
          <a:xfrm>
            <a:off x="2400299" y="2603500"/>
            <a:ext cx="5600701" cy="3416300"/>
          </a:xfrm>
        </p:spPr>
        <p:txBody>
          <a:bodyPr/>
          <a:lstStyle/>
          <a:p>
            <a:pPr marL="0" indent="0" algn="ctr">
              <a:lnSpc>
                <a:spcPct val="90000"/>
              </a:lnSpc>
              <a:buNone/>
            </a:pPr>
            <a:endParaRPr lang="en-US" sz="3200" b="1" dirty="0">
              <a:solidFill>
                <a:srgbClr val="FF0000"/>
              </a:solidFill>
            </a:endParaRPr>
          </a:p>
          <a:p>
            <a:pPr marL="0" indent="0" algn="ctr">
              <a:lnSpc>
                <a:spcPct val="90000"/>
              </a:lnSpc>
              <a:buNone/>
            </a:pPr>
            <a:endParaRPr lang="en-US" sz="3200" b="1" dirty="0">
              <a:solidFill>
                <a:srgbClr val="FF0000"/>
              </a:solidFill>
            </a:endParaRPr>
          </a:p>
          <a:p>
            <a:pPr marL="0" indent="0" algn="ctr">
              <a:lnSpc>
                <a:spcPct val="90000"/>
              </a:lnSpc>
              <a:buNone/>
            </a:pPr>
            <a:r>
              <a:rPr lang="en-US" sz="3200" b="1" dirty="0">
                <a:solidFill>
                  <a:srgbClr val="FF0000"/>
                </a:solidFill>
              </a:rPr>
              <a:t>WHERE DO YOU </a:t>
            </a:r>
          </a:p>
          <a:p>
            <a:pPr marL="0" indent="0" algn="ctr">
              <a:lnSpc>
                <a:spcPct val="90000"/>
              </a:lnSpc>
              <a:buNone/>
            </a:pPr>
            <a:r>
              <a:rPr lang="en-US" sz="3200" b="1" dirty="0">
                <a:solidFill>
                  <a:srgbClr val="FF0000"/>
                </a:solidFill>
              </a:rPr>
              <a:t>USUALLY STORE </a:t>
            </a:r>
          </a:p>
          <a:p>
            <a:pPr marL="0" indent="0" algn="ctr">
              <a:lnSpc>
                <a:spcPct val="90000"/>
              </a:lnSpc>
              <a:buNone/>
            </a:pPr>
            <a:r>
              <a:rPr lang="en-US" sz="3200" b="1" dirty="0">
                <a:solidFill>
                  <a:srgbClr val="FF0000"/>
                </a:solidFill>
              </a:rPr>
              <a:t>COMPLETED CRFs?</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F6FC5770-6D34-44EE-B926-489A6F1AE0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4155" y="3784600"/>
            <a:ext cx="3110238" cy="1562100"/>
          </a:xfrm>
          <a:prstGeom prst="rect">
            <a:avLst/>
          </a:prstGeom>
        </p:spPr>
      </p:pic>
    </p:spTree>
    <p:extLst>
      <p:ext uri="{BB962C8B-B14F-4D97-AF65-F5344CB8AC3E}">
        <p14:creationId xmlns:p14="http://schemas.microsoft.com/office/powerpoint/2010/main" val="3559980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FB61-B9DB-49C5-ACF5-991F4318B25C}"/>
              </a:ext>
            </a:extLst>
          </p:cNvPr>
          <p:cNvSpPr>
            <a:spLocks noGrp="1"/>
          </p:cNvSpPr>
          <p:nvPr>
            <p:ph type="title"/>
          </p:nvPr>
        </p:nvSpPr>
        <p:spPr/>
        <p:txBody>
          <a:bodyPr/>
          <a:lstStyle/>
          <a:p>
            <a:pPr algn="ctr"/>
            <a:r>
              <a:rPr lang="en-US" sz="5400" b="1" dirty="0"/>
              <a:t>CRFs Best Practices</a:t>
            </a:r>
          </a:p>
        </p:txBody>
      </p:sp>
      <p:sp>
        <p:nvSpPr>
          <p:cNvPr id="3" name="Content Placeholder 2">
            <a:extLst>
              <a:ext uri="{FF2B5EF4-FFF2-40B4-BE49-F238E27FC236}">
                <a16:creationId xmlns:a16="http://schemas.microsoft.com/office/drawing/2014/main" id="{13F61E8E-A314-44D7-B521-303048E3C863}"/>
              </a:ext>
            </a:extLst>
          </p:cNvPr>
          <p:cNvSpPr>
            <a:spLocks noGrp="1"/>
          </p:cNvSpPr>
          <p:nvPr>
            <p:ph idx="1"/>
          </p:nvPr>
        </p:nvSpPr>
        <p:spPr>
          <a:xfrm>
            <a:off x="1154954" y="2339547"/>
            <a:ext cx="8825659" cy="4423718"/>
          </a:xfrm>
        </p:spPr>
        <p:txBody>
          <a:bodyPr>
            <a:noAutofit/>
          </a:bodyPr>
          <a:lstStyle/>
          <a:p>
            <a:pPr>
              <a:lnSpc>
                <a:spcPct val="90000"/>
              </a:lnSpc>
            </a:pPr>
            <a:r>
              <a:rPr lang="en-US" b="1" dirty="0">
                <a:solidFill>
                  <a:schemeClr val="tx2">
                    <a:lumMod val="75000"/>
                  </a:schemeClr>
                </a:solidFill>
              </a:rPr>
              <a:t>All completed CRFs should be maintained as essential documents</a:t>
            </a:r>
          </a:p>
          <a:p>
            <a:pPr marL="0" indent="0">
              <a:lnSpc>
                <a:spcPct val="90000"/>
              </a:lnSpc>
              <a:buNone/>
            </a:pPr>
            <a:endParaRPr lang="en-US" b="1" dirty="0">
              <a:solidFill>
                <a:schemeClr val="tx2">
                  <a:lumMod val="75000"/>
                </a:schemeClr>
              </a:solidFill>
            </a:endParaRPr>
          </a:p>
          <a:p>
            <a:pPr>
              <a:lnSpc>
                <a:spcPct val="90000"/>
              </a:lnSpc>
            </a:pPr>
            <a:r>
              <a:rPr lang="en-US" b="1" dirty="0">
                <a:solidFill>
                  <a:schemeClr val="tx2">
                    <a:lumMod val="75000"/>
                  </a:schemeClr>
                </a:solidFill>
              </a:rPr>
              <a:t>CRFs should be dated/signed by the study team member completing the form (ALCOA-C)</a:t>
            </a:r>
          </a:p>
          <a:p>
            <a:endParaRPr lang="en-US" b="1" dirty="0">
              <a:solidFill>
                <a:schemeClr val="tx2">
                  <a:lumMod val="75000"/>
                </a:schemeClr>
              </a:solidFill>
            </a:endParaRPr>
          </a:p>
          <a:p>
            <a:r>
              <a:rPr lang="en-US" b="1" dirty="0">
                <a:solidFill>
                  <a:schemeClr val="tx2">
                    <a:lumMod val="75000"/>
                  </a:schemeClr>
                </a:solidFill>
              </a:rPr>
              <a:t>Data reported on the CRF should be consistent with the source documents</a:t>
            </a:r>
          </a:p>
          <a:p>
            <a:pPr marL="0" indent="0">
              <a:buNone/>
            </a:pPr>
            <a:endParaRPr lang="en-US" b="1" dirty="0">
              <a:solidFill>
                <a:schemeClr val="tx2">
                  <a:lumMod val="75000"/>
                </a:schemeClr>
              </a:solidFill>
            </a:endParaRPr>
          </a:p>
          <a:p>
            <a:r>
              <a:rPr lang="en-US" b="1" dirty="0">
                <a:solidFill>
                  <a:schemeClr val="tx2">
                    <a:lumMod val="75000"/>
                  </a:schemeClr>
                </a:solidFill>
              </a:rPr>
              <a:t>Any change or correction to a CRF should be dated, initialed, and explained (if necessary) and should not obscure the original entry</a:t>
            </a:r>
          </a:p>
          <a:p>
            <a:pPr marL="0" indent="0">
              <a:buNone/>
            </a:pPr>
            <a:endParaRPr lang="en-US" b="1" dirty="0">
              <a:solidFill>
                <a:schemeClr val="tx2">
                  <a:lumMod val="75000"/>
                </a:schemeClr>
              </a:solidFill>
            </a:endParaRPr>
          </a:p>
          <a:p>
            <a:r>
              <a:rPr lang="en-US" b="1" dirty="0">
                <a:solidFill>
                  <a:schemeClr val="tx2">
                    <a:lumMod val="75000"/>
                  </a:schemeClr>
                </a:solidFill>
              </a:rPr>
              <a:t>Usually the PI reviews/signs off on the completed CRFs or documents</a:t>
            </a:r>
          </a:p>
        </p:txBody>
      </p:sp>
    </p:spTree>
    <p:extLst>
      <p:ext uri="{BB962C8B-B14F-4D97-AF65-F5344CB8AC3E}">
        <p14:creationId xmlns:p14="http://schemas.microsoft.com/office/powerpoint/2010/main" val="2895900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B50A-EEA3-4909-B229-41A2D04A9ADF}"/>
              </a:ext>
            </a:extLst>
          </p:cNvPr>
          <p:cNvSpPr>
            <a:spLocks noGrp="1"/>
          </p:cNvSpPr>
          <p:nvPr>
            <p:ph type="title"/>
          </p:nvPr>
        </p:nvSpPr>
        <p:spPr/>
        <p:txBody>
          <a:bodyPr/>
          <a:lstStyle/>
          <a:p>
            <a:pPr algn="ctr"/>
            <a:r>
              <a:rPr lang="en-US" sz="5400" b="1" dirty="0"/>
              <a:t>Source Documents</a:t>
            </a:r>
            <a:endParaRPr lang="en-US" sz="5400" b="1" dirty="0">
              <a:solidFill>
                <a:srgbClr val="FF0000"/>
              </a:solidFill>
            </a:endParaRPr>
          </a:p>
        </p:txBody>
      </p:sp>
      <p:sp>
        <p:nvSpPr>
          <p:cNvPr id="3" name="Content Placeholder 2">
            <a:extLst>
              <a:ext uri="{FF2B5EF4-FFF2-40B4-BE49-F238E27FC236}">
                <a16:creationId xmlns:a16="http://schemas.microsoft.com/office/drawing/2014/main" id="{913406F1-4AB8-47A6-A27E-19ED4199D7B8}"/>
              </a:ext>
            </a:extLst>
          </p:cNvPr>
          <p:cNvSpPr>
            <a:spLocks noGrp="1"/>
          </p:cNvSpPr>
          <p:nvPr>
            <p:ph idx="1"/>
          </p:nvPr>
        </p:nvSpPr>
        <p:spPr>
          <a:xfrm>
            <a:off x="1154954" y="2768600"/>
            <a:ext cx="8825659" cy="3556000"/>
          </a:xfrm>
        </p:spPr>
        <p:txBody>
          <a:bodyPr>
            <a:normAutofit/>
          </a:bodyPr>
          <a:lstStyle/>
          <a:p>
            <a:pPr marL="0" indent="0" algn="ctr">
              <a:buNone/>
            </a:pPr>
            <a:r>
              <a:rPr lang="en-US" sz="3200" b="1" dirty="0">
                <a:solidFill>
                  <a:srgbClr val="FF0000"/>
                </a:solidFill>
              </a:rPr>
              <a:t>WHERE ARE </a:t>
            </a:r>
          </a:p>
          <a:p>
            <a:pPr marL="0" indent="0" algn="ctr">
              <a:buNone/>
            </a:pPr>
            <a:r>
              <a:rPr lang="en-US" sz="3200" b="1" dirty="0">
                <a:solidFill>
                  <a:srgbClr val="FF0000"/>
                </a:solidFill>
              </a:rPr>
              <a:t>SOURCE DOCUMENTS </a:t>
            </a:r>
          </a:p>
          <a:p>
            <a:pPr marL="0" indent="0" algn="ctr">
              <a:buNone/>
            </a:pPr>
            <a:r>
              <a:rPr lang="en-US" sz="3200" b="1" dirty="0">
                <a:solidFill>
                  <a:srgbClr val="FF0000"/>
                </a:solidFill>
              </a:rPr>
              <a:t>MAINTAINED?</a:t>
            </a:r>
          </a:p>
        </p:txBody>
      </p:sp>
      <p:pic>
        <p:nvPicPr>
          <p:cNvPr id="5" name="Picture 4" descr="A close up of text on a white background&#10;&#10;Description automatically generated">
            <a:extLst>
              <a:ext uri="{FF2B5EF4-FFF2-40B4-BE49-F238E27FC236}">
                <a16:creationId xmlns:a16="http://schemas.microsoft.com/office/drawing/2014/main" id="{B50CB5A4-D77B-4DFB-875E-F361A37AFC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12468" y="4000499"/>
            <a:ext cx="2749331" cy="2061999"/>
          </a:xfrm>
          <a:prstGeom prst="rect">
            <a:avLst/>
          </a:prstGeom>
        </p:spPr>
      </p:pic>
    </p:spTree>
    <p:extLst>
      <p:ext uri="{BB962C8B-B14F-4D97-AF65-F5344CB8AC3E}">
        <p14:creationId xmlns:p14="http://schemas.microsoft.com/office/powerpoint/2010/main" val="2343860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E1A1075C-B0C9-4A61-85D9-80376ABE9FFB}"/>
              </a:ext>
            </a:extLst>
          </p:cNvPr>
          <p:cNvSpPr>
            <a:spLocks noGrp="1"/>
          </p:cNvSpPr>
          <p:nvPr>
            <p:ph type="title"/>
          </p:nvPr>
        </p:nvSpPr>
        <p:spPr>
          <a:xfrm>
            <a:off x="550986" y="1130603"/>
            <a:ext cx="4131364" cy="4596794"/>
          </a:xfrm>
        </p:spPr>
        <p:txBody>
          <a:bodyPr anchor="ctr">
            <a:normAutofit/>
          </a:bodyPr>
          <a:lstStyle/>
          <a:p>
            <a:r>
              <a:rPr lang="en-US" sz="5400" b="1" dirty="0">
                <a:solidFill>
                  <a:srgbClr val="EBEBEB"/>
                </a:solidFill>
              </a:rPr>
              <a:t>Source Documents </a:t>
            </a:r>
            <a:r>
              <a:rPr lang="en-US" sz="1200" b="1" dirty="0"/>
              <a:t>cont’d</a:t>
            </a:r>
            <a:endParaRPr lang="en-US" sz="1200" b="1" dirty="0">
              <a:solidFill>
                <a:srgbClr val="EBEBEB"/>
              </a:solidFill>
            </a:endParaRPr>
          </a:p>
        </p:txBody>
      </p:sp>
      <p:sp>
        <p:nvSpPr>
          <p:cNvPr id="3" name="Content Placeholder 2">
            <a:extLst>
              <a:ext uri="{FF2B5EF4-FFF2-40B4-BE49-F238E27FC236}">
                <a16:creationId xmlns:a16="http://schemas.microsoft.com/office/drawing/2014/main" id="{ECE2463F-592A-4C23-951C-611A6C30146C}"/>
              </a:ext>
            </a:extLst>
          </p:cNvPr>
          <p:cNvSpPr>
            <a:spLocks noGrp="1"/>
          </p:cNvSpPr>
          <p:nvPr>
            <p:ph idx="1"/>
          </p:nvPr>
        </p:nvSpPr>
        <p:spPr>
          <a:xfrm>
            <a:off x="5290077" y="1130602"/>
            <a:ext cx="5502614" cy="2493821"/>
          </a:xfrm>
        </p:spPr>
        <p:txBody>
          <a:bodyPr anchor="ctr">
            <a:normAutofit/>
          </a:bodyPr>
          <a:lstStyle/>
          <a:p>
            <a:r>
              <a:rPr lang="en-US" sz="2000" b="1" dirty="0">
                <a:solidFill>
                  <a:schemeClr val="tx2">
                    <a:lumMod val="75000"/>
                  </a:schemeClr>
                </a:solidFill>
              </a:rPr>
              <a:t>Place of storage of source documents:</a:t>
            </a:r>
          </a:p>
          <a:p>
            <a:pPr lvl="1"/>
            <a:r>
              <a:rPr lang="en-US" sz="2000" b="1" dirty="0">
                <a:solidFill>
                  <a:schemeClr val="tx2">
                    <a:lumMod val="75000"/>
                  </a:schemeClr>
                </a:solidFill>
              </a:rPr>
              <a:t>Patient/Subject’s medical records</a:t>
            </a:r>
          </a:p>
          <a:p>
            <a:pPr lvl="1"/>
            <a:r>
              <a:rPr lang="en-US" sz="2000" b="1" dirty="0">
                <a:solidFill>
                  <a:schemeClr val="tx2">
                    <a:lumMod val="75000"/>
                  </a:schemeClr>
                </a:solidFill>
              </a:rPr>
              <a:t>Subject’s research record</a:t>
            </a:r>
          </a:p>
          <a:p>
            <a:pPr lvl="1"/>
            <a:r>
              <a:rPr lang="en-US" sz="2000" b="1" dirty="0">
                <a:solidFill>
                  <a:schemeClr val="tx2">
                    <a:lumMod val="75000"/>
                  </a:schemeClr>
                </a:solidFill>
              </a:rPr>
              <a:t>RB, for a small amount of participants</a:t>
            </a:r>
          </a:p>
        </p:txBody>
      </p:sp>
      <p:pic>
        <p:nvPicPr>
          <p:cNvPr id="5" name="Picture 4" descr="A picture containing monitor, white, computer&#10;&#10;Description automatically generated">
            <a:extLst>
              <a:ext uri="{FF2B5EF4-FFF2-40B4-BE49-F238E27FC236}">
                <a16:creationId xmlns:a16="http://schemas.microsoft.com/office/drawing/2014/main" id="{061221E6-FBB3-4929-B510-F39105F391E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28338" y="4176584"/>
            <a:ext cx="2858214" cy="2427218"/>
          </a:xfrm>
          <a:prstGeom prst="rect">
            <a:avLst/>
          </a:prstGeom>
        </p:spPr>
      </p:pic>
    </p:spTree>
    <p:extLst>
      <p:ext uri="{BB962C8B-B14F-4D97-AF65-F5344CB8AC3E}">
        <p14:creationId xmlns:p14="http://schemas.microsoft.com/office/powerpoint/2010/main" val="2346930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093C-8CF9-4929-8B92-CA612854FE5F}"/>
              </a:ext>
            </a:extLst>
          </p:cNvPr>
          <p:cNvSpPr>
            <a:spLocks noGrp="1"/>
          </p:cNvSpPr>
          <p:nvPr>
            <p:ph type="title"/>
          </p:nvPr>
        </p:nvSpPr>
        <p:spPr>
          <a:xfrm>
            <a:off x="1154954" y="593124"/>
            <a:ext cx="8761413" cy="1565190"/>
          </a:xfrm>
        </p:spPr>
        <p:txBody>
          <a:bodyPr>
            <a:noAutofit/>
          </a:bodyPr>
          <a:lstStyle/>
          <a:p>
            <a:pPr algn="ctr"/>
            <a:r>
              <a:rPr lang="en-US" sz="5400" b="1" dirty="0"/>
              <a:t>Investigational </a:t>
            </a:r>
            <a:br>
              <a:rPr lang="en-US" sz="5400" b="1" dirty="0"/>
            </a:br>
            <a:r>
              <a:rPr lang="en-US" sz="5400" b="1" dirty="0"/>
              <a:t>Product (IP)</a:t>
            </a:r>
          </a:p>
        </p:txBody>
      </p:sp>
      <p:pic>
        <p:nvPicPr>
          <p:cNvPr id="19462" name="Picture 6" descr="Image result for medication clipart">
            <a:extLst>
              <a:ext uri="{FF2B5EF4-FFF2-40B4-BE49-F238E27FC236}">
                <a16:creationId xmlns:a16="http://schemas.microsoft.com/office/drawing/2014/main" id="{C0C94057-9852-4F73-805C-B62F5103AC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261" y="2341416"/>
            <a:ext cx="1388185" cy="1451285"/>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19460" name="Picture 4" descr="Image result for medical device clipart">
            <a:extLst>
              <a:ext uri="{FF2B5EF4-FFF2-40B4-BE49-F238E27FC236}">
                <a16:creationId xmlns:a16="http://schemas.microsoft.com/office/drawing/2014/main" id="{527A67D2-45DD-4BD6-98CF-662F0686FA5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589" y="4311650"/>
            <a:ext cx="1815531" cy="1451286"/>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F2EA87-DB62-42C3-BAEE-4E5331023F58}"/>
              </a:ext>
            </a:extLst>
          </p:cNvPr>
          <p:cNvSpPr>
            <a:spLocks noGrp="1"/>
          </p:cNvSpPr>
          <p:nvPr>
            <p:ph idx="1"/>
          </p:nvPr>
        </p:nvSpPr>
        <p:spPr>
          <a:xfrm>
            <a:off x="2470802" y="2247900"/>
            <a:ext cx="7982465" cy="4498340"/>
          </a:xfrm>
        </p:spPr>
        <p:txBody>
          <a:bodyPr anchor="ctr">
            <a:normAutofit fontScale="25000" lnSpcReduction="20000"/>
          </a:bodyPr>
          <a:lstStyle/>
          <a:p>
            <a:pPr marL="457200" lvl="1" indent="0" algn="ctr">
              <a:buNone/>
            </a:pPr>
            <a:r>
              <a:rPr lang="en-US" sz="7200" b="1" dirty="0">
                <a:solidFill>
                  <a:schemeClr val="tx2">
                    <a:lumMod val="75000"/>
                  </a:schemeClr>
                </a:solidFill>
              </a:rPr>
              <a:t>Purpose: </a:t>
            </a:r>
          </a:p>
          <a:p>
            <a:pPr marL="457200" lvl="1" indent="0">
              <a:buNone/>
            </a:pPr>
            <a:r>
              <a:rPr lang="en-US" sz="7200" b="1" dirty="0">
                <a:solidFill>
                  <a:schemeClr val="tx2">
                    <a:lumMod val="75000"/>
                  </a:schemeClr>
                </a:solidFill>
              </a:rPr>
              <a:t>Documentation of the receipt and maintenance of the IP</a:t>
            </a:r>
          </a:p>
          <a:p>
            <a:pPr marL="457200" lvl="1" indent="0">
              <a:buNone/>
            </a:pPr>
            <a:endParaRPr lang="en-US" sz="7200" b="1" dirty="0">
              <a:solidFill>
                <a:schemeClr val="tx2">
                  <a:lumMod val="75000"/>
                </a:schemeClr>
              </a:solidFill>
              <a:highlight>
                <a:srgbClr val="FFFF00"/>
              </a:highlight>
            </a:endParaRPr>
          </a:p>
          <a:p>
            <a:pPr marL="457200" lvl="1" indent="0">
              <a:buNone/>
            </a:pPr>
            <a:r>
              <a:rPr lang="en-US" sz="7200" b="1" dirty="0">
                <a:solidFill>
                  <a:schemeClr val="tx2">
                    <a:lumMod val="75000"/>
                  </a:schemeClr>
                </a:solidFill>
              </a:rPr>
              <a:t>Documents to be maintained:</a:t>
            </a:r>
          </a:p>
          <a:p>
            <a:pPr lvl="2"/>
            <a:r>
              <a:rPr lang="en-US" sz="7000" b="1" dirty="0">
                <a:solidFill>
                  <a:schemeClr val="tx2">
                    <a:lumMod val="75000"/>
                  </a:schemeClr>
                </a:solidFill>
              </a:rPr>
              <a:t>Investigational brochure, package insert, or device manual, all versions</a:t>
            </a:r>
          </a:p>
          <a:p>
            <a:pPr lvl="2"/>
            <a:r>
              <a:rPr lang="en-US" sz="7000" b="1" dirty="0">
                <a:solidFill>
                  <a:schemeClr val="tx2">
                    <a:lumMod val="75000"/>
                  </a:schemeClr>
                </a:solidFill>
              </a:rPr>
              <a:t>Sample of product label</a:t>
            </a:r>
          </a:p>
          <a:p>
            <a:pPr lvl="2"/>
            <a:r>
              <a:rPr lang="en-US" sz="7000" b="1" dirty="0">
                <a:solidFill>
                  <a:schemeClr val="tx2">
                    <a:lumMod val="75000"/>
                  </a:schemeClr>
                </a:solidFill>
              </a:rPr>
              <a:t>Documentation of study product  shipment/receipt/dispensing/return/disposal</a:t>
            </a:r>
          </a:p>
          <a:p>
            <a:pPr lvl="3"/>
            <a:r>
              <a:rPr lang="en-US" sz="6800" b="1" dirty="0">
                <a:solidFill>
                  <a:schemeClr val="tx2">
                    <a:lumMod val="75000"/>
                  </a:schemeClr>
                </a:solidFill>
              </a:rPr>
              <a:t>Include dates, quantities, batch/serial #, expiration dates</a:t>
            </a:r>
          </a:p>
          <a:p>
            <a:pPr lvl="2"/>
            <a:r>
              <a:rPr lang="en-US" sz="7000" b="1" dirty="0">
                <a:solidFill>
                  <a:schemeClr val="tx2">
                    <a:lumMod val="75000"/>
                  </a:schemeClr>
                </a:solidFill>
              </a:rPr>
              <a:t>Instructions for IP handling</a:t>
            </a:r>
          </a:p>
          <a:p>
            <a:pPr lvl="2"/>
            <a:r>
              <a:rPr lang="en-US" sz="7000" b="1" dirty="0">
                <a:solidFill>
                  <a:schemeClr val="tx2">
                    <a:lumMod val="75000"/>
                  </a:schemeClr>
                </a:solidFill>
              </a:rPr>
              <a:t>Randomization instructions, if applicable</a:t>
            </a:r>
          </a:p>
          <a:p>
            <a:endParaRPr lang="en-US" dirty="0"/>
          </a:p>
        </p:txBody>
      </p:sp>
    </p:spTree>
    <p:extLst>
      <p:ext uri="{BB962C8B-B14F-4D97-AF65-F5344CB8AC3E}">
        <p14:creationId xmlns:p14="http://schemas.microsoft.com/office/powerpoint/2010/main" val="426963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4352F-2D1D-435E-857F-A7CC0C16A062}"/>
              </a:ext>
            </a:extLst>
          </p:cNvPr>
          <p:cNvSpPr>
            <a:spLocks noGrp="1"/>
          </p:cNvSpPr>
          <p:nvPr>
            <p:ph type="title"/>
          </p:nvPr>
        </p:nvSpPr>
        <p:spPr>
          <a:xfrm>
            <a:off x="1945786" y="502509"/>
            <a:ext cx="8761413" cy="1598140"/>
          </a:xfrm>
        </p:spPr>
        <p:txBody>
          <a:bodyPr/>
          <a:lstStyle/>
          <a:p>
            <a:pPr algn="ctr"/>
            <a:r>
              <a:rPr lang="en-US" sz="5400" b="1" dirty="0"/>
              <a:t>IP </a:t>
            </a:r>
            <a:r>
              <a:rPr lang="en-US" sz="1200" b="1" dirty="0"/>
              <a:t>cont’d</a:t>
            </a:r>
            <a:endParaRPr lang="en-US" sz="1200" dirty="0"/>
          </a:p>
        </p:txBody>
      </p:sp>
      <p:sp>
        <p:nvSpPr>
          <p:cNvPr id="3" name="Content Placeholder 2">
            <a:extLst>
              <a:ext uri="{FF2B5EF4-FFF2-40B4-BE49-F238E27FC236}">
                <a16:creationId xmlns:a16="http://schemas.microsoft.com/office/drawing/2014/main" id="{47F26084-DD00-43B3-A833-798AD1DC2575}"/>
              </a:ext>
            </a:extLst>
          </p:cNvPr>
          <p:cNvSpPr>
            <a:spLocks noGrp="1"/>
          </p:cNvSpPr>
          <p:nvPr>
            <p:ph idx="1"/>
          </p:nvPr>
        </p:nvSpPr>
        <p:spPr>
          <a:xfrm>
            <a:off x="1154954" y="2603500"/>
            <a:ext cx="8825659" cy="4051300"/>
          </a:xfrm>
        </p:spPr>
        <p:txBody>
          <a:bodyPr>
            <a:normAutofit/>
          </a:bodyPr>
          <a:lstStyle/>
          <a:p>
            <a:pPr marL="457200" lvl="1" indent="0">
              <a:buNone/>
            </a:pPr>
            <a:r>
              <a:rPr lang="en-US" sz="1900" b="1" dirty="0">
                <a:solidFill>
                  <a:schemeClr val="tx2">
                    <a:lumMod val="75000"/>
                  </a:schemeClr>
                </a:solidFill>
              </a:rPr>
              <a:t>Documents to be maintained:</a:t>
            </a:r>
          </a:p>
          <a:p>
            <a:pPr marL="457200" lvl="1" indent="0">
              <a:buNone/>
            </a:pPr>
            <a:endParaRPr lang="en-US" sz="1900" b="1" dirty="0">
              <a:solidFill>
                <a:schemeClr val="tx2">
                  <a:lumMod val="75000"/>
                </a:schemeClr>
              </a:solidFill>
            </a:endParaRPr>
          </a:p>
          <a:p>
            <a:pPr lvl="2"/>
            <a:r>
              <a:rPr lang="en-US" sz="1700" b="1" dirty="0">
                <a:solidFill>
                  <a:schemeClr val="tx2">
                    <a:lumMod val="75000"/>
                  </a:schemeClr>
                </a:solidFill>
              </a:rPr>
              <a:t>Temperature log, when applicable</a:t>
            </a:r>
          </a:p>
          <a:p>
            <a:pPr lvl="2"/>
            <a:r>
              <a:rPr lang="en-US" sz="1700" b="1" dirty="0">
                <a:solidFill>
                  <a:schemeClr val="tx2">
                    <a:lumMod val="75000"/>
                  </a:schemeClr>
                </a:solidFill>
              </a:rPr>
              <a:t>Storage/maintenance instructions</a:t>
            </a:r>
          </a:p>
          <a:p>
            <a:pPr lvl="2"/>
            <a:r>
              <a:rPr lang="en-US" sz="1700" b="1" dirty="0">
                <a:solidFill>
                  <a:schemeClr val="tx2">
                    <a:lumMod val="75000"/>
                  </a:schemeClr>
                </a:solidFill>
              </a:rPr>
              <a:t>Unblinding procedures, as applicable</a:t>
            </a:r>
          </a:p>
          <a:p>
            <a:endParaRPr lang="en-US" dirty="0"/>
          </a:p>
        </p:txBody>
      </p:sp>
      <p:pic>
        <p:nvPicPr>
          <p:cNvPr id="8" name="Picture 7" descr="A picture containing mirror&#10;&#10;Description automatically generated">
            <a:extLst>
              <a:ext uri="{FF2B5EF4-FFF2-40B4-BE49-F238E27FC236}">
                <a16:creationId xmlns:a16="http://schemas.microsoft.com/office/drawing/2014/main" id="{0D9A6076-8ED3-4AFF-8420-7B4995298C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14241" y="2723884"/>
            <a:ext cx="1876687" cy="1905266"/>
          </a:xfrm>
          <a:prstGeom prst="rect">
            <a:avLst/>
          </a:prstGeom>
        </p:spPr>
      </p:pic>
      <p:pic>
        <p:nvPicPr>
          <p:cNvPr id="11" name="Picture 10" descr="A close up of a clock&#10;&#10;Description automatically generated">
            <a:extLst>
              <a:ext uri="{FF2B5EF4-FFF2-40B4-BE49-F238E27FC236}">
                <a16:creationId xmlns:a16="http://schemas.microsoft.com/office/drawing/2014/main" id="{0AB8D477-0A33-485E-A6B5-ED0D83AD162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1072" y="3933250"/>
            <a:ext cx="1122485" cy="2244969"/>
          </a:xfrm>
          <a:prstGeom prst="rect">
            <a:avLst/>
          </a:prstGeom>
        </p:spPr>
      </p:pic>
    </p:spTree>
    <p:extLst>
      <p:ext uri="{BB962C8B-B14F-4D97-AF65-F5344CB8AC3E}">
        <p14:creationId xmlns:p14="http://schemas.microsoft.com/office/powerpoint/2010/main" val="2856022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67DE-E15D-4C30-AF8E-142915D75703}"/>
              </a:ext>
            </a:extLst>
          </p:cNvPr>
          <p:cNvSpPr>
            <a:spLocks noGrp="1"/>
          </p:cNvSpPr>
          <p:nvPr>
            <p:ph type="title"/>
          </p:nvPr>
        </p:nvSpPr>
        <p:spPr>
          <a:xfrm>
            <a:off x="1154954" y="543697"/>
            <a:ext cx="8761413" cy="1622853"/>
          </a:xfrm>
        </p:spPr>
        <p:txBody>
          <a:bodyPr/>
          <a:lstStyle/>
          <a:p>
            <a:pPr algn="ctr"/>
            <a:r>
              <a:rPr lang="en-US" sz="5400" b="1" dirty="0"/>
              <a:t>Laboratory/Testing Center Documents</a:t>
            </a:r>
          </a:p>
        </p:txBody>
      </p:sp>
      <p:sp>
        <p:nvSpPr>
          <p:cNvPr id="3" name="Content Placeholder 2">
            <a:extLst>
              <a:ext uri="{FF2B5EF4-FFF2-40B4-BE49-F238E27FC236}">
                <a16:creationId xmlns:a16="http://schemas.microsoft.com/office/drawing/2014/main" id="{3BB95041-230A-4741-B9EE-5D1A6AE02640}"/>
              </a:ext>
            </a:extLst>
          </p:cNvPr>
          <p:cNvSpPr>
            <a:spLocks noGrp="1"/>
          </p:cNvSpPr>
          <p:nvPr>
            <p:ph idx="1"/>
          </p:nvPr>
        </p:nvSpPr>
        <p:spPr>
          <a:xfrm>
            <a:off x="1154954" y="2298357"/>
            <a:ext cx="8825659" cy="4464907"/>
          </a:xfrm>
        </p:spPr>
        <p:txBody>
          <a:bodyPr>
            <a:noAutofit/>
          </a:bodyPr>
          <a:lstStyle/>
          <a:p>
            <a:pPr marL="0" lvl="0" indent="0" algn="ctr">
              <a:buNone/>
            </a:pPr>
            <a:r>
              <a:rPr lang="en-US" b="1" dirty="0">
                <a:solidFill>
                  <a:schemeClr val="tx2">
                    <a:lumMod val="75000"/>
                  </a:schemeClr>
                </a:solidFill>
              </a:rPr>
              <a:t>Purpose: </a:t>
            </a:r>
          </a:p>
          <a:p>
            <a:pPr marL="0" lvl="0" indent="0">
              <a:buNone/>
            </a:pPr>
            <a:r>
              <a:rPr lang="en-US" b="1" dirty="0">
                <a:solidFill>
                  <a:schemeClr val="tx2">
                    <a:lumMod val="75000"/>
                  </a:schemeClr>
                </a:solidFill>
              </a:rPr>
              <a:t>Documentation of the normal ranges for the laboratory tests/procedures/laboratory’s credentials as being a qualified lab to test specimens collected for the study</a:t>
            </a:r>
          </a:p>
          <a:p>
            <a:pPr marL="0" lvl="0" indent="0">
              <a:buNone/>
            </a:pPr>
            <a:endParaRPr lang="en-US" b="1" dirty="0">
              <a:solidFill>
                <a:schemeClr val="tx2">
                  <a:lumMod val="75000"/>
                </a:schemeClr>
              </a:solidFill>
              <a:highlight>
                <a:srgbClr val="FFFF00"/>
              </a:highlight>
            </a:endParaRPr>
          </a:p>
          <a:p>
            <a:pPr marL="0" lvl="0" indent="0">
              <a:buNone/>
            </a:pPr>
            <a:r>
              <a:rPr lang="en-US" b="1" dirty="0">
                <a:solidFill>
                  <a:schemeClr val="tx2">
                    <a:lumMod val="75000"/>
                  </a:schemeClr>
                </a:solidFill>
              </a:rPr>
              <a:t>Documents to be maintained:</a:t>
            </a:r>
          </a:p>
          <a:p>
            <a:pPr lvl="0"/>
            <a:r>
              <a:rPr lang="en-US" b="1" dirty="0">
                <a:solidFill>
                  <a:schemeClr val="tx2">
                    <a:lumMod val="75000"/>
                  </a:schemeClr>
                </a:solidFill>
              </a:rPr>
              <a:t>Copy of laboratory certification and accreditations</a:t>
            </a:r>
          </a:p>
          <a:p>
            <a:r>
              <a:rPr lang="en-US" b="1" dirty="0">
                <a:solidFill>
                  <a:schemeClr val="tx2">
                    <a:lumMod val="75000"/>
                  </a:schemeClr>
                </a:solidFill>
              </a:rPr>
              <a:t>Laboratory normal reference ranges/values for procedures included in the protocol</a:t>
            </a:r>
          </a:p>
          <a:p>
            <a:r>
              <a:rPr lang="en-US" b="1" dirty="0">
                <a:solidFill>
                  <a:schemeClr val="tx2">
                    <a:lumMod val="75000"/>
                  </a:schemeClr>
                </a:solidFill>
              </a:rPr>
              <a:t>Certification of analysis/reliability of tests performed, when requested </a:t>
            </a:r>
          </a:p>
          <a:p>
            <a:r>
              <a:rPr lang="en-US" b="1" dirty="0">
                <a:solidFill>
                  <a:schemeClr val="tx2">
                    <a:lumMod val="75000"/>
                  </a:schemeClr>
                </a:solidFill>
              </a:rPr>
              <a:t>Copy of Laboratory/Testing Center’s Director’s license and CV (current within 2 years)</a:t>
            </a:r>
          </a:p>
        </p:txBody>
      </p:sp>
      <p:pic>
        <p:nvPicPr>
          <p:cNvPr id="20482" name="Picture 2" descr="Image result for lab clipart">
            <a:extLst>
              <a:ext uri="{FF2B5EF4-FFF2-40B4-BE49-F238E27FC236}">
                <a16:creationId xmlns:a16="http://schemas.microsoft.com/office/drawing/2014/main" id="{BD35B7A7-1D2A-4A7F-95C0-B6F0D2AF0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841" y="30080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82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1944-631D-4674-9491-F1749E205B82}"/>
              </a:ext>
            </a:extLst>
          </p:cNvPr>
          <p:cNvSpPr>
            <a:spLocks noGrp="1"/>
          </p:cNvSpPr>
          <p:nvPr>
            <p:ph type="title"/>
          </p:nvPr>
        </p:nvSpPr>
        <p:spPr/>
        <p:txBody>
          <a:bodyPr/>
          <a:lstStyle/>
          <a:p>
            <a:r>
              <a:rPr lang="en-US" sz="5400" b="1" dirty="0"/>
              <a:t>Specimen Tracking Log</a:t>
            </a:r>
          </a:p>
        </p:txBody>
      </p:sp>
      <p:sp>
        <p:nvSpPr>
          <p:cNvPr id="3" name="Content Placeholder 2">
            <a:extLst>
              <a:ext uri="{FF2B5EF4-FFF2-40B4-BE49-F238E27FC236}">
                <a16:creationId xmlns:a16="http://schemas.microsoft.com/office/drawing/2014/main" id="{9B84EFC3-862A-438E-8F00-1C50CE55E74D}"/>
              </a:ext>
            </a:extLst>
          </p:cNvPr>
          <p:cNvSpPr>
            <a:spLocks noGrp="1"/>
          </p:cNvSpPr>
          <p:nvPr>
            <p:ph idx="1"/>
          </p:nvPr>
        </p:nvSpPr>
        <p:spPr>
          <a:xfrm>
            <a:off x="1154954" y="2314832"/>
            <a:ext cx="9545997" cy="4543168"/>
          </a:xfrm>
        </p:spPr>
        <p:txBody>
          <a:bodyPr>
            <a:noAutofit/>
          </a:bodyPr>
          <a:lstStyle/>
          <a:p>
            <a:pPr marL="0" indent="0" algn="ctr">
              <a:buNone/>
            </a:pPr>
            <a:r>
              <a:rPr lang="en-US" b="1" dirty="0">
                <a:solidFill>
                  <a:schemeClr val="tx2">
                    <a:lumMod val="75000"/>
                  </a:schemeClr>
                </a:solidFill>
              </a:rPr>
              <a:t>Purpose:</a:t>
            </a:r>
          </a:p>
          <a:p>
            <a:pPr marL="0" indent="0">
              <a:buNone/>
            </a:pPr>
            <a:r>
              <a:rPr lang="en-US" b="1" dirty="0">
                <a:solidFill>
                  <a:schemeClr val="tx2">
                    <a:lumMod val="75000"/>
                  </a:schemeClr>
                </a:solidFill>
              </a:rPr>
              <a:t>Provides a means to tracks specimens/samples collected as study procedures </a:t>
            </a:r>
          </a:p>
          <a:p>
            <a:pPr marL="0" indent="0">
              <a:buNone/>
            </a:pPr>
            <a:endParaRPr lang="en-US" b="1" dirty="0">
              <a:solidFill>
                <a:schemeClr val="tx2">
                  <a:lumMod val="75000"/>
                </a:schemeClr>
              </a:solidFill>
            </a:endParaRPr>
          </a:p>
          <a:p>
            <a:pPr marL="0" indent="0">
              <a:buNone/>
            </a:pPr>
            <a:r>
              <a:rPr lang="en-US" b="1" dirty="0">
                <a:solidFill>
                  <a:schemeClr val="tx2">
                    <a:lumMod val="75000"/>
                  </a:schemeClr>
                </a:solidFill>
              </a:rPr>
              <a:t>Types of samples to track:</a:t>
            </a:r>
          </a:p>
          <a:p>
            <a:pPr lvl="1"/>
            <a:r>
              <a:rPr lang="en-US" b="1" dirty="0">
                <a:solidFill>
                  <a:schemeClr val="tx2">
                    <a:lumMod val="75000"/>
                  </a:schemeClr>
                </a:solidFill>
              </a:rPr>
              <a:t>Specimen Tracking Log</a:t>
            </a:r>
          </a:p>
          <a:p>
            <a:pPr lvl="1"/>
            <a:r>
              <a:rPr lang="en-US" b="1" dirty="0">
                <a:solidFill>
                  <a:schemeClr val="tx2">
                    <a:lumMod val="75000"/>
                  </a:schemeClr>
                </a:solidFill>
              </a:rPr>
              <a:t>Retained tissue log</a:t>
            </a:r>
          </a:p>
          <a:p>
            <a:pPr marL="457200" lvl="1" indent="0">
              <a:buNone/>
            </a:pPr>
            <a:endParaRPr lang="en-US" b="1" dirty="0">
              <a:solidFill>
                <a:schemeClr val="tx2">
                  <a:lumMod val="75000"/>
                </a:schemeClr>
              </a:solidFill>
            </a:endParaRPr>
          </a:p>
          <a:p>
            <a:pPr lvl="0"/>
            <a:r>
              <a:rPr lang="en-US" b="1" dirty="0">
                <a:solidFill>
                  <a:schemeClr val="tx2">
                    <a:lumMod val="75000"/>
                  </a:schemeClr>
                </a:solidFill>
              </a:rPr>
              <a:t>Documents to maintain</a:t>
            </a:r>
          </a:p>
          <a:p>
            <a:pPr lvl="1"/>
            <a:r>
              <a:rPr lang="en-US" b="1" dirty="0">
                <a:solidFill>
                  <a:schemeClr val="tx2">
                    <a:lumMod val="75000"/>
                  </a:schemeClr>
                </a:solidFill>
              </a:rPr>
              <a:t> Shipping/Receipt/Maintenance documentation</a:t>
            </a:r>
          </a:p>
          <a:p>
            <a:pPr lvl="1"/>
            <a:r>
              <a:rPr lang="en-US" b="1" dirty="0">
                <a:solidFill>
                  <a:schemeClr val="tx2">
                    <a:lumMod val="75000"/>
                  </a:schemeClr>
                </a:solidFill>
              </a:rPr>
              <a:t>Storage temperature logs </a:t>
            </a:r>
          </a:p>
        </p:txBody>
      </p:sp>
      <p:pic>
        <p:nvPicPr>
          <p:cNvPr id="21506" name="Picture 2" descr="Image result for vials of blood clipart">
            <a:extLst>
              <a:ext uri="{FF2B5EF4-FFF2-40B4-BE49-F238E27FC236}">
                <a16:creationId xmlns:a16="http://schemas.microsoft.com/office/drawing/2014/main" id="{27CB8EB4-DB94-4CCB-AFBA-15ED81057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843" y="3429000"/>
            <a:ext cx="1568836" cy="216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2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73" name="Freeform: Shape 7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7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5949EC2-8C53-43F6-9378-B3AB274CC961}"/>
              </a:ext>
            </a:extLst>
          </p:cNvPr>
          <p:cNvSpPr>
            <a:spLocks noGrp="1"/>
          </p:cNvSpPr>
          <p:nvPr>
            <p:ph type="title"/>
          </p:nvPr>
        </p:nvSpPr>
        <p:spPr>
          <a:xfrm>
            <a:off x="644769" y="527538"/>
            <a:ext cx="3452396" cy="2204660"/>
          </a:xfrm>
        </p:spPr>
        <p:txBody>
          <a:bodyPr>
            <a:noAutofit/>
          </a:bodyPr>
          <a:lstStyle/>
          <a:p>
            <a:r>
              <a:rPr lang="en-US" sz="5400" b="1" dirty="0">
                <a:solidFill>
                  <a:schemeClr val="tx1"/>
                </a:solidFill>
              </a:rPr>
              <a:t>AEs/SAEs</a:t>
            </a:r>
          </a:p>
        </p:txBody>
      </p:sp>
      <p:pic>
        <p:nvPicPr>
          <p:cNvPr id="22530" name="Picture 2" descr="Image result for adverse events clipart">
            <a:extLst>
              <a:ext uri="{FF2B5EF4-FFF2-40B4-BE49-F238E27FC236}">
                <a16:creationId xmlns:a16="http://schemas.microsoft.com/office/drawing/2014/main" id="{E26BB581-43C4-4DF5-A3A1-9D6BE607BB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170"/>
          <a:stretch/>
        </p:blipFill>
        <p:spPr bwMode="auto">
          <a:xfrm>
            <a:off x="6882730" y="1676399"/>
            <a:ext cx="4558621" cy="374480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Oval 7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Oval 8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1E5E7F7-E022-438A-A317-1F333A0D7877}"/>
              </a:ext>
            </a:extLst>
          </p:cNvPr>
          <p:cNvSpPr>
            <a:spLocks noGrp="1"/>
          </p:cNvSpPr>
          <p:nvPr>
            <p:ph idx="1"/>
          </p:nvPr>
        </p:nvSpPr>
        <p:spPr>
          <a:xfrm>
            <a:off x="644768" y="2545493"/>
            <a:ext cx="4097165" cy="2875709"/>
          </a:xfrm>
        </p:spPr>
        <p:txBody>
          <a:bodyPr>
            <a:normAutofit/>
          </a:bodyPr>
          <a:lstStyle/>
          <a:p>
            <a:pPr marL="0" indent="0">
              <a:lnSpc>
                <a:spcPct val="90000"/>
              </a:lnSpc>
              <a:buNone/>
            </a:pPr>
            <a:endParaRPr lang="en-US" b="1" dirty="0">
              <a:solidFill>
                <a:schemeClr val="tx1"/>
              </a:solidFill>
            </a:endParaRPr>
          </a:p>
          <a:p>
            <a:pPr marL="0" indent="0">
              <a:lnSpc>
                <a:spcPct val="90000"/>
              </a:lnSpc>
              <a:buNone/>
            </a:pPr>
            <a:r>
              <a:rPr lang="en-US" b="1" dirty="0">
                <a:solidFill>
                  <a:schemeClr val="tx1"/>
                </a:solidFill>
              </a:rPr>
              <a:t> Purpose: </a:t>
            </a:r>
          </a:p>
          <a:p>
            <a:pPr marL="0" indent="0">
              <a:lnSpc>
                <a:spcPct val="90000"/>
              </a:lnSpc>
              <a:buNone/>
            </a:pPr>
            <a:endParaRPr lang="en-US" b="1" dirty="0">
              <a:solidFill>
                <a:schemeClr val="tx1"/>
              </a:solidFill>
            </a:endParaRPr>
          </a:p>
          <a:p>
            <a:pPr marL="0" indent="0">
              <a:lnSpc>
                <a:spcPct val="90000"/>
              </a:lnSpc>
              <a:buNone/>
            </a:pPr>
            <a:r>
              <a:rPr lang="en-US" b="1" dirty="0">
                <a:solidFill>
                  <a:schemeClr val="tx1"/>
                </a:solidFill>
              </a:rPr>
              <a:t>Documentation of side effects/adverse events (AEs)/serious adverse events (SAEs)/unexpected adverse events experienced by a subject </a:t>
            </a:r>
          </a:p>
          <a:p>
            <a:pPr marL="0" indent="0">
              <a:lnSpc>
                <a:spcPct val="90000"/>
              </a:lnSpc>
              <a:buNone/>
            </a:pPr>
            <a:endParaRPr lang="en-US" sz="1200" b="1" dirty="0">
              <a:solidFill>
                <a:schemeClr val="tx1"/>
              </a:solidFill>
            </a:endParaRPr>
          </a:p>
          <a:p>
            <a:pPr>
              <a:lnSpc>
                <a:spcPct val="90000"/>
              </a:lnSpc>
            </a:pPr>
            <a:endParaRPr lang="en-US" sz="700" dirty="0">
              <a:solidFill>
                <a:schemeClr val="tx1"/>
              </a:solidFill>
            </a:endParaRPr>
          </a:p>
        </p:txBody>
      </p:sp>
      <p:sp>
        <p:nvSpPr>
          <p:cNvPr id="8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Tree>
    <p:extLst>
      <p:ext uri="{BB962C8B-B14F-4D97-AF65-F5344CB8AC3E}">
        <p14:creationId xmlns:p14="http://schemas.microsoft.com/office/powerpoint/2010/main" val="35663973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4E6C-F4B6-4A72-9ECC-07A4728B919D}"/>
              </a:ext>
            </a:extLst>
          </p:cNvPr>
          <p:cNvSpPr>
            <a:spLocks noGrp="1"/>
          </p:cNvSpPr>
          <p:nvPr>
            <p:ph type="title"/>
          </p:nvPr>
        </p:nvSpPr>
        <p:spPr/>
        <p:txBody>
          <a:bodyPr anchor="ctr">
            <a:normAutofit/>
          </a:bodyPr>
          <a:lstStyle/>
          <a:p>
            <a:pPr algn="ctr"/>
            <a:r>
              <a:rPr lang="en-US" sz="5400" b="1" dirty="0">
                <a:solidFill>
                  <a:srgbClr val="FFFFFF"/>
                </a:solidFill>
              </a:rPr>
              <a:t>Regulatory Binder (RB)</a:t>
            </a:r>
          </a:p>
        </p:txBody>
      </p:sp>
      <p:sp>
        <p:nvSpPr>
          <p:cNvPr id="3" name="Subtitle 2">
            <a:extLst>
              <a:ext uri="{FF2B5EF4-FFF2-40B4-BE49-F238E27FC236}">
                <a16:creationId xmlns:a16="http://schemas.microsoft.com/office/drawing/2014/main" id="{931FFFC7-0132-4D1E-9F6C-EE6E3938672D}"/>
              </a:ext>
            </a:extLst>
          </p:cNvPr>
          <p:cNvSpPr>
            <a:spLocks noGrp="1"/>
          </p:cNvSpPr>
          <p:nvPr>
            <p:ph type="body" sz="half" idx="2"/>
          </p:nvPr>
        </p:nvSpPr>
        <p:spPr>
          <a:xfrm>
            <a:off x="304800" y="2965622"/>
            <a:ext cx="11722358" cy="3822355"/>
          </a:xfrm>
        </p:spPr>
        <p:txBody>
          <a:bodyPr>
            <a:normAutofit fontScale="25000" lnSpcReduction="20000"/>
          </a:bodyPr>
          <a:lstStyle/>
          <a:p>
            <a:pPr algn="ctr">
              <a:lnSpc>
                <a:spcPct val="90000"/>
              </a:lnSpc>
            </a:pPr>
            <a:endParaRPr lang="en-US" sz="2600" b="1" u="sng" dirty="0">
              <a:solidFill>
                <a:schemeClr val="tx2"/>
              </a:solidFill>
            </a:endParaRPr>
          </a:p>
          <a:p>
            <a:pPr algn="ctr">
              <a:lnSpc>
                <a:spcPct val="90000"/>
              </a:lnSpc>
            </a:pPr>
            <a:endParaRPr lang="en-US" sz="2400" b="1" dirty="0">
              <a:solidFill>
                <a:schemeClr val="tx2"/>
              </a:solidFill>
            </a:endParaRPr>
          </a:p>
          <a:p>
            <a:pPr algn="ctr">
              <a:lnSpc>
                <a:spcPct val="90000"/>
              </a:lnSpc>
            </a:pPr>
            <a:endParaRPr lang="en-US" sz="6400" b="1" dirty="0">
              <a:solidFill>
                <a:schemeClr val="tx2">
                  <a:lumMod val="75000"/>
                </a:schemeClr>
              </a:solidFill>
            </a:endParaRPr>
          </a:p>
          <a:p>
            <a:pPr algn="ctr">
              <a:lnSpc>
                <a:spcPct val="90000"/>
              </a:lnSpc>
            </a:pPr>
            <a:endParaRPr lang="en-US" sz="6400" b="1" dirty="0">
              <a:solidFill>
                <a:schemeClr val="tx2">
                  <a:lumMod val="75000"/>
                </a:schemeClr>
              </a:solidFill>
            </a:endParaRPr>
          </a:p>
          <a:p>
            <a:pPr algn="ctr">
              <a:lnSpc>
                <a:spcPct val="90000"/>
              </a:lnSpc>
            </a:pPr>
            <a:r>
              <a:rPr lang="en-US" sz="6400" b="1" dirty="0">
                <a:solidFill>
                  <a:schemeClr val="tx2">
                    <a:lumMod val="75000"/>
                  </a:schemeClr>
                </a:solidFill>
              </a:rPr>
              <a:t>Purpose:</a:t>
            </a:r>
          </a:p>
          <a:p>
            <a:pPr>
              <a:lnSpc>
                <a:spcPct val="90000"/>
              </a:lnSpc>
            </a:pPr>
            <a:r>
              <a:rPr lang="en-US" sz="6400" b="1" i="1" u="sng" dirty="0">
                <a:solidFill>
                  <a:schemeClr val="tx2">
                    <a:lumMod val="75000"/>
                  </a:schemeClr>
                </a:solidFill>
              </a:rPr>
              <a:t>Compliance:</a:t>
            </a:r>
          </a:p>
          <a:p>
            <a:pPr marL="800100" lvl="1" indent="-342900">
              <a:lnSpc>
                <a:spcPct val="90000"/>
              </a:lnSpc>
              <a:buFont typeface="Arial" panose="020B0604020202020204" pitchFamily="34" charset="0"/>
              <a:buChar char="•"/>
            </a:pPr>
            <a:r>
              <a:rPr lang="en-US" sz="4200" b="1" dirty="0">
                <a:solidFill>
                  <a:schemeClr val="tx2">
                    <a:lumMod val="75000"/>
                  </a:schemeClr>
                </a:solidFill>
              </a:rPr>
              <a:t>Demonstrates compliance with Regulations and Good Clinical Practice (GCP)</a:t>
            </a:r>
          </a:p>
          <a:p>
            <a:pPr marL="800100" lvl="1" indent="-342900">
              <a:lnSpc>
                <a:spcPct val="90000"/>
              </a:lnSpc>
              <a:buFont typeface="Arial" panose="020B0604020202020204" pitchFamily="34" charset="0"/>
              <a:buChar char="•"/>
            </a:pPr>
            <a:r>
              <a:rPr lang="en-US" sz="4200" b="1" dirty="0">
                <a:solidFill>
                  <a:schemeClr val="tx2">
                    <a:lumMod val="75000"/>
                  </a:schemeClr>
                </a:solidFill>
              </a:rPr>
              <a:t>Validates adherence to high standards of research practices and human subject protection</a:t>
            </a:r>
          </a:p>
          <a:p>
            <a:pPr marL="342900" indent="-342900">
              <a:lnSpc>
                <a:spcPct val="90000"/>
              </a:lnSpc>
              <a:buFont typeface="Arial" panose="020B0604020202020204" pitchFamily="34" charset="0"/>
              <a:buChar char="•"/>
            </a:pPr>
            <a:endParaRPr lang="en-US" sz="6400" b="1" dirty="0">
              <a:solidFill>
                <a:schemeClr val="tx2">
                  <a:lumMod val="75000"/>
                </a:schemeClr>
              </a:solidFill>
            </a:endParaRPr>
          </a:p>
          <a:p>
            <a:pPr>
              <a:lnSpc>
                <a:spcPct val="90000"/>
              </a:lnSpc>
            </a:pPr>
            <a:r>
              <a:rPr lang="en-US" sz="6400" b="1" i="1" u="sng" dirty="0">
                <a:solidFill>
                  <a:schemeClr val="tx2">
                    <a:lumMod val="75000"/>
                  </a:schemeClr>
                </a:solidFill>
              </a:rPr>
              <a:t>Record Keeping:</a:t>
            </a:r>
          </a:p>
          <a:p>
            <a:pPr marL="800100" lvl="1" indent="-342900">
              <a:lnSpc>
                <a:spcPct val="90000"/>
              </a:lnSpc>
              <a:buFont typeface="Arial" panose="020B0604020202020204" pitchFamily="34" charset="0"/>
              <a:buChar char="•"/>
            </a:pPr>
            <a:r>
              <a:rPr lang="en-US" sz="4200" b="1" dirty="0">
                <a:solidFill>
                  <a:schemeClr val="tx2">
                    <a:lumMod val="75000"/>
                  </a:schemeClr>
                </a:solidFill>
              </a:rPr>
              <a:t>Provides an organizational framework for study specific essential documents</a:t>
            </a:r>
          </a:p>
          <a:p>
            <a:pPr lvl="1">
              <a:lnSpc>
                <a:spcPct val="90000"/>
              </a:lnSpc>
            </a:pPr>
            <a:endParaRPr lang="en-US" sz="6400" b="1" dirty="0">
              <a:solidFill>
                <a:schemeClr val="tx2">
                  <a:lumMod val="75000"/>
                </a:schemeClr>
              </a:solidFill>
            </a:endParaRPr>
          </a:p>
          <a:p>
            <a:pPr>
              <a:lnSpc>
                <a:spcPct val="90000"/>
              </a:lnSpc>
            </a:pPr>
            <a:r>
              <a:rPr lang="en-US" sz="6400" b="1" i="1" u="sng" dirty="0">
                <a:solidFill>
                  <a:schemeClr val="tx2">
                    <a:lumMod val="75000"/>
                  </a:schemeClr>
                </a:solidFill>
              </a:rPr>
              <a:t>Organization and Access:</a:t>
            </a:r>
          </a:p>
          <a:p>
            <a:pPr marL="800100" lvl="1" indent="-342900">
              <a:lnSpc>
                <a:spcPct val="90000"/>
              </a:lnSpc>
              <a:buFont typeface="Arial" panose="020B0604020202020204" pitchFamily="34" charset="0"/>
              <a:buChar char="•"/>
            </a:pPr>
            <a:r>
              <a:rPr lang="en-US" sz="4200" b="1" dirty="0">
                <a:solidFill>
                  <a:schemeClr val="tx2">
                    <a:lumMod val="75000"/>
                  </a:schemeClr>
                </a:solidFill>
              </a:rPr>
              <a:t>Allows easy access to study documents with minimal effort </a:t>
            </a:r>
          </a:p>
          <a:p>
            <a:pPr marL="800100" lvl="1" indent="-342900">
              <a:lnSpc>
                <a:spcPct val="90000"/>
              </a:lnSpc>
              <a:buFont typeface="Arial" panose="020B0604020202020204" pitchFamily="34" charset="0"/>
              <a:buChar char="•"/>
            </a:pPr>
            <a:r>
              <a:rPr lang="en-US" sz="4200" b="1" dirty="0">
                <a:solidFill>
                  <a:schemeClr val="tx2">
                    <a:lumMod val="75000"/>
                  </a:schemeClr>
                </a:solidFill>
              </a:rPr>
              <a:t>Permits evaluation of the conduct of the study and assists to determine the quality of the data</a:t>
            </a:r>
          </a:p>
          <a:p>
            <a:pPr>
              <a:lnSpc>
                <a:spcPct val="90000"/>
              </a:lnSpc>
            </a:pPr>
            <a:endParaRPr lang="en-US" sz="6400" b="1" dirty="0">
              <a:solidFill>
                <a:schemeClr val="tx2"/>
              </a:solidFill>
            </a:endParaRPr>
          </a:p>
          <a:p>
            <a:pPr marL="342900" indent="-342900">
              <a:lnSpc>
                <a:spcPct val="90000"/>
              </a:lnSpc>
              <a:buFont typeface="Arial" panose="020B0604020202020204" pitchFamily="34" charset="0"/>
              <a:buChar char="•"/>
            </a:pPr>
            <a:endParaRPr lang="en-US" sz="2400" b="1" dirty="0">
              <a:solidFill>
                <a:schemeClr val="tx2"/>
              </a:solidFill>
            </a:endParaRPr>
          </a:p>
          <a:p>
            <a:pPr marL="342900" indent="-342900">
              <a:lnSpc>
                <a:spcPct val="90000"/>
              </a:lnSpc>
              <a:buFont typeface="Arial" panose="020B0604020202020204" pitchFamily="34" charset="0"/>
              <a:buChar char="•"/>
            </a:pPr>
            <a:endParaRPr lang="en-US" sz="1300" b="1" dirty="0">
              <a:solidFill>
                <a:schemeClr val="tx2"/>
              </a:solidFill>
            </a:endParaRPr>
          </a:p>
          <a:p>
            <a:pPr algn="ctr">
              <a:lnSpc>
                <a:spcPct val="90000"/>
              </a:lnSpc>
            </a:pPr>
            <a:endParaRPr lang="en-US" sz="1100" dirty="0">
              <a:solidFill>
                <a:schemeClr val="tx2"/>
              </a:solidFill>
            </a:endParaRPr>
          </a:p>
        </p:txBody>
      </p:sp>
      <p:pic>
        <p:nvPicPr>
          <p:cNvPr id="5122" name="Picture 2" descr="Image result for notebook binder clip art">
            <a:extLst>
              <a:ext uri="{FF2B5EF4-FFF2-40B4-BE49-F238E27FC236}">
                <a16:creationId xmlns:a16="http://schemas.microsoft.com/office/drawing/2014/main" id="{49FE4E39-4CF5-4D24-AACB-87FF02DF5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6560" y="4924841"/>
            <a:ext cx="1403909" cy="137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976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38AB-4F08-46BA-9C6E-2ECF5E7D60DE}"/>
              </a:ext>
            </a:extLst>
          </p:cNvPr>
          <p:cNvSpPr>
            <a:spLocks noGrp="1"/>
          </p:cNvSpPr>
          <p:nvPr>
            <p:ph type="title"/>
          </p:nvPr>
        </p:nvSpPr>
        <p:spPr>
          <a:xfrm>
            <a:off x="1154954" y="523875"/>
            <a:ext cx="8761413" cy="1638300"/>
          </a:xfrm>
        </p:spPr>
        <p:txBody>
          <a:bodyPr/>
          <a:lstStyle/>
          <a:p>
            <a:pPr algn="ctr"/>
            <a:r>
              <a:rPr lang="en-US" sz="5400" b="1" dirty="0"/>
              <a:t>AEs/SAEs/Unanticipated Events</a:t>
            </a:r>
          </a:p>
        </p:txBody>
      </p:sp>
      <p:sp>
        <p:nvSpPr>
          <p:cNvPr id="3" name="Content Placeholder 2">
            <a:extLst>
              <a:ext uri="{FF2B5EF4-FFF2-40B4-BE49-F238E27FC236}">
                <a16:creationId xmlns:a16="http://schemas.microsoft.com/office/drawing/2014/main" id="{2363F7FE-643C-4FB9-8854-5F6FC7961645}"/>
              </a:ext>
            </a:extLst>
          </p:cNvPr>
          <p:cNvSpPr>
            <a:spLocks noGrp="1"/>
          </p:cNvSpPr>
          <p:nvPr>
            <p:ph idx="1"/>
          </p:nvPr>
        </p:nvSpPr>
        <p:spPr>
          <a:xfrm>
            <a:off x="1046205" y="2603500"/>
            <a:ext cx="10775091" cy="4178300"/>
          </a:xfrm>
        </p:spPr>
        <p:txBody>
          <a:bodyPr>
            <a:normAutofit lnSpcReduction="10000"/>
          </a:bodyPr>
          <a:lstStyle/>
          <a:p>
            <a:pPr marL="0" indent="0">
              <a:lnSpc>
                <a:spcPct val="90000"/>
              </a:lnSpc>
              <a:buNone/>
            </a:pPr>
            <a:r>
              <a:rPr lang="en-US" b="1" dirty="0">
                <a:solidFill>
                  <a:schemeClr val="tx1"/>
                </a:solidFill>
              </a:rPr>
              <a:t>Maintain the following:</a:t>
            </a:r>
          </a:p>
          <a:p>
            <a:pPr lvl="1">
              <a:lnSpc>
                <a:spcPct val="90000"/>
              </a:lnSpc>
            </a:pPr>
            <a:r>
              <a:rPr lang="en-US" b="1" dirty="0">
                <a:solidFill>
                  <a:schemeClr val="tx2">
                    <a:lumMod val="75000"/>
                  </a:schemeClr>
                </a:solidFill>
              </a:rPr>
              <a:t>Log for each subject, if applicable</a:t>
            </a:r>
          </a:p>
          <a:p>
            <a:pPr marL="0" indent="0">
              <a:lnSpc>
                <a:spcPct val="90000"/>
              </a:lnSpc>
              <a:buNone/>
            </a:pPr>
            <a:endParaRPr lang="en-US" b="1" dirty="0">
              <a:solidFill>
                <a:schemeClr val="tx2">
                  <a:lumMod val="75000"/>
                </a:schemeClr>
              </a:solidFill>
            </a:endParaRPr>
          </a:p>
          <a:p>
            <a:pPr lvl="1">
              <a:lnSpc>
                <a:spcPct val="90000"/>
              </a:lnSpc>
            </a:pPr>
            <a:r>
              <a:rPr lang="en-US" b="1" dirty="0">
                <a:solidFill>
                  <a:schemeClr val="tx2">
                    <a:lumMod val="75000"/>
                  </a:schemeClr>
                </a:solidFill>
              </a:rPr>
              <a:t>Log for study</a:t>
            </a:r>
          </a:p>
          <a:p>
            <a:pPr marL="0" indent="0">
              <a:lnSpc>
                <a:spcPct val="90000"/>
              </a:lnSpc>
              <a:buNone/>
            </a:pPr>
            <a:endParaRPr lang="en-US" b="1" dirty="0">
              <a:solidFill>
                <a:schemeClr val="tx2">
                  <a:lumMod val="75000"/>
                </a:schemeClr>
              </a:solidFill>
            </a:endParaRPr>
          </a:p>
          <a:p>
            <a:pPr lvl="1">
              <a:lnSpc>
                <a:spcPct val="90000"/>
              </a:lnSpc>
            </a:pPr>
            <a:r>
              <a:rPr lang="en-US" b="1" dirty="0">
                <a:solidFill>
                  <a:schemeClr val="tx2">
                    <a:lumMod val="75000"/>
                  </a:schemeClr>
                </a:solidFill>
              </a:rPr>
              <a:t>Forms/CAPAs</a:t>
            </a:r>
          </a:p>
          <a:p>
            <a:pPr marL="0" lvl="0" indent="0">
              <a:lnSpc>
                <a:spcPct val="90000"/>
              </a:lnSpc>
              <a:buNone/>
            </a:pPr>
            <a:endParaRPr lang="en-US" b="1" dirty="0">
              <a:solidFill>
                <a:schemeClr val="tx2">
                  <a:lumMod val="75000"/>
                </a:schemeClr>
              </a:solidFill>
            </a:endParaRPr>
          </a:p>
          <a:p>
            <a:pPr lvl="1">
              <a:lnSpc>
                <a:spcPct val="90000"/>
              </a:lnSpc>
            </a:pPr>
            <a:r>
              <a:rPr lang="en-US" b="1" dirty="0">
                <a:solidFill>
                  <a:schemeClr val="tx2">
                    <a:lumMod val="75000"/>
                  </a:schemeClr>
                </a:solidFill>
              </a:rPr>
              <a:t>Correspondence, copies and acknowledgement of reports of internal AEs  </a:t>
            </a:r>
          </a:p>
          <a:p>
            <a:pPr marL="0" lvl="0" indent="0">
              <a:lnSpc>
                <a:spcPct val="90000"/>
              </a:lnSpc>
              <a:buNone/>
            </a:pPr>
            <a:r>
              <a:rPr lang="en-US" b="1" dirty="0">
                <a:solidFill>
                  <a:schemeClr val="tx2">
                    <a:lumMod val="75000"/>
                  </a:schemeClr>
                </a:solidFill>
              </a:rPr>
              <a:t> </a:t>
            </a:r>
          </a:p>
          <a:p>
            <a:pPr lvl="1">
              <a:lnSpc>
                <a:spcPct val="90000"/>
              </a:lnSpc>
            </a:pPr>
            <a:r>
              <a:rPr lang="en-US" b="1" dirty="0">
                <a:solidFill>
                  <a:schemeClr val="tx2">
                    <a:lumMod val="75000"/>
                  </a:schemeClr>
                </a:solidFill>
              </a:rPr>
              <a:t>External reports to IRB, Sponsor, regulatory authorities</a:t>
            </a:r>
          </a:p>
          <a:p>
            <a:pPr marL="0" lvl="0" indent="0">
              <a:lnSpc>
                <a:spcPct val="90000"/>
              </a:lnSpc>
              <a:buNone/>
            </a:pPr>
            <a:endParaRPr lang="en-US" b="1" dirty="0">
              <a:solidFill>
                <a:schemeClr val="tx2">
                  <a:lumMod val="75000"/>
                </a:schemeClr>
              </a:solidFill>
            </a:endParaRPr>
          </a:p>
          <a:p>
            <a:pPr lvl="1">
              <a:lnSpc>
                <a:spcPct val="90000"/>
              </a:lnSpc>
            </a:pPr>
            <a:r>
              <a:rPr lang="en-US" b="1" dirty="0">
                <a:solidFill>
                  <a:schemeClr val="tx2">
                    <a:lumMod val="75000"/>
                  </a:schemeClr>
                </a:solidFill>
              </a:rPr>
              <a:t>IND Safety Reports</a:t>
            </a:r>
          </a:p>
          <a:p>
            <a:endParaRPr lang="en-US" dirty="0"/>
          </a:p>
        </p:txBody>
      </p:sp>
    </p:spTree>
    <p:extLst>
      <p:ext uri="{BB962C8B-B14F-4D97-AF65-F5344CB8AC3E}">
        <p14:creationId xmlns:p14="http://schemas.microsoft.com/office/powerpoint/2010/main" val="1122848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C034-AE91-4AD0-B5DF-EF223F8A6033}"/>
              </a:ext>
            </a:extLst>
          </p:cNvPr>
          <p:cNvSpPr>
            <a:spLocks noGrp="1"/>
          </p:cNvSpPr>
          <p:nvPr>
            <p:ph type="title"/>
          </p:nvPr>
        </p:nvSpPr>
        <p:spPr/>
        <p:txBody>
          <a:bodyPr/>
          <a:lstStyle/>
          <a:p>
            <a:pPr algn="ctr"/>
            <a:r>
              <a:rPr lang="en-US" sz="5400" b="1" dirty="0"/>
              <a:t>Protocol Deviations</a:t>
            </a:r>
          </a:p>
        </p:txBody>
      </p:sp>
      <p:sp>
        <p:nvSpPr>
          <p:cNvPr id="3" name="Content Placeholder 2">
            <a:extLst>
              <a:ext uri="{FF2B5EF4-FFF2-40B4-BE49-F238E27FC236}">
                <a16:creationId xmlns:a16="http://schemas.microsoft.com/office/drawing/2014/main" id="{00BDC1AC-968C-4DC3-A7C0-23012811C9E3}"/>
              </a:ext>
            </a:extLst>
          </p:cNvPr>
          <p:cNvSpPr>
            <a:spLocks noGrp="1"/>
          </p:cNvSpPr>
          <p:nvPr>
            <p:ph idx="1"/>
          </p:nvPr>
        </p:nvSpPr>
        <p:spPr>
          <a:xfrm>
            <a:off x="1154954" y="2603499"/>
            <a:ext cx="8209221" cy="4159765"/>
          </a:xfrm>
        </p:spPr>
        <p:txBody>
          <a:bodyPr>
            <a:normAutofit/>
          </a:bodyPr>
          <a:lstStyle/>
          <a:p>
            <a:pPr marL="0" indent="0" algn="ctr">
              <a:buNone/>
            </a:pPr>
            <a:r>
              <a:rPr lang="en-US" sz="1900" b="1" dirty="0">
                <a:solidFill>
                  <a:schemeClr val="tx2">
                    <a:lumMod val="75000"/>
                  </a:schemeClr>
                </a:solidFill>
              </a:rPr>
              <a:t>Purpose: </a:t>
            </a:r>
          </a:p>
          <a:p>
            <a:pPr marL="0" indent="0">
              <a:buNone/>
            </a:pPr>
            <a:r>
              <a:rPr lang="en-US" sz="1900" b="1" dirty="0">
                <a:solidFill>
                  <a:schemeClr val="tx2">
                    <a:lumMod val="75000"/>
                  </a:schemeClr>
                </a:solidFill>
              </a:rPr>
              <a:t>Documentation of non-compliance with the protocol</a:t>
            </a:r>
          </a:p>
          <a:p>
            <a:endParaRPr lang="en-US" sz="1900" b="1" dirty="0">
              <a:solidFill>
                <a:schemeClr val="tx2">
                  <a:lumMod val="75000"/>
                </a:schemeClr>
              </a:solidFill>
            </a:endParaRPr>
          </a:p>
          <a:p>
            <a:r>
              <a:rPr lang="en-US" sz="1900" b="1" dirty="0">
                <a:solidFill>
                  <a:schemeClr val="tx2">
                    <a:lumMod val="75000"/>
                  </a:schemeClr>
                </a:solidFill>
              </a:rPr>
              <a:t>Best Practices:</a:t>
            </a:r>
          </a:p>
          <a:p>
            <a:pPr lvl="1"/>
            <a:r>
              <a:rPr lang="en-US" sz="1900" b="1" dirty="0">
                <a:solidFill>
                  <a:schemeClr val="tx2">
                    <a:lumMod val="75000"/>
                  </a:schemeClr>
                </a:solidFill>
              </a:rPr>
              <a:t>Maintain a protocol deviation log </a:t>
            </a:r>
          </a:p>
          <a:p>
            <a:pPr lvl="1"/>
            <a:r>
              <a:rPr lang="en-US" sz="1900" b="1" dirty="0">
                <a:solidFill>
                  <a:schemeClr val="tx2">
                    <a:lumMod val="75000"/>
                  </a:schemeClr>
                </a:solidFill>
              </a:rPr>
              <a:t>Documentation/memo/Corrective Action Preventive Action (CAPA), as applicable for each deviation</a:t>
            </a:r>
          </a:p>
          <a:p>
            <a:pPr marL="457200" lvl="1" indent="0">
              <a:buNone/>
            </a:pPr>
            <a:endParaRPr lang="en-US" sz="1900" b="1" dirty="0">
              <a:solidFill>
                <a:schemeClr val="tx2">
                  <a:lumMod val="75000"/>
                </a:schemeClr>
              </a:solidFill>
            </a:endParaRPr>
          </a:p>
          <a:p>
            <a:pPr marL="457200" lvl="1" indent="0">
              <a:buNone/>
            </a:pPr>
            <a:r>
              <a:rPr lang="en-US" sz="1900" b="1" dirty="0">
                <a:solidFill>
                  <a:schemeClr val="tx2">
                    <a:lumMod val="75000"/>
                  </a:schemeClr>
                </a:solidFill>
              </a:rPr>
              <a:t>Record events a soon as possible after the event, ALCOA-C</a:t>
            </a:r>
          </a:p>
          <a:p>
            <a:endParaRPr lang="en-US" dirty="0"/>
          </a:p>
        </p:txBody>
      </p:sp>
      <p:pic>
        <p:nvPicPr>
          <p:cNvPr id="23556" name="Picture 4" descr="Image result for protocol deviation clipart">
            <a:extLst>
              <a:ext uri="{FF2B5EF4-FFF2-40B4-BE49-F238E27FC236}">
                <a16:creationId xmlns:a16="http://schemas.microsoft.com/office/drawing/2014/main" id="{4990B805-4206-4329-81C4-CE9BD17D2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607" y="43116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Image result for protocol deviation clipart">
            <a:extLst>
              <a:ext uri="{FF2B5EF4-FFF2-40B4-BE49-F238E27FC236}">
                <a16:creationId xmlns:a16="http://schemas.microsoft.com/office/drawing/2014/main" id="{8939B901-A922-451A-963A-9F6D250D7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607" y="1986491"/>
            <a:ext cx="22669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02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96DD-6279-4485-A309-3859E899C5DC}"/>
              </a:ext>
            </a:extLst>
          </p:cNvPr>
          <p:cNvSpPr>
            <a:spLocks noGrp="1"/>
          </p:cNvSpPr>
          <p:nvPr>
            <p:ph type="title"/>
          </p:nvPr>
        </p:nvSpPr>
        <p:spPr>
          <a:xfrm>
            <a:off x="1154954" y="973668"/>
            <a:ext cx="8761413" cy="706964"/>
          </a:xfrm>
        </p:spPr>
        <p:txBody>
          <a:bodyPr>
            <a:noAutofit/>
          </a:bodyPr>
          <a:lstStyle/>
          <a:p>
            <a:pPr algn="ctr"/>
            <a:r>
              <a:rPr lang="en-US" sz="5400" b="1" dirty="0">
                <a:solidFill>
                  <a:srgbClr val="EBEBEB"/>
                </a:solidFill>
              </a:rPr>
              <a:t>Monitoring Visits</a:t>
            </a:r>
          </a:p>
        </p:txBody>
      </p:sp>
      <p:pic>
        <p:nvPicPr>
          <p:cNvPr id="24578" name="Picture 2" descr="Image result for supervisor  clip art">
            <a:extLst>
              <a:ext uri="{FF2B5EF4-FFF2-40B4-BE49-F238E27FC236}">
                <a16:creationId xmlns:a16="http://schemas.microsoft.com/office/drawing/2014/main" id="{A4190BEF-A447-4BA2-9C60-D891495977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356" y="2702011"/>
            <a:ext cx="1929169"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F370B7-4DCA-4A6B-82B8-AF66E173231A}"/>
              </a:ext>
            </a:extLst>
          </p:cNvPr>
          <p:cNvSpPr>
            <a:spLocks noGrp="1"/>
          </p:cNvSpPr>
          <p:nvPr>
            <p:ph idx="1"/>
          </p:nvPr>
        </p:nvSpPr>
        <p:spPr>
          <a:xfrm>
            <a:off x="2594919" y="2295525"/>
            <a:ext cx="9185189" cy="4495800"/>
          </a:xfrm>
        </p:spPr>
        <p:txBody>
          <a:bodyPr anchor="ctr">
            <a:normAutofit/>
          </a:bodyPr>
          <a:lstStyle/>
          <a:p>
            <a:pPr marL="0" indent="0" algn="ctr">
              <a:lnSpc>
                <a:spcPct val="90000"/>
              </a:lnSpc>
              <a:buNone/>
            </a:pPr>
            <a:r>
              <a:rPr lang="en-US" b="1" dirty="0">
                <a:solidFill>
                  <a:schemeClr val="tx2">
                    <a:lumMod val="75000"/>
                  </a:schemeClr>
                </a:solidFill>
              </a:rPr>
              <a:t>Purpose:</a:t>
            </a:r>
          </a:p>
          <a:p>
            <a:pPr marL="0" indent="0">
              <a:lnSpc>
                <a:spcPct val="90000"/>
              </a:lnSpc>
              <a:buNone/>
            </a:pPr>
            <a:r>
              <a:rPr lang="en-US" b="1" dirty="0">
                <a:solidFill>
                  <a:schemeClr val="tx2">
                    <a:lumMod val="75000"/>
                  </a:schemeClr>
                </a:solidFill>
              </a:rPr>
              <a:t>Documentation of the monitoring visit/visit type/ results of visit(s)/findings(s) </a:t>
            </a:r>
          </a:p>
          <a:p>
            <a:pPr marL="0" indent="0">
              <a:lnSpc>
                <a:spcPct val="90000"/>
              </a:lnSpc>
              <a:buNone/>
            </a:pPr>
            <a:endParaRPr lang="en-US" b="1" dirty="0">
              <a:solidFill>
                <a:schemeClr val="tx2">
                  <a:lumMod val="75000"/>
                </a:schemeClr>
              </a:solidFill>
            </a:endParaRPr>
          </a:p>
          <a:p>
            <a:pPr marL="0" indent="0">
              <a:lnSpc>
                <a:spcPct val="90000"/>
              </a:lnSpc>
              <a:buNone/>
            </a:pPr>
            <a:r>
              <a:rPr lang="en-US" b="1" dirty="0">
                <a:solidFill>
                  <a:schemeClr val="tx2">
                    <a:lumMod val="75000"/>
                  </a:schemeClr>
                </a:solidFill>
              </a:rPr>
              <a:t>Maintain the following in this section:</a:t>
            </a:r>
          </a:p>
          <a:p>
            <a:pPr lvl="1">
              <a:lnSpc>
                <a:spcPct val="90000"/>
              </a:lnSpc>
            </a:pPr>
            <a:r>
              <a:rPr lang="en-US" b="1" dirty="0">
                <a:solidFill>
                  <a:schemeClr val="tx2">
                    <a:lumMod val="75000"/>
                  </a:schemeClr>
                </a:solidFill>
              </a:rPr>
              <a:t>Monitoring reports/letters/Correspondence</a:t>
            </a:r>
          </a:p>
          <a:p>
            <a:pPr lvl="1">
              <a:lnSpc>
                <a:spcPct val="90000"/>
              </a:lnSpc>
            </a:pPr>
            <a:r>
              <a:rPr lang="en-US" b="1" dirty="0">
                <a:solidFill>
                  <a:schemeClr val="tx2">
                    <a:lumMod val="75000"/>
                  </a:schemeClr>
                </a:solidFill>
              </a:rPr>
              <a:t>Monitoring Log:</a:t>
            </a:r>
          </a:p>
          <a:p>
            <a:pPr lvl="2">
              <a:lnSpc>
                <a:spcPct val="90000"/>
              </a:lnSpc>
            </a:pPr>
            <a:r>
              <a:rPr lang="en-US" sz="1600" b="1" dirty="0">
                <a:solidFill>
                  <a:schemeClr val="tx2">
                    <a:lumMod val="75000"/>
                  </a:schemeClr>
                </a:solidFill>
              </a:rPr>
              <a:t>Each Visit should be documented by the monitor and a study team member by dating and signing the log</a:t>
            </a:r>
          </a:p>
          <a:p>
            <a:pPr lvl="2">
              <a:lnSpc>
                <a:spcPct val="90000"/>
              </a:lnSpc>
            </a:pPr>
            <a:r>
              <a:rPr lang="en-US" sz="1600" b="1" dirty="0">
                <a:solidFill>
                  <a:schemeClr val="tx2">
                    <a:lumMod val="75000"/>
                  </a:schemeClr>
                </a:solidFill>
              </a:rPr>
              <a:t>The reason for each visit should also be document on the log</a:t>
            </a:r>
          </a:p>
          <a:p>
            <a:pPr lvl="3">
              <a:lnSpc>
                <a:spcPct val="90000"/>
              </a:lnSpc>
            </a:pPr>
            <a:r>
              <a:rPr lang="en-US" sz="1600" b="1" dirty="0">
                <a:solidFill>
                  <a:schemeClr val="tx2">
                    <a:lumMod val="75000"/>
                  </a:schemeClr>
                </a:solidFill>
              </a:rPr>
              <a:t>Pre-study visit, site initiation, routine visits, close-out visit, etc.</a:t>
            </a:r>
          </a:p>
        </p:txBody>
      </p:sp>
    </p:spTree>
    <p:extLst>
      <p:ext uri="{BB962C8B-B14F-4D97-AF65-F5344CB8AC3E}">
        <p14:creationId xmlns:p14="http://schemas.microsoft.com/office/powerpoint/2010/main" val="1050762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1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B01F460-31D2-4B00-A568-32A24E094D7B}"/>
              </a:ext>
            </a:extLst>
          </p:cNvPr>
          <p:cNvSpPr>
            <a:spLocks noGrp="1"/>
          </p:cNvSpPr>
          <p:nvPr>
            <p:ph type="title"/>
          </p:nvPr>
        </p:nvSpPr>
        <p:spPr>
          <a:xfrm>
            <a:off x="639098" y="629265"/>
            <a:ext cx="6072776" cy="886497"/>
          </a:xfrm>
        </p:spPr>
        <p:txBody>
          <a:bodyPr>
            <a:normAutofit fontScale="90000"/>
          </a:bodyPr>
          <a:lstStyle/>
          <a:p>
            <a:r>
              <a:rPr lang="en-US" sz="5400" b="1" dirty="0">
                <a:solidFill>
                  <a:srgbClr val="EBEBEB"/>
                </a:solidFill>
              </a:rPr>
              <a:t>Correspondence </a:t>
            </a:r>
            <a:endParaRPr lang="en-US" sz="5400" b="1" dirty="0">
              <a:solidFill>
                <a:srgbClr val="FF0000"/>
              </a:solidFill>
            </a:endParaRPr>
          </a:p>
        </p:txBody>
      </p:sp>
      <p:sp>
        <p:nvSpPr>
          <p:cNvPr id="16" name="Freeform: Shape 1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pic>
        <p:nvPicPr>
          <p:cNvPr id="5" name="Picture 4" descr="A close up of a computer&#10;&#10;Description automatically generated">
            <a:extLst>
              <a:ext uri="{FF2B5EF4-FFF2-40B4-BE49-F238E27FC236}">
                <a16:creationId xmlns:a16="http://schemas.microsoft.com/office/drawing/2014/main" id="{D1986F52-893C-461F-B8DA-46A3DFD4FB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8226" y="1632964"/>
            <a:ext cx="4125317" cy="3609652"/>
          </a:xfrm>
          <a:prstGeom prst="rect">
            <a:avLst/>
          </a:prstGeom>
        </p:spPr>
      </p:pic>
      <p:sp>
        <p:nvSpPr>
          <p:cNvPr id="18" name="Rectangle 1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3CA37CB-D1D5-46A0-8DE7-5D226961D9DF}"/>
              </a:ext>
            </a:extLst>
          </p:cNvPr>
          <p:cNvSpPr>
            <a:spLocks noGrp="1"/>
          </p:cNvSpPr>
          <p:nvPr>
            <p:ph idx="1"/>
          </p:nvPr>
        </p:nvSpPr>
        <p:spPr>
          <a:xfrm>
            <a:off x="639098" y="1515762"/>
            <a:ext cx="6072776" cy="4858300"/>
          </a:xfrm>
        </p:spPr>
        <p:txBody>
          <a:bodyPr anchor="ctr">
            <a:normAutofit fontScale="55000" lnSpcReduction="20000"/>
          </a:bodyPr>
          <a:lstStyle/>
          <a:p>
            <a:pPr marL="0" indent="0" algn="ctr">
              <a:lnSpc>
                <a:spcPct val="90000"/>
              </a:lnSpc>
              <a:buNone/>
            </a:pPr>
            <a:endParaRPr lang="en-US" sz="2100" b="1" dirty="0">
              <a:solidFill>
                <a:srgbClr val="FFFFFF"/>
              </a:solidFill>
            </a:endParaRPr>
          </a:p>
          <a:p>
            <a:pPr marL="0" indent="0" algn="ctr">
              <a:lnSpc>
                <a:spcPct val="90000"/>
              </a:lnSpc>
              <a:buNone/>
            </a:pPr>
            <a:r>
              <a:rPr lang="en-US" sz="2600" b="1" dirty="0">
                <a:solidFill>
                  <a:srgbClr val="FFFFFF"/>
                </a:solidFill>
              </a:rPr>
              <a:t>Purpose</a:t>
            </a:r>
          </a:p>
          <a:p>
            <a:pPr marL="0" indent="0">
              <a:lnSpc>
                <a:spcPct val="90000"/>
              </a:lnSpc>
              <a:buNone/>
            </a:pPr>
            <a:r>
              <a:rPr lang="en-US" sz="2600" b="1" dirty="0">
                <a:solidFill>
                  <a:srgbClr val="FFFFFF"/>
                </a:solidFill>
              </a:rPr>
              <a:t>To record discussions/ correspondence that are significant to the conduct of the study resulting in a complete and accurate audit trail</a:t>
            </a:r>
          </a:p>
          <a:p>
            <a:pPr marL="0" indent="0">
              <a:lnSpc>
                <a:spcPct val="90000"/>
              </a:lnSpc>
              <a:buNone/>
            </a:pPr>
            <a:endParaRPr lang="en-US" sz="2600" b="1" dirty="0">
              <a:solidFill>
                <a:srgbClr val="FFFFFF"/>
              </a:solidFill>
            </a:endParaRPr>
          </a:p>
          <a:p>
            <a:pPr marL="0" indent="0">
              <a:lnSpc>
                <a:spcPct val="90000"/>
              </a:lnSpc>
              <a:buNone/>
            </a:pPr>
            <a:endParaRPr lang="en-US" sz="2600" b="1" dirty="0">
              <a:solidFill>
                <a:srgbClr val="FFFFFF"/>
              </a:solidFill>
            </a:endParaRPr>
          </a:p>
          <a:p>
            <a:pPr marL="0" indent="0">
              <a:lnSpc>
                <a:spcPct val="90000"/>
              </a:lnSpc>
              <a:buNone/>
            </a:pPr>
            <a:r>
              <a:rPr lang="en-US" sz="2900" b="1" dirty="0">
                <a:solidFill>
                  <a:srgbClr val="FFFFFF"/>
                </a:solidFill>
              </a:rPr>
              <a:t>Types of Correspondence (e-mails/faxes/letters/electronic documents, meeting notes, phone calls) to maintain from:</a:t>
            </a:r>
          </a:p>
          <a:p>
            <a:pPr>
              <a:lnSpc>
                <a:spcPct val="90000"/>
              </a:lnSpc>
            </a:pPr>
            <a:r>
              <a:rPr lang="en-US" sz="2900" b="1" dirty="0">
                <a:solidFill>
                  <a:srgbClr val="FFFFFF"/>
                </a:solidFill>
              </a:rPr>
              <a:t>Sponsor</a:t>
            </a:r>
          </a:p>
          <a:p>
            <a:pPr>
              <a:lnSpc>
                <a:spcPct val="90000"/>
              </a:lnSpc>
            </a:pPr>
            <a:r>
              <a:rPr lang="en-US" sz="2900" b="1" dirty="0">
                <a:solidFill>
                  <a:srgbClr val="FFFFFF"/>
                </a:solidFill>
              </a:rPr>
              <a:t>Contract Research Organization (CROs)</a:t>
            </a:r>
          </a:p>
          <a:p>
            <a:pPr>
              <a:lnSpc>
                <a:spcPct val="90000"/>
              </a:lnSpc>
            </a:pPr>
            <a:r>
              <a:rPr lang="en-US" sz="2900" b="1" dirty="0">
                <a:solidFill>
                  <a:srgbClr val="FFFFFF"/>
                </a:solidFill>
              </a:rPr>
              <a:t>Monitor</a:t>
            </a:r>
          </a:p>
          <a:p>
            <a:pPr>
              <a:lnSpc>
                <a:spcPct val="90000"/>
              </a:lnSpc>
            </a:pPr>
            <a:r>
              <a:rPr lang="en-US" sz="2900" b="1" dirty="0">
                <a:solidFill>
                  <a:srgbClr val="FFFFFF"/>
                </a:solidFill>
              </a:rPr>
              <a:t>IRB (prefer to keep this correspondence with the IRB section)</a:t>
            </a:r>
          </a:p>
          <a:p>
            <a:pPr>
              <a:lnSpc>
                <a:spcPct val="90000"/>
              </a:lnSpc>
            </a:pPr>
            <a:r>
              <a:rPr lang="en-US" sz="2900" b="1" dirty="0">
                <a:solidFill>
                  <a:srgbClr val="FFFFFF"/>
                </a:solidFill>
              </a:rPr>
              <a:t>Study Team </a:t>
            </a:r>
          </a:p>
          <a:p>
            <a:pPr marL="0" indent="0">
              <a:lnSpc>
                <a:spcPct val="90000"/>
              </a:lnSpc>
              <a:buNone/>
            </a:pPr>
            <a:endParaRPr lang="en-US" sz="2900" b="1" dirty="0">
              <a:solidFill>
                <a:srgbClr val="FFFFFF"/>
              </a:solidFill>
            </a:endParaRPr>
          </a:p>
          <a:p>
            <a:pPr marL="0" indent="0">
              <a:lnSpc>
                <a:spcPct val="90000"/>
              </a:lnSpc>
              <a:buNone/>
            </a:pPr>
            <a:r>
              <a:rPr lang="en-US" sz="2900" b="1" dirty="0">
                <a:solidFill>
                  <a:srgbClr val="FFFFFF"/>
                </a:solidFill>
              </a:rPr>
              <a:t>Correspondence regarding individual subjects should/may be maintained with their research records</a:t>
            </a:r>
          </a:p>
          <a:p>
            <a:pPr marL="0" indent="0">
              <a:lnSpc>
                <a:spcPct val="90000"/>
              </a:lnSpc>
              <a:buNone/>
            </a:pPr>
            <a:endParaRPr lang="en-US" sz="1000" b="1" dirty="0">
              <a:solidFill>
                <a:srgbClr val="FFFFFF"/>
              </a:solidFill>
            </a:endParaRPr>
          </a:p>
          <a:p>
            <a:pPr marL="0" indent="0">
              <a:lnSpc>
                <a:spcPct val="90000"/>
              </a:lnSpc>
              <a:buNone/>
            </a:pPr>
            <a:r>
              <a:rPr lang="en-US" sz="1000" b="1" dirty="0">
                <a:solidFill>
                  <a:srgbClr val="FFFFFF"/>
                </a:solidFill>
              </a:rPr>
              <a:t> </a:t>
            </a:r>
          </a:p>
          <a:p>
            <a:pPr marL="0" indent="0">
              <a:lnSpc>
                <a:spcPct val="90000"/>
              </a:lnSpc>
              <a:buNone/>
            </a:pPr>
            <a:endParaRPr lang="en-US" sz="1000" b="1" dirty="0">
              <a:solidFill>
                <a:srgbClr val="FFFFFF"/>
              </a:solidFill>
            </a:endParaRPr>
          </a:p>
        </p:txBody>
      </p:sp>
    </p:spTree>
    <p:extLst>
      <p:ext uri="{BB962C8B-B14F-4D97-AF65-F5344CB8AC3E}">
        <p14:creationId xmlns:p14="http://schemas.microsoft.com/office/powerpoint/2010/main" val="2305523710"/>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F495-B82C-4D45-9A87-8D63B58D93FD}"/>
              </a:ext>
            </a:extLst>
          </p:cNvPr>
          <p:cNvSpPr>
            <a:spLocks noGrp="1"/>
          </p:cNvSpPr>
          <p:nvPr>
            <p:ph type="title"/>
          </p:nvPr>
        </p:nvSpPr>
        <p:spPr>
          <a:xfrm>
            <a:off x="527222" y="973668"/>
            <a:ext cx="10972800" cy="706964"/>
          </a:xfrm>
        </p:spPr>
        <p:txBody>
          <a:bodyPr/>
          <a:lstStyle/>
          <a:p>
            <a:pPr algn="ctr"/>
            <a:r>
              <a:rPr lang="en-US" sz="5400" b="1" dirty="0">
                <a:solidFill>
                  <a:srgbClr val="EBEBEB"/>
                </a:solidFill>
              </a:rPr>
              <a:t>Legal/Financial Documents</a:t>
            </a:r>
            <a:endParaRPr lang="en-US" sz="5400" dirty="0"/>
          </a:p>
        </p:txBody>
      </p:sp>
      <p:sp>
        <p:nvSpPr>
          <p:cNvPr id="3" name="Content Placeholder 2">
            <a:extLst>
              <a:ext uri="{FF2B5EF4-FFF2-40B4-BE49-F238E27FC236}">
                <a16:creationId xmlns:a16="http://schemas.microsoft.com/office/drawing/2014/main" id="{90A18B6D-90E9-4615-9B97-069EEB2EC3C9}"/>
              </a:ext>
            </a:extLst>
          </p:cNvPr>
          <p:cNvSpPr>
            <a:spLocks noGrp="1"/>
          </p:cNvSpPr>
          <p:nvPr>
            <p:ph idx="1"/>
          </p:nvPr>
        </p:nvSpPr>
        <p:spPr>
          <a:xfrm>
            <a:off x="3468415" y="2380593"/>
            <a:ext cx="5234152" cy="4083269"/>
          </a:xfrm>
        </p:spPr>
        <p:txBody>
          <a:bodyPr>
            <a:normAutofit/>
          </a:bodyPr>
          <a:lstStyle/>
          <a:p>
            <a:pPr marL="0" indent="0" algn="ctr">
              <a:buNone/>
            </a:pPr>
            <a:endParaRPr lang="en-US" sz="3200" b="1" dirty="0">
              <a:solidFill>
                <a:srgbClr val="FF0000"/>
              </a:solidFill>
            </a:endParaRPr>
          </a:p>
          <a:p>
            <a:pPr marL="0" indent="0" algn="ctr">
              <a:buNone/>
            </a:pPr>
            <a:r>
              <a:rPr lang="en-US" sz="3200" b="1" dirty="0">
                <a:solidFill>
                  <a:srgbClr val="FF0000"/>
                </a:solidFill>
              </a:rPr>
              <a:t>WHERE DO YOU </a:t>
            </a:r>
          </a:p>
          <a:p>
            <a:pPr marL="0" indent="0" algn="ctr">
              <a:buNone/>
            </a:pPr>
            <a:r>
              <a:rPr lang="en-US" sz="3200" b="1" dirty="0">
                <a:solidFill>
                  <a:srgbClr val="FF0000"/>
                </a:solidFill>
              </a:rPr>
              <a:t>MAINTAIN </a:t>
            </a:r>
          </a:p>
          <a:p>
            <a:pPr marL="0" indent="0" algn="ctr">
              <a:buNone/>
            </a:pPr>
            <a:r>
              <a:rPr lang="en-US" sz="3200" b="1" dirty="0">
                <a:solidFill>
                  <a:srgbClr val="FF0000"/>
                </a:solidFill>
              </a:rPr>
              <a:t>LEGAL/FINANCIAL </a:t>
            </a:r>
          </a:p>
          <a:p>
            <a:pPr marL="0" indent="0" algn="ctr">
              <a:buNone/>
            </a:pPr>
            <a:r>
              <a:rPr lang="en-US" sz="3200" b="1" dirty="0">
                <a:solidFill>
                  <a:srgbClr val="FF0000"/>
                </a:solidFill>
              </a:rPr>
              <a:t>DOCUMENTS?</a:t>
            </a:r>
          </a:p>
        </p:txBody>
      </p:sp>
      <p:pic>
        <p:nvPicPr>
          <p:cNvPr id="5" name="Picture 4" descr="A picture containing drawing&#10;&#10;Description automatically generated">
            <a:extLst>
              <a:ext uri="{FF2B5EF4-FFF2-40B4-BE49-F238E27FC236}">
                <a16:creationId xmlns:a16="http://schemas.microsoft.com/office/drawing/2014/main" id="{0039B604-3069-44DF-8133-6CBF4AAA794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6146" y="2130417"/>
            <a:ext cx="2857500" cy="1495425"/>
          </a:xfrm>
          <a:prstGeom prst="rect">
            <a:avLst/>
          </a:prstGeom>
        </p:spPr>
      </p:pic>
      <p:pic>
        <p:nvPicPr>
          <p:cNvPr id="8" name="Picture 7" descr="A close up of a sign&#10;&#10;Description automatically generated">
            <a:extLst>
              <a:ext uri="{FF2B5EF4-FFF2-40B4-BE49-F238E27FC236}">
                <a16:creationId xmlns:a16="http://schemas.microsoft.com/office/drawing/2014/main" id="{18AB89B9-03D9-49F6-AC11-A6AFEA55814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51666" y="4966138"/>
            <a:ext cx="2066592" cy="1375915"/>
          </a:xfrm>
          <a:prstGeom prst="rect">
            <a:avLst/>
          </a:prstGeom>
        </p:spPr>
      </p:pic>
    </p:spTree>
    <p:extLst>
      <p:ext uri="{BB962C8B-B14F-4D97-AF65-F5344CB8AC3E}">
        <p14:creationId xmlns:p14="http://schemas.microsoft.com/office/powerpoint/2010/main" val="1826721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134F-6EE8-4384-879B-9E29B134F4B1}"/>
              </a:ext>
            </a:extLst>
          </p:cNvPr>
          <p:cNvSpPr>
            <a:spLocks noGrp="1"/>
          </p:cNvSpPr>
          <p:nvPr>
            <p:ph type="title"/>
          </p:nvPr>
        </p:nvSpPr>
        <p:spPr>
          <a:xfrm>
            <a:off x="601362" y="626075"/>
            <a:ext cx="10717427" cy="1367481"/>
          </a:xfrm>
        </p:spPr>
        <p:txBody>
          <a:bodyPr>
            <a:noAutofit/>
          </a:bodyPr>
          <a:lstStyle/>
          <a:p>
            <a:pPr algn="ctr"/>
            <a:r>
              <a:rPr lang="en-US" sz="5400" b="1" dirty="0">
                <a:solidFill>
                  <a:srgbClr val="EBEBEB"/>
                </a:solidFill>
              </a:rPr>
              <a:t>Legal/Financial Documents </a:t>
            </a:r>
            <a:r>
              <a:rPr lang="en-US" sz="1200" b="1" dirty="0">
                <a:solidFill>
                  <a:srgbClr val="EBEBEB"/>
                </a:solidFill>
              </a:rPr>
              <a:t>cont’d</a:t>
            </a:r>
            <a:r>
              <a:rPr lang="en-US" sz="5400" b="1" dirty="0">
                <a:solidFill>
                  <a:srgbClr val="EBEBEB"/>
                </a:solidFill>
              </a:rPr>
              <a:t> </a:t>
            </a:r>
            <a:endParaRPr lang="en-US" sz="5400" b="1" dirty="0">
              <a:solidFill>
                <a:srgbClr val="FF0000"/>
              </a:solidFill>
            </a:endParaRPr>
          </a:p>
        </p:txBody>
      </p:sp>
      <p:pic>
        <p:nvPicPr>
          <p:cNvPr id="1026" name="Picture 2" descr="Image result for legal documents clip art">
            <a:extLst>
              <a:ext uri="{FF2B5EF4-FFF2-40B4-BE49-F238E27FC236}">
                <a16:creationId xmlns:a16="http://schemas.microsoft.com/office/drawing/2014/main" id="{1E7AC05D-AB47-4A4D-A526-818603C6EB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605" y="3044757"/>
            <a:ext cx="2693773" cy="2204969"/>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C06DFF3-E4A7-434A-90E1-1C54F00A591D}"/>
              </a:ext>
            </a:extLst>
          </p:cNvPr>
          <p:cNvSpPr>
            <a:spLocks noGrp="1"/>
          </p:cNvSpPr>
          <p:nvPr>
            <p:ph idx="1"/>
          </p:nvPr>
        </p:nvSpPr>
        <p:spPr>
          <a:xfrm>
            <a:off x="3402228" y="2306595"/>
            <a:ext cx="7790706" cy="4464907"/>
          </a:xfrm>
        </p:spPr>
        <p:txBody>
          <a:bodyPr anchor="ctr">
            <a:normAutofit/>
          </a:bodyPr>
          <a:lstStyle/>
          <a:p>
            <a:pPr>
              <a:lnSpc>
                <a:spcPct val="90000"/>
              </a:lnSpc>
            </a:pPr>
            <a:r>
              <a:rPr lang="en-US" b="1" dirty="0">
                <a:solidFill>
                  <a:schemeClr val="tx2">
                    <a:lumMod val="75000"/>
                  </a:schemeClr>
                </a:solidFill>
              </a:rPr>
              <a:t>FDA documents</a:t>
            </a:r>
          </a:p>
          <a:p>
            <a:pPr>
              <a:lnSpc>
                <a:spcPct val="90000"/>
              </a:lnSpc>
            </a:pPr>
            <a:r>
              <a:rPr lang="en-US" b="1" dirty="0">
                <a:solidFill>
                  <a:schemeClr val="tx2">
                    <a:lumMod val="75000"/>
                  </a:schemeClr>
                </a:solidFill>
              </a:rPr>
              <a:t>Contracts</a:t>
            </a:r>
          </a:p>
          <a:p>
            <a:pPr lvl="0">
              <a:lnSpc>
                <a:spcPct val="90000"/>
              </a:lnSpc>
            </a:pPr>
            <a:r>
              <a:rPr lang="en-US" b="1" dirty="0">
                <a:solidFill>
                  <a:schemeClr val="tx2">
                    <a:lumMod val="75000"/>
                  </a:schemeClr>
                </a:solidFill>
              </a:rPr>
              <a:t>Budgets</a:t>
            </a:r>
          </a:p>
          <a:p>
            <a:pPr lvl="0">
              <a:lnSpc>
                <a:spcPct val="90000"/>
              </a:lnSpc>
            </a:pPr>
            <a:r>
              <a:rPr lang="en-US" b="1" dirty="0">
                <a:solidFill>
                  <a:schemeClr val="tx2">
                    <a:lumMod val="75000"/>
                  </a:schemeClr>
                </a:solidFill>
              </a:rPr>
              <a:t>Subject payments</a:t>
            </a:r>
          </a:p>
          <a:p>
            <a:pPr lvl="0">
              <a:lnSpc>
                <a:spcPct val="90000"/>
              </a:lnSpc>
            </a:pPr>
            <a:r>
              <a:rPr lang="en-US" b="1" dirty="0">
                <a:solidFill>
                  <a:schemeClr val="tx2">
                    <a:lumMod val="75000"/>
                  </a:schemeClr>
                </a:solidFill>
              </a:rPr>
              <a:t>Letter of Understanding/Confidentiality Agreement</a:t>
            </a:r>
          </a:p>
          <a:p>
            <a:pPr lvl="0">
              <a:lnSpc>
                <a:spcPct val="90000"/>
              </a:lnSpc>
            </a:pPr>
            <a:r>
              <a:rPr lang="en-US" b="1" dirty="0">
                <a:solidFill>
                  <a:schemeClr val="tx2">
                    <a:lumMod val="75000"/>
                  </a:schemeClr>
                </a:solidFill>
              </a:rPr>
              <a:t>Data Sharing Agreement</a:t>
            </a:r>
          </a:p>
          <a:p>
            <a:pPr lvl="0">
              <a:lnSpc>
                <a:spcPct val="90000"/>
              </a:lnSpc>
            </a:pPr>
            <a:r>
              <a:rPr lang="en-US" b="1" dirty="0">
                <a:solidFill>
                  <a:schemeClr val="tx2">
                    <a:lumMod val="75000"/>
                  </a:schemeClr>
                </a:solidFill>
              </a:rPr>
              <a:t>Material Transfer Agreement</a:t>
            </a:r>
          </a:p>
          <a:p>
            <a:pPr lvl="0">
              <a:lnSpc>
                <a:spcPct val="90000"/>
              </a:lnSpc>
            </a:pPr>
            <a:r>
              <a:rPr lang="en-US" b="1" dirty="0">
                <a:solidFill>
                  <a:schemeClr val="tx2">
                    <a:lumMod val="75000"/>
                  </a:schemeClr>
                </a:solidFill>
              </a:rPr>
              <a:t>Signed agreements between parties (i.e., sponsor/CRO/Institution investigators)</a:t>
            </a:r>
          </a:p>
        </p:txBody>
      </p:sp>
    </p:spTree>
    <p:extLst>
      <p:ext uri="{BB962C8B-B14F-4D97-AF65-F5344CB8AC3E}">
        <p14:creationId xmlns:p14="http://schemas.microsoft.com/office/powerpoint/2010/main" val="3501310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B6-82F3-4F8E-BA1C-20E8E39455B4}"/>
              </a:ext>
            </a:extLst>
          </p:cNvPr>
          <p:cNvSpPr>
            <a:spLocks noGrp="1"/>
          </p:cNvSpPr>
          <p:nvPr>
            <p:ph type="title"/>
          </p:nvPr>
        </p:nvSpPr>
        <p:spPr/>
        <p:txBody>
          <a:bodyPr/>
          <a:lstStyle/>
          <a:p>
            <a:pPr algn="ctr"/>
            <a:r>
              <a:rPr lang="en-US" sz="5400" b="1" dirty="0"/>
              <a:t>Note to Files (NTFs)</a:t>
            </a:r>
          </a:p>
        </p:txBody>
      </p:sp>
      <p:sp>
        <p:nvSpPr>
          <p:cNvPr id="3" name="Content Placeholder 2">
            <a:extLst>
              <a:ext uri="{FF2B5EF4-FFF2-40B4-BE49-F238E27FC236}">
                <a16:creationId xmlns:a16="http://schemas.microsoft.com/office/drawing/2014/main" id="{00B17802-A830-45E8-BBCA-69853A573804}"/>
              </a:ext>
            </a:extLst>
          </p:cNvPr>
          <p:cNvSpPr>
            <a:spLocks noGrp="1"/>
          </p:cNvSpPr>
          <p:nvPr>
            <p:ph idx="1"/>
          </p:nvPr>
        </p:nvSpPr>
        <p:spPr/>
        <p:txBody>
          <a:bodyPr>
            <a:normAutofit/>
          </a:bodyPr>
          <a:lstStyle/>
          <a:p>
            <a:pPr marL="0" indent="0" algn="ctr">
              <a:buNone/>
            </a:pPr>
            <a:endParaRPr lang="en-US" sz="3200" b="1" dirty="0">
              <a:solidFill>
                <a:srgbClr val="FF0000"/>
              </a:solidFill>
            </a:endParaRPr>
          </a:p>
          <a:p>
            <a:pPr marL="0" indent="0" algn="ctr">
              <a:buNone/>
            </a:pPr>
            <a:endParaRPr lang="en-US" sz="3200" b="1" dirty="0">
              <a:solidFill>
                <a:srgbClr val="FF0000"/>
              </a:solidFill>
            </a:endParaRPr>
          </a:p>
          <a:p>
            <a:pPr marL="0" indent="0" algn="ctr">
              <a:buNone/>
            </a:pPr>
            <a:r>
              <a:rPr lang="en-US" sz="3200" b="1" dirty="0">
                <a:solidFill>
                  <a:srgbClr val="FF0000"/>
                </a:solidFill>
              </a:rPr>
              <a:t>WHERE CAN NTFs BE MAINTAINED?</a:t>
            </a:r>
          </a:p>
        </p:txBody>
      </p:sp>
    </p:spTree>
    <p:extLst>
      <p:ext uri="{BB962C8B-B14F-4D97-AF65-F5344CB8AC3E}">
        <p14:creationId xmlns:p14="http://schemas.microsoft.com/office/powerpoint/2010/main" val="2941184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1CB7-4958-4D52-A209-7F75287A3553}"/>
              </a:ext>
            </a:extLst>
          </p:cNvPr>
          <p:cNvSpPr>
            <a:spLocks noGrp="1"/>
          </p:cNvSpPr>
          <p:nvPr>
            <p:ph type="title"/>
          </p:nvPr>
        </p:nvSpPr>
        <p:spPr/>
        <p:txBody>
          <a:bodyPr/>
          <a:lstStyle/>
          <a:p>
            <a:pPr algn="ctr"/>
            <a:r>
              <a:rPr lang="en-US" sz="5400" b="1" dirty="0"/>
              <a:t>NTFs </a:t>
            </a:r>
            <a:r>
              <a:rPr lang="en-US" sz="1200" b="1" dirty="0"/>
              <a:t>cont’d</a:t>
            </a:r>
          </a:p>
        </p:txBody>
      </p:sp>
      <p:sp>
        <p:nvSpPr>
          <p:cNvPr id="3" name="Content Placeholder 2">
            <a:extLst>
              <a:ext uri="{FF2B5EF4-FFF2-40B4-BE49-F238E27FC236}">
                <a16:creationId xmlns:a16="http://schemas.microsoft.com/office/drawing/2014/main" id="{D133C904-0E7E-437A-83EE-66F4D3BC175E}"/>
              </a:ext>
            </a:extLst>
          </p:cNvPr>
          <p:cNvSpPr>
            <a:spLocks noGrp="1"/>
          </p:cNvSpPr>
          <p:nvPr>
            <p:ph sz="half" idx="1"/>
          </p:nvPr>
        </p:nvSpPr>
        <p:spPr/>
        <p:txBody>
          <a:bodyPr>
            <a:normAutofit fontScale="32500" lnSpcReduction="20000"/>
          </a:bodyPr>
          <a:lstStyle/>
          <a:p>
            <a:pPr lvl="0"/>
            <a:r>
              <a:rPr lang="en-US" sz="6800" b="1" dirty="0"/>
              <a:t>Purpose:</a:t>
            </a:r>
          </a:p>
          <a:p>
            <a:pPr lvl="1"/>
            <a:r>
              <a:rPr lang="en-US" sz="5600" b="1" dirty="0"/>
              <a:t>To document the reason for missing/delayed/incorrect information/any discrepancies </a:t>
            </a:r>
          </a:p>
          <a:p>
            <a:pPr lvl="1"/>
            <a:r>
              <a:rPr lang="en-US" sz="5600" b="1" dirty="0"/>
              <a:t>To document the corrective action taken/resolution of discrepancies</a:t>
            </a:r>
          </a:p>
          <a:p>
            <a:pPr lvl="1"/>
            <a:r>
              <a:rPr lang="en-US" sz="5600" b="1" dirty="0"/>
              <a:t>To document the location of documents stored outside of the RB</a:t>
            </a:r>
          </a:p>
          <a:p>
            <a:pPr lvl="1"/>
            <a:r>
              <a:rPr lang="en-US" sz="5600" b="1" dirty="0"/>
              <a:t>To provide additional information or clarification</a:t>
            </a:r>
          </a:p>
          <a:p>
            <a:pPr marL="0" lvl="0" indent="0">
              <a:buNone/>
            </a:pPr>
            <a:endParaRPr lang="en-US" sz="4300" dirty="0"/>
          </a:p>
          <a:p>
            <a:pPr marL="0" lvl="0" indent="0">
              <a:buNone/>
            </a:pPr>
            <a:endParaRPr lang="en-US" sz="4300" dirty="0"/>
          </a:p>
          <a:p>
            <a:pPr marL="0" lvl="0" indent="0">
              <a:buNone/>
            </a:pPr>
            <a:endParaRPr lang="en-US" sz="5000" b="1" dirty="0">
              <a:solidFill>
                <a:srgbClr val="FF0000"/>
              </a:solidFill>
            </a:endParaRPr>
          </a:p>
          <a:p>
            <a:endParaRPr lang="en-US" dirty="0"/>
          </a:p>
        </p:txBody>
      </p:sp>
      <p:sp>
        <p:nvSpPr>
          <p:cNvPr id="4" name="Content Placeholder 3">
            <a:extLst>
              <a:ext uri="{FF2B5EF4-FFF2-40B4-BE49-F238E27FC236}">
                <a16:creationId xmlns:a16="http://schemas.microsoft.com/office/drawing/2014/main" id="{77376412-7B20-4E09-955A-51C7FEF180F8}"/>
              </a:ext>
            </a:extLst>
          </p:cNvPr>
          <p:cNvSpPr>
            <a:spLocks noGrp="1"/>
          </p:cNvSpPr>
          <p:nvPr>
            <p:ph sz="half" idx="2"/>
          </p:nvPr>
        </p:nvSpPr>
        <p:spPr/>
        <p:txBody>
          <a:bodyPr>
            <a:normAutofit fontScale="32500" lnSpcReduction="20000"/>
          </a:bodyPr>
          <a:lstStyle/>
          <a:p>
            <a:pPr lvl="0"/>
            <a:r>
              <a:rPr lang="en-US" sz="6800" b="1" dirty="0"/>
              <a:t>NTFs should include the following:</a:t>
            </a:r>
          </a:p>
          <a:p>
            <a:pPr lvl="1"/>
            <a:r>
              <a:rPr lang="en-US" sz="5600" b="1" dirty="0"/>
              <a:t>Signature of the author and the date created and the PI (when applicable)</a:t>
            </a:r>
          </a:p>
          <a:p>
            <a:pPr lvl="1"/>
            <a:r>
              <a:rPr lang="en-US" sz="5600" b="1" dirty="0"/>
              <a:t>Description of the event (</a:t>
            </a:r>
            <a:r>
              <a:rPr lang="en-US" sz="6000" b="1" dirty="0"/>
              <a:t>who, what, where, when, how, why)</a:t>
            </a:r>
            <a:endParaRPr lang="en-US" sz="5600" b="1" dirty="0"/>
          </a:p>
          <a:p>
            <a:pPr lvl="1"/>
            <a:r>
              <a:rPr lang="en-US" sz="5600" b="1" dirty="0"/>
              <a:t>Actions taken to resolve the issue</a:t>
            </a:r>
          </a:p>
          <a:p>
            <a:pPr lvl="1"/>
            <a:r>
              <a:rPr lang="en-US" sz="5600" b="1" dirty="0"/>
              <a:t>Any necessary CAPA</a:t>
            </a:r>
          </a:p>
          <a:p>
            <a:pPr lvl="1"/>
            <a:r>
              <a:rPr lang="en-US" sz="5600" b="1" dirty="0"/>
              <a:t>Pertinent information to provide clarification of an event</a:t>
            </a:r>
          </a:p>
          <a:p>
            <a:endParaRPr lang="en-US" dirty="0"/>
          </a:p>
        </p:txBody>
      </p:sp>
      <p:pic>
        <p:nvPicPr>
          <p:cNvPr id="2050" name="Picture 2" descr="Image result for documentation  clip art">
            <a:extLst>
              <a:ext uri="{FF2B5EF4-FFF2-40B4-BE49-F238E27FC236}">
                <a16:creationId xmlns:a16="http://schemas.microsoft.com/office/drawing/2014/main" id="{4A842CF7-F801-4E77-8B0F-594F82FCE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29" y="2012950"/>
            <a:ext cx="8858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032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75"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77" name="Freeform: Shape 76">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79"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93BC3373-3C40-4F7A-8041-EA5A88346BC5}"/>
              </a:ext>
            </a:extLst>
          </p:cNvPr>
          <p:cNvSpPr>
            <a:spLocks noGrp="1"/>
          </p:cNvSpPr>
          <p:nvPr>
            <p:ph type="title"/>
          </p:nvPr>
        </p:nvSpPr>
        <p:spPr>
          <a:xfrm>
            <a:off x="639098" y="629265"/>
            <a:ext cx="5132438" cy="1622322"/>
          </a:xfrm>
        </p:spPr>
        <p:txBody>
          <a:bodyPr>
            <a:normAutofit/>
          </a:bodyPr>
          <a:lstStyle/>
          <a:p>
            <a:r>
              <a:rPr lang="en-US" b="1" dirty="0">
                <a:solidFill>
                  <a:srgbClr val="EBEBEB"/>
                </a:solidFill>
              </a:rPr>
              <a:t>Conclusion</a:t>
            </a:r>
          </a:p>
        </p:txBody>
      </p:sp>
      <p:sp>
        <p:nvSpPr>
          <p:cNvPr id="81" name="Rectangle 80">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8B931EB-54B9-4A87-A664-C7AA4630CFB3}"/>
              </a:ext>
            </a:extLst>
          </p:cNvPr>
          <p:cNvSpPr>
            <a:spLocks noGrp="1"/>
          </p:cNvSpPr>
          <p:nvPr>
            <p:ph idx="1"/>
          </p:nvPr>
        </p:nvSpPr>
        <p:spPr>
          <a:xfrm>
            <a:off x="639098" y="2418735"/>
            <a:ext cx="5132439" cy="3811742"/>
          </a:xfrm>
        </p:spPr>
        <p:txBody>
          <a:bodyPr anchor="ctr">
            <a:normAutofit/>
          </a:bodyPr>
          <a:lstStyle/>
          <a:p>
            <a:r>
              <a:rPr lang="en-US" b="1" dirty="0">
                <a:solidFill>
                  <a:srgbClr val="FFFFFF"/>
                </a:solidFill>
              </a:rPr>
              <a:t>The RB should:</a:t>
            </a:r>
          </a:p>
          <a:p>
            <a:pPr lvl="1"/>
            <a:r>
              <a:rPr lang="en-US" b="1" dirty="0">
                <a:solidFill>
                  <a:srgbClr val="FFFFFF"/>
                </a:solidFill>
              </a:rPr>
              <a:t>Be maintained in an up-to-date manner at all times</a:t>
            </a:r>
          </a:p>
          <a:p>
            <a:pPr lvl="1"/>
            <a:r>
              <a:rPr lang="en-US" b="1" dirty="0">
                <a:solidFill>
                  <a:srgbClr val="FFFFFF"/>
                </a:solidFill>
              </a:rPr>
              <a:t>Organized in a logical manner</a:t>
            </a:r>
          </a:p>
          <a:p>
            <a:pPr lvl="1"/>
            <a:r>
              <a:rPr lang="en-US" b="1" dirty="0">
                <a:solidFill>
                  <a:srgbClr val="FFFFFF"/>
                </a:solidFill>
              </a:rPr>
              <a:t>Located in a central location and accessible to the appropriate study team members</a:t>
            </a:r>
          </a:p>
          <a:p>
            <a:pPr lvl="1"/>
            <a:r>
              <a:rPr lang="en-US" b="1" dirty="0">
                <a:solidFill>
                  <a:srgbClr val="FFFFFF"/>
                </a:solidFill>
              </a:rPr>
              <a:t>Be maintained in paper / electronic/or combination of both formats</a:t>
            </a:r>
          </a:p>
        </p:txBody>
      </p:sp>
    </p:spTree>
    <p:extLst>
      <p:ext uri="{BB962C8B-B14F-4D97-AF65-F5344CB8AC3E}">
        <p14:creationId xmlns:p14="http://schemas.microsoft.com/office/powerpoint/2010/main" val="26671180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E4397-AC10-4317-A462-0D99237E9460}"/>
              </a:ext>
            </a:extLst>
          </p:cNvPr>
          <p:cNvSpPr>
            <a:spLocks noGrp="1"/>
          </p:cNvSpPr>
          <p:nvPr>
            <p:ph type="title"/>
          </p:nvPr>
        </p:nvSpPr>
        <p:spPr/>
        <p:txBody>
          <a:bodyPr/>
          <a:lstStyle/>
          <a:p>
            <a:pPr algn="ctr"/>
            <a:r>
              <a:rPr lang="en-US" sz="5400" b="1" dirty="0"/>
              <a:t>Other Names for Regulatory Binder</a:t>
            </a:r>
          </a:p>
        </p:txBody>
      </p:sp>
      <p:sp>
        <p:nvSpPr>
          <p:cNvPr id="3" name="Content Placeholder 2">
            <a:extLst>
              <a:ext uri="{FF2B5EF4-FFF2-40B4-BE49-F238E27FC236}">
                <a16:creationId xmlns:a16="http://schemas.microsoft.com/office/drawing/2014/main" id="{D0489A7C-AD19-4A5E-8999-DB6EEFF82336}"/>
              </a:ext>
            </a:extLst>
          </p:cNvPr>
          <p:cNvSpPr>
            <a:spLocks noGrp="1"/>
          </p:cNvSpPr>
          <p:nvPr>
            <p:ph sz="half" idx="2"/>
          </p:nvPr>
        </p:nvSpPr>
        <p:spPr/>
        <p:txBody>
          <a:bodyPr>
            <a:normAutofit/>
          </a:bodyPr>
          <a:lstStyle/>
          <a:p>
            <a:pPr marL="0" indent="0">
              <a:buNone/>
            </a:pPr>
            <a:endParaRPr lang="en-US" sz="2400" b="1" dirty="0">
              <a:solidFill>
                <a:srgbClr val="FF0000"/>
              </a:solidFill>
            </a:endParaRPr>
          </a:p>
          <a:p>
            <a:pPr marL="0" indent="0">
              <a:buNone/>
            </a:pPr>
            <a:r>
              <a:rPr lang="en-US" sz="3200" b="1" dirty="0">
                <a:solidFill>
                  <a:srgbClr val="FF0000"/>
                </a:solidFill>
              </a:rPr>
              <a:t>WHAT ARE SOME OTHER NAMES FOR THE REGULATORY BINDER?</a:t>
            </a:r>
          </a:p>
        </p:txBody>
      </p:sp>
      <p:pic>
        <p:nvPicPr>
          <p:cNvPr id="11" name="Picture 10">
            <a:extLst>
              <a:ext uri="{FF2B5EF4-FFF2-40B4-BE49-F238E27FC236}">
                <a16:creationId xmlns:a16="http://schemas.microsoft.com/office/drawing/2014/main" id="{71122D65-3BE9-41BD-8577-3D0ED864D9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22948" y="3634601"/>
            <a:ext cx="3250651" cy="1789329"/>
          </a:xfrm>
          <a:prstGeom prst="rect">
            <a:avLst/>
          </a:prstGeom>
        </p:spPr>
      </p:pic>
      <p:sp>
        <p:nvSpPr>
          <p:cNvPr id="13" name="TextBox 12">
            <a:extLst>
              <a:ext uri="{FF2B5EF4-FFF2-40B4-BE49-F238E27FC236}">
                <a16:creationId xmlns:a16="http://schemas.microsoft.com/office/drawing/2014/main" id="{B30152FB-6344-44A3-9762-9EDE906DB0C8}"/>
              </a:ext>
            </a:extLst>
          </p:cNvPr>
          <p:cNvSpPr txBox="1"/>
          <p:nvPr/>
        </p:nvSpPr>
        <p:spPr>
          <a:xfrm>
            <a:off x="7763493" y="4269343"/>
            <a:ext cx="986167" cy="369332"/>
          </a:xfrm>
          <a:prstGeom prst="rect">
            <a:avLst/>
          </a:prstGeom>
          <a:noFill/>
        </p:spPr>
        <p:txBody>
          <a:bodyPr wrap="none" rtlCol="0">
            <a:spAutoFit/>
          </a:bodyPr>
          <a:lstStyle/>
          <a:p>
            <a:r>
              <a:rPr lang="en-US" dirty="0"/>
              <a:t>Derita  </a:t>
            </a:r>
          </a:p>
        </p:txBody>
      </p:sp>
      <p:sp>
        <p:nvSpPr>
          <p:cNvPr id="14" name="TextBox 13">
            <a:extLst>
              <a:ext uri="{FF2B5EF4-FFF2-40B4-BE49-F238E27FC236}">
                <a16:creationId xmlns:a16="http://schemas.microsoft.com/office/drawing/2014/main" id="{E4930D0B-C645-4814-A9FC-8C6484C0CEAC}"/>
              </a:ext>
            </a:extLst>
          </p:cNvPr>
          <p:cNvSpPr txBox="1"/>
          <p:nvPr/>
        </p:nvSpPr>
        <p:spPr>
          <a:xfrm>
            <a:off x="9459135" y="4431288"/>
            <a:ext cx="914464" cy="369332"/>
          </a:xfrm>
          <a:prstGeom prst="rect">
            <a:avLst/>
          </a:prstGeom>
          <a:noFill/>
        </p:spPr>
        <p:txBody>
          <a:bodyPr wrap="square" rtlCol="0">
            <a:spAutoFit/>
          </a:bodyPr>
          <a:lstStyle/>
          <a:p>
            <a:r>
              <a:rPr lang="en-US" dirty="0"/>
              <a:t>Dee</a:t>
            </a:r>
          </a:p>
        </p:txBody>
      </p:sp>
      <p:sp>
        <p:nvSpPr>
          <p:cNvPr id="15" name="TextBox 14">
            <a:extLst>
              <a:ext uri="{FF2B5EF4-FFF2-40B4-BE49-F238E27FC236}">
                <a16:creationId xmlns:a16="http://schemas.microsoft.com/office/drawing/2014/main" id="{36DD4F8B-7533-47BA-BF7A-EFDD51392ED1}"/>
              </a:ext>
            </a:extLst>
          </p:cNvPr>
          <p:cNvSpPr txBox="1"/>
          <p:nvPr/>
        </p:nvSpPr>
        <p:spPr>
          <a:xfrm>
            <a:off x="7381818" y="4823341"/>
            <a:ext cx="763351" cy="369332"/>
          </a:xfrm>
          <a:prstGeom prst="rect">
            <a:avLst/>
          </a:prstGeom>
          <a:noFill/>
        </p:spPr>
        <p:txBody>
          <a:bodyPr wrap="none" rtlCol="0">
            <a:spAutoFit/>
          </a:bodyPr>
          <a:lstStyle/>
          <a:p>
            <a:r>
              <a:rPr lang="en-US" dirty="0"/>
              <a:t>Mom</a:t>
            </a:r>
          </a:p>
        </p:txBody>
      </p:sp>
      <p:sp>
        <p:nvSpPr>
          <p:cNvPr id="16" name="TextBox 15">
            <a:extLst>
              <a:ext uri="{FF2B5EF4-FFF2-40B4-BE49-F238E27FC236}">
                <a16:creationId xmlns:a16="http://schemas.microsoft.com/office/drawing/2014/main" id="{1CB0097B-C93F-4870-BB37-292D2C6F645B}"/>
              </a:ext>
            </a:extLst>
          </p:cNvPr>
          <p:cNvSpPr txBox="1"/>
          <p:nvPr/>
        </p:nvSpPr>
        <p:spPr>
          <a:xfrm>
            <a:off x="8747326" y="4904085"/>
            <a:ext cx="914464" cy="369332"/>
          </a:xfrm>
          <a:prstGeom prst="rect">
            <a:avLst/>
          </a:prstGeom>
          <a:noFill/>
        </p:spPr>
        <p:txBody>
          <a:bodyPr wrap="square" rtlCol="0">
            <a:spAutoFit/>
          </a:bodyPr>
          <a:lstStyle/>
          <a:p>
            <a:r>
              <a:rPr lang="en-US" dirty="0"/>
              <a:t>Grams</a:t>
            </a:r>
          </a:p>
        </p:txBody>
      </p:sp>
    </p:spTree>
    <p:extLst>
      <p:ext uri="{BB962C8B-B14F-4D97-AF65-F5344CB8AC3E}">
        <p14:creationId xmlns:p14="http://schemas.microsoft.com/office/powerpoint/2010/main" val="103381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75"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77" name="Freeform: Shape 76">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79"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1251A071-65A3-4742-BECB-D19CAEBF89CA}"/>
              </a:ext>
            </a:extLst>
          </p:cNvPr>
          <p:cNvSpPr>
            <a:spLocks noGrp="1"/>
          </p:cNvSpPr>
          <p:nvPr>
            <p:ph type="title"/>
          </p:nvPr>
        </p:nvSpPr>
        <p:spPr>
          <a:xfrm>
            <a:off x="639098" y="629265"/>
            <a:ext cx="5132438" cy="1622322"/>
          </a:xfrm>
        </p:spPr>
        <p:txBody>
          <a:bodyPr>
            <a:normAutofit/>
          </a:bodyPr>
          <a:lstStyle/>
          <a:p>
            <a:r>
              <a:rPr lang="en-US" b="1" dirty="0">
                <a:solidFill>
                  <a:srgbClr val="EBEBEB"/>
                </a:solidFill>
              </a:rPr>
              <a:t>Regulatory Binder Names</a:t>
            </a:r>
          </a:p>
        </p:txBody>
      </p:sp>
      <p:pic>
        <p:nvPicPr>
          <p:cNvPr id="1028" name="Picture 4" descr="Image result for binder clip art">
            <a:extLst>
              <a:ext uri="{FF2B5EF4-FFF2-40B4-BE49-F238E27FC236}">
                <a16:creationId xmlns:a16="http://schemas.microsoft.com/office/drawing/2014/main" id="{65B8B2BF-859B-43FC-8C0A-86FB7A1A0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79760" y="645106"/>
            <a:ext cx="3098859" cy="558536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EA8B177-A8E9-4164-84E6-9489A974AFF6}"/>
              </a:ext>
            </a:extLst>
          </p:cNvPr>
          <p:cNvSpPr>
            <a:spLocks noGrp="1"/>
          </p:cNvSpPr>
          <p:nvPr>
            <p:ph idx="1"/>
          </p:nvPr>
        </p:nvSpPr>
        <p:spPr>
          <a:xfrm>
            <a:off x="639098" y="2042160"/>
            <a:ext cx="5132439" cy="4188317"/>
          </a:xfrm>
        </p:spPr>
        <p:txBody>
          <a:bodyPr anchor="ctr">
            <a:normAutofit fontScale="92500" lnSpcReduction="10000"/>
          </a:bodyPr>
          <a:lstStyle/>
          <a:p>
            <a:endParaRPr lang="en-US" b="1" dirty="0">
              <a:solidFill>
                <a:srgbClr val="FFFFFF"/>
              </a:solidFill>
            </a:endParaRPr>
          </a:p>
          <a:p>
            <a:r>
              <a:rPr lang="en-US" b="1" dirty="0">
                <a:solidFill>
                  <a:srgbClr val="FFFFFF"/>
                </a:solidFill>
              </a:rPr>
              <a:t>Regulatory Binder (RB)</a:t>
            </a:r>
          </a:p>
          <a:p>
            <a:r>
              <a:rPr lang="en-US" b="1" dirty="0">
                <a:solidFill>
                  <a:srgbClr val="FFFFFF"/>
                </a:solidFill>
              </a:rPr>
              <a:t>Reg Binder</a:t>
            </a:r>
          </a:p>
          <a:p>
            <a:r>
              <a:rPr lang="en-US" b="1" dirty="0">
                <a:solidFill>
                  <a:srgbClr val="FFFFFF"/>
                </a:solidFill>
              </a:rPr>
              <a:t>Investigator Binder </a:t>
            </a:r>
          </a:p>
          <a:p>
            <a:r>
              <a:rPr lang="en-US" b="1" dirty="0">
                <a:solidFill>
                  <a:srgbClr val="FFFFFF"/>
                </a:solidFill>
              </a:rPr>
              <a:t>Investigational Site File (ISF) </a:t>
            </a:r>
          </a:p>
          <a:p>
            <a:r>
              <a:rPr lang="en-US" b="1" dirty="0">
                <a:solidFill>
                  <a:srgbClr val="FFFFFF"/>
                </a:solidFill>
              </a:rPr>
              <a:t>Study Binder </a:t>
            </a:r>
          </a:p>
          <a:p>
            <a:r>
              <a:rPr lang="en-US" b="1" dirty="0">
                <a:solidFill>
                  <a:srgbClr val="FFFFFF"/>
                </a:solidFill>
              </a:rPr>
              <a:t>Master Trial File (MTF)</a:t>
            </a:r>
          </a:p>
          <a:p>
            <a:r>
              <a:rPr lang="en-US" b="1" dirty="0">
                <a:solidFill>
                  <a:srgbClr val="FFFFFF"/>
                </a:solidFill>
              </a:rPr>
              <a:t>Study Administrative Binder</a:t>
            </a:r>
          </a:p>
          <a:p>
            <a:r>
              <a:rPr lang="en-US" b="1" dirty="0">
                <a:solidFill>
                  <a:srgbClr val="FFFFFF"/>
                </a:solidFill>
              </a:rPr>
              <a:t>Regulatory Files</a:t>
            </a:r>
          </a:p>
          <a:p>
            <a:r>
              <a:rPr lang="en-US" b="1" dirty="0">
                <a:solidFill>
                  <a:srgbClr val="FFFFFF"/>
                </a:solidFill>
              </a:rPr>
              <a:t>Study File</a:t>
            </a:r>
          </a:p>
          <a:p>
            <a:r>
              <a:rPr lang="en-US" b="1" dirty="0">
                <a:solidFill>
                  <a:srgbClr val="FFFFFF"/>
                </a:solidFill>
              </a:rPr>
              <a:t>Trial Master File</a:t>
            </a:r>
          </a:p>
          <a:p>
            <a:endParaRPr lang="en-US" b="1"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588763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F7FF-E87E-4C88-8A67-E1F698FC9311}"/>
              </a:ext>
            </a:extLst>
          </p:cNvPr>
          <p:cNvSpPr>
            <a:spLocks noGrp="1"/>
          </p:cNvSpPr>
          <p:nvPr>
            <p:ph type="title"/>
          </p:nvPr>
        </p:nvSpPr>
        <p:spPr/>
        <p:txBody>
          <a:bodyPr/>
          <a:lstStyle/>
          <a:p>
            <a:pPr algn="ctr"/>
            <a:r>
              <a:rPr lang="en-US" sz="5400" b="1" dirty="0"/>
              <a:t>Labeling the RB</a:t>
            </a:r>
          </a:p>
        </p:txBody>
      </p:sp>
      <p:sp>
        <p:nvSpPr>
          <p:cNvPr id="3" name="Text Placeholder 2">
            <a:extLst>
              <a:ext uri="{FF2B5EF4-FFF2-40B4-BE49-F238E27FC236}">
                <a16:creationId xmlns:a16="http://schemas.microsoft.com/office/drawing/2014/main" id="{681C8C12-6EBA-4982-BF44-A1E1E9038E39}"/>
              </a:ext>
            </a:extLst>
          </p:cNvPr>
          <p:cNvSpPr>
            <a:spLocks noGrp="1"/>
          </p:cNvSpPr>
          <p:nvPr>
            <p:ph type="body" sz="half" idx="2"/>
          </p:nvPr>
        </p:nvSpPr>
        <p:spPr>
          <a:xfrm>
            <a:off x="1154954" y="3270423"/>
            <a:ext cx="8825659" cy="3428958"/>
          </a:xfrm>
        </p:spPr>
        <p:txBody>
          <a:bodyPr>
            <a:normAutofit/>
          </a:bodyPr>
          <a:lstStyle/>
          <a:p>
            <a:pPr algn="ctr"/>
            <a:endParaRPr lang="en-US" sz="3500" b="1" dirty="0">
              <a:solidFill>
                <a:srgbClr val="FF0000"/>
              </a:solidFill>
            </a:endParaRPr>
          </a:p>
          <a:p>
            <a:pPr algn="ctr"/>
            <a:r>
              <a:rPr lang="en-US" sz="3200" b="1" dirty="0">
                <a:solidFill>
                  <a:srgbClr val="FF0000"/>
                </a:solidFill>
              </a:rPr>
              <a:t>WHAT INFORMATION SHOULD BE </a:t>
            </a:r>
          </a:p>
          <a:p>
            <a:pPr algn="ctr"/>
            <a:r>
              <a:rPr lang="en-US" sz="3200" b="1" dirty="0">
                <a:solidFill>
                  <a:srgbClr val="FF0000"/>
                </a:solidFill>
              </a:rPr>
              <a:t>INCLUDED IN THE </a:t>
            </a:r>
          </a:p>
          <a:p>
            <a:pPr algn="ctr"/>
            <a:r>
              <a:rPr lang="en-US" sz="3200" b="1" dirty="0">
                <a:solidFill>
                  <a:srgbClr val="FF0000"/>
                </a:solidFill>
              </a:rPr>
              <a:t>LABELING OF THE RB?</a:t>
            </a:r>
          </a:p>
          <a:p>
            <a:endParaRPr lang="en-US" b="1" dirty="0"/>
          </a:p>
        </p:txBody>
      </p:sp>
    </p:spTree>
    <p:extLst>
      <p:ext uri="{BB962C8B-B14F-4D97-AF65-F5344CB8AC3E}">
        <p14:creationId xmlns:p14="http://schemas.microsoft.com/office/powerpoint/2010/main" val="186638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E754-DD81-4AE9-A8B8-A7643632C479}"/>
              </a:ext>
            </a:extLst>
          </p:cNvPr>
          <p:cNvSpPr>
            <a:spLocks noGrp="1"/>
          </p:cNvSpPr>
          <p:nvPr>
            <p:ph type="title"/>
          </p:nvPr>
        </p:nvSpPr>
        <p:spPr/>
        <p:txBody>
          <a:bodyPr/>
          <a:lstStyle/>
          <a:p>
            <a:pPr algn="ctr"/>
            <a:r>
              <a:rPr lang="en-US" sz="5400" b="1" dirty="0"/>
              <a:t>Labeling the RB</a:t>
            </a:r>
            <a:endParaRPr lang="en-US" sz="5400" dirty="0"/>
          </a:p>
        </p:txBody>
      </p:sp>
      <p:sp>
        <p:nvSpPr>
          <p:cNvPr id="3" name="Text Placeholder 2">
            <a:extLst>
              <a:ext uri="{FF2B5EF4-FFF2-40B4-BE49-F238E27FC236}">
                <a16:creationId xmlns:a16="http://schemas.microsoft.com/office/drawing/2014/main" id="{083D1876-0BC9-4A7C-8A64-557870229EA5}"/>
              </a:ext>
            </a:extLst>
          </p:cNvPr>
          <p:cNvSpPr>
            <a:spLocks noGrp="1"/>
          </p:cNvSpPr>
          <p:nvPr>
            <p:ph type="body" idx="1"/>
          </p:nvPr>
        </p:nvSpPr>
        <p:spPr>
          <a:xfrm>
            <a:off x="6895559" y="1771650"/>
            <a:ext cx="3757545" cy="3189818"/>
          </a:xfrm>
        </p:spPr>
        <p:txBody>
          <a:bodyPr>
            <a:normAutofit fontScale="92500"/>
          </a:bodyPr>
          <a:lstStyle/>
          <a:p>
            <a:pPr marL="285750" indent="-285750">
              <a:buFont typeface="Arial" panose="020B0604020202020204" pitchFamily="34" charset="0"/>
              <a:buChar char="•"/>
            </a:pPr>
            <a:endParaRPr lang="en-US" sz="1900" b="1" dirty="0">
              <a:solidFill>
                <a:schemeClr val="tx1"/>
              </a:solidFill>
            </a:endParaRPr>
          </a:p>
          <a:p>
            <a:pPr marL="285750" indent="-285750">
              <a:buFont typeface="Arial" panose="020B0604020202020204" pitchFamily="34" charset="0"/>
              <a:buChar char="•"/>
            </a:pPr>
            <a:r>
              <a:rPr lang="en-US" sz="1900" b="1" dirty="0">
                <a:solidFill>
                  <a:schemeClr val="tx2">
                    <a:lumMod val="75000"/>
                  </a:schemeClr>
                </a:solidFill>
              </a:rPr>
              <a:t>Title</a:t>
            </a:r>
          </a:p>
          <a:p>
            <a:pPr marL="285750" indent="-285750">
              <a:buFont typeface="Arial" panose="020B0604020202020204" pitchFamily="34" charset="0"/>
              <a:buChar char="•"/>
            </a:pPr>
            <a:r>
              <a:rPr lang="en-US" sz="1900" b="1" dirty="0">
                <a:solidFill>
                  <a:schemeClr val="tx2">
                    <a:lumMod val="75000"/>
                  </a:schemeClr>
                </a:solidFill>
              </a:rPr>
              <a:t>Number the binders if more than 1 (ex. 1 of 3)</a:t>
            </a:r>
          </a:p>
          <a:p>
            <a:pPr marL="285750" indent="-285750">
              <a:buFont typeface="Arial" panose="020B0604020202020204" pitchFamily="34" charset="0"/>
              <a:buChar char="•"/>
            </a:pPr>
            <a:r>
              <a:rPr lang="en-US" sz="1900" b="1" dirty="0">
                <a:solidFill>
                  <a:schemeClr val="tx2">
                    <a:lumMod val="75000"/>
                  </a:schemeClr>
                </a:solidFill>
              </a:rPr>
              <a:t>PI name</a:t>
            </a:r>
          </a:p>
          <a:p>
            <a:pPr marL="285750" indent="-285750">
              <a:buFont typeface="Arial" panose="020B0604020202020204" pitchFamily="34" charset="0"/>
              <a:buChar char="•"/>
            </a:pPr>
            <a:r>
              <a:rPr lang="en-US" sz="1900" b="1" dirty="0">
                <a:solidFill>
                  <a:schemeClr val="tx2">
                    <a:lumMod val="75000"/>
                  </a:schemeClr>
                </a:solidFill>
              </a:rPr>
              <a:t>Protocol Name/identifier</a:t>
            </a:r>
          </a:p>
          <a:p>
            <a:pPr marL="285750" indent="-285750">
              <a:buFont typeface="Arial" panose="020B0604020202020204" pitchFamily="34" charset="0"/>
              <a:buChar char="•"/>
            </a:pPr>
            <a:r>
              <a:rPr lang="en-US" sz="1900" b="1" dirty="0">
                <a:solidFill>
                  <a:schemeClr val="tx2">
                    <a:lumMod val="75000"/>
                  </a:schemeClr>
                </a:solidFill>
              </a:rPr>
              <a:t>IRB#</a:t>
            </a:r>
          </a:p>
          <a:p>
            <a:pPr marL="285750" indent="-285750">
              <a:buFont typeface="Arial" panose="020B0604020202020204" pitchFamily="34" charset="0"/>
              <a:buChar char="•"/>
            </a:pPr>
            <a:r>
              <a:rPr lang="en-US" sz="1900" b="1" dirty="0">
                <a:solidFill>
                  <a:schemeClr val="tx2">
                    <a:lumMod val="75000"/>
                  </a:schemeClr>
                </a:solidFill>
              </a:rPr>
              <a:t>Sponsor</a:t>
            </a:r>
          </a:p>
          <a:p>
            <a:endParaRPr lang="en-US" dirty="0"/>
          </a:p>
        </p:txBody>
      </p:sp>
    </p:spTree>
    <p:extLst>
      <p:ext uri="{BB962C8B-B14F-4D97-AF65-F5344CB8AC3E}">
        <p14:creationId xmlns:p14="http://schemas.microsoft.com/office/powerpoint/2010/main" val="38968951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2704</TotalTime>
  <Words>2498</Words>
  <Application>Microsoft Macintosh PowerPoint</Application>
  <PresentationFormat>Widescreen</PresentationFormat>
  <Paragraphs>514</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Century Gothic</vt:lpstr>
      <vt:lpstr>Times New Roman</vt:lpstr>
      <vt:lpstr>Wingdings 3</vt:lpstr>
      <vt:lpstr>Ion Boardroom</vt:lpstr>
      <vt:lpstr>Regulatory Binder: Best Practices</vt:lpstr>
      <vt:lpstr>Objectives</vt:lpstr>
      <vt:lpstr>Disclaimer</vt:lpstr>
      <vt:lpstr>What is a  Regulatory Binder?</vt:lpstr>
      <vt:lpstr>Regulatory Binder (RB)</vt:lpstr>
      <vt:lpstr>Other Names for Regulatory Binder</vt:lpstr>
      <vt:lpstr>Regulatory Binder Names</vt:lpstr>
      <vt:lpstr>Labeling the RB</vt:lpstr>
      <vt:lpstr>Labeling the RB</vt:lpstr>
      <vt:lpstr>Responsibility</vt:lpstr>
      <vt:lpstr>Responsibility</vt:lpstr>
      <vt:lpstr>Best Practices</vt:lpstr>
      <vt:lpstr>RB Best Practices</vt:lpstr>
      <vt:lpstr>Best Practices cont’d</vt:lpstr>
      <vt:lpstr>Table of Contents</vt:lpstr>
      <vt:lpstr>Current Protocol</vt:lpstr>
      <vt:lpstr>Current Informed Consent  Form (ICF)</vt:lpstr>
      <vt:lpstr>Signed ICFs </vt:lpstr>
      <vt:lpstr>Institutional Review  Board (IRB)</vt:lpstr>
      <vt:lpstr>IRB</vt:lpstr>
      <vt:lpstr>IRB cont’d </vt:lpstr>
      <vt:lpstr>IRB cont’d</vt:lpstr>
      <vt:lpstr>Organizing the IRB Section</vt:lpstr>
      <vt:lpstr>Study Team Credentials</vt:lpstr>
      <vt:lpstr>Study Team Credentials cont’d</vt:lpstr>
      <vt:lpstr>Study Team Credentials cont’d</vt:lpstr>
      <vt:lpstr>Study Team Credentials Best Practices</vt:lpstr>
      <vt:lpstr>Training Documents</vt:lpstr>
      <vt:lpstr>Training Documents cont’d</vt:lpstr>
      <vt:lpstr>Delegation Log</vt:lpstr>
      <vt:lpstr>DOA/DOAL/DOR</vt:lpstr>
      <vt:lpstr>DOA/DOAL/DOR cont’d</vt:lpstr>
      <vt:lpstr>DOA/DOAL/DOR cont’d</vt:lpstr>
      <vt:lpstr>Subject/ Participant Logs</vt:lpstr>
      <vt:lpstr>Subject/ Participant Logs cont’d</vt:lpstr>
      <vt:lpstr>Screening/Enrollment Log</vt:lpstr>
      <vt:lpstr>Subject Logs  Best Practices</vt:lpstr>
      <vt:lpstr>Master Log </vt:lpstr>
      <vt:lpstr>Case Report Forms (CRFs)</vt:lpstr>
      <vt:lpstr>Blank Case  Report Forms (CRFs)</vt:lpstr>
      <vt:lpstr>Completed Case  Report Forms</vt:lpstr>
      <vt:lpstr>CRFs Best Practices</vt:lpstr>
      <vt:lpstr>Source Documents</vt:lpstr>
      <vt:lpstr>Source Documents cont’d</vt:lpstr>
      <vt:lpstr>Investigational  Product (IP)</vt:lpstr>
      <vt:lpstr>IP cont’d</vt:lpstr>
      <vt:lpstr>Laboratory/Testing Center Documents</vt:lpstr>
      <vt:lpstr>Specimen Tracking Log</vt:lpstr>
      <vt:lpstr>AEs/SAEs</vt:lpstr>
      <vt:lpstr>AEs/SAEs/Unanticipated Events</vt:lpstr>
      <vt:lpstr>Protocol Deviations</vt:lpstr>
      <vt:lpstr>Monitoring Visits</vt:lpstr>
      <vt:lpstr>Correspondence </vt:lpstr>
      <vt:lpstr>Legal/Financial Documents</vt:lpstr>
      <vt:lpstr>Legal/Financial Documents cont’d </vt:lpstr>
      <vt:lpstr>Note to Files (NTFs)</vt:lpstr>
      <vt:lpstr>NTFs cont’d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Binder:</dc:title>
  <dc:creator>Bran, Derita</dc:creator>
  <cp:lastModifiedBy>Lee Anne</cp:lastModifiedBy>
  <cp:revision>111</cp:revision>
  <cp:lastPrinted>2019-10-22T19:50:59Z</cp:lastPrinted>
  <dcterms:created xsi:type="dcterms:W3CDTF">2019-10-01T18:09:46Z</dcterms:created>
  <dcterms:modified xsi:type="dcterms:W3CDTF">2024-12-03T19:26:48Z</dcterms:modified>
</cp:coreProperties>
</file>