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20ED5-C426-8449-7285-10C4725E12A2}" v="67" dt="2024-10-16T18:51:00.9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Lee" userId="S::lfergu12@uthsc.edu::9d1fb0ab-5f3d-4f85-ac2c-07b5678237b0" providerId="AD" clId="Web-{D6120ED5-C426-8449-7285-10C4725E12A2}"/>
    <pc:docChg chg="delSld modSld">
      <pc:chgData name="Ferguson, Lee" userId="S::lfergu12@uthsc.edu::9d1fb0ab-5f3d-4f85-ac2c-07b5678237b0" providerId="AD" clId="Web-{D6120ED5-C426-8449-7285-10C4725E12A2}" dt="2024-10-16T18:51:00.948" v="50" actId="1076"/>
      <pc:docMkLst>
        <pc:docMk/>
      </pc:docMkLst>
      <pc:sldChg chg="addSp delSp modSp">
        <pc:chgData name="Ferguson, Lee" userId="S::lfergu12@uthsc.edu::9d1fb0ab-5f3d-4f85-ac2c-07b5678237b0" providerId="AD" clId="Web-{D6120ED5-C426-8449-7285-10C4725E12A2}" dt="2024-10-16T18:51:00.948" v="50" actId="1076"/>
        <pc:sldMkLst>
          <pc:docMk/>
          <pc:sldMk cId="0" sldId="256"/>
        </pc:sldMkLst>
        <pc:spChg chg="mod">
          <ac:chgData name="Ferguson, Lee" userId="S::lfergu12@uthsc.edu::9d1fb0ab-5f3d-4f85-ac2c-07b5678237b0" providerId="AD" clId="Web-{D6120ED5-C426-8449-7285-10C4725E12A2}" dt="2024-10-16T18:50:06.948" v="34" actId="107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Ferguson, Lee" userId="S::lfergu12@uthsc.edu::9d1fb0ab-5f3d-4f85-ac2c-07b5678237b0" providerId="AD" clId="Web-{D6120ED5-C426-8449-7285-10C4725E12A2}" dt="2024-10-16T18:49:13.946" v="16"/>
          <ac:spMkLst>
            <pc:docMk/>
            <pc:sldMk cId="0" sldId="256"/>
            <ac:spMk id="4" creationId="{A45EC77C-C4AA-79F3-6297-6956C18007F2}"/>
          </ac:spMkLst>
        </pc:spChg>
        <pc:spChg chg="add mod">
          <ac:chgData name="Ferguson, Lee" userId="S::lfergu12@uthsc.edu::9d1fb0ab-5f3d-4f85-ac2c-07b5678237b0" providerId="AD" clId="Web-{D6120ED5-C426-8449-7285-10C4725E12A2}" dt="2024-10-16T18:51:00.948" v="50" actId="1076"/>
          <ac:spMkLst>
            <pc:docMk/>
            <pc:sldMk cId="0" sldId="256"/>
            <ac:spMk id="5" creationId="{936FF561-E645-1903-BE33-DB1E851367A8}"/>
          </ac:spMkLst>
        </pc:spChg>
        <pc:spChg chg="add mod">
          <ac:chgData name="Ferguson, Lee" userId="S::lfergu12@uthsc.edu::9d1fb0ab-5f3d-4f85-ac2c-07b5678237b0" providerId="AD" clId="Web-{D6120ED5-C426-8449-7285-10C4725E12A2}" dt="2024-10-16T18:50:51.369" v="47" actId="14100"/>
          <ac:spMkLst>
            <pc:docMk/>
            <pc:sldMk cId="0" sldId="256"/>
            <ac:spMk id="7" creationId="{5E9E8089-BE8C-97F2-665B-E0A12828EFC7}"/>
          </ac:spMkLst>
        </pc:spChg>
        <pc:picChg chg="del">
          <ac:chgData name="Ferguson, Lee" userId="S::lfergu12@uthsc.edu::9d1fb0ab-5f3d-4f85-ac2c-07b5678237b0" providerId="AD" clId="Web-{D6120ED5-C426-8449-7285-10C4725E12A2}" dt="2024-10-16T18:48:08.695" v="0"/>
          <ac:picMkLst>
            <pc:docMk/>
            <pc:sldMk cId="0" sldId="256"/>
            <ac:picMk id="6" creationId="{C3624103-961E-B09C-97F1-E4DC7D1BDE6B}"/>
          </ac:picMkLst>
        </pc:picChg>
      </pc:sldChg>
      <pc:sldChg chg="del">
        <pc:chgData name="Ferguson, Lee" userId="S::lfergu12@uthsc.edu::9d1fb0ab-5f3d-4f85-ac2c-07b5678237b0" providerId="AD" clId="Web-{D6120ED5-C426-8449-7285-10C4725E12A2}" dt="2024-10-16T18:50:53.494" v="48"/>
        <pc:sldMkLst>
          <pc:docMk/>
          <pc:sldMk cId="0" sldId="257"/>
        </pc:sldMkLst>
      </pc:sldChg>
      <pc:sldChg chg="del">
        <pc:chgData name="Ferguson, Lee" userId="S::lfergu12@uthsc.edu::9d1fb0ab-5f3d-4f85-ac2c-07b5678237b0" providerId="AD" clId="Web-{D6120ED5-C426-8449-7285-10C4725E12A2}" dt="2024-10-16T18:50:55.026" v="49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7F7F7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7F7F7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95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8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7" y="0"/>
                </a:moveTo>
                <a:lnTo>
                  <a:pt x="2043003" y="0"/>
                </a:lnTo>
                <a:lnTo>
                  <a:pt x="0" y="6858000"/>
                </a:lnTo>
                <a:lnTo>
                  <a:pt x="3007347" y="6858000"/>
                </a:lnTo>
                <a:lnTo>
                  <a:pt x="3007347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0" y="0"/>
                </a:moveTo>
                <a:lnTo>
                  <a:pt x="0" y="0"/>
                </a:lnTo>
                <a:lnTo>
                  <a:pt x="1207967" y="6858003"/>
                </a:lnTo>
                <a:lnTo>
                  <a:pt x="2587067" y="6858003"/>
                </a:lnTo>
                <a:lnTo>
                  <a:pt x="2587060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7999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8" y="0"/>
                </a:moveTo>
                <a:lnTo>
                  <a:pt x="0" y="0"/>
                </a:lnTo>
                <a:lnTo>
                  <a:pt x="2467700" y="6858000"/>
                </a:lnTo>
                <a:lnTo>
                  <a:pt x="2851278" y="6858000"/>
                </a:lnTo>
                <a:lnTo>
                  <a:pt x="2851278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1" y="0"/>
                </a:moveTo>
                <a:lnTo>
                  <a:pt x="1018476" y="0"/>
                </a:lnTo>
                <a:lnTo>
                  <a:pt x="0" y="6858000"/>
                </a:lnTo>
                <a:lnTo>
                  <a:pt x="1290091" y="6858000"/>
                </a:lnTo>
                <a:lnTo>
                  <a:pt x="1290091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6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1" y="0"/>
                </a:moveTo>
                <a:lnTo>
                  <a:pt x="0" y="0"/>
                </a:lnTo>
                <a:lnTo>
                  <a:pt x="1108015" y="6858000"/>
                </a:lnTo>
                <a:lnTo>
                  <a:pt x="1248451" y="6858000"/>
                </a:lnTo>
                <a:lnTo>
                  <a:pt x="1248451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5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95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8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7" y="0"/>
                </a:moveTo>
                <a:lnTo>
                  <a:pt x="2043003" y="0"/>
                </a:lnTo>
                <a:lnTo>
                  <a:pt x="0" y="6858000"/>
                </a:lnTo>
                <a:lnTo>
                  <a:pt x="3007347" y="6858000"/>
                </a:lnTo>
                <a:lnTo>
                  <a:pt x="3007347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0" y="0"/>
                </a:moveTo>
                <a:lnTo>
                  <a:pt x="0" y="0"/>
                </a:lnTo>
                <a:lnTo>
                  <a:pt x="1207967" y="6858003"/>
                </a:lnTo>
                <a:lnTo>
                  <a:pt x="2587067" y="6858003"/>
                </a:lnTo>
                <a:lnTo>
                  <a:pt x="2587060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7999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8" y="0"/>
                </a:moveTo>
                <a:lnTo>
                  <a:pt x="0" y="0"/>
                </a:lnTo>
                <a:lnTo>
                  <a:pt x="2467700" y="6858000"/>
                </a:lnTo>
                <a:lnTo>
                  <a:pt x="2851278" y="6858000"/>
                </a:lnTo>
                <a:lnTo>
                  <a:pt x="2851278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1" y="0"/>
                </a:moveTo>
                <a:lnTo>
                  <a:pt x="1018476" y="0"/>
                </a:lnTo>
                <a:lnTo>
                  <a:pt x="0" y="6858000"/>
                </a:lnTo>
                <a:lnTo>
                  <a:pt x="1290091" y="6858000"/>
                </a:lnTo>
                <a:lnTo>
                  <a:pt x="1290091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6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1" y="0"/>
                </a:moveTo>
                <a:lnTo>
                  <a:pt x="0" y="0"/>
                </a:lnTo>
                <a:lnTo>
                  <a:pt x="1108015" y="6858000"/>
                </a:lnTo>
                <a:lnTo>
                  <a:pt x="1248451" y="6858000"/>
                </a:lnTo>
                <a:lnTo>
                  <a:pt x="1248451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5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371011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95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18148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7" y="0"/>
                </a:moveTo>
                <a:lnTo>
                  <a:pt x="2043003" y="0"/>
                </a:lnTo>
                <a:lnTo>
                  <a:pt x="0" y="6858000"/>
                </a:lnTo>
                <a:lnTo>
                  <a:pt x="3007347" y="6858000"/>
                </a:lnTo>
                <a:lnTo>
                  <a:pt x="3007347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0" y="0"/>
                </a:moveTo>
                <a:lnTo>
                  <a:pt x="0" y="0"/>
                </a:lnTo>
                <a:lnTo>
                  <a:pt x="1207967" y="6858003"/>
                </a:lnTo>
                <a:lnTo>
                  <a:pt x="2587067" y="6858003"/>
                </a:lnTo>
                <a:lnTo>
                  <a:pt x="2587060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32332" y="3047999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8" y="0"/>
                </a:moveTo>
                <a:lnTo>
                  <a:pt x="0" y="0"/>
                </a:lnTo>
                <a:lnTo>
                  <a:pt x="2467700" y="6858000"/>
                </a:lnTo>
                <a:lnTo>
                  <a:pt x="2851278" y="6858000"/>
                </a:lnTo>
                <a:lnTo>
                  <a:pt x="2851278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1" y="0"/>
                </a:moveTo>
                <a:lnTo>
                  <a:pt x="1018476" y="0"/>
                </a:lnTo>
                <a:lnTo>
                  <a:pt x="0" y="6858000"/>
                </a:lnTo>
                <a:lnTo>
                  <a:pt x="1290091" y="6858000"/>
                </a:lnTo>
                <a:lnTo>
                  <a:pt x="1290091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940366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1" y="0"/>
                </a:moveTo>
                <a:lnTo>
                  <a:pt x="0" y="0"/>
                </a:lnTo>
                <a:lnTo>
                  <a:pt x="1108015" y="6858000"/>
                </a:lnTo>
                <a:lnTo>
                  <a:pt x="1248451" y="6858000"/>
                </a:lnTo>
                <a:lnTo>
                  <a:pt x="1248451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371665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4" y="0"/>
                </a:moveTo>
                <a:lnTo>
                  <a:pt x="0" y="0"/>
                </a:lnTo>
                <a:lnTo>
                  <a:pt x="0" y="5666155"/>
                </a:lnTo>
                <a:lnTo>
                  <a:pt x="842594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95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8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7" y="0"/>
                </a:moveTo>
                <a:lnTo>
                  <a:pt x="2043003" y="0"/>
                </a:lnTo>
                <a:lnTo>
                  <a:pt x="0" y="6858000"/>
                </a:lnTo>
                <a:lnTo>
                  <a:pt x="3007347" y="6858000"/>
                </a:lnTo>
                <a:lnTo>
                  <a:pt x="3007347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0" y="0"/>
                </a:moveTo>
                <a:lnTo>
                  <a:pt x="0" y="0"/>
                </a:lnTo>
                <a:lnTo>
                  <a:pt x="1207967" y="6858003"/>
                </a:lnTo>
                <a:lnTo>
                  <a:pt x="2587067" y="6858003"/>
                </a:lnTo>
                <a:lnTo>
                  <a:pt x="2587060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7999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8" y="0"/>
                </a:moveTo>
                <a:lnTo>
                  <a:pt x="0" y="0"/>
                </a:lnTo>
                <a:lnTo>
                  <a:pt x="2467700" y="6858000"/>
                </a:lnTo>
                <a:lnTo>
                  <a:pt x="2851278" y="6858000"/>
                </a:lnTo>
                <a:lnTo>
                  <a:pt x="2851278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1" y="0"/>
                </a:moveTo>
                <a:lnTo>
                  <a:pt x="1018476" y="0"/>
                </a:lnTo>
                <a:lnTo>
                  <a:pt x="0" y="6858000"/>
                </a:lnTo>
                <a:lnTo>
                  <a:pt x="1290091" y="6858000"/>
                </a:lnTo>
                <a:lnTo>
                  <a:pt x="1290091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6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1" y="0"/>
                </a:moveTo>
                <a:lnTo>
                  <a:pt x="0" y="0"/>
                </a:lnTo>
                <a:lnTo>
                  <a:pt x="1108015" y="6858000"/>
                </a:lnTo>
                <a:lnTo>
                  <a:pt x="1248451" y="6858000"/>
                </a:lnTo>
                <a:lnTo>
                  <a:pt x="1248451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5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510" y="228091"/>
            <a:ext cx="8533220" cy="1626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075" y="1656588"/>
            <a:ext cx="8736330" cy="397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7F7F7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hsc.edu/research/compliance/irb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hipaa/for-professionals/privacy/laws-regulations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hipaa/for-professionals/index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hipaa/for-professionals/privacy/laws-regulations/index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hipaa/for-professionals/privacy/guidance/research/index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hsc.edu/research/compliance/irb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tsecurity@uthsc.edu" TargetMode="External"/><Relationship Id="rId2" Type="http://schemas.openxmlformats.org/officeDocument/2006/relationships/hyperlink" Target="mailto:mburlison@uthsc.edu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4" y="0"/>
                </a:moveTo>
                <a:lnTo>
                  <a:pt x="0" y="0"/>
                </a:lnTo>
                <a:lnTo>
                  <a:pt x="0" y="5666155"/>
                </a:lnTo>
                <a:lnTo>
                  <a:pt x="842594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" y="639052"/>
            <a:ext cx="4746596" cy="914609"/>
          </a:xfrm>
          <a:prstGeom prst="rect">
            <a:avLst/>
          </a:prstGeom>
        </p:spPr>
        <p:txBody>
          <a:bodyPr vert="horz" wrap="square" lIns="0" tIns="174244" rIns="0" bIns="0" rtlCol="0" anchor="t">
            <a:spAutoFit/>
          </a:bodyPr>
          <a:lstStyle/>
          <a:p>
            <a:pPr marL="1320165" algn="l"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Arial Black"/>
              </a:rPr>
              <a:t>Research </a:t>
            </a:r>
            <a:r>
              <a:rPr lang="en-US" sz="2400" dirty="0">
                <a:solidFill>
                  <a:schemeClr val="tx1"/>
                </a:solidFill>
                <a:latin typeface="Arial Black"/>
              </a:rPr>
              <a:t>102</a:t>
            </a:r>
            <a:br>
              <a:rPr lang="en-US" sz="2400" dirty="0">
                <a:latin typeface="Arial Black"/>
              </a:rPr>
            </a:br>
            <a:r>
              <a:rPr lang="en-US" sz="2400" dirty="0">
                <a:solidFill>
                  <a:schemeClr val="tx1"/>
                </a:solidFill>
                <a:latin typeface="Arial Black"/>
              </a:rPr>
              <a:t>Session 5: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FF561-E645-1903-BE33-DB1E851367A8}"/>
              </a:ext>
            </a:extLst>
          </p:cNvPr>
          <p:cNvSpPr txBox="1"/>
          <p:nvPr/>
        </p:nvSpPr>
        <p:spPr>
          <a:xfrm>
            <a:off x="1293063" y="2545921"/>
            <a:ext cx="804447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4000" dirty="0">
                <a:solidFill>
                  <a:schemeClr val="tx1"/>
                </a:solidFill>
                <a:latin typeface="Arial Black"/>
                <a:cs typeface="Segoe UI"/>
              </a:rPr>
              <a:t>Privacy, Confidentiality,​&amp; HIPAA​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E8089-BE8C-97F2-665B-E0A12828EFC7}"/>
              </a:ext>
            </a:extLst>
          </p:cNvPr>
          <p:cNvSpPr txBox="1"/>
          <p:nvPr/>
        </p:nvSpPr>
        <p:spPr>
          <a:xfrm>
            <a:off x="1293063" y="5149811"/>
            <a:ext cx="42718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Kim Prachniak, MS, CIP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756411"/>
            <a:ext cx="8129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IRB</a:t>
            </a:r>
            <a:r>
              <a:rPr sz="4000" spc="-300" dirty="0"/>
              <a:t> </a:t>
            </a:r>
            <a:r>
              <a:rPr sz="4000" dirty="0"/>
              <a:t>Application</a:t>
            </a:r>
            <a:r>
              <a:rPr sz="4000" spc="-135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dirty="0"/>
              <a:t>Privacy</a:t>
            </a:r>
            <a:r>
              <a:rPr sz="4000" spc="-114" dirty="0"/>
              <a:t> </a:t>
            </a:r>
            <a:r>
              <a:rPr sz="4000" dirty="0"/>
              <a:t>Question</a:t>
            </a:r>
            <a:r>
              <a:rPr sz="4000" spc="-114" dirty="0"/>
              <a:t> </a:t>
            </a:r>
            <a:r>
              <a:rPr sz="4000" spc="-50" dirty="0"/>
              <a:t>3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6075" y="1572259"/>
            <a:ext cx="8523605" cy="4415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77495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Check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off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following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approaches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used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assure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that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interventions/interactions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provide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protections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against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them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being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witnessed,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overheard,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viewed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manner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would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violate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privacy.</a:t>
            </a: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ts val="2090"/>
              </a:lnSpc>
              <a:buFont typeface="Wingdings"/>
              <a:buChar char=""/>
              <a:tabLst>
                <a:tab pos="469265" algn="l"/>
              </a:tabLst>
            </a:pP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Interventions/interactions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conducted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8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open</a:t>
            </a:r>
            <a:endParaRPr sz="1800">
              <a:latin typeface="Trebuchet MS"/>
              <a:cs typeface="Trebuchet MS"/>
            </a:endParaRPr>
          </a:p>
          <a:p>
            <a:pPr marL="298450" marR="165100">
              <a:lnSpc>
                <a:spcPct val="99500"/>
              </a:lnSpc>
              <a:spcBef>
                <a:spcPts val="6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area/group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setting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conditions,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sensitive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topics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(such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criminal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behavior;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sexual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practices;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alcohol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drug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use;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physical,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emotional,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sexual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abuse;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etc.),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matters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being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studied.</a:t>
            </a:r>
            <a:endParaRPr sz="1800">
              <a:latin typeface="Trebuchet MS"/>
              <a:cs typeface="Trebuchet MS"/>
            </a:endParaRPr>
          </a:p>
          <a:p>
            <a:pPr marL="298450" marR="226060" indent="-285750">
              <a:lnSpc>
                <a:spcPct val="99500"/>
              </a:lnSpc>
              <a:spcBef>
                <a:spcPts val="60"/>
              </a:spcBef>
              <a:buFont typeface="Wingdings"/>
              <a:buChar char=""/>
              <a:tabLst>
                <a:tab pos="298450" algn="l"/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interventions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require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disrobe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partially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completely,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so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room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8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18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gown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proper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cover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put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while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he/she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waits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room.</a:t>
            </a: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ts val="2090"/>
              </a:lnSpc>
              <a:buFont typeface="Wingdings"/>
              <a:buChar char=""/>
              <a:tabLst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photographs,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voice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recording,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video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recording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performed,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endParaRPr sz="1800">
              <a:latin typeface="Trebuchet MS"/>
              <a:cs typeface="Trebuchet MS"/>
            </a:endParaRPr>
          </a:p>
          <a:p>
            <a:pPr marL="298450" marR="5080">
              <a:lnSpc>
                <a:spcPct val="100400"/>
              </a:lnSpc>
              <a:spcBef>
                <a:spcPts val="4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aware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fact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informed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about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viewing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them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&amp;/or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receiving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them,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has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given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written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permission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verbal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permission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signed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required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IRB)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these procedures.</a:t>
            </a: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ts val="2090"/>
              </a:lnSpc>
              <a:buFont typeface="Wingdings"/>
              <a:buChar char=""/>
              <a:tabLst>
                <a:tab pos="469265" algn="l"/>
              </a:tabLst>
            </a:pP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542035"/>
            <a:ext cx="7325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20" dirty="0"/>
              <a:t> </a:t>
            </a:r>
            <a:r>
              <a:rPr dirty="0"/>
              <a:t>–</a:t>
            </a:r>
            <a:r>
              <a:rPr spc="-100" dirty="0"/>
              <a:t> </a:t>
            </a:r>
            <a:r>
              <a:rPr dirty="0"/>
              <a:t>Privacy</a:t>
            </a:r>
            <a:r>
              <a:rPr spc="-100" dirty="0"/>
              <a:t> </a:t>
            </a:r>
            <a:r>
              <a:rPr dirty="0"/>
              <a:t>Question</a:t>
            </a:r>
            <a:r>
              <a:rPr spc="-105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1258823"/>
            <a:ext cx="9245600" cy="4679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35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Check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off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following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ways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which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tracking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non-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compliant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lost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to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follow-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up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assure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condition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&amp;/or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participation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not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disclosed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persons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research.</a:t>
            </a:r>
            <a:endParaRPr sz="1700">
              <a:latin typeface="Trebuchet MS"/>
              <a:cs typeface="Trebuchet MS"/>
            </a:endParaRPr>
          </a:p>
          <a:p>
            <a:pPr marL="298450" marR="266065" indent="-286385">
              <a:lnSpc>
                <a:spcPts val="1989"/>
              </a:lnSpc>
              <a:spcBef>
                <a:spcPts val="155"/>
              </a:spcBef>
              <a:buFont typeface="Wingdings"/>
              <a:buChar char=""/>
              <a:tabLst>
                <a:tab pos="298450" algn="l"/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Written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permission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secured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regarding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methods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may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utilized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track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them.</a:t>
            </a:r>
            <a:endParaRPr sz="1700">
              <a:latin typeface="Trebuchet MS"/>
              <a:cs typeface="Trebuchet MS"/>
            </a:endParaRPr>
          </a:p>
          <a:p>
            <a:pPr marL="298450" marR="227329" indent="-286385">
              <a:lnSpc>
                <a:spcPct val="98200"/>
              </a:lnSpc>
              <a:spcBef>
                <a:spcPts val="55"/>
              </a:spcBef>
              <a:buFont typeface="Wingdings"/>
              <a:buChar char=""/>
              <a:tabLst>
                <a:tab pos="298450" algn="l"/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subject’s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phone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number(s)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called,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person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who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answers,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researcher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divulge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title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fact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subject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is/was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participating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study.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14"/>
              </a:lnSpc>
              <a:spcBef>
                <a:spcPts val="45"/>
              </a:spcBef>
              <a:buFont typeface="Wingdings"/>
              <a:buChar char=""/>
              <a:tabLst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Certified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mail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sent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subject.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14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return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address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markings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envelope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letter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not</a:t>
            </a:r>
            <a:endParaRPr sz="1700">
              <a:latin typeface="Trebuchet MS"/>
              <a:cs typeface="Trebuchet MS"/>
            </a:endParaRPr>
          </a:p>
          <a:p>
            <a:pPr marL="298450">
              <a:lnSpc>
                <a:spcPts val="2014"/>
              </a:lnSpc>
              <a:spcBef>
                <a:spcPts val="70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identify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title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fact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is/was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participating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study.</a:t>
            </a:r>
            <a:endParaRPr sz="1700">
              <a:latin typeface="Trebuchet MS"/>
              <a:cs typeface="Trebuchet MS"/>
            </a:endParaRPr>
          </a:p>
          <a:p>
            <a:pPr marL="298450" marR="99695" indent="-286385">
              <a:lnSpc>
                <a:spcPts val="2020"/>
              </a:lnSpc>
              <a:spcBef>
                <a:spcPts val="65"/>
              </a:spcBef>
              <a:buFont typeface="Wingdings"/>
              <a:buChar char=""/>
              <a:tabLst>
                <a:tab pos="298450" algn="l"/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letter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sent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reveal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topic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condition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&amp;/or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sensitive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issue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studied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(such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criminal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behavior;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sexual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practices;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alcohol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endParaRPr sz="1700">
              <a:latin typeface="Trebuchet MS"/>
              <a:cs typeface="Trebuchet MS"/>
            </a:endParaRPr>
          </a:p>
          <a:p>
            <a:pPr marL="298450">
              <a:lnSpc>
                <a:spcPts val="1995"/>
              </a:lnSpc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drug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use;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physical,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emotional,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sexual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abuse;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etc.).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14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topic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fact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subject’s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participation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disclosed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endParaRPr sz="1700">
              <a:latin typeface="Trebuchet MS"/>
              <a:cs typeface="Trebuchet MS"/>
            </a:endParaRPr>
          </a:p>
          <a:p>
            <a:pPr marL="298450">
              <a:lnSpc>
                <a:spcPts val="2014"/>
              </a:lnSpc>
              <a:spcBef>
                <a:spcPts val="70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person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contacted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determine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whereabouts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subjects.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05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30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644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Consent</a:t>
            </a:r>
            <a:r>
              <a:rPr sz="4000" spc="-114" dirty="0"/>
              <a:t> </a:t>
            </a:r>
            <a:r>
              <a:rPr sz="4000" dirty="0"/>
              <a:t>Form</a:t>
            </a:r>
            <a:r>
              <a:rPr sz="4000" spc="-110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spc="-10" dirty="0"/>
              <a:t>Privacy</a:t>
            </a:r>
            <a:r>
              <a:rPr sz="4000" spc="-180" dirty="0"/>
              <a:t> </a:t>
            </a:r>
            <a:r>
              <a:rPr sz="4000" spc="-480" dirty="0"/>
              <a:t>T</a:t>
            </a:r>
            <a:r>
              <a:rPr sz="4000" spc="35" dirty="0"/>
              <a:t>e</a:t>
            </a:r>
            <a:r>
              <a:rPr sz="4000" spc="25" dirty="0"/>
              <a:t>x</a:t>
            </a:r>
            <a:r>
              <a:rPr sz="4000" spc="30" dirty="0"/>
              <a:t>t</a:t>
            </a:r>
            <a:r>
              <a:rPr sz="4000" spc="-114" dirty="0"/>
              <a:t> </a:t>
            </a:r>
            <a:r>
              <a:rPr sz="4000" spc="-50" dirty="0"/>
              <a:t>1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25" y="1728754"/>
            <a:ext cx="7433779" cy="38033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467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Consent</a:t>
            </a:r>
            <a:r>
              <a:rPr sz="4000" spc="-114" dirty="0"/>
              <a:t> </a:t>
            </a:r>
            <a:r>
              <a:rPr sz="4000" dirty="0"/>
              <a:t>Form</a:t>
            </a:r>
            <a:r>
              <a:rPr sz="4000" spc="-110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spc="-10" dirty="0"/>
              <a:t>Privacy</a:t>
            </a:r>
            <a:r>
              <a:rPr sz="4000" spc="-180" dirty="0"/>
              <a:t> </a:t>
            </a:r>
            <a:r>
              <a:rPr sz="4000" spc="-480" dirty="0"/>
              <a:t>T</a:t>
            </a:r>
            <a:r>
              <a:rPr sz="4000" spc="35" dirty="0"/>
              <a:t>e</a:t>
            </a:r>
            <a:r>
              <a:rPr sz="4000" spc="25" dirty="0"/>
              <a:t>x</a:t>
            </a:r>
            <a:r>
              <a:rPr sz="4000" spc="30" dirty="0"/>
              <a:t>t</a:t>
            </a:r>
            <a:r>
              <a:rPr sz="4000" spc="-114" dirty="0"/>
              <a:t> </a:t>
            </a:r>
            <a:r>
              <a:rPr sz="4000" spc="-50" dirty="0"/>
              <a:t>2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481" y="1911870"/>
            <a:ext cx="8367516" cy="32966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911859"/>
            <a:ext cx="67919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Consent</a:t>
            </a:r>
            <a:r>
              <a:rPr sz="4000" spc="-114" dirty="0"/>
              <a:t> </a:t>
            </a:r>
            <a:r>
              <a:rPr sz="4000" dirty="0"/>
              <a:t>Form</a:t>
            </a:r>
            <a:r>
              <a:rPr sz="4000" spc="-110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spc="-10" dirty="0"/>
              <a:t>Privacy</a:t>
            </a:r>
            <a:r>
              <a:rPr sz="4000" spc="-180" dirty="0"/>
              <a:t> </a:t>
            </a:r>
            <a:r>
              <a:rPr sz="4000" spc="-480" dirty="0"/>
              <a:t>T</a:t>
            </a:r>
            <a:r>
              <a:rPr sz="4000" spc="35" dirty="0"/>
              <a:t>e</a:t>
            </a:r>
            <a:r>
              <a:rPr sz="4000" spc="25" dirty="0"/>
              <a:t>x</a:t>
            </a:r>
            <a:r>
              <a:rPr sz="4000" spc="30" dirty="0"/>
              <a:t>t</a:t>
            </a:r>
            <a:r>
              <a:rPr sz="4000" spc="-114" dirty="0"/>
              <a:t> </a:t>
            </a:r>
            <a:r>
              <a:rPr sz="4000" spc="-50" dirty="0"/>
              <a:t>3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334" y="3910660"/>
            <a:ext cx="9064366" cy="15929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6074" y="1844547"/>
            <a:ext cx="891476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6805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Procedures</a:t>
            </a:r>
            <a:r>
              <a:rPr sz="2800" spc="-1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900" dirty="0">
                <a:latin typeface="Times New Roman"/>
                <a:cs typeface="Times New Roman"/>
              </a:rPr>
              <a:t>Describe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privacy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issues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(videotaping,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disrobing,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etc.)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&amp;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protections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that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will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put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place.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45"/>
              </a:spcBef>
            </a:pPr>
            <a:endParaRPr sz="1900">
              <a:latin typeface="Times New Roman"/>
              <a:cs typeface="Times New Roman"/>
            </a:endParaRPr>
          </a:p>
          <a:p>
            <a:pPr marL="275526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Risks</a:t>
            </a:r>
            <a:r>
              <a:rPr sz="2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75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sz="6600" spc="-10" dirty="0"/>
              <a:t>CONFIDENTIALITY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56075" y="1888235"/>
            <a:ext cx="8439150" cy="30492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9209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Trebuchet MS"/>
                <a:cs typeface="Trebuchet MS"/>
              </a:rPr>
              <a:t>“treatment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information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that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individual </a:t>
            </a:r>
            <a:r>
              <a:rPr sz="3200" dirty="0">
                <a:latin typeface="Trebuchet MS"/>
                <a:cs typeface="Trebuchet MS"/>
              </a:rPr>
              <a:t>has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already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disclosed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relationship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of</a:t>
            </a:r>
            <a:r>
              <a:rPr sz="3200" spc="8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trust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and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with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expectation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that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it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will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not </a:t>
            </a:r>
            <a:r>
              <a:rPr sz="3200" dirty="0">
                <a:latin typeface="Trebuchet MS"/>
                <a:cs typeface="Trebuchet MS"/>
              </a:rPr>
              <a:t>be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divulged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others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without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express permission”</a:t>
            </a:r>
            <a:endParaRPr sz="3200">
              <a:latin typeface="Trebuchet MS"/>
              <a:cs typeface="Trebuchet MS"/>
            </a:endParaRPr>
          </a:p>
          <a:p>
            <a:pPr marL="3519170">
              <a:lnSpc>
                <a:spcPct val="100000"/>
              </a:lnSpc>
              <a:spcBef>
                <a:spcPts val="2165"/>
              </a:spcBef>
            </a:pPr>
            <a:r>
              <a:rPr sz="2000" dirty="0">
                <a:latin typeface="Trebuchet MS"/>
                <a:cs typeface="Trebuchet MS"/>
              </a:rPr>
              <a:t>UTHSC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IRB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Privacy</a:t>
            </a:r>
            <a:r>
              <a:rPr sz="2000" i="1" spc="-55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&amp;</a:t>
            </a:r>
            <a:r>
              <a:rPr sz="2000" i="1" spc="-55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Confidentiality</a:t>
            </a:r>
            <a:r>
              <a:rPr sz="2000" i="1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policy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346964"/>
            <a:ext cx="7209790" cy="111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5"/>
              </a:lnSpc>
              <a:spcBef>
                <a:spcPts val="100"/>
              </a:spcBef>
            </a:pPr>
            <a:r>
              <a:rPr dirty="0"/>
              <a:t>Ways</a:t>
            </a:r>
            <a:r>
              <a:rPr spc="-125" dirty="0"/>
              <a:t> </a:t>
            </a:r>
            <a:r>
              <a:rPr dirty="0"/>
              <a:t>to</a:t>
            </a:r>
            <a:r>
              <a:rPr spc="-125" dirty="0"/>
              <a:t> </a:t>
            </a:r>
            <a:r>
              <a:rPr spc="-10" dirty="0"/>
              <a:t>Protect</a:t>
            </a:r>
          </a:p>
          <a:p>
            <a:pPr marL="1670050">
              <a:lnSpc>
                <a:spcPts val="4305"/>
              </a:lnSpc>
            </a:pPr>
            <a:r>
              <a:rPr dirty="0"/>
              <a:t>Confidentiality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10" dirty="0"/>
              <a:t>Research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43180" indent="-342900">
              <a:lnSpc>
                <a:spcPct val="80000"/>
              </a:lnSpc>
              <a:spcBef>
                <a:spcPts val="725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identifiable</a:t>
            </a:r>
            <a:r>
              <a:rPr spc="-50" dirty="0"/>
              <a:t> </a:t>
            </a:r>
            <a:r>
              <a:rPr dirty="0"/>
              <a:t>private</a:t>
            </a:r>
            <a:r>
              <a:rPr spc="-50" dirty="0"/>
              <a:t> </a:t>
            </a:r>
            <a:r>
              <a:rPr dirty="0"/>
              <a:t>information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necessary</a:t>
            </a:r>
            <a:r>
              <a:rPr spc="-3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spc="-25" dirty="0"/>
              <a:t>the </a:t>
            </a:r>
            <a:r>
              <a:rPr spc="-10" dirty="0"/>
              <a:t>research.</a:t>
            </a:r>
          </a:p>
          <a:p>
            <a:pPr marL="355600" marR="690880" indent="-342900">
              <a:lnSpc>
                <a:spcPct val="80000"/>
              </a:lnSpc>
              <a:spcBef>
                <a:spcPts val="1005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dirty="0"/>
              <a:t>All</a:t>
            </a:r>
            <a:r>
              <a:rPr spc="-40" dirty="0"/>
              <a:t> </a:t>
            </a:r>
            <a:r>
              <a:rPr dirty="0"/>
              <a:t>KSP</a:t>
            </a:r>
            <a:r>
              <a:rPr spc="-80" dirty="0"/>
              <a:t> </a:t>
            </a:r>
            <a:r>
              <a:rPr dirty="0"/>
              <a:t>who</a:t>
            </a:r>
            <a:r>
              <a:rPr spc="-30" dirty="0"/>
              <a:t> </a:t>
            </a:r>
            <a:r>
              <a:rPr dirty="0"/>
              <a:t>will</a:t>
            </a:r>
            <a:r>
              <a:rPr spc="-40" dirty="0"/>
              <a:t> </a:t>
            </a:r>
            <a:r>
              <a:rPr dirty="0"/>
              <a:t>have</a:t>
            </a:r>
            <a:r>
              <a:rPr spc="-40" dirty="0"/>
              <a:t> </a:t>
            </a:r>
            <a:r>
              <a:rPr dirty="0"/>
              <a:t>access</a:t>
            </a:r>
            <a:r>
              <a:rPr spc="-4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identifiable</a:t>
            </a:r>
            <a:r>
              <a:rPr spc="-40" dirty="0"/>
              <a:t> </a:t>
            </a:r>
            <a:r>
              <a:rPr spc="-10" dirty="0"/>
              <a:t>private information/specimens</a:t>
            </a:r>
            <a:r>
              <a:rPr spc="-35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dirty="0"/>
              <a:t>identified</a:t>
            </a:r>
            <a:r>
              <a:rPr spc="-25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such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the </a:t>
            </a:r>
            <a:r>
              <a:rPr spc="-10" dirty="0"/>
              <a:t>application.</a:t>
            </a:r>
          </a:p>
          <a:p>
            <a:pPr marL="355600" marR="238760" indent="-342900">
              <a:lnSpc>
                <a:spcPts val="2500"/>
              </a:lnSpc>
              <a:spcBef>
                <a:spcPts val="985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dirty="0"/>
              <a:t>A</a:t>
            </a:r>
            <a:r>
              <a:rPr spc="-175" dirty="0"/>
              <a:t> </a:t>
            </a:r>
            <a:r>
              <a:rPr dirty="0"/>
              <a:t>plan</a:t>
            </a:r>
            <a:r>
              <a:rPr spc="-40" dirty="0"/>
              <a:t> </a:t>
            </a:r>
            <a:r>
              <a:rPr dirty="0"/>
              <a:t>exists</a:t>
            </a:r>
            <a:r>
              <a:rPr spc="-5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asking</a:t>
            </a:r>
            <a:r>
              <a:rPr spc="-45" dirty="0"/>
              <a:t> </a:t>
            </a:r>
            <a:r>
              <a:rPr dirty="0"/>
              <a:t>prospective</a:t>
            </a:r>
            <a:r>
              <a:rPr spc="-50" dirty="0"/>
              <a:t> </a:t>
            </a:r>
            <a:r>
              <a:rPr dirty="0"/>
              <a:t>subjects</a:t>
            </a:r>
            <a:r>
              <a:rPr spc="-45" dirty="0"/>
              <a:t> </a:t>
            </a:r>
            <a:r>
              <a:rPr dirty="0"/>
              <a:t>if</a:t>
            </a:r>
            <a:r>
              <a:rPr spc="-45" dirty="0"/>
              <a:t> </a:t>
            </a:r>
            <a:r>
              <a:rPr spc="-10" dirty="0"/>
              <a:t>their </a:t>
            </a:r>
            <a:r>
              <a:rPr dirty="0"/>
              <a:t>identifiable</a:t>
            </a:r>
            <a:r>
              <a:rPr spc="-65" dirty="0"/>
              <a:t> </a:t>
            </a:r>
            <a:r>
              <a:rPr dirty="0"/>
              <a:t>private</a:t>
            </a:r>
            <a:r>
              <a:rPr spc="-60" dirty="0"/>
              <a:t> </a:t>
            </a:r>
            <a:r>
              <a:rPr dirty="0"/>
              <a:t>information</a:t>
            </a:r>
            <a:r>
              <a:rPr spc="-55" dirty="0"/>
              <a:t> </a:t>
            </a:r>
            <a:r>
              <a:rPr dirty="0"/>
              <a:t>obtained</a:t>
            </a:r>
            <a:r>
              <a:rPr spc="-55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screening </a:t>
            </a:r>
            <a:r>
              <a:rPr dirty="0"/>
              <a:t>purposes</a:t>
            </a:r>
            <a:r>
              <a:rPr spc="-35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spc="-10" dirty="0"/>
              <a:t>retained.</a:t>
            </a:r>
          </a:p>
          <a:p>
            <a:pPr marL="355600" marR="5080" indent="-342900">
              <a:lnSpc>
                <a:spcPct val="80000"/>
              </a:lnSpc>
              <a:spcBef>
                <a:spcPts val="1019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dirty="0"/>
              <a:t>Adequate</a:t>
            </a:r>
            <a:r>
              <a:rPr spc="-60" dirty="0"/>
              <a:t> </a:t>
            </a:r>
            <a:r>
              <a:rPr dirty="0"/>
              <a:t>provisions</a:t>
            </a:r>
            <a:r>
              <a:rPr spc="-5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dirty="0"/>
              <a:t>made</a:t>
            </a:r>
            <a:r>
              <a:rPr spc="-6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protect</a:t>
            </a:r>
            <a:r>
              <a:rPr spc="-55" dirty="0"/>
              <a:t> </a:t>
            </a:r>
            <a:r>
              <a:rPr spc="-25" dirty="0"/>
              <a:t>the </a:t>
            </a:r>
            <a:r>
              <a:rPr dirty="0"/>
              <a:t>confidentiality</a:t>
            </a:r>
            <a:r>
              <a:rPr spc="-6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paper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electronically</a:t>
            </a:r>
            <a:r>
              <a:rPr spc="-55" dirty="0"/>
              <a:t> </a:t>
            </a:r>
            <a:r>
              <a:rPr dirty="0"/>
              <a:t>stored</a:t>
            </a:r>
            <a:r>
              <a:rPr spc="-65" dirty="0"/>
              <a:t> </a:t>
            </a:r>
            <a:r>
              <a:rPr spc="-10" dirty="0"/>
              <a:t>research records.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8075" y="5959855"/>
            <a:ext cx="37039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5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5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15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5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1500" i="1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553720"/>
            <a:ext cx="838835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Ways</a:t>
            </a:r>
            <a:r>
              <a:rPr sz="3700" spc="-175" dirty="0"/>
              <a:t> </a:t>
            </a:r>
            <a:r>
              <a:rPr sz="3700" dirty="0"/>
              <a:t>to</a:t>
            </a:r>
            <a:r>
              <a:rPr sz="3700" spc="-165" dirty="0"/>
              <a:t> </a:t>
            </a:r>
            <a:r>
              <a:rPr sz="3700" dirty="0"/>
              <a:t>Protect</a:t>
            </a:r>
            <a:r>
              <a:rPr sz="3700" spc="-175" dirty="0"/>
              <a:t> </a:t>
            </a:r>
            <a:r>
              <a:rPr sz="3700" spc="-30" dirty="0"/>
              <a:t>Confidentiality,</a:t>
            </a:r>
            <a:r>
              <a:rPr sz="3700" spc="-165" dirty="0"/>
              <a:t> </a:t>
            </a:r>
            <a:r>
              <a:rPr sz="3700" spc="-10" dirty="0"/>
              <a:t>cont.’d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756075" y="1379220"/>
            <a:ext cx="8434705" cy="3851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64135" indent="-342900">
              <a:lnSpc>
                <a:spcPct val="100800"/>
              </a:lnSpc>
              <a:spcBef>
                <a:spcPts val="75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Adequate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provisions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made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maintaining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identifiable</a:t>
            </a:r>
            <a:r>
              <a:rPr sz="26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6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electronically</a:t>
            </a:r>
            <a:r>
              <a:rPr sz="2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transmitted</a:t>
            </a:r>
            <a:r>
              <a:rPr sz="26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either</a:t>
            </a:r>
            <a:r>
              <a:rPr sz="2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locally</a:t>
            </a:r>
            <a:r>
              <a:rPr sz="2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7F7F7F"/>
                </a:solidFill>
                <a:latin typeface="Trebuchet MS"/>
                <a:cs typeface="Trebuchet MS"/>
              </a:rPr>
              <a:t>externally.</a:t>
            </a:r>
            <a:endParaRPr sz="2600">
              <a:latin typeface="Trebuchet MS"/>
              <a:cs typeface="Trebuchet MS"/>
            </a:endParaRPr>
          </a:p>
          <a:p>
            <a:pPr marL="355600" marR="7620" indent="-342900">
              <a:lnSpc>
                <a:spcPct val="99600"/>
              </a:lnSpc>
              <a:spcBef>
                <a:spcPts val="994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Adequate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provisions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made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maintaining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2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6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specimens</a:t>
            </a:r>
            <a:r>
              <a:rPr sz="26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stored</a:t>
            </a:r>
            <a:r>
              <a:rPr sz="26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local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site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or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transmitted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externally.</a:t>
            </a:r>
            <a:endParaRPr sz="26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01200"/>
              </a:lnSpc>
              <a:spcBef>
                <a:spcPts val="919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repositories: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informed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how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7F7F7F"/>
                </a:solidFill>
                <a:latin typeface="Trebuchet MS"/>
                <a:cs typeface="Trebuchet MS"/>
              </a:rPr>
              <a:t>data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&amp;/or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specimens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distributed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to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investigators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repository.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0875" y="5721096"/>
            <a:ext cx="41979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17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17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426211"/>
            <a:ext cx="816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Ways</a:t>
            </a:r>
            <a:r>
              <a:rPr spc="-155" dirty="0"/>
              <a:t> </a:t>
            </a:r>
            <a:r>
              <a:rPr dirty="0"/>
              <a:t>to</a:t>
            </a:r>
            <a:r>
              <a:rPr spc="-155" dirty="0"/>
              <a:t> </a:t>
            </a:r>
            <a:r>
              <a:rPr dirty="0"/>
              <a:t>Protect</a:t>
            </a:r>
            <a:r>
              <a:rPr spc="-160" dirty="0"/>
              <a:t> </a:t>
            </a:r>
            <a:r>
              <a:rPr spc="-25" dirty="0"/>
              <a:t>Confidentiality,</a:t>
            </a:r>
            <a:r>
              <a:rPr spc="-155" dirty="0"/>
              <a:t> </a:t>
            </a:r>
            <a:r>
              <a:rPr spc="-10" dirty="0"/>
              <a:t>cont.’d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260347"/>
            <a:ext cx="8751570" cy="30524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5600" marR="5080" indent="-342900" algn="just">
              <a:lnSpc>
                <a:spcPts val="3100"/>
              </a:lnSpc>
              <a:spcBef>
                <a:spcPts val="219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6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F7F7F"/>
                </a:solidFill>
                <a:latin typeface="Trebuchet MS"/>
                <a:cs typeface="Trebuchet MS"/>
              </a:rPr>
              <a:t>HIPAA</a:t>
            </a:r>
            <a:r>
              <a:rPr sz="2600" spc="-1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6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6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included</a:t>
            </a:r>
            <a:r>
              <a:rPr sz="26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6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6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form,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unless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F7F7F"/>
                </a:solidFill>
                <a:latin typeface="Trebuchet MS"/>
                <a:cs typeface="Trebuchet MS"/>
              </a:rPr>
              <a:t>HIPAA</a:t>
            </a:r>
            <a:r>
              <a:rPr sz="2600" spc="-1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waiver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approved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6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7F7F7F"/>
                </a:solidFill>
                <a:latin typeface="Trebuchet MS"/>
                <a:cs typeface="Trebuchet MS"/>
              </a:rPr>
              <a:t>IRB.</a:t>
            </a:r>
            <a:endParaRPr sz="2600">
              <a:latin typeface="Trebuchet MS"/>
              <a:cs typeface="Trebuchet MS"/>
            </a:endParaRPr>
          </a:p>
          <a:p>
            <a:pPr marL="355600" marR="829310" indent="-342900" algn="just">
              <a:lnSpc>
                <a:spcPct val="99600"/>
              </a:lnSpc>
              <a:spcBef>
                <a:spcPts val="985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informed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re: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whether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info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about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their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participation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&amp;/or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results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research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procedures</a:t>
            </a:r>
            <a:r>
              <a:rPr sz="26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6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26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26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record.</a:t>
            </a:r>
            <a:endParaRPr sz="2600">
              <a:latin typeface="Trebuchet MS"/>
              <a:cs typeface="Trebuchet MS"/>
            </a:endParaRPr>
          </a:p>
          <a:p>
            <a:pPr marL="355600" marR="163195" indent="-342900" algn="just">
              <a:lnSpc>
                <a:spcPts val="3100"/>
              </a:lnSpc>
              <a:spcBef>
                <a:spcPts val="1100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genetic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research,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informed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re: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Genetic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Nondiscrimination</a:t>
            </a:r>
            <a:r>
              <a:rPr sz="2600" spc="-1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Act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protections.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0875" y="4803647"/>
            <a:ext cx="41979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17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17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490220"/>
            <a:ext cx="816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Ways</a:t>
            </a:r>
            <a:r>
              <a:rPr spc="-155" dirty="0"/>
              <a:t> </a:t>
            </a:r>
            <a:r>
              <a:rPr dirty="0"/>
              <a:t>to</a:t>
            </a:r>
            <a:r>
              <a:rPr spc="-155" dirty="0"/>
              <a:t> </a:t>
            </a:r>
            <a:r>
              <a:rPr dirty="0"/>
              <a:t>Protect</a:t>
            </a:r>
            <a:r>
              <a:rPr spc="-160" dirty="0"/>
              <a:t> </a:t>
            </a:r>
            <a:r>
              <a:rPr spc="-25" dirty="0"/>
              <a:t>Confidentiality,</a:t>
            </a:r>
            <a:r>
              <a:rPr spc="-155" dirty="0"/>
              <a:t> </a:t>
            </a:r>
            <a:r>
              <a:rPr spc="-10" dirty="0"/>
              <a:t>cont.’d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391411"/>
            <a:ext cx="8875395" cy="17418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5600" marR="50165" indent="-342900">
              <a:lnSpc>
                <a:spcPts val="3100"/>
              </a:lnSpc>
              <a:spcBef>
                <a:spcPts val="219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won’t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6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identified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presentations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7F7F7F"/>
                </a:solidFill>
                <a:latin typeface="Trebuchet MS"/>
                <a:cs typeface="Trebuchet MS"/>
              </a:rPr>
              <a:t>or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publications.</a:t>
            </a:r>
            <a:endParaRPr sz="2600">
              <a:latin typeface="Trebuchet MS"/>
              <a:cs typeface="Trebuchet MS"/>
            </a:endParaRPr>
          </a:p>
          <a:p>
            <a:pPr marL="355600" marR="5080" indent="-342900">
              <a:lnSpc>
                <a:spcPts val="3100"/>
              </a:lnSpc>
              <a:spcBef>
                <a:spcPts val="1090"/>
              </a:spcBef>
              <a:buClr>
                <a:srgbClr val="90C226"/>
              </a:buClr>
              <a:buSzPct val="80769"/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Federal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Certificates</a:t>
            </a:r>
            <a:r>
              <a:rPr sz="2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26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6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7F7F7F"/>
                </a:solidFill>
                <a:latin typeface="Trebuchet MS"/>
                <a:cs typeface="Trebuchet MS"/>
              </a:rPr>
              <a:t>obtained</a:t>
            </a:r>
            <a:r>
              <a:rPr sz="2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7F7F7F"/>
                </a:solidFill>
                <a:latin typeface="Trebuchet MS"/>
                <a:cs typeface="Trebuchet MS"/>
              </a:rPr>
              <a:t>when </a:t>
            </a:r>
            <a:r>
              <a:rPr sz="2600" spc="-10" dirty="0">
                <a:solidFill>
                  <a:srgbClr val="7F7F7F"/>
                </a:solidFill>
                <a:latin typeface="Trebuchet MS"/>
                <a:cs typeface="Trebuchet MS"/>
              </a:rPr>
              <a:t>appropriate.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0875" y="5163311"/>
            <a:ext cx="41979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17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i="1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17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737" y="1183132"/>
            <a:ext cx="7497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4445" algn="l"/>
                <a:tab pos="4102100" algn="l"/>
              </a:tabLst>
            </a:pPr>
            <a:r>
              <a:rPr sz="4000" spc="-10" dirty="0"/>
              <a:t>Privacy</a:t>
            </a:r>
            <a:r>
              <a:rPr sz="4000" dirty="0"/>
              <a:t>	</a:t>
            </a:r>
            <a:r>
              <a:rPr sz="4000" spc="-25" dirty="0"/>
              <a:t>vs.</a:t>
            </a:r>
            <a:r>
              <a:rPr sz="4000" dirty="0"/>
              <a:t>	</a:t>
            </a:r>
            <a:r>
              <a:rPr sz="4000" spc="-10" dirty="0"/>
              <a:t>Confidentiality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83617" y="4344923"/>
            <a:ext cx="784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rebuchet MS"/>
                <a:cs typeface="Trebuchet MS"/>
              </a:rPr>
              <a:t>People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7405" y="4355083"/>
            <a:ext cx="1869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Data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&amp;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Specimens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3791" y="2383535"/>
            <a:ext cx="1758696" cy="175869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471159" y="2520695"/>
            <a:ext cx="2929255" cy="1484630"/>
            <a:chOff x="5471159" y="2520695"/>
            <a:chExt cx="2929255" cy="14846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59" y="2520695"/>
              <a:ext cx="1484376" cy="14843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2487" y="2545079"/>
              <a:ext cx="1447800" cy="1447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44" rIns="0" bIns="0" rtlCol="0">
            <a:spAutoFit/>
          </a:bodyPr>
          <a:lstStyle/>
          <a:p>
            <a:pPr marL="130175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787525">
              <a:lnSpc>
                <a:spcPts val="4305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870964"/>
            <a:ext cx="8414385" cy="4145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1915">
              <a:lnSpc>
                <a:spcPct val="100400"/>
              </a:lnSpc>
              <a:spcBef>
                <a:spcPts val="9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Explain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what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done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individually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(including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information)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collect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about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prospective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who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fail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agree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participate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(consult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question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mark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icon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definitions):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rebuchet MS"/>
              <a:cs typeface="Trebuchet MS"/>
            </a:endParaRPr>
          </a:p>
          <a:p>
            <a:pPr marL="297180" marR="165735" indent="-284480">
              <a:lnSpc>
                <a:spcPct val="101099"/>
              </a:lnSpc>
              <a:spcBef>
                <a:spcPts val="5"/>
              </a:spcBef>
              <a:buFont typeface="Courier New"/>
              <a:buChar char="o"/>
              <a:tabLst>
                <a:tab pos="2984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destroyed;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e.g.,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shredded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properly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deleted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a 	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computer.</a:t>
            </a:r>
            <a:endParaRPr sz="1800">
              <a:latin typeface="Trebuchet MS"/>
              <a:cs typeface="Trebuchet MS"/>
            </a:endParaRPr>
          </a:p>
          <a:p>
            <a:pPr marL="297180" marR="5080" indent="-284480">
              <a:lnSpc>
                <a:spcPct val="99400"/>
              </a:lnSpc>
              <a:spcBef>
                <a:spcPts val="60"/>
              </a:spcBef>
              <a:buFont typeface="Courier New"/>
              <a:buChar char="o"/>
              <a:tabLst>
                <a:tab pos="2984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Items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individually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such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names,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contact 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maintained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local 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investigator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(either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locked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stored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paper;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computer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password 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accessible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only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personnel,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stored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encrypted 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fashion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thumb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drive,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laptop,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desktop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computer).</a:t>
            </a:r>
            <a:endParaRPr sz="1800">
              <a:latin typeface="Trebuchet MS"/>
              <a:cs typeface="Trebuchet MS"/>
            </a:endParaRPr>
          </a:p>
          <a:p>
            <a:pPr marL="297180" marR="65405" indent="-284480">
              <a:lnSpc>
                <a:spcPts val="2110"/>
              </a:lnSpc>
              <a:spcBef>
                <a:spcPts val="160"/>
              </a:spcBef>
              <a:buFont typeface="Courier New"/>
              <a:buChar char="o"/>
              <a:tabLst>
                <a:tab pos="2984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forwarded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sponsor/CRO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using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encrypted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method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and 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destroyed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local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site.</a:t>
            </a:r>
            <a:endParaRPr sz="1800">
              <a:latin typeface="Trebuchet MS"/>
              <a:cs typeface="Trebuchet MS"/>
            </a:endParaRPr>
          </a:p>
          <a:p>
            <a:pPr marL="297180" indent="-284480">
              <a:lnSpc>
                <a:spcPts val="2125"/>
              </a:lnSpc>
              <a:buFont typeface="Courier New"/>
              <a:buChar char="o"/>
              <a:tabLst>
                <a:tab pos="297180" algn="l"/>
              </a:tabLst>
            </a:pP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243332"/>
            <a:ext cx="7043420" cy="111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670050">
              <a:lnSpc>
                <a:spcPts val="4305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123" y="1562100"/>
            <a:ext cx="882396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9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retaining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individually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(including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information)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prospective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fail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or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agree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participate,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HOW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assure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they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agree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this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retention</a:t>
            </a:r>
            <a:r>
              <a:rPr sz="2000" spc="-1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sharing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parties,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such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sponsor,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applicable?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Courier New"/>
              <a:buChar char="o"/>
              <a:tabLst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permission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document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attached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end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application.</a:t>
            </a:r>
            <a:endParaRPr sz="2000">
              <a:latin typeface="Trebuchet MS"/>
              <a:cs typeface="Trebuchet MS"/>
            </a:endParaRPr>
          </a:p>
          <a:p>
            <a:pPr marL="298450" marR="70485" indent="-285750">
              <a:lnSpc>
                <a:spcPct val="100000"/>
              </a:lnSpc>
              <a:buChar char="o"/>
              <a:tabLst>
                <a:tab pos="298450" algn="l"/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Courier New"/>
                <a:cs typeface="Courier New"/>
              </a:rPr>
              <a:t>	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There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statement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questionnaire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(or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website,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mobile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app,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etc.)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such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as,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"In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completing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questionnaire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providing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information,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agreeing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allow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for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named,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allow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keep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order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future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studies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which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may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qualify,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share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parties,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such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sponsor."</a:t>
            </a:r>
            <a:endParaRPr sz="2000">
              <a:latin typeface="Trebuchet MS"/>
              <a:cs typeface="Trebuchet MS"/>
            </a:endParaRPr>
          </a:p>
          <a:p>
            <a:pPr marL="298450" marR="850265" indent="-285750">
              <a:lnSpc>
                <a:spcPct val="100000"/>
              </a:lnSpc>
              <a:buChar char="o"/>
              <a:tabLst>
                <a:tab pos="298450" algn="l"/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Courier New"/>
                <a:cs typeface="Courier New"/>
              </a:rPr>
              <a:t>	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We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obtain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document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verbal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permission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provided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over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telephone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end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telephone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interview.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716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IRB</a:t>
            </a:r>
            <a:r>
              <a:rPr sz="4000" spc="-285" dirty="0"/>
              <a:t> </a:t>
            </a:r>
            <a:r>
              <a:rPr sz="4000" dirty="0"/>
              <a:t>Application</a:t>
            </a:r>
            <a:r>
              <a:rPr sz="4000" spc="-75" dirty="0"/>
              <a:t> </a:t>
            </a:r>
            <a:r>
              <a:rPr sz="4000" spc="-50" dirty="0"/>
              <a:t>–</a:t>
            </a:r>
            <a:endParaRPr sz="4000"/>
          </a:p>
          <a:p>
            <a:pPr marL="1958339">
              <a:lnSpc>
                <a:spcPct val="100000"/>
              </a:lnSpc>
            </a:pPr>
            <a:r>
              <a:rPr sz="4000" dirty="0"/>
              <a:t>Confidentiality</a:t>
            </a:r>
            <a:r>
              <a:rPr sz="4000" spc="-155" dirty="0"/>
              <a:t> </a:t>
            </a:r>
            <a:r>
              <a:rPr sz="4000" dirty="0"/>
              <a:t>Question</a:t>
            </a:r>
            <a:r>
              <a:rPr sz="4000" spc="-155" dirty="0"/>
              <a:t> </a:t>
            </a:r>
            <a:r>
              <a:rPr sz="4000" spc="-50" dirty="0"/>
              <a:t>3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25171" y="2093467"/>
            <a:ext cx="8157845" cy="29546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paper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containing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identifiable,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(including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original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signed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consent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form)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individual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locked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stored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be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accessible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only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personnel?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rebuchet MS"/>
              <a:cs typeface="Trebuchet MS"/>
            </a:endParaRPr>
          </a:p>
          <a:p>
            <a:pPr marL="468630" indent="-455930">
              <a:lnSpc>
                <a:spcPct val="100000"/>
              </a:lnSpc>
              <a:buFont typeface="Courier New"/>
              <a:buChar char="o"/>
              <a:tabLst>
                <a:tab pos="468630" algn="l"/>
              </a:tabLst>
            </a:pP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Yes</a:t>
            </a:r>
            <a:endParaRPr sz="2400">
              <a:latin typeface="Trebuchet MS"/>
              <a:cs typeface="Trebuchet MS"/>
            </a:endParaRPr>
          </a:p>
          <a:p>
            <a:pPr marL="468630" indent="-455930">
              <a:lnSpc>
                <a:spcPct val="100000"/>
              </a:lnSpc>
              <a:buFont typeface="Courier New"/>
              <a:buChar char="o"/>
              <a:tabLst>
                <a:tab pos="468630" algn="l"/>
              </a:tabLst>
            </a:pP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No</a:t>
            </a:r>
            <a:endParaRPr sz="2400">
              <a:latin typeface="Trebuchet MS"/>
              <a:cs typeface="Trebuchet MS"/>
            </a:endParaRPr>
          </a:p>
          <a:p>
            <a:pPr marL="468630" indent="-45593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46863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6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787525">
              <a:lnSpc>
                <a:spcPct val="100000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974596"/>
            <a:ext cx="8228965" cy="386905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99695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Check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off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following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items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apply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regarding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storage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collected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project: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Trebuchet MS"/>
              <a:cs typeface="Trebuchet MS"/>
            </a:endParaRPr>
          </a:p>
          <a:p>
            <a:pPr marL="298450" marR="5080" indent="-285750" algn="just">
              <a:lnSpc>
                <a:spcPct val="99400"/>
              </a:lnSpc>
              <a:buFont typeface="Wingdings"/>
              <a:buChar char=""/>
              <a:tabLst>
                <a:tab pos="298450" algn="l"/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	All</a:t>
            </a:r>
            <a:r>
              <a:rPr sz="18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containing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individual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computer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password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accessible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only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personnel.</a:t>
            </a:r>
            <a:endParaRPr sz="1800">
              <a:latin typeface="Trebuchet MS"/>
              <a:cs typeface="Trebuchet MS"/>
            </a:endParaRPr>
          </a:p>
          <a:p>
            <a:pPr marL="298450" marR="67945" indent="-285750">
              <a:lnSpc>
                <a:spcPct val="99400"/>
              </a:lnSpc>
              <a:spcBef>
                <a:spcPts val="60"/>
              </a:spcBef>
              <a:buFont typeface="Wingdings"/>
              <a:buChar char=""/>
              <a:tabLst>
                <a:tab pos="298450" algn="l"/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containing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individual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stored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encrypted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fashion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(e.g.,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an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encrypted,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password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thumb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drive;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encrypted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laptop;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an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encrypted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desktop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computer;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encrypted,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password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file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a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laptop/computer;</a:t>
            </a:r>
            <a:r>
              <a:rPr sz="1800" spc="-1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etc.).</a:t>
            </a:r>
            <a:endParaRPr sz="1800">
              <a:latin typeface="Trebuchet MS"/>
              <a:cs typeface="Trebuchet MS"/>
            </a:endParaRPr>
          </a:p>
          <a:p>
            <a:pPr marL="298450" marR="133350" indent="-285750">
              <a:lnSpc>
                <a:spcPct val="101099"/>
              </a:lnSpc>
              <a:spcBef>
                <a:spcPts val="25"/>
              </a:spcBef>
              <a:buFont typeface="Wingdings"/>
              <a:buChar char=""/>
              <a:tabLst>
                <a:tab pos="298450" algn="l"/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additional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methods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secure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storage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(e.g.,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data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inter-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file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linkage,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error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inoculation,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top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coding,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bracketing,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data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brokering,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etc.)</a:t>
            </a: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ts val="2110"/>
              </a:lnSpc>
              <a:buFont typeface="Wingdings"/>
              <a:buChar char=""/>
              <a:tabLst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8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828" rIns="0" bIns="0" rtlCol="0">
            <a:spAutoFit/>
          </a:bodyPr>
          <a:lstStyle/>
          <a:p>
            <a:pPr marL="130175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787525">
              <a:lnSpc>
                <a:spcPts val="4305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892300"/>
            <a:ext cx="8364855" cy="36010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1115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Select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following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item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applies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regarding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transmission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(either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locally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externally)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collected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this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project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(consult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question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mark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icon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definitions):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400"/>
              </a:lnSpc>
              <a:buChar char="o"/>
              <a:tabLst>
                <a:tab pos="298450" algn="l"/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Courier New"/>
                <a:cs typeface="Courier New"/>
              </a:rPr>
              <a:t>	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containing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data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from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individual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transmitted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electronically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via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encrypted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method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(e.g.,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UT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Vault,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Xythos,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federal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industry-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sponsor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cleared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web-based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portal,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etc.).</a:t>
            </a: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ts val="2090"/>
              </a:lnSpc>
              <a:buFont typeface="Courier New"/>
              <a:buChar char="o"/>
              <a:tabLst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containing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data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endParaRPr sz="1800">
              <a:latin typeface="Trebuchet MS"/>
              <a:cs typeface="Trebuchet MS"/>
            </a:endParaRPr>
          </a:p>
          <a:p>
            <a:pPr marL="298450" marR="308610">
              <a:lnSpc>
                <a:spcPts val="2110"/>
              </a:lnSpc>
              <a:spcBef>
                <a:spcPts val="16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individual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coded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before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transmitted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electronically,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master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key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maintained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local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site.</a:t>
            </a: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ts val="2125"/>
              </a:lnSpc>
              <a:buFont typeface="Courier New"/>
              <a:buChar char="o"/>
              <a:tabLst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additional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methods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secure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transmission</a:t>
            </a: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8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843788"/>
            <a:ext cx="8415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Electronic</a:t>
            </a:r>
            <a:r>
              <a:rPr spc="-80" dirty="0"/>
              <a:t> </a:t>
            </a:r>
            <a:r>
              <a:rPr spc="-25" dirty="0"/>
              <a:t>Storage/Transmission</a:t>
            </a:r>
            <a:r>
              <a:rPr spc="-85" dirty="0"/>
              <a:t> </a:t>
            </a:r>
            <a:r>
              <a:rPr spc="-1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483360"/>
            <a:ext cx="8291195" cy="38328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90C226"/>
              </a:buClr>
              <a:buSzPct val="78947"/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Encrypted</a:t>
            </a:r>
            <a:r>
              <a:rPr sz="19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Computer/Laptop</a:t>
            </a:r>
            <a:endParaRPr sz="19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90C226"/>
              </a:buClr>
              <a:buSzPct val="78947"/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Encrypted</a:t>
            </a:r>
            <a:r>
              <a:rPr sz="19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Flash/Thumb</a:t>
            </a:r>
            <a:r>
              <a:rPr sz="19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Drive</a:t>
            </a:r>
            <a:endParaRPr sz="19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Clr>
                <a:srgbClr val="90C226"/>
              </a:buClr>
              <a:buSzPct val="78947"/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Microsoft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365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OneDrive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(cloud)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storage</a:t>
            </a:r>
            <a:endParaRPr sz="1900">
              <a:latin typeface="Trebuchet MS"/>
              <a:cs typeface="Trebuchet MS"/>
            </a:endParaRPr>
          </a:p>
          <a:p>
            <a:pPr marL="704215" lvl="1" indent="-342265">
              <a:lnSpc>
                <a:spcPct val="100000"/>
              </a:lnSpc>
              <a:spcBef>
                <a:spcPts val="625"/>
              </a:spcBef>
              <a:buClr>
                <a:srgbClr val="90C226"/>
              </a:buClr>
              <a:buSzPct val="78947"/>
              <a:buFont typeface="Arial"/>
              <a:buChar char="►"/>
              <a:tabLst>
                <a:tab pos="70421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email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can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access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endParaRPr sz="1900">
              <a:latin typeface="Trebuchet MS"/>
              <a:cs typeface="Trebuchet MS"/>
            </a:endParaRPr>
          </a:p>
          <a:p>
            <a:pPr marL="704215" lvl="1" indent="-342265">
              <a:lnSpc>
                <a:spcPct val="100000"/>
              </a:lnSpc>
              <a:spcBef>
                <a:spcPts val="525"/>
              </a:spcBef>
              <a:buClr>
                <a:srgbClr val="90C226"/>
              </a:buClr>
              <a:buSzPct val="78947"/>
              <a:buFont typeface="Arial"/>
              <a:buChar char="►"/>
              <a:tabLst>
                <a:tab pos="70421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Easiest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storage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method</a:t>
            </a:r>
            <a:endParaRPr sz="19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90C226"/>
              </a:buClr>
              <a:buSzPct val="78947"/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UT</a:t>
            </a:r>
            <a:r>
              <a:rPr sz="19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Vault</a:t>
            </a:r>
            <a:endParaRPr sz="1900">
              <a:latin typeface="Trebuchet MS"/>
              <a:cs typeface="Trebuchet MS"/>
            </a:endParaRPr>
          </a:p>
          <a:p>
            <a:pPr marL="704215" lvl="1" indent="-342265">
              <a:lnSpc>
                <a:spcPct val="100000"/>
              </a:lnSpc>
              <a:spcBef>
                <a:spcPts val="530"/>
              </a:spcBef>
              <a:buClr>
                <a:srgbClr val="90C226"/>
              </a:buClr>
              <a:buSzPct val="78947"/>
              <a:buFont typeface="Arial"/>
              <a:buChar char="►"/>
              <a:tabLst>
                <a:tab pos="70421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email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can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access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endParaRPr sz="19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Clr>
                <a:srgbClr val="90C226"/>
              </a:buClr>
              <a:buSzPct val="78947"/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Outlook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email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has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encrypt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button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click</a:t>
            </a:r>
            <a:endParaRPr sz="1900">
              <a:latin typeface="Trebuchet MS"/>
              <a:cs typeface="Trebuchet MS"/>
            </a:endParaRPr>
          </a:p>
          <a:p>
            <a:pPr marL="704850" marR="5080" lvl="1" indent="-339725">
              <a:lnSpc>
                <a:spcPct val="78900"/>
              </a:lnSpc>
              <a:spcBef>
                <a:spcPts val="990"/>
              </a:spcBef>
              <a:buClr>
                <a:srgbClr val="90C226"/>
              </a:buClr>
              <a:buSzPct val="78947"/>
              <a:buFont typeface="Arial"/>
              <a:buChar char="►"/>
              <a:tabLst>
                <a:tab pos="704850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employee,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ask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Security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Officer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sure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it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works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organization’s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Outlook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licensing/setup.</a:t>
            </a:r>
            <a:endParaRPr sz="1900">
              <a:latin typeface="Trebuchet MS"/>
              <a:cs typeface="Trebuchet MS"/>
            </a:endParaRPr>
          </a:p>
          <a:p>
            <a:pPr marL="704215" lvl="1" indent="-339090">
              <a:lnSpc>
                <a:spcPct val="100000"/>
              </a:lnSpc>
              <a:spcBef>
                <a:spcPts val="525"/>
              </a:spcBef>
              <a:buClr>
                <a:srgbClr val="90C226"/>
              </a:buClr>
              <a:buSzPct val="78947"/>
              <a:buFont typeface="Arial"/>
              <a:buChar char="►"/>
              <a:tabLst>
                <a:tab pos="704215" algn="l"/>
              </a:tabLst>
            </a:pP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Typing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“encrypt”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line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safest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way!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92280" y="-4760"/>
            <a:ext cx="7201534" cy="6866255"/>
            <a:chOff x="4992280" y="-4760"/>
            <a:chExt cx="7201534" cy="6866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2280" y="345973"/>
              <a:ext cx="3863540" cy="56612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71010" y="0"/>
              <a:ext cx="1219200" cy="6854825"/>
            </a:xfrm>
            <a:custGeom>
              <a:avLst/>
              <a:gdLst/>
              <a:ahLst/>
              <a:cxnLst/>
              <a:rect l="l" t="t" r="r" b="b"/>
              <a:pathLst>
                <a:path w="1219200" h="6854825">
                  <a:moveTo>
                    <a:pt x="0" y="0"/>
                  </a:moveTo>
                  <a:lnTo>
                    <a:pt x="1218578" y="6854502"/>
                  </a:lnTo>
                </a:path>
              </a:pathLst>
            </a:custGeom>
            <a:ln w="952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7696" y="3681412"/>
              <a:ext cx="4761230" cy="3175000"/>
            </a:xfrm>
            <a:custGeom>
              <a:avLst/>
              <a:gdLst/>
              <a:ahLst/>
              <a:cxnLst/>
              <a:rect l="l" t="t" r="r" b="b"/>
              <a:pathLst>
                <a:path w="4761230" h="3175000">
                  <a:moveTo>
                    <a:pt x="4761128" y="0"/>
                  </a:moveTo>
                  <a:lnTo>
                    <a:pt x="0" y="3174967"/>
                  </a:lnTo>
                </a:path>
              </a:pathLst>
            </a:custGeom>
            <a:ln w="952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148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47" y="0"/>
                  </a:moveTo>
                  <a:lnTo>
                    <a:pt x="2043003" y="0"/>
                  </a:lnTo>
                  <a:lnTo>
                    <a:pt x="0" y="6858000"/>
                  </a:lnTo>
                  <a:lnTo>
                    <a:pt x="3007347" y="6858000"/>
                  </a:lnTo>
                  <a:lnTo>
                    <a:pt x="3007347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932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60" y="0"/>
                  </a:moveTo>
                  <a:lnTo>
                    <a:pt x="0" y="0"/>
                  </a:lnTo>
                  <a:lnTo>
                    <a:pt x="1207967" y="6858003"/>
                  </a:lnTo>
                  <a:lnTo>
                    <a:pt x="2587067" y="6858003"/>
                  </a:lnTo>
                  <a:lnTo>
                    <a:pt x="2587060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332" y="3047999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670" y="0"/>
                  </a:moveTo>
                  <a:lnTo>
                    <a:pt x="0" y="3810000"/>
                  </a:lnTo>
                  <a:lnTo>
                    <a:pt x="3259670" y="3810000"/>
                  </a:lnTo>
                  <a:lnTo>
                    <a:pt x="3259670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546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278" y="0"/>
                  </a:moveTo>
                  <a:lnTo>
                    <a:pt x="0" y="0"/>
                  </a:lnTo>
                  <a:lnTo>
                    <a:pt x="2467700" y="6858000"/>
                  </a:lnTo>
                  <a:lnTo>
                    <a:pt x="2851278" y="6858000"/>
                  </a:lnTo>
                  <a:lnTo>
                    <a:pt x="2851278" y="0"/>
                  </a:lnTo>
                  <a:close/>
                </a:path>
              </a:pathLst>
            </a:custGeom>
            <a:solidFill>
              <a:srgbClr val="3F781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730" y="0"/>
              <a:ext cx="1290320" cy="6858000"/>
            </a:xfrm>
            <a:custGeom>
              <a:avLst/>
              <a:gdLst/>
              <a:ahLst/>
              <a:cxnLst/>
              <a:rect l="l" t="t" r="r" b="b"/>
              <a:pathLst>
                <a:path w="1290320" h="6858000">
                  <a:moveTo>
                    <a:pt x="1290091" y="0"/>
                  </a:moveTo>
                  <a:lnTo>
                    <a:pt x="1018476" y="0"/>
                  </a:lnTo>
                  <a:lnTo>
                    <a:pt x="0" y="6858000"/>
                  </a:lnTo>
                  <a:lnTo>
                    <a:pt x="1290091" y="6858000"/>
                  </a:lnTo>
                  <a:lnTo>
                    <a:pt x="1290091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366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51" y="0"/>
                  </a:moveTo>
                  <a:lnTo>
                    <a:pt x="0" y="0"/>
                  </a:lnTo>
                  <a:lnTo>
                    <a:pt x="1108015" y="6858000"/>
                  </a:lnTo>
                  <a:lnTo>
                    <a:pt x="1248451" y="6858000"/>
                  </a:lnTo>
                  <a:lnTo>
                    <a:pt x="1248451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1665" y="3589870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154" y="0"/>
                  </a:moveTo>
                  <a:lnTo>
                    <a:pt x="0" y="3268129"/>
                  </a:lnTo>
                  <a:lnTo>
                    <a:pt x="1817154" y="3268129"/>
                  </a:lnTo>
                  <a:lnTo>
                    <a:pt x="1817154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87356" y="886967"/>
            <a:ext cx="2804160" cy="3259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00"/>
              </a:spcBef>
            </a:pPr>
            <a:r>
              <a:rPr sz="5300" dirty="0">
                <a:solidFill>
                  <a:srgbClr val="90C226"/>
                </a:solidFill>
                <a:latin typeface="Trebuchet MS"/>
                <a:cs typeface="Trebuchet MS"/>
              </a:rPr>
              <a:t>UT</a:t>
            </a:r>
            <a:r>
              <a:rPr sz="5300" spc="-105" dirty="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sz="5300" spc="-80" dirty="0">
                <a:solidFill>
                  <a:srgbClr val="90C226"/>
                </a:solidFill>
                <a:latin typeface="Trebuchet MS"/>
                <a:cs typeface="Trebuchet MS"/>
              </a:rPr>
              <a:t>Vault</a:t>
            </a:r>
            <a:endParaRPr sz="5300">
              <a:latin typeface="Trebuchet MS"/>
              <a:cs typeface="Trebuchet MS"/>
            </a:endParaRPr>
          </a:p>
          <a:p>
            <a:pPr marL="12700" marR="5080" indent="2303145" algn="just">
              <a:lnSpc>
                <a:spcPct val="99800"/>
              </a:lnSpc>
              <a:spcBef>
                <a:spcPts val="60"/>
              </a:spcBef>
            </a:pPr>
            <a:r>
              <a:rPr sz="5300" spc="-50" dirty="0">
                <a:solidFill>
                  <a:srgbClr val="90C226"/>
                </a:solidFill>
                <a:latin typeface="Trebuchet MS"/>
                <a:cs typeface="Trebuchet MS"/>
              </a:rPr>
              <a:t>&amp; </a:t>
            </a:r>
            <a:r>
              <a:rPr sz="5300" spc="-10" dirty="0">
                <a:solidFill>
                  <a:srgbClr val="90C226"/>
                </a:solidFill>
                <a:latin typeface="Trebuchet MS"/>
                <a:cs typeface="Trebuchet MS"/>
              </a:rPr>
              <a:t>Microsoft OneDrive</a:t>
            </a:r>
            <a:endParaRPr sz="5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067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dirty="0"/>
              <a:t>Encrypt</a:t>
            </a:r>
            <a:r>
              <a:rPr spc="-45" dirty="0"/>
              <a:t> </a:t>
            </a:r>
            <a:r>
              <a:rPr dirty="0"/>
              <a:t>button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Outlook</a:t>
            </a:r>
            <a:r>
              <a:rPr spc="-45" dirty="0"/>
              <a:t> </a:t>
            </a:r>
            <a:r>
              <a:rPr spc="-10" dirty="0"/>
              <a:t>email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3585" y="5769355"/>
            <a:ext cx="4925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4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https://support.microsoft.com/en-</a:t>
            </a:r>
            <a:r>
              <a:rPr sz="1800" u="sng" spc="-25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us/office/encrypt-</a:t>
            </a:r>
            <a:r>
              <a:rPr sz="1800" spc="-25" dirty="0">
                <a:solidFill>
                  <a:srgbClr val="99CA3C"/>
                </a:solidFill>
                <a:latin typeface="Arial"/>
                <a:cs typeface="Arial"/>
              </a:rPr>
              <a:t> </a:t>
            </a:r>
            <a:r>
              <a:rPr sz="1800" u="sng" spc="-6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email-</a:t>
            </a:r>
            <a:r>
              <a:rPr sz="1800" u="sng" spc="-15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messages-</a:t>
            </a:r>
            <a:r>
              <a:rPr sz="1800" u="sng" spc="-95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373339cb-</a:t>
            </a:r>
            <a:r>
              <a:rPr sz="1800" u="sng" spc="-7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bf1a-</a:t>
            </a:r>
            <a:r>
              <a:rPr sz="1800" u="sng" spc="-9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4509-</a:t>
            </a:r>
            <a:r>
              <a:rPr sz="1800" u="sng" spc="-1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b296-</a:t>
            </a:r>
            <a:r>
              <a:rPr sz="1800" spc="-10" dirty="0">
                <a:solidFill>
                  <a:srgbClr val="99CA3C"/>
                </a:solidFill>
                <a:latin typeface="Arial"/>
                <a:cs typeface="Arial"/>
              </a:rPr>
              <a:t> </a:t>
            </a:r>
            <a:r>
              <a:rPr sz="1800" u="sng" spc="-25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Arial"/>
                <a:cs typeface="Arial"/>
              </a:rPr>
              <a:t>802a39d801dc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1479" y="1442659"/>
            <a:ext cx="6685164" cy="39726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267" rIns="0" bIns="0" rtlCol="0">
            <a:spAutoFit/>
          </a:bodyPr>
          <a:lstStyle/>
          <a:p>
            <a:pPr marL="130175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649095">
              <a:lnSpc>
                <a:spcPts val="4305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0888" y="2122932"/>
            <a:ext cx="8140700" cy="264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Similar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specimen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questions:</a:t>
            </a:r>
            <a:endParaRPr sz="3200">
              <a:latin typeface="Trebuchet MS"/>
              <a:cs typeface="Trebuchet MS"/>
            </a:endParaRPr>
          </a:p>
          <a:p>
            <a:pPr marL="587375" indent="-285750">
              <a:lnSpc>
                <a:spcPts val="3325"/>
              </a:lnSpc>
              <a:spcBef>
                <a:spcPts val="65"/>
              </a:spcBef>
              <a:buFont typeface="Arial"/>
              <a:buChar char="•"/>
              <a:tabLst>
                <a:tab pos="587375" algn="l"/>
              </a:tabLst>
            </a:pP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Labeled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2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code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local</a:t>
            </a:r>
            <a:r>
              <a:rPr sz="2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site?</a:t>
            </a:r>
            <a:endParaRPr sz="2800">
              <a:latin typeface="Trebuchet MS"/>
              <a:cs typeface="Trebuchet MS"/>
            </a:endParaRPr>
          </a:p>
          <a:p>
            <a:pPr marL="587375" marR="873760" indent="-286385">
              <a:lnSpc>
                <a:spcPts val="3410"/>
              </a:lnSpc>
              <a:spcBef>
                <a:spcPts val="35"/>
              </a:spcBef>
              <a:buFont typeface="Arial"/>
              <a:buChar char="•"/>
              <a:tabLst>
                <a:tab pos="587375" algn="l"/>
                <a:tab pos="4248150" algn="l"/>
                <a:tab pos="6456045" algn="l"/>
              </a:tabLst>
            </a:pP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Send</a:t>
            </a:r>
            <a:r>
              <a:rPr sz="2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external</a:t>
            </a:r>
            <a:r>
              <a:rPr sz="2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site?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	If</a:t>
            </a:r>
            <a:r>
              <a:rPr sz="2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so,</a:t>
            </a:r>
            <a:r>
              <a:rPr sz="2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coded?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	If</a:t>
            </a:r>
            <a:r>
              <a:rPr sz="2800" spc="-25" dirty="0">
                <a:solidFill>
                  <a:srgbClr val="7F7F7F"/>
                </a:solidFill>
                <a:latin typeface="Trebuchet MS"/>
                <a:cs typeface="Trebuchet MS"/>
              </a:rPr>
              <a:t> so,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master</a:t>
            </a:r>
            <a:r>
              <a:rPr sz="2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key</a:t>
            </a:r>
            <a:r>
              <a:rPr sz="2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code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remains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local</a:t>
            </a:r>
            <a:r>
              <a:rPr sz="2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site?</a:t>
            </a:r>
            <a:endParaRPr sz="2800">
              <a:latin typeface="Trebuchet MS"/>
              <a:cs typeface="Trebuchet MS"/>
            </a:endParaRPr>
          </a:p>
          <a:p>
            <a:pPr marL="587375" indent="-285750">
              <a:lnSpc>
                <a:spcPts val="3190"/>
              </a:lnSpc>
              <a:buFont typeface="Arial"/>
              <a:buChar char="•"/>
              <a:tabLst>
                <a:tab pos="587375" algn="l"/>
              </a:tabLst>
            </a:pP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2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removed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used</a:t>
            </a:r>
            <a:r>
              <a:rPr sz="2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future</a:t>
            </a:r>
            <a:r>
              <a:rPr sz="2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studies</a:t>
            </a:r>
            <a:endParaRPr sz="2800">
              <a:latin typeface="Trebuchet MS"/>
              <a:cs typeface="Trebuchet MS"/>
            </a:endParaRPr>
          </a:p>
          <a:p>
            <a:pPr marL="587375">
              <a:lnSpc>
                <a:spcPct val="100000"/>
              </a:lnSpc>
              <a:spcBef>
                <a:spcPts val="25"/>
              </a:spcBef>
            </a:pP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without</a:t>
            </a:r>
            <a:r>
              <a:rPr sz="28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8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consent?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267" rIns="0" bIns="0" rtlCol="0">
            <a:spAutoFit/>
          </a:bodyPr>
          <a:lstStyle/>
          <a:p>
            <a:pPr marL="130175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649095">
              <a:lnSpc>
                <a:spcPts val="4305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2043684"/>
            <a:ext cx="7841615" cy="29514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3200" spc="-9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obtained</a:t>
            </a:r>
            <a:r>
              <a:rPr sz="3200" spc="-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procedures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performed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only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3200" spc="-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purposes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be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placed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32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record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subjects?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ts val="3815"/>
              </a:lnSpc>
              <a:buFont typeface="Courier New"/>
              <a:buChar char="o"/>
              <a:tabLst>
                <a:tab pos="926465" algn="l"/>
              </a:tabLst>
            </a:pP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Yes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ts val="3815"/>
              </a:lnSpc>
              <a:spcBef>
                <a:spcPts val="50"/>
              </a:spcBef>
              <a:buFont typeface="Courier New"/>
              <a:buChar char="o"/>
              <a:tabLst>
                <a:tab pos="926465" algn="l"/>
              </a:tabLst>
            </a:pP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No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ts val="3815"/>
              </a:lnSpc>
              <a:buFont typeface="Courier New"/>
              <a:buChar char="o"/>
              <a:tabLst>
                <a:tab pos="926465" algn="l"/>
              </a:tabLst>
            </a:pP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520700"/>
            <a:ext cx="30930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P</a:t>
            </a:r>
            <a:r>
              <a:rPr sz="6600" dirty="0"/>
              <a:t>R</a:t>
            </a:r>
            <a:r>
              <a:rPr sz="6600" spc="5" dirty="0"/>
              <a:t>I</a:t>
            </a:r>
            <a:r>
              <a:rPr sz="6600" spc="-675" dirty="0"/>
              <a:t>V</a:t>
            </a:r>
            <a:r>
              <a:rPr sz="6600" spc="-5" dirty="0"/>
              <a:t>A</a:t>
            </a:r>
            <a:r>
              <a:rPr sz="6600" spc="5" dirty="0"/>
              <a:t>CY</a:t>
            </a:r>
            <a:endParaRPr sz="6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1454">
              <a:lnSpc>
                <a:spcPct val="998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“the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interest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individuals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in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controlling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the </a:t>
            </a:r>
            <a:r>
              <a:rPr sz="3200" dirty="0">
                <a:solidFill>
                  <a:srgbClr val="000000"/>
                </a:solidFill>
              </a:rPr>
              <a:t>access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others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to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personal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domain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that </a:t>
            </a:r>
            <a:r>
              <a:rPr sz="3200" dirty="0">
                <a:solidFill>
                  <a:srgbClr val="000000"/>
                </a:solidFill>
              </a:rPr>
              <a:t>includes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our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bodies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and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physical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space,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our </a:t>
            </a:r>
            <a:r>
              <a:rPr sz="3200" dirty="0">
                <a:solidFill>
                  <a:srgbClr val="000000"/>
                </a:solidFill>
              </a:rPr>
              <a:t>thoughts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and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feelings,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characteristics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our </a:t>
            </a:r>
            <a:r>
              <a:rPr sz="3200" dirty="0">
                <a:solidFill>
                  <a:srgbClr val="000000"/>
                </a:solidFill>
              </a:rPr>
              <a:t>intimate</a:t>
            </a:r>
            <a:r>
              <a:rPr sz="3200" spc="-10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relationships,</a:t>
            </a:r>
            <a:r>
              <a:rPr sz="3200" spc="-1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sexual</a:t>
            </a:r>
            <a:r>
              <a:rPr sz="3200" spc="-10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orientation, </a:t>
            </a:r>
            <a:r>
              <a:rPr sz="3200" dirty="0">
                <a:solidFill>
                  <a:srgbClr val="000000"/>
                </a:solidFill>
              </a:rPr>
              <a:t>religious</a:t>
            </a:r>
            <a:r>
              <a:rPr sz="3200" spc="-10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preferences</a:t>
            </a:r>
            <a:r>
              <a:rPr sz="3200" spc="-10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and</a:t>
            </a:r>
            <a:r>
              <a:rPr sz="3200" spc="-10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reproductive choices…”</a:t>
            </a:r>
            <a:endParaRPr sz="3200"/>
          </a:p>
          <a:p>
            <a:pPr marL="3519170">
              <a:lnSpc>
                <a:spcPct val="100000"/>
              </a:lnSpc>
              <a:spcBef>
                <a:spcPts val="2285"/>
              </a:spcBef>
            </a:pPr>
            <a:r>
              <a:rPr sz="2000" dirty="0">
                <a:solidFill>
                  <a:srgbClr val="000000"/>
                </a:solidFill>
              </a:rPr>
              <a:t>UTHSC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IRB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i="1" dirty="0">
                <a:solidFill>
                  <a:srgbClr val="000000"/>
                </a:solidFill>
                <a:latin typeface="Trebuchet MS"/>
                <a:cs typeface="Trebuchet MS"/>
              </a:rPr>
              <a:t>Privacy</a:t>
            </a:r>
            <a:r>
              <a:rPr sz="2000" i="1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2000" i="1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rebuchet MS"/>
                <a:cs typeface="Trebuchet MS"/>
              </a:rPr>
              <a:t>Confidentiality</a:t>
            </a:r>
            <a:r>
              <a:rPr sz="2000" i="1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policy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267" rIns="0" bIns="0" rtlCol="0">
            <a:spAutoFit/>
          </a:bodyPr>
          <a:lstStyle/>
          <a:p>
            <a:pPr marL="130175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649095">
              <a:lnSpc>
                <a:spcPts val="4305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900428"/>
            <a:ext cx="8024495" cy="39293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documentation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participation</a:t>
            </a:r>
            <a:r>
              <a:rPr sz="32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of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3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32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3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32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3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45" dirty="0">
                <a:solidFill>
                  <a:srgbClr val="7F7F7F"/>
                </a:solidFill>
                <a:latin typeface="Trebuchet MS"/>
                <a:cs typeface="Trebuchet MS"/>
              </a:rPr>
              <a:t>study,</a:t>
            </a:r>
            <a:r>
              <a:rPr sz="32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such</a:t>
            </a:r>
            <a:r>
              <a:rPr sz="3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32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7F7F7F"/>
                </a:solidFill>
                <a:latin typeface="Trebuchet MS"/>
                <a:cs typeface="Trebuchet MS"/>
              </a:rPr>
              <a:t>a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copy</a:t>
            </a:r>
            <a:r>
              <a:rPr sz="3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3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3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3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3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3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3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notation,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placed</a:t>
            </a:r>
            <a:r>
              <a:rPr sz="3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3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record</a:t>
            </a:r>
            <a:r>
              <a:rPr sz="3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3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subject?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ts val="3779"/>
              </a:lnSpc>
              <a:buFont typeface="Courier New"/>
              <a:buChar char="o"/>
              <a:tabLst>
                <a:tab pos="926465" algn="l"/>
              </a:tabLst>
            </a:pP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Yes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ts val="3825"/>
              </a:lnSpc>
              <a:buFont typeface="Courier New"/>
              <a:buChar char="o"/>
              <a:tabLst>
                <a:tab pos="926465" algn="l"/>
              </a:tabLst>
            </a:pP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No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926465" algn="l"/>
              </a:tabLst>
            </a:pP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267" rIns="0" bIns="0" rtlCol="0">
            <a:spAutoFit/>
          </a:bodyPr>
          <a:lstStyle/>
          <a:p>
            <a:pPr marL="130175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649095">
              <a:lnSpc>
                <a:spcPts val="4305"/>
              </a:lnSpc>
            </a:pPr>
            <a:r>
              <a:rPr dirty="0"/>
              <a:t>Confidentiality</a:t>
            </a:r>
            <a:r>
              <a:rPr spc="-75" dirty="0"/>
              <a:t> </a:t>
            </a:r>
            <a:r>
              <a:rPr dirty="0"/>
              <a:t>Question</a:t>
            </a:r>
            <a:r>
              <a:rPr spc="-80" dirty="0"/>
              <a:t> </a:t>
            </a:r>
            <a:r>
              <a:rPr spc="-50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2278379"/>
            <a:ext cx="7913370" cy="19761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810"/>
              </a:lnSpc>
              <a:spcBef>
                <a:spcPts val="250"/>
              </a:spcBef>
            </a:pP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32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3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federal</a:t>
            </a:r>
            <a:r>
              <a:rPr sz="32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Certificate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3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Confidentiality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3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obtained</a:t>
            </a:r>
            <a:r>
              <a:rPr sz="3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3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3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F7F7F"/>
                </a:solidFill>
                <a:latin typeface="Trebuchet MS"/>
                <a:cs typeface="Trebuchet MS"/>
              </a:rPr>
              <a:t>study/project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ts val="3760"/>
              </a:lnSpc>
              <a:buFont typeface="Courier New"/>
              <a:buChar char="o"/>
              <a:tabLst>
                <a:tab pos="926465" algn="l"/>
              </a:tabLst>
            </a:pP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Yes</a:t>
            </a:r>
            <a:endParaRPr sz="3200">
              <a:latin typeface="Trebuchet MS"/>
              <a:cs typeface="Trebuchet MS"/>
            </a:endParaRPr>
          </a:p>
          <a:p>
            <a:pPr marL="926465" indent="-913765">
              <a:lnSpc>
                <a:spcPts val="3825"/>
              </a:lnSpc>
              <a:buFont typeface="Courier New"/>
              <a:buChar char="o"/>
              <a:tabLst>
                <a:tab pos="926465" algn="l"/>
              </a:tabLst>
            </a:pPr>
            <a:r>
              <a:rPr sz="3200" spc="-25" dirty="0">
                <a:solidFill>
                  <a:srgbClr val="7F7F7F"/>
                </a:solidFill>
                <a:latin typeface="Trebuchet MS"/>
                <a:cs typeface="Trebuchet MS"/>
              </a:rPr>
              <a:t>No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580644"/>
            <a:ext cx="7738109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Consent</a:t>
            </a:r>
            <a:r>
              <a:rPr sz="3800" spc="-75" dirty="0"/>
              <a:t> </a:t>
            </a:r>
            <a:r>
              <a:rPr sz="3800" dirty="0"/>
              <a:t>Form</a:t>
            </a:r>
            <a:r>
              <a:rPr sz="3800" spc="-75" dirty="0"/>
              <a:t> </a:t>
            </a:r>
            <a:r>
              <a:rPr sz="3800" dirty="0"/>
              <a:t>–</a:t>
            </a:r>
            <a:r>
              <a:rPr sz="3800" spc="-80" dirty="0"/>
              <a:t> </a:t>
            </a:r>
            <a:r>
              <a:rPr sz="3800" dirty="0"/>
              <a:t>Confidentiality</a:t>
            </a:r>
            <a:r>
              <a:rPr sz="3800" spc="-140" dirty="0"/>
              <a:t> </a:t>
            </a:r>
            <a:r>
              <a:rPr sz="3800" spc="-40" dirty="0"/>
              <a:t>Text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903663" y="1800859"/>
            <a:ext cx="8165465" cy="417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Main</a:t>
            </a:r>
            <a:r>
              <a:rPr sz="3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3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3600" spc="-114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45" dirty="0">
                <a:solidFill>
                  <a:srgbClr val="7F7F7F"/>
                </a:solidFill>
                <a:latin typeface="Trebuchet MS"/>
                <a:cs typeface="Trebuchet MS"/>
              </a:rPr>
              <a:t>Template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r>
              <a:rPr sz="36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4,</a:t>
            </a:r>
            <a:r>
              <a:rPr sz="3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pages</a:t>
            </a:r>
            <a:r>
              <a:rPr sz="3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7F7F7F"/>
                </a:solidFill>
                <a:latin typeface="Trebuchet MS"/>
                <a:cs typeface="Trebuchet MS"/>
              </a:rPr>
              <a:t>17-</a:t>
            </a:r>
            <a:r>
              <a:rPr sz="3600" spc="-25" dirty="0">
                <a:solidFill>
                  <a:srgbClr val="7F7F7F"/>
                </a:solidFill>
                <a:latin typeface="Trebuchet MS"/>
                <a:cs typeface="Trebuchet MS"/>
              </a:rPr>
              <a:t>23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3600">
              <a:latin typeface="Trebuchet MS"/>
              <a:cs typeface="Trebuchet MS"/>
            </a:endParaRPr>
          </a:p>
          <a:p>
            <a:pPr marL="12700" marR="1024255">
              <a:lnSpc>
                <a:spcPts val="4290"/>
              </a:lnSpc>
              <a:spcBef>
                <a:spcPts val="5"/>
              </a:spcBef>
            </a:pP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Repository</a:t>
            </a:r>
            <a:r>
              <a:rPr sz="3600" spc="-1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3600" spc="-1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3600" spc="-1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40" dirty="0">
                <a:solidFill>
                  <a:srgbClr val="7F7F7F"/>
                </a:solidFill>
                <a:latin typeface="Trebuchet MS"/>
                <a:cs typeface="Trebuchet MS"/>
              </a:rPr>
              <a:t>Template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r>
              <a:rPr sz="36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4,</a:t>
            </a:r>
            <a:r>
              <a:rPr sz="3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pages</a:t>
            </a:r>
            <a:r>
              <a:rPr sz="3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7F7F7F"/>
                </a:solidFill>
                <a:latin typeface="Trebuchet MS"/>
                <a:cs typeface="Trebuchet MS"/>
              </a:rPr>
              <a:t>11-</a:t>
            </a:r>
            <a:r>
              <a:rPr sz="3600" spc="-25" dirty="0">
                <a:solidFill>
                  <a:srgbClr val="7F7F7F"/>
                </a:solidFill>
                <a:latin typeface="Trebuchet MS"/>
                <a:cs typeface="Trebuchet MS"/>
              </a:rPr>
              <a:t>16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1400"/>
              </a:lnSpc>
              <a:spcBef>
                <a:spcPts val="4100"/>
              </a:spcBef>
            </a:pPr>
            <a:r>
              <a:rPr sz="2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https</a:t>
            </a:r>
            <a:r>
              <a:rPr sz="2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  <a:hlinkClick r:id="rId2"/>
              </a:rPr>
              <a:t>://www.uthsc.edu/research/compliance/irb/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800" u="sng" spc="-2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researchers/consent-</a:t>
            </a:r>
            <a:r>
              <a:rPr sz="2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forms.php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438403"/>
            <a:ext cx="6436360" cy="11195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384300" marR="5080" indent="-1371600">
              <a:lnSpc>
                <a:spcPts val="4290"/>
              </a:lnSpc>
              <a:spcBef>
                <a:spcPts val="234"/>
              </a:spcBef>
              <a:tabLst>
                <a:tab pos="1348740" algn="l"/>
              </a:tabLst>
            </a:pPr>
            <a:r>
              <a:rPr spc="-10" dirty="0"/>
              <a:t>Social</a:t>
            </a:r>
            <a:r>
              <a:rPr dirty="0"/>
              <a:t>	Media</a:t>
            </a:r>
            <a:r>
              <a:rPr spc="-145" dirty="0"/>
              <a:t> </a:t>
            </a:r>
            <a:r>
              <a:rPr dirty="0"/>
              <a:t>Privacy</a:t>
            </a:r>
            <a:r>
              <a:rPr spc="-145" dirty="0"/>
              <a:t> </a:t>
            </a:r>
            <a:r>
              <a:rPr spc="-50" dirty="0"/>
              <a:t>&amp; </a:t>
            </a:r>
            <a:r>
              <a:rPr dirty="0"/>
              <a:t>Confidentiality</a:t>
            </a:r>
            <a:r>
              <a:rPr spc="-95" dirty="0"/>
              <a:t> </a:t>
            </a:r>
            <a:r>
              <a:rPr spc="-10" dirty="0"/>
              <a:t>Concerns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769364"/>
            <a:ext cx="8900160" cy="419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4769" indent="-457200">
              <a:lnSpc>
                <a:spcPct val="100000"/>
              </a:lnSpc>
              <a:spcBef>
                <a:spcPts val="100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social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media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advertising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public,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but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some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users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think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it’s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post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(e.g.,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Can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still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sign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up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my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BMI</a:t>
            </a:r>
            <a:r>
              <a:rPr sz="20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over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30?)?</a:t>
            </a:r>
            <a:endParaRPr sz="2000">
              <a:latin typeface="Trebuchet MS"/>
              <a:cs typeface="Trebuchet MS"/>
            </a:endParaRPr>
          </a:p>
          <a:p>
            <a:pPr marL="469900" marR="730885" indent="-45720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there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instructions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potential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post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private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page?</a:t>
            </a:r>
            <a:endParaRPr sz="2000">
              <a:latin typeface="Trebuchet MS"/>
              <a:cs typeface="Trebuchet MS"/>
            </a:endParaRPr>
          </a:p>
          <a:p>
            <a:pPr marL="469900" marR="210185" indent="-457200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settings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turned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where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must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approve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posts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page?</a:t>
            </a:r>
            <a:endParaRPr sz="2000">
              <a:latin typeface="Trebuchet MS"/>
              <a:cs typeface="Trebuchet MS"/>
            </a:endParaRPr>
          </a:p>
          <a:p>
            <a:pPr marL="469900" marR="5080" indent="-457200">
              <a:lnSpc>
                <a:spcPct val="100000"/>
              </a:lnSpc>
              <a:spcBef>
                <a:spcPts val="985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answering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questions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potential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main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vs.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phone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call?</a:t>
            </a:r>
            <a:endParaRPr sz="2000">
              <a:latin typeface="Trebuchet MS"/>
              <a:cs typeface="Trebuchet MS"/>
            </a:endParaRPr>
          </a:p>
          <a:p>
            <a:pPr marL="469900" marR="145415" indent="-45720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collecting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data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social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media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purposes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without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(do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waiver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approval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to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so)?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301244"/>
            <a:ext cx="7576184" cy="11195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383665" marR="5080" indent="-1371600">
              <a:lnSpc>
                <a:spcPts val="4290"/>
              </a:lnSpc>
              <a:spcBef>
                <a:spcPts val="234"/>
              </a:spcBef>
            </a:pPr>
            <a:r>
              <a:rPr spc="-60" dirty="0"/>
              <a:t>Work-</a:t>
            </a:r>
            <a:r>
              <a:rPr spc="-10" dirty="0"/>
              <a:t>from-</a:t>
            </a:r>
            <a:r>
              <a:rPr dirty="0"/>
              <a:t>home</a:t>
            </a:r>
            <a:r>
              <a:rPr spc="-120" dirty="0"/>
              <a:t> </a:t>
            </a:r>
            <a:r>
              <a:rPr dirty="0"/>
              <a:t>Privacy</a:t>
            </a:r>
            <a:r>
              <a:rPr spc="-114" dirty="0"/>
              <a:t> </a:t>
            </a:r>
            <a:r>
              <a:rPr spc="-50" dirty="0"/>
              <a:t>&amp; </a:t>
            </a:r>
            <a:r>
              <a:rPr dirty="0"/>
              <a:t>Confidentiality</a:t>
            </a:r>
            <a:r>
              <a:rPr spc="-95" dirty="0"/>
              <a:t> </a:t>
            </a:r>
            <a:r>
              <a:rPr spc="-10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751" y="1470659"/>
            <a:ext cx="9385935" cy="44729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90C226"/>
              </a:buClr>
              <a:buSzPct val="8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working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back</a:t>
            </a:r>
            <a:r>
              <a:rPr sz="20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porch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public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space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(e.g.,</a:t>
            </a:r>
            <a:r>
              <a:rPr sz="20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Starbucks)?</a:t>
            </a:r>
            <a:endParaRPr sz="2000">
              <a:latin typeface="Trebuchet MS"/>
              <a:cs typeface="Trebuchet MS"/>
            </a:endParaRPr>
          </a:p>
          <a:p>
            <a:pPr marL="469900" marR="404495" indent="-457200">
              <a:lnSpc>
                <a:spcPts val="2090"/>
              </a:lnSpc>
              <a:spcBef>
                <a:spcPts val="1145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there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unauthorized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people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house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listening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private,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sensitive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PHI?</a:t>
            </a:r>
            <a:endParaRPr sz="2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795"/>
              </a:spcBef>
              <a:buClr>
                <a:srgbClr val="90C226"/>
              </a:buClr>
              <a:buSzPct val="8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talking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headset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via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speakers?</a:t>
            </a:r>
            <a:endParaRPr sz="2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695"/>
              </a:spcBef>
              <a:buClr>
                <a:srgbClr val="90C226"/>
              </a:buClr>
              <a:buSzPct val="8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using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names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code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numbers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could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used?</a:t>
            </a:r>
            <a:endParaRPr sz="2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795"/>
              </a:spcBef>
              <a:buClr>
                <a:srgbClr val="90C226"/>
              </a:buClr>
              <a:buSzPct val="8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unencrypted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laptop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lying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backseat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car?</a:t>
            </a:r>
            <a:endParaRPr sz="2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790"/>
              </a:spcBef>
              <a:buClr>
                <a:srgbClr val="90C226"/>
              </a:buClr>
              <a:buSzPct val="8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Does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home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computer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same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protections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work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computer?</a:t>
            </a:r>
            <a:endParaRPr sz="2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8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locking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up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paper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files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containing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home,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just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work?</a:t>
            </a:r>
            <a:endParaRPr sz="2000">
              <a:latin typeface="Trebuchet MS"/>
              <a:cs typeface="Trebuchet MS"/>
            </a:endParaRPr>
          </a:p>
          <a:p>
            <a:pPr marL="469900" marR="187325" indent="-457200">
              <a:lnSpc>
                <a:spcPts val="2090"/>
              </a:lnSpc>
              <a:spcBef>
                <a:spcPts val="1120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completing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video-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visits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virtually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people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walking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around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behind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house?</a:t>
            </a:r>
            <a:endParaRPr sz="2000">
              <a:latin typeface="Trebuchet MS"/>
              <a:cs typeface="Trebuchet MS"/>
            </a:endParaRPr>
          </a:p>
          <a:p>
            <a:pPr marL="469900" marR="30480" indent="-457200">
              <a:lnSpc>
                <a:spcPts val="2180"/>
              </a:lnSpc>
              <a:spcBef>
                <a:spcPts val="1050"/>
              </a:spcBef>
              <a:buClr>
                <a:srgbClr val="90C226"/>
              </a:buClr>
              <a:buSzPct val="800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room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visit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over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phone/video-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call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their house?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307340"/>
            <a:ext cx="7053580" cy="11195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234"/>
              </a:spcBef>
            </a:pPr>
            <a:r>
              <a:rPr dirty="0"/>
              <a:t>Health</a:t>
            </a:r>
            <a:r>
              <a:rPr spc="-140" dirty="0"/>
              <a:t> </a:t>
            </a:r>
            <a:r>
              <a:rPr dirty="0"/>
              <a:t>Insurance</a:t>
            </a:r>
            <a:r>
              <a:rPr spc="-135" dirty="0"/>
              <a:t> </a:t>
            </a:r>
            <a:r>
              <a:rPr dirty="0"/>
              <a:t>Portability</a:t>
            </a:r>
            <a:r>
              <a:rPr spc="-130" dirty="0"/>
              <a:t> </a:t>
            </a:r>
            <a:r>
              <a:rPr spc="-25" dirty="0"/>
              <a:t>and </a:t>
            </a:r>
            <a:r>
              <a:rPr spc="-10" dirty="0"/>
              <a:t>Accountability</a:t>
            </a:r>
            <a:r>
              <a:rPr spc="-250" dirty="0"/>
              <a:t> </a:t>
            </a:r>
            <a:r>
              <a:rPr dirty="0"/>
              <a:t>Act</a:t>
            </a:r>
            <a:r>
              <a:rPr spc="-75" dirty="0"/>
              <a:t> </a:t>
            </a:r>
            <a:r>
              <a:rPr spc="-40" dirty="0"/>
              <a:t>(HIPAA)</a:t>
            </a:r>
            <a:r>
              <a:rPr spc="-60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20" dirty="0"/>
              <a:t>1996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648459"/>
            <a:ext cx="9178925" cy="44615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443865">
              <a:lnSpc>
                <a:spcPts val="2300"/>
              </a:lnSpc>
              <a:spcBef>
                <a:spcPts val="660"/>
              </a:spcBef>
            </a:pPr>
            <a:r>
              <a:rPr sz="2400" dirty="0">
                <a:latin typeface="Trebuchet MS"/>
                <a:cs typeface="Trebuchet MS"/>
              </a:rPr>
              <a:t>This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law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required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HHS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Secretary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“publicize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standards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for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electronic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exchange,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privacy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security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health information.”</a:t>
            </a:r>
            <a:endParaRPr sz="2400">
              <a:latin typeface="Trebuchet MS"/>
              <a:cs typeface="Trebuchet MS"/>
            </a:endParaRPr>
          </a:p>
          <a:p>
            <a:pPr marL="12700" marR="1100455">
              <a:lnSpc>
                <a:spcPts val="2300"/>
              </a:lnSpc>
              <a:spcBef>
                <a:spcPts val="2290"/>
              </a:spcBef>
            </a:pPr>
            <a:r>
              <a:rPr sz="2400" dirty="0">
                <a:latin typeface="Trebuchet MS"/>
                <a:cs typeface="Trebuchet MS"/>
              </a:rPr>
              <a:t>Individually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identifiable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health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information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was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defined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as </a:t>
            </a:r>
            <a:r>
              <a:rPr sz="2400" dirty="0">
                <a:latin typeface="Trebuchet MS"/>
                <a:cs typeface="Trebuchet MS"/>
              </a:rPr>
              <a:t>“information,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including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demographic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data,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relates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to:</a:t>
            </a:r>
            <a:endParaRPr sz="2400">
              <a:latin typeface="Trebuchet MS"/>
              <a:cs typeface="Trebuchet MS"/>
            </a:endParaRPr>
          </a:p>
          <a:p>
            <a:pPr marL="247650" marR="826769">
              <a:lnSpc>
                <a:spcPct val="80000"/>
              </a:lnSpc>
              <a:spcBef>
                <a:spcPts val="25"/>
              </a:spcBef>
            </a:pPr>
            <a:r>
              <a:rPr sz="2400" dirty="0">
                <a:latin typeface="Trebuchet MS"/>
                <a:cs typeface="Trebuchet MS"/>
              </a:rPr>
              <a:t>•the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individual’s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past,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present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future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physical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mental </a:t>
            </a:r>
            <a:r>
              <a:rPr sz="2400" dirty="0">
                <a:latin typeface="Trebuchet MS"/>
                <a:cs typeface="Trebuchet MS"/>
              </a:rPr>
              <a:t>health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condition,</a:t>
            </a:r>
            <a:endParaRPr sz="2400">
              <a:latin typeface="Trebuchet MS"/>
              <a:cs typeface="Trebuchet MS"/>
            </a:endParaRPr>
          </a:p>
          <a:p>
            <a:pPr marL="247650">
              <a:lnSpc>
                <a:spcPts val="2014"/>
              </a:lnSpc>
            </a:pPr>
            <a:r>
              <a:rPr sz="2400" dirty="0">
                <a:latin typeface="Trebuchet MS"/>
                <a:cs typeface="Trebuchet MS"/>
              </a:rPr>
              <a:t>•the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provision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health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care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individual,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or</a:t>
            </a:r>
            <a:endParaRPr sz="2400">
              <a:latin typeface="Trebuchet MS"/>
              <a:cs typeface="Trebuchet MS"/>
            </a:endParaRPr>
          </a:p>
          <a:p>
            <a:pPr marL="247650" marR="5080">
              <a:lnSpc>
                <a:spcPct val="79200"/>
              </a:lnSpc>
              <a:spcBef>
                <a:spcPts val="310"/>
              </a:spcBef>
            </a:pPr>
            <a:r>
              <a:rPr sz="2400" dirty="0">
                <a:latin typeface="Trebuchet MS"/>
                <a:cs typeface="Trebuchet MS"/>
              </a:rPr>
              <a:t>•the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past,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present,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future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payment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provision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health </a:t>
            </a:r>
            <a:r>
              <a:rPr sz="2400" dirty="0">
                <a:latin typeface="Trebuchet MS"/>
                <a:cs typeface="Trebuchet MS"/>
              </a:rPr>
              <a:t>care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individual,</a:t>
            </a:r>
            <a:endParaRPr sz="2400">
              <a:latin typeface="Trebuchet MS"/>
              <a:cs typeface="Trebuchet MS"/>
            </a:endParaRPr>
          </a:p>
          <a:p>
            <a:pPr marL="12700" marR="1356360">
              <a:lnSpc>
                <a:spcPct val="80000"/>
              </a:lnSpc>
            </a:pP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identifies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individual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which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there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a </a:t>
            </a:r>
            <a:r>
              <a:rPr sz="2400" dirty="0">
                <a:latin typeface="Trebuchet MS"/>
                <a:cs typeface="Trebuchet MS"/>
              </a:rPr>
              <a:t>reasonable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basis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believe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used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identify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individual.”</a:t>
            </a:r>
            <a:endParaRPr sz="2400">
              <a:latin typeface="Trebuchet MS"/>
              <a:cs typeface="Trebuchet MS"/>
            </a:endParaRPr>
          </a:p>
          <a:p>
            <a:pPr marL="1384300">
              <a:lnSpc>
                <a:spcPct val="100000"/>
              </a:lnSpc>
              <a:spcBef>
                <a:spcPts val="225"/>
              </a:spcBef>
            </a:pPr>
            <a:r>
              <a:rPr sz="1600" spc="-20" dirty="0">
                <a:latin typeface="Trebuchet MS"/>
                <a:cs typeface="Trebuchet MS"/>
              </a:rPr>
              <a:t>https://</a:t>
            </a:r>
            <a:r>
              <a:rPr sz="1600" spc="-20" dirty="0">
                <a:latin typeface="Trebuchet MS"/>
                <a:cs typeface="Trebuchet MS"/>
                <a:hlinkClick r:id="rId2"/>
              </a:rPr>
              <a:t>www.hhs.gov/hipaa/for-</a:t>
            </a:r>
            <a:r>
              <a:rPr sz="1600" spc="-10" dirty="0">
                <a:latin typeface="Trebuchet MS"/>
                <a:cs typeface="Trebuchet MS"/>
                <a:hlinkClick r:id="rId2"/>
              </a:rPr>
              <a:t>professionals/privacy/laws-regulations/index.html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510" y="527811"/>
            <a:ext cx="6996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10" dirty="0"/>
              <a:t>HIPAA</a:t>
            </a:r>
            <a:r>
              <a:rPr sz="4000" spc="-225" dirty="0"/>
              <a:t> </a:t>
            </a:r>
            <a:r>
              <a:rPr sz="4000" dirty="0"/>
              <a:t>Privacy</a:t>
            </a:r>
            <a:r>
              <a:rPr sz="4000" spc="-190" dirty="0"/>
              <a:t> </a:t>
            </a:r>
            <a:r>
              <a:rPr sz="4000" dirty="0"/>
              <a:t>vs.</a:t>
            </a:r>
            <a:r>
              <a:rPr sz="4000" spc="-100" dirty="0"/>
              <a:t> </a:t>
            </a:r>
            <a:r>
              <a:rPr sz="4000" dirty="0"/>
              <a:t>Security</a:t>
            </a:r>
            <a:r>
              <a:rPr sz="4000" spc="-105" dirty="0"/>
              <a:t> </a:t>
            </a:r>
            <a:r>
              <a:rPr sz="4000" spc="-20" dirty="0"/>
              <a:t>Rule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38510" y="1416811"/>
            <a:ext cx="8366125" cy="451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3001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December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2000,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HHS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published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2400" b="1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7F7F7F"/>
                </a:solidFill>
                <a:latin typeface="Trebuchet MS"/>
                <a:cs typeface="Trebuchet MS"/>
              </a:rPr>
              <a:t>Rule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: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	“Set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national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standards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protection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individually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identifiable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[these]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covered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entities: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plans,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care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clearinghouses,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care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providers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who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conduct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standard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care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transactions electronically.”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400">
              <a:latin typeface="Trebuchet MS"/>
              <a:cs typeface="Trebuchet MS"/>
            </a:endParaRPr>
          </a:p>
          <a:p>
            <a:pPr marL="12700" marR="164465">
              <a:lnSpc>
                <a:spcPct val="99200"/>
              </a:lnSpc>
              <a:spcBef>
                <a:spcPts val="5"/>
              </a:spcBef>
              <a:tabLst>
                <a:tab pos="639191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February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2003,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HHS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published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7F7F7F"/>
                </a:solidFill>
                <a:latin typeface="Trebuchet MS"/>
                <a:cs typeface="Trebuchet MS"/>
              </a:rPr>
              <a:t>Security</a:t>
            </a:r>
            <a:r>
              <a:rPr sz="2400" b="1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7F7F7F"/>
                </a:solidFill>
                <a:latin typeface="Trebuchet MS"/>
                <a:cs typeface="Trebuchet MS"/>
              </a:rPr>
              <a:t>Rule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: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	Set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“national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standards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protecting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confidentiality,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integrity,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&amp;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availability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information.”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2400">
              <a:latin typeface="Trebuchet MS"/>
              <a:cs typeface="Trebuchet MS"/>
            </a:endParaRPr>
          </a:p>
          <a:p>
            <a:pPr marL="2298700">
              <a:lnSpc>
                <a:spcPct val="100000"/>
              </a:lnSpc>
            </a:pP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https://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  <a:hlinkClick r:id="rId2"/>
              </a:rPr>
              <a:t>www.hhs.gov/hipaa/for-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  <a:hlinkClick r:id="rId2"/>
              </a:rPr>
              <a:t>professionals/index.html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02" y="356108"/>
            <a:ext cx="379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200" dirty="0"/>
              <a:t> </a:t>
            </a:r>
            <a:r>
              <a:rPr dirty="0"/>
              <a:t>Privacy</a:t>
            </a:r>
            <a:r>
              <a:rPr spc="-175" dirty="0"/>
              <a:t> </a:t>
            </a:r>
            <a:r>
              <a:rPr spc="-20" dirty="0"/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02" y="1209547"/>
            <a:ext cx="8818245" cy="52895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>
              <a:lnSpc>
                <a:spcPct val="101000"/>
              </a:lnSpc>
              <a:spcBef>
                <a:spcPts val="70"/>
              </a:spcBef>
            </a:pP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(PHI)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“all</a:t>
            </a:r>
            <a:r>
              <a:rPr sz="18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‘individually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identifiable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health information’</a:t>
            </a:r>
            <a:r>
              <a:rPr sz="1800" spc="-1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held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transmitted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covered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entity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its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business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associate,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any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media,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whether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paper,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oral.”</a:t>
            </a:r>
            <a:endParaRPr sz="1800">
              <a:latin typeface="Trebuchet MS"/>
              <a:cs typeface="Trebuchet MS"/>
            </a:endParaRPr>
          </a:p>
          <a:p>
            <a:pPr marL="926465">
              <a:lnSpc>
                <a:spcPct val="100000"/>
              </a:lnSpc>
              <a:spcBef>
                <a:spcPts val="150"/>
              </a:spcBef>
            </a:pPr>
            <a:r>
              <a:rPr sz="1600" spc="-20" dirty="0">
                <a:solidFill>
                  <a:srgbClr val="7F7F7F"/>
                </a:solidFill>
                <a:latin typeface="Trebuchet MS"/>
                <a:cs typeface="Trebuchet MS"/>
              </a:rPr>
              <a:t>https://</a:t>
            </a:r>
            <a:r>
              <a:rPr sz="1600" spc="-20" dirty="0">
                <a:solidFill>
                  <a:srgbClr val="7F7F7F"/>
                </a:solidFill>
                <a:latin typeface="Trebuchet MS"/>
                <a:cs typeface="Trebuchet MS"/>
                <a:hlinkClick r:id="rId2"/>
              </a:rPr>
              <a:t>www.hhs.gov/hipaa/for-</a:t>
            </a:r>
            <a:r>
              <a:rPr sz="1600" spc="-10" dirty="0">
                <a:solidFill>
                  <a:srgbClr val="7F7F7F"/>
                </a:solidFill>
                <a:latin typeface="Trebuchet MS"/>
                <a:cs typeface="Trebuchet MS"/>
                <a:hlinkClick r:id="rId2"/>
              </a:rPr>
              <a:t>professionals/privacy/laws-regulations/index.html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18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Individual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Identifiers:</a:t>
            </a:r>
            <a:endParaRPr sz="2400">
              <a:latin typeface="Trebuchet MS"/>
              <a:cs typeface="Trebuchet MS"/>
            </a:endParaRPr>
          </a:p>
          <a:p>
            <a:pPr marL="368300" indent="-355600">
              <a:lnSpc>
                <a:spcPct val="100000"/>
              </a:lnSpc>
              <a:spcBef>
                <a:spcPts val="1130"/>
              </a:spcBef>
              <a:buAutoNum type="arabicParenBoth"/>
              <a:tabLst>
                <a:tab pos="368300" algn="l"/>
              </a:tabLst>
            </a:pP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names;</a:t>
            </a:r>
            <a:endParaRPr sz="1800">
              <a:latin typeface="Trebuchet MS"/>
              <a:cs typeface="Trebuchet MS"/>
            </a:endParaRPr>
          </a:p>
          <a:p>
            <a:pPr marL="367665" marR="620395" indent="-355600">
              <a:lnSpc>
                <a:spcPct val="100400"/>
              </a:lnSpc>
              <a:spcBef>
                <a:spcPts val="15"/>
              </a:spcBef>
              <a:buAutoNum type="arabicParenBoth"/>
              <a:tabLst>
                <a:tab pos="469265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geographic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subdivisions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smaller</a:t>
            </a:r>
            <a:r>
              <a:rPr sz="1800" u="sng" spc="-4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than</a:t>
            </a:r>
            <a:r>
              <a:rPr sz="1800" u="sng" spc="-4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</a:t>
            </a:r>
            <a:r>
              <a:rPr sz="1800" u="sng" spc="-4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state,</a:t>
            </a:r>
            <a:r>
              <a:rPr sz="1800" u="sng" spc="-4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including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street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address, 	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city,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county,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precinct,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&amp;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their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equivalent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geocodes,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except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for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the</a:t>
            </a:r>
            <a:r>
              <a:rPr sz="1800" u="sng" spc="-4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initial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 	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three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digits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of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zip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code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if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the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geographic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unit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represented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by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these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three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 	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initial</a:t>
            </a:r>
            <a:r>
              <a:rPr sz="1800" u="sng" spc="-6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digits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contains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more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than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20,000</a:t>
            </a:r>
            <a:r>
              <a:rPr sz="1800" u="sng" spc="-4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people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10"/>
              </a:lnSpc>
              <a:buAutoNum type="arabicParenBoth"/>
              <a:tabLst>
                <a:tab pos="368300" algn="l"/>
              </a:tabLst>
            </a:pP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all</a:t>
            </a:r>
            <a:r>
              <a:rPr sz="1800" u="sng" spc="-4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elements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of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dates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(except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year)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for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dates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directly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related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to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an</a:t>
            </a:r>
            <a:endParaRPr sz="1800">
              <a:latin typeface="Trebuchet MS"/>
              <a:cs typeface="Trebuchet MS"/>
            </a:endParaRPr>
          </a:p>
          <a:p>
            <a:pPr marL="469900" marR="924560">
              <a:lnSpc>
                <a:spcPct val="100400"/>
              </a:lnSpc>
              <a:spcBef>
                <a:spcPts val="15"/>
              </a:spcBef>
            </a:pP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individual,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including</a:t>
            </a:r>
            <a:r>
              <a:rPr sz="1800" u="sng" spc="-6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birth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date,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admission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date,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discharge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date,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date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of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death,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&amp;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all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ages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over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89,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&amp;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all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elements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of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dates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indicative</a:t>
            </a:r>
            <a:r>
              <a:rPr sz="1800" u="sng" spc="-2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of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age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2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over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89,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except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that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such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ages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&amp;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elements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may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be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aggregated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into</a:t>
            </a:r>
            <a:r>
              <a:rPr sz="18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single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category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of</a:t>
            </a:r>
            <a:r>
              <a:rPr sz="1800" u="sng" spc="-3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age</a:t>
            </a:r>
            <a:r>
              <a:rPr sz="1800" u="sng" spc="-2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90</a:t>
            </a:r>
            <a:r>
              <a:rPr sz="1800" u="sng" spc="-2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or</a:t>
            </a:r>
            <a:r>
              <a:rPr sz="18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older;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10"/>
              </a:lnSpc>
              <a:buAutoNum type="arabicParenBoth" startAt="4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telephone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ct val="100000"/>
              </a:lnSpc>
              <a:spcBef>
                <a:spcPts val="25"/>
              </a:spcBef>
              <a:buAutoNum type="arabicParenBoth" startAt="4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fax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02" y="356108"/>
            <a:ext cx="5593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200" dirty="0"/>
              <a:t> </a:t>
            </a:r>
            <a:r>
              <a:rPr dirty="0"/>
              <a:t>Privacy</a:t>
            </a:r>
            <a:r>
              <a:rPr spc="-210" dirty="0"/>
              <a:t> </a:t>
            </a:r>
            <a:r>
              <a:rPr dirty="0"/>
              <a:t>Rule,</a:t>
            </a:r>
            <a:r>
              <a:rPr spc="-110" dirty="0"/>
              <a:t> </a:t>
            </a:r>
            <a:r>
              <a:rPr spc="-10" dirty="0"/>
              <a:t>cont.’d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02" y="1022603"/>
            <a:ext cx="8364220" cy="483044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18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Individual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cont.’d:</a:t>
            </a:r>
            <a:endParaRPr sz="2400">
              <a:latin typeface="Trebuchet MS"/>
              <a:cs typeface="Trebuchet MS"/>
            </a:endParaRPr>
          </a:p>
          <a:p>
            <a:pPr marL="368300" indent="-355600">
              <a:lnSpc>
                <a:spcPct val="100000"/>
              </a:lnSpc>
              <a:spcBef>
                <a:spcPts val="1105"/>
              </a:spcBef>
              <a:buAutoNum type="arabicParenBoth" startAt="6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mail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addresses;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35"/>
              </a:lnSpc>
              <a:spcBef>
                <a:spcPts val="50"/>
              </a:spcBef>
              <a:buAutoNum type="arabicParenBoth" startAt="6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social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security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35"/>
              </a:lnSpc>
              <a:buAutoNum type="arabicParenBoth" startAt="6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35"/>
              </a:lnSpc>
              <a:spcBef>
                <a:spcPts val="20"/>
              </a:spcBef>
              <a:buAutoNum type="arabicParenBoth" startAt="6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plan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beneficiary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account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ct val="100000"/>
              </a:lnSpc>
              <a:spcBef>
                <a:spcPts val="25"/>
              </a:spcBef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certificate/license</a:t>
            </a:r>
            <a:r>
              <a:rPr sz="1800" spc="-114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spcBef>
                <a:spcPts val="50"/>
              </a:spcBef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vehicle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serial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numbers,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including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license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plate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device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serial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spcBef>
                <a:spcPts val="20"/>
              </a:spcBef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web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universal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resource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locators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(URLs);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internet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protocol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(IP)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address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ct val="100000"/>
              </a:lnSpc>
              <a:spcBef>
                <a:spcPts val="25"/>
              </a:spcBef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biometric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identifiers,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including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finger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voice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prints;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spcBef>
                <a:spcPts val="50"/>
              </a:spcBef>
              <a:buAutoNum type="arabicParenBoth" startAt="6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full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face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photographic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images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comparable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images;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buAutoNum type="arabicParenBoth" startAt="6"/>
              <a:tabLst>
                <a:tab pos="488950" algn="l"/>
              </a:tabLst>
            </a:pP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any</a:t>
            </a:r>
            <a:r>
              <a:rPr sz="1800" u="sng" spc="-6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other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unique</a:t>
            </a:r>
            <a:r>
              <a:rPr sz="1800" u="sng" spc="-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identifying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3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number,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characteristic,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or</a:t>
            </a:r>
            <a:r>
              <a:rPr sz="1800" u="sng" spc="-5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sng" spc="-2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code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rebuchet MS"/>
              <a:cs typeface="Trebuchet MS"/>
            </a:endParaRPr>
          </a:p>
          <a:p>
            <a:pPr marL="2298700">
              <a:lnSpc>
                <a:spcPct val="100000"/>
              </a:lnSpc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18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1800" i="1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without</a:t>
            </a:r>
            <a:r>
              <a:rPr sz="1800" i="1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800" i="1" spc="-10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18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137" y="383540"/>
            <a:ext cx="541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16</a:t>
            </a:r>
            <a:r>
              <a:rPr spc="-25" dirty="0"/>
              <a:t> </a:t>
            </a:r>
            <a:r>
              <a:rPr dirty="0"/>
              <a:t>Direct</a:t>
            </a:r>
            <a:r>
              <a:rPr spc="-20" dirty="0"/>
              <a:t> </a:t>
            </a:r>
            <a:r>
              <a:rPr spc="-105" dirty="0"/>
              <a:t>HIPAA</a:t>
            </a:r>
            <a:r>
              <a:rPr spc="-195" dirty="0"/>
              <a:t> </a:t>
            </a:r>
            <a:r>
              <a:rPr spc="-10" dirty="0"/>
              <a:t>Identifiers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137" y="1197355"/>
            <a:ext cx="7907020" cy="497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368300" algn="l"/>
              </a:tabLst>
            </a:pP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names;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ct val="100000"/>
              </a:lnSpc>
              <a:spcBef>
                <a:spcPts val="20"/>
              </a:spcBef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postal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address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information,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than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town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city,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state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zip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code;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25"/>
              </a:lnSpc>
              <a:spcBef>
                <a:spcPts val="50"/>
              </a:spcBef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telephone</a:t>
            </a:r>
            <a:r>
              <a:rPr sz="18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25"/>
              </a:lnSpc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fax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35"/>
              </a:lnSpc>
              <a:spcBef>
                <a:spcPts val="50"/>
              </a:spcBef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electronic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mail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addresses;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35"/>
              </a:lnSpc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social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security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ct val="100000"/>
              </a:lnSpc>
              <a:spcBef>
                <a:spcPts val="25"/>
              </a:spcBef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record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25"/>
              </a:lnSpc>
              <a:spcBef>
                <a:spcPts val="45"/>
              </a:spcBef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plan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beneficiary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368300" indent="-355600">
              <a:lnSpc>
                <a:spcPts val="2125"/>
              </a:lnSpc>
              <a:buAutoNum type="arabicParenBoth"/>
              <a:tabLst>
                <a:tab pos="36830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account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spcBef>
                <a:spcPts val="50"/>
              </a:spcBef>
              <a:buAutoNum type="arabicParenBoth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certificate/license</a:t>
            </a:r>
            <a:r>
              <a:rPr sz="1800" spc="-114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buAutoNum type="arabicParenBoth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vehicle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serial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numbers,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including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license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plate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ct val="100000"/>
              </a:lnSpc>
              <a:spcBef>
                <a:spcPts val="25"/>
              </a:spcBef>
              <a:buAutoNum type="arabicParenBoth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device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serial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25"/>
              </a:lnSpc>
              <a:spcBef>
                <a:spcPts val="45"/>
              </a:spcBef>
              <a:buAutoNum type="arabicParenBoth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web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universal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resource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locaters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(URLs);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25"/>
              </a:lnSpc>
              <a:buAutoNum type="arabicParenBoth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internet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protocol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(IP)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address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numbers;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spcBef>
                <a:spcPts val="50"/>
              </a:spcBef>
              <a:buAutoNum type="arabicParenBoth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biometric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identifiers,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including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finger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voice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prints;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endParaRPr sz="1800">
              <a:latin typeface="Trebuchet MS"/>
              <a:cs typeface="Trebuchet MS"/>
            </a:endParaRPr>
          </a:p>
          <a:p>
            <a:pPr marL="488950" indent="-476250">
              <a:lnSpc>
                <a:spcPts val="2135"/>
              </a:lnSpc>
              <a:buAutoNum type="arabicParenBoth"/>
              <a:tabLst>
                <a:tab pos="488950" algn="l"/>
              </a:tabLst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full</a:t>
            </a:r>
            <a:r>
              <a:rPr sz="18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face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photographic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images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comparable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images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800">
              <a:latin typeface="Trebuchet MS"/>
              <a:cs typeface="Trebuchet MS"/>
            </a:endParaRPr>
          </a:p>
          <a:p>
            <a:pPr marL="1841500">
              <a:lnSpc>
                <a:spcPct val="100000"/>
              </a:lnSpc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18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1800" i="1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without</a:t>
            </a:r>
            <a:r>
              <a:rPr sz="1800" i="1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800" i="1" spc="-10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1800" i="1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1219708"/>
            <a:ext cx="35826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Right</a:t>
            </a:r>
            <a:r>
              <a:rPr sz="4000" spc="-40" dirty="0"/>
              <a:t> </a:t>
            </a:r>
            <a:r>
              <a:rPr sz="4000" dirty="0"/>
              <a:t>of</a:t>
            </a:r>
            <a:r>
              <a:rPr sz="4000" spc="-45" dirty="0"/>
              <a:t> </a:t>
            </a:r>
            <a:r>
              <a:rPr sz="4000" spc="-10" dirty="0"/>
              <a:t>Privacy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6075" y="2122932"/>
            <a:ext cx="8322945" cy="2466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200" b="1" dirty="0">
                <a:latin typeface="Trebuchet MS"/>
                <a:cs typeface="Trebuchet MS"/>
              </a:rPr>
              <a:t>“</a:t>
            </a:r>
            <a:r>
              <a:rPr sz="3200" dirty="0">
                <a:latin typeface="Trebuchet MS"/>
                <a:cs typeface="Trebuchet MS"/>
              </a:rPr>
              <a:t>reflects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obligation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others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not </a:t>
            </a:r>
            <a:r>
              <a:rPr sz="3200" dirty="0">
                <a:latin typeface="Trebuchet MS"/>
                <a:cs typeface="Trebuchet MS"/>
              </a:rPr>
              <a:t>intrude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on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this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domain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without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our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consent </a:t>
            </a:r>
            <a:r>
              <a:rPr sz="3200" dirty="0">
                <a:latin typeface="Trebuchet MS"/>
                <a:cs typeface="Trebuchet MS"/>
              </a:rPr>
              <a:t>and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freedom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each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individual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choose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time,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place,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and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manner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which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others </a:t>
            </a:r>
            <a:r>
              <a:rPr sz="3200" dirty="0">
                <a:latin typeface="Trebuchet MS"/>
                <a:cs typeface="Trebuchet MS"/>
              </a:rPr>
              <a:t>will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have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access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it”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2861" y="5119116"/>
            <a:ext cx="4932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UTHSC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IRB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Privacy</a:t>
            </a:r>
            <a:r>
              <a:rPr sz="2000" i="1" spc="-55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&amp;</a:t>
            </a:r>
            <a:r>
              <a:rPr sz="2000" i="1" spc="-55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Confidentiality</a:t>
            </a:r>
            <a:r>
              <a:rPr sz="2000" i="1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policy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02" y="514603"/>
            <a:ext cx="683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200" dirty="0"/>
              <a:t> </a:t>
            </a:r>
            <a:r>
              <a:rPr dirty="0"/>
              <a:t>Privacy</a:t>
            </a:r>
            <a:r>
              <a:rPr spc="-170" dirty="0"/>
              <a:t> </a:t>
            </a:r>
            <a:r>
              <a:rPr spc="-20" dirty="0"/>
              <a:t>Rule-</a:t>
            </a:r>
            <a:r>
              <a:rPr spc="-250" dirty="0"/>
              <a:t> </a:t>
            </a:r>
            <a:r>
              <a:rPr spc="-10" dirty="0"/>
              <a:t>Authorization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02" y="1322323"/>
            <a:ext cx="8882380" cy="46037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80645">
              <a:lnSpc>
                <a:spcPct val="100400"/>
              </a:lnSpc>
              <a:spcBef>
                <a:spcPts val="85"/>
              </a:spcBef>
            </a:pP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“[HIPAA]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requires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persons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provide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use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9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[Protected</a:t>
            </a:r>
            <a:r>
              <a:rPr sz="24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Information]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specific</a:t>
            </a:r>
            <a:r>
              <a:rPr sz="24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purposes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other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than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treatment,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payment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care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operations.”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rebuchet MS"/>
              <a:cs typeface="Trebuchet MS"/>
            </a:endParaRPr>
          </a:p>
          <a:p>
            <a:pPr marL="354330" marR="962660" indent="-341630">
              <a:lnSpc>
                <a:spcPct val="100800"/>
              </a:lnSpc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Must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signed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signed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dated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the 	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subject’s</a:t>
            </a:r>
            <a:r>
              <a:rPr sz="2400" spc="-114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legally</a:t>
            </a:r>
            <a:r>
              <a:rPr sz="2400" spc="-1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authorized</a:t>
            </a:r>
            <a:r>
              <a:rPr sz="2400" spc="-114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representative</a:t>
            </a:r>
            <a:r>
              <a:rPr sz="2400" spc="-114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(LAR);</a:t>
            </a:r>
            <a:endParaRPr sz="2400">
              <a:latin typeface="Trebuchet MS"/>
              <a:cs typeface="Trebuchet MS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LAR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signs,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relationship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LAR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must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provided;</a:t>
            </a:r>
            <a:endParaRPr sz="2400">
              <a:latin typeface="Trebuchet MS"/>
              <a:cs typeface="Trebuchet MS"/>
            </a:endParaRPr>
          </a:p>
          <a:p>
            <a:pPr marL="354330" marR="400050" indent="-341630">
              <a:lnSpc>
                <a:spcPct val="100800"/>
              </a:lnSpc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Because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form,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copy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of 	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must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provided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subject/LAR;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endParaRPr sz="2400">
              <a:latin typeface="Trebuchet MS"/>
              <a:cs typeface="Trebuchet MS"/>
            </a:endParaRPr>
          </a:p>
          <a:p>
            <a:pPr marL="354330" marR="33655" indent="-341630">
              <a:lnSpc>
                <a:spcPts val="2900"/>
              </a:lnSpc>
              <a:spcBef>
                <a:spcPts val="10"/>
              </a:spcBef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Signed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authorizations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(i.e.,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forms)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must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kept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6 	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years.</a:t>
            </a:r>
            <a:endParaRPr sz="2400">
              <a:latin typeface="Trebuchet MS"/>
              <a:cs typeface="Trebuchet MS"/>
            </a:endParaRPr>
          </a:p>
          <a:p>
            <a:pPr marL="1841500">
              <a:lnSpc>
                <a:spcPct val="100000"/>
              </a:lnSpc>
              <a:spcBef>
                <a:spcPts val="2110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7F7F7F"/>
                </a:solidFill>
                <a:latin typeface="Trebuchet MS"/>
                <a:cs typeface="Trebuchet MS"/>
              </a:rPr>
              <a:t>HIPAA</a:t>
            </a:r>
            <a:r>
              <a:rPr sz="1800" i="1" spc="-1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1800" i="1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i="1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02" y="526796"/>
            <a:ext cx="606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395" dirty="0"/>
              <a:t> </a:t>
            </a:r>
            <a:r>
              <a:rPr dirty="0"/>
              <a:t>Authorization</a:t>
            </a:r>
            <a:r>
              <a:rPr spc="-110" dirty="0"/>
              <a:t> </a:t>
            </a:r>
            <a:r>
              <a:rPr spc="-10" dirty="0"/>
              <a:t>Elements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02" y="1390396"/>
            <a:ext cx="8676640" cy="473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indent="-3321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480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used/disclosed;</a:t>
            </a:r>
            <a:endParaRPr sz="2200">
              <a:latin typeface="Trebuchet MS"/>
              <a:cs typeface="Trebuchet MS"/>
            </a:endParaRPr>
          </a:p>
          <a:p>
            <a:pPr marL="344170" marR="396875" indent="-332105">
              <a:lnSpc>
                <a:spcPts val="2590"/>
              </a:lnSpc>
              <a:spcBef>
                <a:spcPts val="200"/>
              </a:spcBef>
              <a:buAutoNum type="arabicPeriod"/>
              <a:tabLst>
                <a:tab pos="35242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name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class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persons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authorized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make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requested 	use/disclosure;</a:t>
            </a:r>
            <a:endParaRPr sz="2200">
              <a:latin typeface="Trebuchet MS"/>
              <a:cs typeface="Trebuchet MS"/>
            </a:endParaRPr>
          </a:p>
          <a:p>
            <a:pPr marL="344170" marR="907415" indent="-332105">
              <a:lnSpc>
                <a:spcPts val="2590"/>
              </a:lnSpc>
              <a:spcBef>
                <a:spcPts val="125"/>
              </a:spcBef>
              <a:buAutoNum type="arabicPeriod"/>
              <a:tabLst>
                <a:tab pos="35242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name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class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persons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whom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covered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entity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is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permitted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make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requested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use/disclosure;</a:t>
            </a:r>
            <a:endParaRPr sz="2200">
              <a:latin typeface="Trebuchet MS"/>
              <a:cs typeface="Trebuchet MS"/>
            </a:endParaRPr>
          </a:p>
          <a:p>
            <a:pPr marL="344805" indent="-332105">
              <a:lnSpc>
                <a:spcPts val="2515"/>
              </a:lnSpc>
              <a:buAutoNum type="arabicPeriod"/>
              <a:tabLst>
                <a:tab pos="34480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each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purpose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requested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use/disclosure;</a:t>
            </a:r>
            <a:endParaRPr sz="2200">
              <a:latin typeface="Trebuchet MS"/>
              <a:cs typeface="Trebuchet MS"/>
            </a:endParaRPr>
          </a:p>
          <a:p>
            <a:pPr marL="344170" marR="5080" indent="-332105">
              <a:lnSpc>
                <a:spcPct val="100499"/>
              </a:lnSpc>
              <a:spcBef>
                <a:spcPts val="60"/>
              </a:spcBef>
              <a:buAutoNum type="arabicPeriod"/>
              <a:tabLst>
                <a:tab pos="35242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expiration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date/event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relating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purpose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or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disclosure;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it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can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“end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study”,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“none”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PHI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used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indefinitely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database/repository;</a:t>
            </a:r>
            <a:endParaRPr sz="2200">
              <a:latin typeface="Trebuchet MS"/>
              <a:cs typeface="Trebuchet MS"/>
            </a:endParaRPr>
          </a:p>
          <a:p>
            <a:pPr marL="344170" marR="125095" indent="-332105">
              <a:lnSpc>
                <a:spcPts val="2590"/>
              </a:lnSpc>
              <a:spcBef>
                <a:spcPts val="75"/>
              </a:spcBef>
              <a:buAutoNum type="arabicPeriod"/>
              <a:tabLst>
                <a:tab pos="35242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individual’s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right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revoke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writing,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including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limitations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how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can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revoked;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must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indicate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endParaRPr sz="2200">
              <a:latin typeface="Trebuchet MS"/>
              <a:cs typeface="Trebuchet MS"/>
            </a:endParaRPr>
          </a:p>
          <a:p>
            <a:pPr marL="352425" marR="57150">
              <a:lnSpc>
                <a:spcPts val="2590"/>
              </a:lnSpc>
              <a:spcBef>
                <a:spcPts val="125"/>
              </a:spcBef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22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Rule</a:t>
            </a:r>
            <a:r>
              <a:rPr sz="22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permits</a:t>
            </a:r>
            <a:r>
              <a:rPr sz="2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continued</a:t>
            </a:r>
            <a:r>
              <a:rPr sz="22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use/disclosure</a:t>
            </a:r>
            <a:r>
              <a:rPr sz="22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of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obtained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prior</a:t>
            </a:r>
            <a:r>
              <a:rPr sz="2200" u="sng" spc="-4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to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time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  <a:p>
            <a:pPr marL="351790">
              <a:lnSpc>
                <a:spcPts val="2635"/>
              </a:lnSpc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revoked;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02" y="526796"/>
            <a:ext cx="7863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395" dirty="0"/>
              <a:t> </a:t>
            </a:r>
            <a:r>
              <a:rPr dirty="0"/>
              <a:t>Authorization</a:t>
            </a:r>
            <a:r>
              <a:rPr spc="-110" dirty="0"/>
              <a:t> </a:t>
            </a:r>
            <a:r>
              <a:rPr dirty="0"/>
              <a:t>Elements,</a:t>
            </a:r>
            <a:r>
              <a:rPr spc="-55" dirty="0"/>
              <a:t> </a:t>
            </a:r>
            <a:r>
              <a:rPr spc="-10" dirty="0"/>
              <a:t>cont.’d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02" y="1390396"/>
            <a:ext cx="8955405" cy="39319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4170" marR="321310" indent="-332105">
              <a:lnSpc>
                <a:spcPct val="100499"/>
              </a:lnSpc>
              <a:spcBef>
                <a:spcPts val="85"/>
              </a:spcBef>
              <a:buAutoNum type="arabicPeriod" startAt="7"/>
              <a:tabLst>
                <a:tab pos="35242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investigator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may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require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participation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in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revoke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may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be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withdrawn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study;</a:t>
            </a:r>
            <a:endParaRPr sz="2200">
              <a:latin typeface="Trebuchet MS"/>
              <a:cs typeface="Trebuchet MS"/>
            </a:endParaRPr>
          </a:p>
          <a:p>
            <a:pPr marL="344170" marR="5080" indent="-332105" algn="just">
              <a:lnSpc>
                <a:spcPts val="2590"/>
              </a:lnSpc>
              <a:spcBef>
                <a:spcPts val="200"/>
              </a:spcBef>
              <a:buAutoNum type="arabicPeriod" startAt="7"/>
              <a:tabLst>
                <a:tab pos="35242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potential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disclosed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those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parties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specified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in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could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re-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disclosed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recipient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longer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22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2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2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Rule;</a:t>
            </a:r>
            <a:r>
              <a:rPr sz="22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endParaRPr sz="2200">
              <a:latin typeface="Trebuchet MS"/>
              <a:cs typeface="Trebuchet MS"/>
            </a:endParaRPr>
          </a:p>
          <a:p>
            <a:pPr marL="344170" marR="87630" indent="-332105" algn="just">
              <a:lnSpc>
                <a:spcPts val="2590"/>
              </a:lnSpc>
              <a:spcBef>
                <a:spcPts val="125"/>
              </a:spcBef>
              <a:buAutoNum type="arabicPeriod" startAt="7"/>
              <a:tabLst>
                <a:tab pos="35242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includes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evaluation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treatment,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state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that 	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subject’s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access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temporarily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suspended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long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endParaRPr sz="2200">
              <a:latin typeface="Trebuchet MS"/>
              <a:cs typeface="Trebuchet MS"/>
            </a:endParaRPr>
          </a:p>
          <a:p>
            <a:pPr marL="352425" marR="229870" algn="just">
              <a:lnSpc>
                <a:spcPts val="2590"/>
              </a:lnSpc>
              <a:spcBef>
                <a:spcPts val="125"/>
              </a:spcBef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progress,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but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reinstated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upon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completion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research.</a:t>
            </a:r>
            <a:endParaRPr sz="2200">
              <a:latin typeface="Trebuchet MS"/>
              <a:cs typeface="Trebuchet MS"/>
            </a:endParaRPr>
          </a:p>
          <a:p>
            <a:pPr marL="1452245">
              <a:lnSpc>
                <a:spcPct val="100000"/>
              </a:lnSpc>
              <a:spcBef>
                <a:spcPts val="2075"/>
              </a:spcBef>
            </a:pP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spc="-60" dirty="0">
                <a:solidFill>
                  <a:srgbClr val="7F7F7F"/>
                </a:solidFill>
                <a:latin typeface="Trebuchet MS"/>
                <a:cs typeface="Trebuchet MS"/>
              </a:rPr>
              <a:t>HIPAA</a:t>
            </a:r>
            <a:r>
              <a:rPr sz="1800" i="1" spc="-1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1800" i="1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i="1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8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267" rIns="0" bIns="0" rtlCol="0">
            <a:spAutoFit/>
          </a:bodyPr>
          <a:lstStyle/>
          <a:p>
            <a:pPr marL="130175">
              <a:lnSpc>
                <a:spcPts val="4305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05" dirty="0"/>
              <a:t> </a:t>
            </a:r>
            <a:r>
              <a:rPr spc="-50" dirty="0"/>
              <a:t>–</a:t>
            </a:r>
          </a:p>
          <a:p>
            <a:pPr marL="1649095">
              <a:lnSpc>
                <a:spcPts val="4305"/>
              </a:lnSpc>
            </a:pPr>
            <a:r>
              <a:rPr spc="-105" dirty="0"/>
              <a:t>HIPAA</a:t>
            </a:r>
            <a:r>
              <a:rPr spc="-155" dirty="0"/>
              <a:t> </a:t>
            </a:r>
            <a:r>
              <a:rPr spc="-10"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2031491"/>
            <a:ext cx="827532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Please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identify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regulatory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category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under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which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request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being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made</a:t>
            </a:r>
            <a:r>
              <a:rPr sz="20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view,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record,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and/or</a:t>
            </a:r>
            <a:r>
              <a:rPr sz="20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retain</a:t>
            </a:r>
            <a:r>
              <a:rPr sz="20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Protected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0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(PHI)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without</a:t>
            </a:r>
            <a:r>
              <a:rPr sz="20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authorization.</a:t>
            </a:r>
            <a:endParaRPr sz="2000">
              <a:latin typeface="Trebuchet MS"/>
              <a:cs typeface="Trebuchet MS"/>
            </a:endParaRPr>
          </a:p>
          <a:p>
            <a:pPr marL="351790" marR="13335" indent="-339725">
              <a:lnSpc>
                <a:spcPct val="100000"/>
              </a:lnSpc>
              <a:buFont typeface="Courier New"/>
              <a:buChar char="o"/>
              <a:tabLst>
                <a:tab pos="35179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Waiver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authorization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being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requested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because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some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or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being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viewed,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recorded,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and/or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retained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without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(or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potential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subject)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signing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HIPAA</a:t>
            </a:r>
            <a:r>
              <a:rPr sz="2000" spc="-1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authorization.</a:t>
            </a:r>
            <a:endParaRPr sz="2000">
              <a:latin typeface="Trebuchet MS"/>
              <a:cs typeface="Trebuchet MS"/>
            </a:endParaRPr>
          </a:p>
          <a:p>
            <a:pPr marL="355600" marR="316865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Some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individuals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were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deceased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prior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date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proposal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was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submitted.</a:t>
            </a:r>
            <a:endParaRPr sz="2000">
              <a:latin typeface="Trebuchet MS"/>
              <a:cs typeface="Trebuchet MS"/>
            </a:endParaRPr>
          </a:p>
          <a:p>
            <a:pPr marL="355600" marR="220979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Some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limited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data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set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(does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contain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16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18 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HIPAA-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specified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identifiers)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Some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de-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identified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data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(does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0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contain</a:t>
            </a:r>
            <a:r>
              <a:rPr sz="2000" spc="-1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20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18 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HIPAA-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specified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identifiers)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438403"/>
            <a:ext cx="5631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200" dirty="0"/>
              <a:t> </a:t>
            </a:r>
            <a:r>
              <a:rPr dirty="0"/>
              <a:t>Waiver</a:t>
            </a:r>
            <a:r>
              <a:rPr spc="-19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47" y="1052067"/>
            <a:ext cx="9225280" cy="54267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7650" marR="231775" indent="-237490">
              <a:lnSpc>
                <a:spcPts val="2300"/>
              </a:lnSpc>
              <a:spcBef>
                <a:spcPts val="459"/>
              </a:spcBef>
              <a:buSzPct val="95454"/>
              <a:buAutoNum type="arabicPeriod"/>
              <a:tabLst>
                <a:tab pos="247650" algn="l"/>
                <a:tab pos="26098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	The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use/disclosure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involves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more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than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minimal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risk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individuals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based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on:</a:t>
            </a:r>
            <a:endParaRPr sz="2200">
              <a:latin typeface="Trebuchet MS"/>
              <a:cs typeface="Trebuchet MS"/>
            </a:endParaRPr>
          </a:p>
          <a:p>
            <a:pPr marL="587375" marR="1712595" lvl="1" indent="-342900">
              <a:lnSpc>
                <a:spcPts val="2400"/>
              </a:lnSpc>
              <a:spcBef>
                <a:spcPts val="1030"/>
              </a:spcBef>
              <a:buClr>
                <a:srgbClr val="90C226"/>
              </a:buClr>
              <a:buSzPct val="81818"/>
              <a:buFont typeface="Wingdings"/>
              <a:buChar char=""/>
              <a:tabLst>
                <a:tab pos="58737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adequate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plan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protect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improper use/disclosure;</a:t>
            </a:r>
            <a:endParaRPr sz="2200">
              <a:latin typeface="Trebuchet MS"/>
              <a:cs typeface="Trebuchet MS"/>
            </a:endParaRPr>
          </a:p>
          <a:p>
            <a:pPr marL="587375" marR="196215" lvl="1" indent="-342900">
              <a:lnSpc>
                <a:spcPct val="89700"/>
              </a:lnSpc>
              <a:spcBef>
                <a:spcPts val="975"/>
              </a:spcBef>
              <a:buClr>
                <a:srgbClr val="90C226"/>
              </a:buClr>
              <a:buSzPct val="81818"/>
              <a:buFont typeface="Wingdings"/>
              <a:buChar char=""/>
              <a:tabLst>
                <a:tab pos="58737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adequate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plan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destroy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earliest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opportunity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consistent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conduct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research,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unless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there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a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health/research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justification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retaining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identifiers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it’s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otherwise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required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law;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endParaRPr sz="2200">
              <a:latin typeface="Trebuchet MS"/>
              <a:cs typeface="Trebuchet MS"/>
            </a:endParaRPr>
          </a:p>
          <a:p>
            <a:pPr marL="587375" marR="186690" lvl="1" indent="-342900">
              <a:lnSpc>
                <a:spcPct val="90000"/>
              </a:lnSpc>
              <a:spcBef>
                <a:spcPts val="1035"/>
              </a:spcBef>
              <a:buClr>
                <a:srgbClr val="90C226"/>
              </a:buClr>
              <a:buSzPct val="81818"/>
              <a:buFont typeface="Wingdings"/>
              <a:buChar char=""/>
              <a:tabLst>
                <a:tab pos="58737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adequate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written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assurances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be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reused/disclosed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person/entity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(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except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required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7F7F7F"/>
                </a:solidFill>
                <a:latin typeface="Trebuchet MS"/>
                <a:cs typeface="Trebuchet MS"/>
              </a:rPr>
              <a:t>law,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authorized</a:t>
            </a:r>
            <a:r>
              <a:rPr sz="18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oversight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project,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which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use/disclosure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would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8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permitted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Trebuchet MS"/>
                <a:cs typeface="Trebuchet MS"/>
              </a:rPr>
              <a:t>subpart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);</a:t>
            </a:r>
            <a:r>
              <a:rPr sz="2200" spc="-1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  <a:p>
            <a:pPr marL="247650" marR="5080" indent="-237490">
              <a:lnSpc>
                <a:spcPts val="2300"/>
              </a:lnSpc>
              <a:spcBef>
                <a:spcPts val="1125"/>
              </a:spcBef>
              <a:buSzPct val="95454"/>
              <a:buAutoNum type="arabicPeriod"/>
              <a:tabLst>
                <a:tab pos="247650" algn="l"/>
                <a:tab pos="26098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	The</a:t>
            </a:r>
            <a:r>
              <a:rPr sz="22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could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practicably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conducted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without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waiver,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&amp;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without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access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to/use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PHI.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2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7F7F7F"/>
                </a:solidFill>
                <a:latin typeface="Trebuchet MS"/>
                <a:cs typeface="Trebuchet MS"/>
              </a:rPr>
              <a:t>https://</a:t>
            </a:r>
            <a:r>
              <a:rPr sz="1600" spc="-20" dirty="0">
                <a:solidFill>
                  <a:srgbClr val="7F7F7F"/>
                </a:solidFill>
                <a:latin typeface="Trebuchet MS"/>
                <a:cs typeface="Trebuchet MS"/>
                <a:hlinkClick r:id="rId2"/>
              </a:rPr>
              <a:t>www.hhs.gov/hipaa/for-</a:t>
            </a:r>
            <a:r>
              <a:rPr sz="1600" spc="-10" dirty="0">
                <a:solidFill>
                  <a:srgbClr val="7F7F7F"/>
                </a:solidFill>
                <a:latin typeface="Trebuchet MS"/>
                <a:cs typeface="Trebuchet MS"/>
                <a:hlinkClick r:id="rId2"/>
              </a:rPr>
              <a:t>professionals/privacy/guidance/research/index.html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808228"/>
            <a:ext cx="60261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Consent</a:t>
            </a:r>
            <a:r>
              <a:rPr sz="4000" spc="-70" dirty="0"/>
              <a:t> </a:t>
            </a:r>
            <a:r>
              <a:rPr sz="4000" dirty="0"/>
              <a:t>Form</a:t>
            </a:r>
            <a:r>
              <a:rPr sz="4000" spc="-30" dirty="0"/>
              <a:t> </a:t>
            </a:r>
            <a:r>
              <a:rPr sz="4000" dirty="0"/>
              <a:t>–</a:t>
            </a:r>
            <a:r>
              <a:rPr sz="4000" spc="-35" dirty="0"/>
              <a:t> </a:t>
            </a:r>
            <a:r>
              <a:rPr sz="4000" spc="-110" dirty="0"/>
              <a:t>HIPAA</a:t>
            </a:r>
            <a:r>
              <a:rPr sz="4000" spc="-300" dirty="0"/>
              <a:t> </a:t>
            </a:r>
            <a:r>
              <a:rPr sz="4000" spc="-430" dirty="0"/>
              <a:t>T</a:t>
            </a:r>
            <a:r>
              <a:rPr sz="4000" spc="75" dirty="0"/>
              <a:t>e</a:t>
            </a:r>
            <a:r>
              <a:rPr sz="4000" spc="60" dirty="0"/>
              <a:t>xt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75573" y="1770379"/>
            <a:ext cx="7978775" cy="404685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2035810">
              <a:lnSpc>
                <a:spcPts val="4290"/>
              </a:lnSpc>
              <a:spcBef>
                <a:spcPts val="265"/>
              </a:spcBef>
            </a:pP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Main</a:t>
            </a:r>
            <a:r>
              <a:rPr sz="3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3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3600" spc="-114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45" dirty="0">
                <a:solidFill>
                  <a:srgbClr val="7F7F7F"/>
                </a:solidFill>
                <a:latin typeface="Trebuchet MS"/>
                <a:cs typeface="Trebuchet MS"/>
              </a:rPr>
              <a:t>Template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r>
              <a:rPr sz="36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4,</a:t>
            </a:r>
            <a:r>
              <a:rPr sz="3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pages</a:t>
            </a:r>
            <a:r>
              <a:rPr sz="3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7F7F7F"/>
                </a:solidFill>
                <a:latin typeface="Trebuchet MS"/>
                <a:cs typeface="Trebuchet MS"/>
              </a:rPr>
              <a:t>20-</a:t>
            </a:r>
            <a:r>
              <a:rPr sz="3600" spc="-25" dirty="0">
                <a:solidFill>
                  <a:srgbClr val="7F7F7F"/>
                </a:solidFill>
                <a:latin typeface="Trebuchet MS"/>
                <a:cs typeface="Trebuchet MS"/>
              </a:rPr>
              <a:t>22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3600">
              <a:latin typeface="Trebuchet MS"/>
              <a:cs typeface="Trebuchet MS"/>
            </a:endParaRPr>
          </a:p>
          <a:p>
            <a:pPr marL="12700" marR="837565">
              <a:lnSpc>
                <a:spcPts val="4290"/>
              </a:lnSpc>
              <a:spcBef>
                <a:spcPts val="5"/>
              </a:spcBef>
            </a:pP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Repository</a:t>
            </a:r>
            <a:r>
              <a:rPr sz="3600" spc="-1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3600" spc="-1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3600" spc="-1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40" dirty="0">
                <a:solidFill>
                  <a:srgbClr val="7F7F7F"/>
                </a:solidFill>
                <a:latin typeface="Trebuchet MS"/>
                <a:cs typeface="Trebuchet MS"/>
              </a:rPr>
              <a:t>Template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r>
              <a:rPr sz="36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4,</a:t>
            </a:r>
            <a:r>
              <a:rPr sz="36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7F7F7F"/>
                </a:solidFill>
                <a:latin typeface="Trebuchet MS"/>
                <a:cs typeface="Trebuchet MS"/>
              </a:rPr>
              <a:t>pages</a:t>
            </a:r>
            <a:r>
              <a:rPr sz="36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7F7F7F"/>
                </a:solidFill>
                <a:latin typeface="Trebuchet MS"/>
                <a:cs typeface="Trebuchet MS"/>
              </a:rPr>
              <a:t>13-</a:t>
            </a:r>
            <a:r>
              <a:rPr sz="3600" spc="-25" dirty="0">
                <a:solidFill>
                  <a:srgbClr val="7F7F7F"/>
                </a:solidFill>
                <a:latin typeface="Trebuchet MS"/>
                <a:cs typeface="Trebuchet MS"/>
              </a:rPr>
              <a:t>15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ts val="3335"/>
              </a:lnSpc>
              <a:spcBef>
                <a:spcPts val="3235"/>
              </a:spcBef>
            </a:pP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https</a:t>
            </a: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  <a:hlinkClick r:id="rId2"/>
              </a:rPr>
              <a:t>://www.uthsc.edu/research/compliance/irb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3335"/>
              </a:lnSpc>
            </a:pPr>
            <a:r>
              <a:rPr sz="2800" spc="-10" dirty="0">
                <a:solidFill>
                  <a:srgbClr val="7F7F7F"/>
                </a:solidFill>
                <a:latin typeface="Trebuchet MS"/>
                <a:cs typeface="Trebuchet MS"/>
              </a:rPr>
              <a:t>/researchers/consent-forms.php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704596"/>
            <a:ext cx="3293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10" dirty="0"/>
              <a:t>HIPAA</a:t>
            </a:r>
            <a:r>
              <a:rPr sz="4000" spc="-185" dirty="0"/>
              <a:t> </a:t>
            </a:r>
            <a:r>
              <a:rPr sz="4000" spc="-10" dirty="0"/>
              <a:t>Security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6075" y="1445259"/>
            <a:ext cx="8854440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iMedRIS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HIPAA-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compliant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because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UTHSC’s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network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not.</a:t>
            </a:r>
            <a:endParaRPr sz="2200">
              <a:latin typeface="Trebuchet MS"/>
              <a:cs typeface="Trebuchet MS"/>
            </a:endParaRPr>
          </a:p>
          <a:p>
            <a:pPr marL="587375" marR="204470" lvl="1" indent="-286385">
              <a:lnSpc>
                <a:spcPts val="2590"/>
              </a:lnSpc>
              <a:spcBef>
                <a:spcPts val="175"/>
              </a:spcBef>
              <a:buFont typeface="Arial"/>
              <a:buChar char="•"/>
              <a:tabLst>
                <a:tab pos="58737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upload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screening/consent/subject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logs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subject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2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them.</a:t>
            </a:r>
            <a:endParaRPr sz="2200">
              <a:latin typeface="Trebuchet MS"/>
              <a:cs typeface="Trebuchet MS"/>
            </a:endParaRPr>
          </a:p>
          <a:p>
            <a:pPr marL="587375" marR="295275" lvl="1" indent="-286385">
              <a:lnSpc>
                <a:spcPct val="98600"/>
              </a:lnSpc>
              <a:spcBef>
                <a:spcPts val="35"/>
              </a:spcBef>
              <a:buFont typeface="Arial"/>
              <a:buChar char="•"/>
              <a:tabLst>
                <a:tab pos="58737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include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submitting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local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adverse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event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report,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unanticipated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problem</a:t>
            </a:r>
            <a:r>
              <a:rPr sz="22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report,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emergency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use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request,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etc.</a:t>
            </a:r>
            <a:endParaRPr sz="2200">
              <a:latin typeface="Trebuchet MS"/>
              <a:cs typeface="Trebuchet MS"/>
            </a:endParaRPr>
          </a:p>
          <a:p>
            <a:pPr marL="298450" indent="-285750">
              <a:lnSpc>
                <a:spcPts val="2615"/>
              </a:lnSpc>
              <a:spcBef>
                <a:spcPts val="45"/>
              </a:spcBef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email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unless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email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properly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encrypted.</a:t>
            </a:r>
            <a:endParaRPr sz="2200">
              <a:latin typeface="Trebuchet MS"/>
              <a:cs typeface="Trebuchet MS"/>
            </a:endParaRPr>
          </a:p>
          <a:p>
            <a:pPr marL="298450" marR="430530" indent="-286385">
              <a:lnSpc>
                <a:spcPts val="2710"/>
              </a:lnSpc>
              <a:spcBef>
                <a:spcPts val="10"/>
              </a:spcBef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reply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email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containing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PHI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was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not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encrypted;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report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this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violation.</a:t>
            </a:r>
            <a:endParaRPr sz="2200">
              <a:latin typeface="Trebuchet MS"/>
              <a:cs typeface="Trebuchet MS"/>
            </a:endParaRPr>
          </a:p>
          <a:p>
            <a:pPr marL="298450" indent="-285750">
              <a:lnSpc>
                <a:spcPts val="2480"/>
              </a:lnSpc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your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sponsored,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sponsor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likely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let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know</a:t>
            </a:r>
            <a:endParaRPr sz="2200">
              <a:latin typeface="Trebuchet MS"/>
              <a:cs typeface="Trebuchet MS"/>
            </a:endParaRPr>
          </a:p>
          <a:p>
            <a:pPr marL="298450">
              <a:lnSpc>
                <a:spcPts val="2630"/>
              </a:lnSpc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what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storage/transmission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system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safe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use.</a:t>
            </a:r>
            <a:endParaRPr sz="2200">
              <a:latin typeface="Trebuchet MS"/>
              <a:cs typeface="Trebuchet MS"/>
            </a:endParaRPr>
          </a:p>
          <a:p>
            <a:pPr marL="298450" marR="889635" indent="-286385">
              <a:lnSpc>
                <a:spcPts val="2590"/>
              </a:lnSpc>
              <a:spcBef>
                <a:spcPts val="175"/>
              </a:spcBef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any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questions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about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secure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storage/transmission,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7F7F7F"/>
                </a:solidFill>
                <a:latin typeface="Trebuchet MS"/>
                <a:cs typeface="Trebuchet MS"/>
              </a:rPr>
              <a:t>HIPAA</a:t>
            </a:r>
            <a:r>
              <a:rPr sz="2200" spc="-1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Security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Officer.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478028"/>
            <a:ext cx="3293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155" dirty="0"/>
              <a:t> </a:t>
            </a:r>
            <a:r>
              <a:rPr spc="-10" dirty="0"/>
              <a:t>Violation?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5" y="1327911"/>
            <a:ext cx="7797165" cy="44665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69900" marR="468630" indent="-457200">
              <a:lnSpc>
                <a:spcPts val="2090"/>
              </a:lnSpc>
              <a:spcBef>
                <a:spcPts val="325"/>
              </a:spcBef>
              <a:buClr>
                <a:srgbClr val="90C226"/>
              </a:buClr>
              <a:buSzPct val="78947"/>
              <a:buAutoNum type="arabicPeriod"/>
              <a:tabLst>
                <a:tab pos="469900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right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away;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instructed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submit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an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unanticipated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problem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form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(Form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4)</a:t>
            </a:r>
            <a:r>
              <a:rPr sz="19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iMedRIS.</a:t>
            </a:r>
            <a:endParaRPr sz="1900" dirty="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680"/>
              </a:spcBef>
              <a:buClr>
                <a:srgbClr val="90C226"/>
              </a:buClr>
              <a:buSzPct val="78947"/>
              <a:buAutoNum type="arabicPeriod"/>
              <a:tabLst>
                <a:tab pos="4692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19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9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92D050"/>
                </a:solidFill>
                <a:latin typeface="Trebuchet MS"/>
                <a:cs typeface="Trebuchet MS"/>
              </a:rPr>
              <a:t>UTHSC</a:t>
            </a:r>
            <a:r>
              <a:rPr sz="1900" b="1" spc="-45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1900" b="1" spc="-35" dirty="0">
                <a:solidFill>
                  <a:srgbClr val="92D050"/>
                </a:solidFill>
                <a:latin typeface="Trebuchet MS"/>
                <a:cs typeface="Trebuchet MS"/>
              </a:rPr>
              <a:t>HIPAA</a:t>
            </a:r>
            <a:r>
              <a:rPr sz="1900" b="1" spc="-110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92D050"/>
                </a:solidFill>
                <a:latin typeface="Trebuchet MS"/>
                <a:cs typeface="Trebuchet MS"/>
              </a:rPr>
              <a:t>Privacy</a:t>
            </a:r>
            <a:r>
              <a:rPr sz="1900" b="1" spc="-35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92D050"/>
                </a:solidFill>
                <a:latin typeface="Trebuchet MS"/>
                <a:cs typeface="Trebuchet MS"/>
              </a:rPr>
              <a:t>Officer</a:t>
            </a:r>
            <a:endParaRPr sz="1900" dirty="0">
              <a:latin typeface="Trebuchet MS"/>
              <a:cs typeface="Trebuchet MS"/>
            </a:endParaRPr>
          </a:p>
          <a:p>
            <a:pPr marL="927100" marR="4150995">
              <a:lnSpc>
                <a:spcPct val="131600"/>
              </a:lnSpc>
              <a:spcBef>
                <a:spcPts val="95"/>
              </a:spcBef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Melanie</a:t>
            </a:r>
            <a:r>
              <a:rPr sz="19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Burlison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Assistant</a:t>
            </a:r>
            <a:r>
              <a:rPr sz="19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Vice</a:t>
            </a:r>
            <a:r>
              <a:rPr sz="19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Chancellor</a:t>
            </a:r>
            <a:endParaRPr sz="1900" dirty="0">
              <a:latin typeface="Trebuchet MS"/>
              <a:cs typeface="Trebuchet MS"/>
            </a:endParaRPr>
          </a:p>
          <a:p>
            <a:pPr marL="469900" marR="2757805" indent="456565">
              <a:lnSpc>
                <a:spcPct val="131600"/>
              </a:lnSpc>
              <a:spcBef>
                <a:spcPts val="120"/>
              </a:spcBef>
              <a:tabLst>
                <a:tab pos="927100" algn="l"/>
                <a:tab pos="3382645" algn="l"/>
              </a:tabLst>
            </a:pPr>
            <a:r>
              <a:rPr sz="1900" u="sng" spc="-1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Trebuchet MS"/>
                <a:cs typeface="Trebuchet MS"/>
                <a:hlinkClick r:id="rId2"/>
              </a:rPr>
              <a:t>mburlison@uthsc.edu</a:t>
            </a:r>
            <a:r>
              <a:rPr sz="1900" dirty="0">
                <a:solidFill>
                  <a:srgbClr val="99CA3C"/>
                </a:solidFill>
                <a:latin typeface="Trebuchet MS"/>
                <a:cs typeface="Trebuchet MS"/>
              </a:rPr>
              <a:t>	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~</a:t>
            </a:r>
            <a:r>
              <a:rPr sz="19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901.448.8030 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	the</a:t>
            </a:r>
            <a:r>
              <a:rPr sz="19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92D050"/>
                </a:solidFill>
                <a:latin typeface="Trebuchet MS"/>
                <a:cs typeface="Trebuchet MS"/>
              </a:rPr>
              <a:t>UTHSC</a:t>
            </a:r>
            <a:r>
              <a:rPr sz="1900" b="1" spc="-40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1900" b="1" spc="-35" dirty="0">
                <a:solidFill>
                  <a:srgbClr val="92D050"/>
                </a:solidFill>
                <a:latin typeface="Trebuchet MS"/>
                <a:cs typeface="Trebuchet MS"/>
              </a:rPr>
              <a:t>HIPAA</a:t>
            </a:r>
            <a:r>
              <a:rPr sz="1900" b="1" spc="-110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92D050"/>
                </a:solidFill>
                <a:latin typeface="Trebuchet MS"/>
                <a:cs typeface="Trebuchet MS"/>
              </a:rPr>
              <a:t>Security</a:t>
            </a:r>
            <a:r>
              <a:rPr sz="1900" b="1" spc="-35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92D050"/>
                </a:solidFill>
                <a:latin typeface="Trebuchet MS"/>
                <a:cs typeface="Trebuchet MS"/>
              </a:rPr>
              <a:t>Officer</a:t>
            </a:r>
            <a:endParaRPr sz="1900" dirty="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815"/>
              </a:spcBef>
            </a:pPr>
            <a:r>
              <a:rPr lang="en-US" sz="1900" dirty="0">
                <a:solidFill>
                  <a:srgbClr val="7F7F7F"/>
                </a:solidFill>
                <a:latin typeface="Trebuchet MS"/>
                <a:cs typeface="Trebuchet MS"/>
              </a:rPr>
              <a:t>Chris </a:t>
            </a:r>
            <a:r>
              <a:rPr lang="en-US" sz="1900" dirty="0" err="1">
                <a:solidFill>
                  <a:srgbClr val="7F7F7F"/>
                </a:solidFill>
                <a:latin typeface="Trebuchet MS"/>
                <a:cs typeface="Trebuchet MS"/>
              </a:rPr>
              <a:t>Madeksho</a:t>
            </a:r>
            <a:r>
              <a:rPr lang="en-US" sz="1900" dirty="0">
                <a:solidFill>
                  <a:srgbClr val="7F7F7F"/>
                </a:solidFill>
                <a:latin typeface="Trebuchet MS"/>
                <a:cs typeface="Trebuchet MS"/>
              </a:rPr>
              <a:t>, CISA CRISC</a:t>
            </a:r>
            <a:endParaRPr sz="1900" dirty="0">
              <a:latin typeface="Trebuchet MS"/>
              <a:cs typeface="Trebuchet MS"/>
            </a:endParaRPr>
          </a:p>
          <a:p>
            <a:pPr marL="927100" marR="3186430">
              <a:lnSpc>
                <a:spcPct val="135700"/>
              </a:lnSpc>
              <a:spcBef>
                <a:spcPts val="5"/>
              </a:spcBef>
            </a:pPr>
            <a:r>
              <a:rPr lang="en-US" sz="1900" dirty="0">
                <a:solidFill>
                  <a:srgbClr val="7F7F7F"/>
                </a:solidFill>
                <a:latin typeface="Trebuchet MS"/>
                <a:cs typeface="Trebuchet MS"/>
              </a:rPr>
              <a:t>IT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Security</a:t>
            </a:r>
            <a:r>
              <a:rPr sz="19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Officer </a:t>
            </a:r>
            <a:r>
              <a:rPr sz="1900" u="sng" spc="-10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Trebuchet MS"/>
                <a:cs typeface="Trebuchet MS"/>
                <a:hlinkClick r:id="rId3"/>
              </a:rPr>
              <a:t>itsecurity@uthsc.edu</a:t>
            </a:r>
            <a:endParaRPr sz="1900" dirty="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78947"/>
              <a:buAutoNum type="arabicPeriod" startAt="3"/>
              <a:tabLst>
                <a:tab pos="4692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19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7F7F7F"/>
                </a:solidFill>
                <a:latin typeface="Trebuchet MS"/>
                <a:cs typeface="Trebuchet MS"/>
              </a:rPr>
              <a:t>HIPAA</a:t>
            </a:r>
            <a:r>
              <a:rPr sz="1900" spc="-1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Security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Officer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clinic/hospital.</a:t>
            </a:r>
            <a:endParaRPr sz="1900" dirty="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815"/>
              </a:spcBef>
              <a:buClr>
                <a:srgbClr val="90C226"/>
              </a:buClr>
              <a:buSzPct val="78947"/>
              <a:buAutoNum type="arabicPeriod" startAt="3"/>
              <a:tabLst>
                <a:tab pos="469265" algn="l"/>
              </a:tabLst>
            </a:pP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May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need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9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contact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sponsor;</a:t>
            </a:r>
            <a:r>
              <a:rPr sz="19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consult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7F7F7F"/>
                </a:solidFill>
                <a:latin typeface="Trebuchet MS"/>
                <a:cs typeface="Trebuchet MS"/>
              </a:rPr>
              <a:t>contracting</a:t>
            </a:r>
            <a:r>
              <a:rPr sz="19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7F7F7F"/>
                </a:solidFill>
                <a:latin typeface="Trebuchet MS"/>
                <a:cs typeface="Trebuchet MS"/>
              </a:rPr>
              <a:t>office.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228091"/>
            <a:ext cx="74117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HIPAA</a:t>
            </a:r>
            <a:r>
              <a:rPr spc="-180" dirty="0"/>
              <a:t> </a:t>
            </a:r>
            <a:r>
              <a:rPr dirty="0"/>
              <a:t>&amp;</a:t>
            </a:r>
            <a:r>
              <a:rPr spc="20" dirty="0"/>
              <a:t> </a:t>
            </a:r>
            <a:r>
              <a:rPr spc="-10" dirty="0"/>
              <a:t>Revised</a:t>
            </a:r>
          </a:p>
          <a:p>
            <a:pPr marL="2298700">
              <a:lnSpc>
                <a:spcPct val="100000"/>
              </a:lnSpc>
            </a:pPr>
            <a:r>
              <a:rPr dirty="0"/>
              <a:t>Common</a:t>
            </a:r>
            <a:r>
              <a:rPr spc="-105" dirty="0"/>
              <a:t> </a:t>
            </a:r>
            <a:r>
              <a:rPr dirty="0"/>
              <a:t>Rule</a:t>
            </a:r>
            <a:r>
              <a:rPr spc="-100" dirty="0"/>
              <a:t> </a:t>
            </a:r>
            <a:r>
              <a:rPr spc="-10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1334515"/>
            <a:ext cx="8978900" cy="423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0C226"/>
                </a:solidFill>
                <a:latin typeface="Trebuchet MS"/>
                <a:cs typeface="Trebuchet MS"/>
              </a:rPr>
              <a:t>(not</a:t>
            </a:r>
            <a:r>
              <a:rPr sz="2400" spc="-55" dirty="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90C226"/>
                </a:solidFill>
                <a:latin typeface="Trebuchet MS"/>
                <a:cs typeface="Trebuchet MS"/>
              </a:rPr>
              <a:t>for</a:t>
            </a:r>
            <a:r>
              <a:rPr sz="2400" spc="-40" dirty="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90C226"/>
                </a:solidFill>
                <a:latin typeface="Trebuchet MS"/>
                <a:cs typeface="Trebuchet MS"/>
              </a:rPr>
              <a:t>FDA-</a:t>
            </a:r>
            <a:r>
              <a:rPr sz="2400" dirty="0">
                <a:solidFill>
                  <a:srgbClr val="90C226"/>
                </a:solidFill>
                <a:latin typeface="Trebuchet MS"/>
                <a:cs typeface="Trebuchet MS"/>
              </a:rPr>
              <a:t>regulated</a:t>
            </a:r>
            <a:r>
              <a:rPr sz="2400" spc="-50" dirty="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90C226"/>
                </a:solidFill>
                <a:latin typeface="Trebuchet MS"/>
                <a:cs typeface="Trebuchet MS"/>
              </a:rPr>
              <a:t>or</a:t>
            </a:r>
            <a:r>
              <a:rPr sz="2400" spc="-40" dirty="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90C226"/>
                </a:solidFill>
                <a:latin typeface="Trebuchet MS"/>
                <a:cs typeface="Trebuchet MS"/>
              </a:rPr>
              <a:t>DOJ-</a:t>
            </a:r>
            <a:r>
              <a:rPr sz="2400" dirty="0">
                <a:solidFill>
                  <a:srgbClr val="90C226"/>
                </a:solidFill>
                <a:latin typeface="Trebuchet MS"/>
                <a:cs typeface="Trebuchet MS"/>
              </a:rPr>
              <a:t>supported</a:t>
            </a:r>
            <a:r>
              <a:rPr sz="2400" spc="-50" dirty="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90C226"/>
                </a:solidFill>
                <a:latin typeface="Trebuchet MS"/>
                <a:cs typeface="Trebuchet MS"/>
              </a:rPr>
              <a:t>studies)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295"/>
              </a:spcBef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Secondary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uses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identifiable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information,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which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consent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0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required,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following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criterion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met:</a:t>
            </a:r>
            <a:endParaRPr sz="2000">
              <a:latin typeface="Trebuchet MS"/>
              <a:cs typeface="Trebuchet MS"/>
            </a:endParaRPr>
          </a:p>
          <a:p>
            <a:pPr marL="351790" marR="31115" indent="-339725">
              <a:lnSpc>
                <a:spcPct val="100000"/>
              </a:lnSpc>
              <a:spcBef>
                <a:spcPts val="1010"/>
              </a:spcBef>
              <a:buAutoNum type="romanLcPeriod" startAt="3"/>
              <a:tabLst>
                <a:tab pos="351790" algn="l"/>
                <a:tab pos="39370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	The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involves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only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collection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analysis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involving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investigator's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identifiable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is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regulated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under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45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CFR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parts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160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164,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subparts</a:t>
            </a:r>
            <a:r>
              <a:rPr sz="2000" spc="-1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2000" spc="-1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E,</a:t>
            </a:r>
            <a:r>
              <a:rPr sz="20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purposes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“health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care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operations”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“research”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those</a:t>
            </a:r>
            <a:r>
              <a:rPr sz="20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terms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defined</a:t>
            </a:r>
            <a:r>
              <a:rPr sz="20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45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CFR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Trebuchet MS"/>
                <a:cs typeface="Trebuchet MS"/>
              </a:rPr>
              <a:t>164.501…</a:t>
            </a:r>
            <a:endParaRPr sz="2000">
              <a:latin typeface="Trebuchet MS"/>
              <a:cs typeface="Trebuchet MS"/>
            </a:endParaRPr>
          </a:p>
          <a:p>
            <a:pPr marL="5956300">
              <a:lnSpc>
                <a:spcPct val="100000"/>
              </a:lnSpc>
              <a:spcBef>
                <a:spcPts val="1405"/>
              </a:spcBef>
            </a:pPr>
            <a:r>
              <a:rPr sz="1600" dirty="0">
                <a:solidFill>
                  <a:srgbClr val="7F7F7F"/>
                </a:solidFill>
                <a:latin typeface="Trebuchet MS"/>
                <a:cs typeface="Trebuchet MS"/>
              </a:rPr>
              <a:t>45</a:t>
            </a:r>
            <a:r>
              <a:rPr sz="16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7F7F7F"/>
                </a:solidFill>
                <a:latin typeface="Trebuchet MS"/>
                <a:cs typeface="Trebuchet MS"/>
              </a:rPr>
              <a:t>CFR </a:t>
            </a:r>
            <a:r>
              <a:rPr sz="1600" spc="-10" dirty="0">
                <a:solidFill>
                  <a:srgbClr val="7F7F7F"/>
                </a:solidFill>
                <a:latin typeface="Trebuchet MS"/>
                <a:cs typeface="Trebuchet MS"/>
              </a:rPr>
              <a:t>46.104(d)(4)(iii.)</a:t>
            </a:r>
            <a:endParaRPr sz="1600">
              <a:latin typeface="Trebuchet MS"/>
              <a:cs typeface="Trebuchet MS"/>
            </a:endParaRPr>
          </a:p>
          <a:p>
            <a:pPr marL="351790" lvl="1" indent="-339090">
              <a:lnSpc>
                <a:spcPct val="100000"/>
              </a:lnSpc>
              <a:spcBef>
                <a:spcPts val="1065"/>
              </a:spcBef>
              <a:buClr>
                <a:srgbClr val="90C226"/>
              </a:buClr>
              <a:buSzPct val="80000"/>
              <a:buFont typeface="Arial"/>
              <a:buChar char="►"/>
              <a:tabLst>
                <a:tab pos="351790" algn="l"/>
              </a:tabLst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20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new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application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(Form</a:t>
            </a:r>
            <a:r>
              <a:rPr sz="20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1):</a:t>
            </a:r>
            <a:endParaRPr sz="2000">
              <a:latin typeface="Trebuchet MS"/>
              <a:cs typeface="Trebuchet MS"/>
            </a:endParaRPr>
          </a:p>
          <a:p>
            <a:pPr marL="469265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r>
              <a:rPr sz="20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(485)</a:t>
            </a:r>
            <a:r>
              <a:rPr sz="20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Wingdings"/>
                <a:cs typeface="Wingdings"/>
              </a:rPr>
              <a:t></a:t>
            </a:r>
            <a:r>
              <a:rPr sz="2000" spc="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Exempt,</a:t>
            </a:r>
            <a:r>
              <a:rPr sz="20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0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then</a:t>
            </a:r>
            <a:r>
              <a:rPr sz="20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0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Section</a:t>
            </a:r>
            <a:r>
              <a:rPr sz="20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(790)</a:t>
            </a:r>
            <a:r>
              <a:rPr sz="20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F7F7F"/>
                </a:solidFill>
                <a:latin typeface="Wingdings"/>
                <a:cs typeface="Wingdings"/>
              </a:rPr>
              <a:t></a:t>
            </a:r>
            <a:r>
              <a:rPr sz="2000" spc="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F7F7F"/>
                </a:solidFill>
                <a:latin typeface="Trebuchet MS"/>
                <a:cs typeface="Trebuchet MS"/>
              </a:rPr>
              <a:t>Option</a:t>
            </a:r>
            <a:r>
              <a:rPr sz="20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Trebuchet MS"/>
                <a:cs typeface="Trebuchet MS"/>
              </a:rPr>
              <a:t>#6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67" y="0"/>
            <a:ext cx="7894332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82657" y="2922523"/>
            <a:ext cx="2895600" cy="1077859"/>
          </a:xfrm>
          <a:prstGeom prst="rect">
            <a:avLst/>
          </a:prstGeom>
        </p:spPr>
        <p:txBody>
          <a:bodyPr vert="horz" wrap="square" lIns="0" tIns="335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45"/>
              </a:spcBef>
            </a:pPr>
            <a:r>
              <a:rPr sz="4800" spc="-10" dirty="0">
                <a:solidFill>
                  <a:srgbClr val="90C226"/>
                </a:solidFill>
                <a:latin typeface="Trebuchet MS"/>
                <a:cs typeface="Trebuchet MS"/>
              </a:rPr>
              <a:t>Questions?</a:t>
            </a:r>
            <a:endParaRPr sz="48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22936" y="-4760"/>
            <a:ext cx="4770755" cy="6866255"/>
            <a:chOff x="7422936" y="-4760"/>
            <a:chExt cx="4770755" cy="6866255"/>
          </a:xfrm>
        </p:grpSpPr>
        <p:sp>
          <p:nvSpPr>
            <p:cNvPr id="5" name="object 5"/>
            <p:cNvSpPr/>
            <p:nvPr/>
          </p:nvSpPr>
          <p:spPr>
            <a:xfrm>
              <a:off x="9371011" y="0"/>
              <a:ext cx="1219200" cy="6854825"/>
            </a:xfrm>
            <a:custGeom>
              <a:avLst/>
              <a:gdLst/>
              <a:ahLst/>
              <a:cxnLst/>
              <a:rect l="l" t="t" r="r" b="b"/>
              <a:pathLst>
                <a:path w="1219200" h="6854825">
                  <a:moveTo>
                    <a:pt x="0" y="0"/>
                  </a:moveTo>
                  <a:lnTo>
                    <a:pt x="1218578" y="6854502"/>
                  </a:lnTo>
                </a:path>
              </a:pathLst>
            </a:custGeom>
            <a:ln w="952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7696" y="3681412"/>
              <a:ext cx="4761230" cy="3175000"/>
            </a:xfrm>
            <a:custGeom>
              <a:avLst/>
              <a:gdLst/>
              <a:ahLst/>
              <a:cxnLst/>
              <a:rect l="l" t="t" r="r" b="b"/>
              <a:pathLst>
                <a:path w="4761230" h="3175000">
                  <a:moveTo>
                    <a:pt x="4761128" y="0"/>
                  </a:moveTo>
                  <a:lnTo>
                    <a:pt x="0" y="3174967"/>
                  </a:lnTo>
                </a:path>
              </a:pathLst>
            </a:custGeom>
            <a:ln w="952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8148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47" y="0"/>
                  </a:moveTo>
                  <a:lnTo>
                    <a:pt x="2043003" y="0"/>
                  </a:lnTo>
                  <a:lnTo>
                    <a:pt x="0" y="6858000"/>
                  </a:lnTo>
                  <a:lnTo>
                    <a:pt x="3007347" y="6858000"/>
                  </a:lnTo>
                  <a:lnTo>
                    <a:pt x="3007347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04932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60" y="0"/>
                  </a:moveTo>
                  <a:lnTo>
                    <a:pt x="0" y="0"/>
                  </a:lnTo>
                  <a:lnTo>
                    <a:pt x="1207967" y="6858003"/>
                  </a:lnTo>
                  <a:lnTo>
                    <a:pt x="2587067" y="6858003"/>
                  </a:lnTo>
                  <a:lnTo>
                    <a:pt x="2587060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32332" y="3047999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670" y="0"/>
                  </a:moveTo>
                  <a:lnTo>
                    <a:pt x="0" y="3810000"/>
                  </a:lnTo>
                  <a:lnTo>
                    <a:pt x="3259670" y="3810000"/>
                  </a:lnTo>
                  <a:lnTo>
                    <a:pt x="3259670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37546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278" y="0"/>
                  </a:moveTo>
                  <a:lnTo>
                    <a:pt x="0" y="0"/>
                  </a:lnTo>
                  <a:lnTo>
                    <a:pt x="2467700" y="6858000"/>
                  </a:lnTo>
                  <a:lnTo>
                    <a:pt x="2851278" y="6858000"/>
                  </a:lnTo>
                  <a:lnTo>
                    <a:pt x="2851278" y="0"/>
                  </a:lnTo>
                  <a:close/>
                </a:path>
              </a:pathLst>
            </a:custGeom>
            <a:solidFill>
              <a:srgbClr val="3F7819">
                <a:alpha val="4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98730" y="0"/>
              <a:ext cx="1290320" cy="6858000"/>
            </a:xfrm>
            <a:custGeom>
              <a:avLst/>
              <a:gdLst/>
              <a:ahLst/>
              <a:cxnLst/>
              <a:rect l="l" t="t" r="r" b="b"/>
              <a:pathLst>
                <a:path w="1290320" h="6858000">
                  <a:moveTo>
                    <a:pt x="1290091" y="0"/>
                  </a:moveTo>
                  <a:lnTo>
                    <a:pt x="1018476" y="0"/>
                  </a:lnTo>
                  <a:lnTo>
                    <a:pt x="0" y="6858000"/>
                  </a:lnTo>
                  <a:lnTo>
                    <a:pt x="1290091" y="6858000"/>
                  </a:lnTo>
                  <a:lnTo>
                    <a:pt x="1290091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40366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51" y="0"/>
                  </a:moveTo>
                  <a:lnTo>
                    <a:pt x="0" y="0"/>
                  </a:lnTo>
                  <a:lnTo>
                    <a:pt x="1108015" y="6858000"/>
                  </a:lnTo>
                  <a:lnTo>
                    <a:pt x="1248451" y="6858000"/>
                  </a:lnTo>
                  <a:lnTo>
                    <a:pt x="1248451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71665" y="3589870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154" y="0"/>
                  </a:moveTo>
                  <a:lnTo>
                    <a:pt x="0" y="3268129"/>
                  </a:lnTo>
                  <a:lnTo>
                    <a:pt x="1817154" y="3268129"/>
                  </a:lnTo>
                  <a:lnTo>
                    <a:pt x="1817154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268" y="1026159"/>
            <a:ext cx="27832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133985" indent="-5715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7F7F7F"/>
                </a:solidFill>
              </a:rPr>
              <a:t>The</a:t>
            </a:r>
            <a:r>
              <a:rPr sz="2500" spc="-70" dirty="0">
                <a:solidFill>
                  <a:srgbClr val="7F7F7F"/>
                </a:solidFill>
              </a:rPr>
              <a:t> </a:t>
            </a:r>
            <a:r>
              <a:rPr sz="2500" spc="-50" dirty="0">
                <a:solidFill>
                  <a:srgbClr val="7F7F7F"/>
                </a:solidFill>
              </a:rPr>
              <a:t>PreTeen</a:t>
            </a:r>
            <a:r>
              <a:rPr sz="2500" spc="-70" dirty="0">
                <a:solidFill>
                  <a:srgbClr val="7F7F7F"/>
                </a:solidFill>
              </a:rPr>
              <a:t> </a:t>
            </a:r>
            <a:r>
              <a:rPr sz="2500" spc="-20" dirty="0">
                <a:solidFill>
                  <a:srgbClr val="7F7F7F"/>
                </a:solidFill>
              </a:rPr>
              <a:t>Study </a:t>
            </a:r>
            <a:r>
              <a:rPr sz="2500" dirty="0">
                <a:solidFill>
                  <a:srgbClr val="7F7F7F"/>
                </a:solidFill>
              </a:rPr>
              <a:t>910</a:t>
            </a:r>
            <a:r>
              <a:rPr sz="2500" spc="-50" dirty="0">
                <a:solidFill>
                  <a:srgbClr val="7F7F7F"/>
                </a:solidFill>
              </a:rPr>
              <a:t> </a:t>
            </a:r>
            <a:r>
              <a:rPr sz="2500" dirty="0">
                <a:solidFill>
                  <a:srgbClr val="7F7F7F"/>
                </a:solidFill>
              </a:rPr>
              <a:t>Madison</a:t>
            </a:r>
            <a:r>
              <a:rPr sz="2500" spc="-180" dirty="0">
                <a:solidFill>
                  <a:srgbClr val="7F7F7F"/>
                </a:solidFill>
              </a:rPr>
              <a:t> </a:t>
            </a:r>
            <a:r>
              <a:rPr sz="2500" spc="-20" dirty="0">
                <a:solidFill>
                  <a:srgbClr val="7F7F7F"/>
                </a:solidFill>
              </a:rPr>
              <a:t>Ave.</a:t>
            </a:r>
            <a:endParaRPr sz="2500"/>
          </a:p>
          <a:p>
            <a:pPr marL="17780">
              <a:lnSpc>
                <a:spcPct val="100000"/>
              </a:lnSpc>
            </a:pPr>
            <a:r>
              <a:rPr sz="2500" dirty="0">
                <a:solidFill>
                  <a:srgbClr val="7F7F7F"/>
                </a:solidFill>
              </a:rPr>
              <a:t>Memphis,</a:t>
            </a:r>
            <a:r>
              <a:rPr sz="2500" spc="-95" dirty="0">
                <a:solidFill>
                  <a:srgbClr val="7F7F7F"/>
                </a:solidFill>
              </a:rPr>
              <a:t> </a:t>
            </a:r>
            <a:r>
              <a:rPr sz="2500" dirty="0">
                <a:solidFill>
                  <a:srgbClr val="7F7F7F"/>
                </a:solidFill>
              </a:rPr>
              <a:t>TN</a:t>
            </a:r>
            <a:r>
              <a:rPr sz="2500" spc="-35" dirty="0">
                <a:solidFill>
                  <a:srgbClr val="7F7F7F"/>
                </a:solidFill>
              </a:rPr>
              <a:t> </a:t>
            </a:r>
            <a:r>
              <a:rPr sz="2500" spc="-10" dirty="0">
                <a:solidFill>
                  <a:srgbClr val="7F7F7F"/>
                </a:solidFill>
              </a:rPr>
              <a:t>38163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6206583" y="3815588"/>
            <a:ext cx="2673350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Lena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Smith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818</a:t>
            </a: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Ranger</a:t>
            </a:r>
            <a:r>
              <a:rPr sz="2400" spc="-1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Ave.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Memphis,</a:t>
            </a:r>
            <a:r>
              <a:rPr sz="2400" spc="-9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TN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38163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9659" y="673052"/>
            <a:ext cx="1866897" cy="17525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671067"/>
            <a:ext cx="8120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Ways</a:t>
            </a:r>
            <a:r>
              <a:rPr sz="4000" spc="-185" dirty="0"/>
              <a:t> </a:t>
            </a:r>
            <a:r>
              <a:rPr sz="4000" dirty="0"/>
              <a:t>to</a:t>
            </a:r>
            <a:r>
              <a:rPr sz="4000" spc="-185" dirty="0"/>
              <a:t> </a:t>
            </a:r>
            <a:r>
              <a:rPr sz="4000" dirty="0"/>
              <a:t>Protect</a:t>
            </a:r>
            <a:r>
              <a:rPr sz="4000" spc="-185" dirty="0"/>
              <a:t> </a:t>
            </a:r>
            <a:r>
              <a:rPr sz="4000" dirty="0"/>
              <a:t>Privacy</a:t>
            </a:r>
            <a:r>
              <a:rPr sz="4000" spc="-185" dirty="0"/>
              <a:t> </a:t>
            </a:r>
            <a:r>
              <a:rPr sz="4000" dirty="0"/>
              <a:t>in</a:t>
            </a:r>
            <a:r>
              <a:rPr sz="4000" spc="-185" dirty="0"/>
              <a:t> </a:t>
            </a:r>
            <a:r>
              <a:rPr sz="4000" spc="-10" dirty="0"/>
              <a:t>Research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6075" y="1672844"/>
            <a:ext cx="9050020" cy="3832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85"/>
              </a:spcBef>
              <a:buClr>
                <a:srgbClr val="90C226"/>
              </a:buClr>
              <a:buSzPct val="79166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recruitment;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conditions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under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which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persons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are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invited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participate;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interventions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interactions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-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-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not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witnessed,</a:t>
            </a:r>
            <a:r>
              <a:rPr sz="2400" spc="-1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overheard,</a:t>
            </a:r>
            <a:r>
              <a:rPr sz="2400" spc="-9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etc.</a:t>
            </a:r>
            <a:endParaRPr sz="2400">
              <a:latin typeface="Trebuchet MS"/>
              <a:cs typeface="Trebuchet MS"/>
            </a:endParaRPr>
          </a:p>
          <a:p>
            <a:pPr marL="355600" marR="577850" indent="-342900">
              <a:lnSpc>
                <a:spcPts val="2780"/>
              </a:lnSpc>
              <a:spcBef>
                <a:spcPts val="1210"/>
              </a:spcBef>
              <a:buClr>
                <a:srgbClr val="90C226"/>
              </a:buClr>
              <a:buSzPct val="79166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Disposing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absence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retain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Clr>
                <a:srgbClr val="90C226"/>
              </a:buClr>
              <a:buSzPct val="79166"/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Collecting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minimum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necessary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4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79166"/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Restricting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#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KSP</a:t>
            </a:r>
            <a:r>
              <a:rPr sz="2400" spc="-8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access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4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endParaRPr sz="2400">
              <a:latin typeface="Trebuchet MS"/>
              <a:cs typeface="Trebuchet MS"/>
            </a:endParaRPr>
          </a:p>
          <a:p>
            <a:pPr marL="355600" marR="467995" indent="-342900">
              <a:lnSpc>
                <a:spcPct val="100800"/>
              </a:lnSpc>
              <a:spcBef>
                <a:spcPts val="1005"/>
              </a:spcBef>
              <a:buClr>
                <a:srgbClr val="90C226"/>
              </a:buClr>
              <a:buSzPct val="79166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Keeping</a:t>
            </a:r>
            <a:r>
              <a:rPr sz="2400" spc="-7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separate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when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possible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8075" y="6102603"/>
            <a:ext cx="3956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6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16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6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16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671067"/>
            <a:ext cx="71666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Ways</a:t>
            </a:r>
            <a:r>
              <a:rPr sz="4000" spc="-229" dirty="0"/>
              <a:t> </a:t>
            </a:r>
            <a:r>
              <a:rPr sz="4000" dirty="0"/>
              <a:t>to</a:t>
            </a:r>
            <a:r>
              <a:rPr sz="4000" spc="-229" dirty="0"/>
              <a:t> </a:t>
            </a:r>
            <a:r>
              <a:rPr sz="4000" dirty="0"/>
              <a:t>Protect</a:t>
            </a:r>
            <a:r>
              <a:rPr sz="4000" spc="-229" dirty="0"/>
              <a:t> </a:t>
            </a:r>
            <a:r>
              <a:rPr sz="4000" dirty="0"/>
              <a:t>Privacy</a:t>
            </a:r>
            <a:r>
              <a:rPr dirty="0"/>
              <a:t>,</a:t>
            </a:r>
            <a:r>
              <a:rPr spc="-204" dirty="0"/>
              <a:t> </a:t>
            </a:r>
            <a:r>
              <a:rPr spc="-10" dirty="0"/>
              <a:t>cont.’d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6074" y="1633220"/>
            <a:ext cx="9010015" cy="40735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4965" marR="43815" indent="-342900">
              <a:lnSpc>
                <a:spcPct val="90300"/>
              </a:lnSpc>
              <a:spcBef>
                <a:spcPts val="380"/>
              </a:spcBef>
              <a:buClr>
                <a:srgbClr val="90C226"/>
              </a:buClr>
              <a:buSzPct val="79166"/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Limiting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methods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tracking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non-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compliant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or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lost-to-</a:t>
            </a: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follow-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up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assure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4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medical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condition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&amp;/or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participation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disclosed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persons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setting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79166"/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Prohibiting:</a:t>
            </a:r>
            <a:endParaRPr sz="2400">
              <a:latin typeface="Trebuchet MS"/>
              <a:cs typeface="Trebuchet MS"/>
            </a:endParaRPr>
          </a:p>
          <a:p>
            <a:pPr marL="695325" marR="1819910" lvl="1" indent="-342900">
              <a:lnSpc>
                <a:spcPts val="2590"/>
              </a:lnSpc>
              <a:spcBef>
                <a:spcPts val="1045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695325" algn="l"/>
              </a:tabLst>
            </a:pPr>
            <a:r>
              <a:rPr sz="2400" spc="-20" dirty="0">
                <a:solidFill>
                  <a:srgbClr val="7F7F7F"/>
                </a:solidFill>
                <a:latin typeface="Trebuchet MS"/>
                <a:cs typeface="Trebuchet MS"/>
              </a:rPr>
              <a:t>non-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consensual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existing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private information/biospecimens</a:t>
            </a:r>
            <a:endParaRPr sz="2400">
              <a:latin typeface="Trebuchet MS"/>
              <a:cs typeface="Trebuchet MS"/>
            </a:endParaRPr>
          </a:p>
          <a:p>
            <a:pPr marL="695325" marR="5080" lvl="1" indent="-342900">
              <a:lnSpc>
                <a:spcPct val="90300"/>
              </a:lnSpc>
              <a:spcBef>
                <a:spcPts val="965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695325" algn="l"/>
              </a:tabLst>
            </a:pP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secondary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use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information/biospecimens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previously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collected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400" spc="-7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purposes,</a:t>
            </a:r>
            <a:r>
              <a:rPr sz="24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without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additional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consent-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-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except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where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conditions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met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7F7F7F"/>
                </a:solidFill>
                <a:latin typeface="Trebuchet MS"/>
                <a:cs typeface="Trebuchet MS"/>
              </a:rPr>
              <a:t>for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exemption</a:t>
            </a:r>
            <a:r>
              <a:rPr sz="24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&amp;/or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waiver</a:t>
            </a:r>
            <a:r>
              <a:rPr sz="24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8074" y="6130035"/>
            <a:ext cx="3956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F7F7F"/>
                </a:solidFill>
                <a:latin typeface="Trebuchet MS"/>
                <a:cs typeface="Trebuchet MS"/>
              </a:rPr>
              <a:t>UTHSC</a:t>
            </a:r>
            <a:r>
              <a:rPr sz="16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7F7F7F"/>
                </a:solidFill>
                <a:latin typeface="Trebuchet MS"/>
                <a:cs typeface="Trebuchet MS"/>
              </a:rPr>
              <a:t>IRB</a:t>
            </a:r>
            <a:r>
              <a:rPr sz="16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1600" i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6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7F7F7F"/>
                </a:solidFill>
                <a:latin typeface="Trebuchet MS"/>
                <a:cs typeface="Trebuchet MS"/>
              </a:rPr>
              <a:t>Confidentiality</a:t>
            </a:r>
            <a:r>
              <a:rPr sz="1600" i="1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517652"/>
            <a:ext cx="7325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IRB</a:t>
            </a:r>
            <a:r>
              <a:rPr spc="-275" dirty="0"/>
              <a:t> </a:t>
            </a:r>
            <a:r>
              <a:rPr dirty="0"/>
              <a:t>Application</a:t>
            </a:r>
            <a:r>
              <a:rPr spc="-120" dirty="0"/>
              <a:t> </a:t>
            </a:r>
            <a:r>
              <a:rPr dirty="0"/>
              <a:t>–</a:t>
            </a:r>
            <a:r>
              <a:rPr spc="-100" dirty="0"/>
              <a:t> </a:t>
            </a:r>
            <a:r>
              <a:rPr dirty="0"/>
              <a:t>Privacy</a:t>
            </a:r>
            <a:r>
              <a:rPr spc="-100" dirty="0"/>
              <a:t> </a:t>
            </a:r>
            <a:r>
              <a:rPr dirty="0"/>
              <a:t>Question</a:t>
            </a:r>
            <a:r>
              <a:rPr spc="-10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629" y="1372108"/>
            <a:ext cx="9429750" cy="4055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265" marR="314960" indent="-457200">
              <a:lnSpc>
                <a:spcPct val="101800"/>
              </a:lnSpc>
              <a:spcBef>
                <a:spcPts val="50"/>
              </a:spcBef>
              <a:buAutoNum type="arabicPeriod"/>
              <a:tabLst>
                <a:tab pos="46926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collection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limited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minimum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necessary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meet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objectives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study;</a:t>
            </a:r>
            <a:r>
              <a:rPr sz="2200" spc="-1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  <a:p>
            <a:pPr marL="469265" indent="-456565">
              <a:lnSpc>
                <a:spcPts val="2615"/>
              </a:lnSpc>
              <a:buAutoNum type="arabicPeriod"/>
              <a:tabLst>
                <a:tab pos="46926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number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key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study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personnel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(KSP)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who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access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endParaRPr sz="2200">
              <a:latin typeface="Trebuchet MS"/>
              <a:cs typeface="Trebuchet MS"/>
            </a:endParaRPr>
          </a:p>
          <a:p>
            <a:pPr marL="469265" marR="89535">
              <a:lnSpc>
                <a:spcPts val="2620"/>
              </a:lnSpc>
              <a:spcBef>
                <a:spcPts val="155"/>
              </a:spcBef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limited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minimum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number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necessary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meet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objectives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study;</a:t>
            </a:r>
            <a:r>
              <a:rPr sz="2200" spc="-1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  <a:p>
            <a:pPr marL="469265" indent="-456565">
              <a:lnSpc>
                <a:spcPts val="2505"/>
              </a:lnSpc>
              <a:buAutoNum type="arabicPeriod" startAt="3"/>
              <a:tabLst>
                <a:tab pos="469265" algn="l"/>
              </a:tabLst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records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kept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separate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records,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such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endParaRPr sz="2200">
              <a:latin typeface="Trebuchet MS"/>
              <a:cs typeface="Trebuchet MS"/>
            </a:endParaRPr>
          </a:p>
          <a:p>
            <a:pPr marL="469265" marR="5080">
              <a:lnSpc>
                <a:spcPct val="100499"/>
              </a:lnSpc>
              <a:spcBef>
                <a:spcPts val="35"/>
              </a:spcBef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educational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records,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unless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information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useful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the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welfare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subject,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unless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clinic/hospital’s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policy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to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include</a:t>
            </a:r>
            <a:r>
              <a:rPr sz="2200" spc="-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research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consent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forms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patient’s</a:t>
            </a:r>
            <a:r>
              <a:rPr sz="22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record.</a:t>
            </a:r>
            <a:endParaRPr sz="2200">
              <a:latin typeface="Trebuchet MS"/>
              <a:cs typeface="Trebuchet MS"/>
            </a:endParaRPr>
          </a:p>
          <a:p>
            <a:pPr marL="12700" marR="379095" indent="-635">
              <a:lnSpc>
                <a:spcPct val="101800"/>
              </a:lnSpc>
              <a:spcBef>
                <a:spcPts val="2520"/>
              </a:spcBef>
            </a:pP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order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protect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privacy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individuals,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may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Trebuchet MS"/>
                <a:cs typeface="Trebuchet MS"/>
              </a:rPr>
              <a:t>not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conduct</a:t>
            </a:r>
            <a:r>
              <a:rPr sz="22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7F7F7F"/>
                </a:solidFill>
                <a:latin typeface="Trebuchet MS"/>
                <a:cs typeface="Trebuchet MS"/>
              </a:rPr>
              <a:t>this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project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you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cannot</a:t>
            </a:r>
            <a:r>
              <a:rPr sz="22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confirm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22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2200" b="1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above</a:t>
            </a:r>
            <a:r>
              <a:rPr sz="22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statements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22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F7F7F"/>
                </a:solidFill>
                <a:latin typeface="Trebuchet MS"/>
                <a:cs typeface="Trebuchet MS"/>
              </a:rPr>
              <a:t>true.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5" y="155955"/>
            <a:ext cx="8129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IRB</a:t>
            </a:r>
            <a:r>
              <a:rPr sz="4000" spc="-300" dirty="0"/>
              <a:t> </a:t>
            </a:r>
            <a:r>
              <a:rPr sz="4000" dirty="0"/>
              <a:t>Application</a:t>
            </a:r>
            <a:r>
              <a:rPr sz="4000" spc="-135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dirty="0"/>
              <a:t>Privacy</a:t>
            </a:r>
            <a:r>
              <a:rPr sz="4000" spc="-114" dirty="0"/>
              <a:t> </a:t>
            </a:r>
            <a:r>
              <a:rPr sz="4000" dirty="0"/>
              <a:t>Question</a:t>
            </a:r>
            <a:r>
              <a:rPr sz="4000" spc="-114" dirty="0"/>
              <a:t> </a:t>
            </a:r>
            <a:r>
              <a:rPr sz="4000" spc="-50" dirty="0"/>
              <a:t>2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7253" y="1021079"/>
            <a:ext cx="10516870" cy="5198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35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Check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off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following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approaches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assure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prospective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screened,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recruited,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&amp;/or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invited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participate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way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protects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them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witnessed,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overheard,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viewed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7F7F7F"/>
                </a:solidFill>
                <a:latin typeface="Trebuchet MS"/>
                <a:cs typeface="Trebuchet MS"/>
              </a:rPr>
              <a:t>a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manner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violates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privacy.</a:t>
            </a:r>
            <a:endParaRPr sz="1700">
              <a:latin typeface="Trebuchet MS"/>
              <a:cs typeface="Trebuchet MS"/>
            </a:endParaRPr>
          </a:p>
          <a:p>
            <a:pPr marL="298450" marR="217804" indent="-286385">
              <a:lnSpc>
                <a:spcPts val="1989"/>
              </a:lnSpc>
              <a:spcBef>
                <a:spcPts val="155"/>
              </a:spcBef>
              <a:buFont typeface="Wingdings"/>
              <a:buChar char=""/>
              <a:tabLst>
                <a:tab pos="298450" algn="l"/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Patients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initially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approached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for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participation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provider,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stranger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patient,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unless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there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is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documented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permission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provider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approach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patient.</a:t>
            </a:r>
            <a:endParaRPr sz="1700">
              <a:latin typeface="Trebuchet MS"/>
              <a:cs typeface="Trebuchet MS"/>
            </a:endParaRPr>
          </a:p>
          <a:p>
            <a:pPr marL="298450" marR="288925" indent="-286385">
              <a:lnSpc>
                <a:spcPts val="1989"/>
              </a:lnSpc>
              <a:spcBef>
                <a:spcPts val="125"/>
              </a:spcBef>
              <a:buFont typeface="Wingdings"/>
              <a:buChar char=""/>
              <a:tabLst>
                <a:tab pos="298450" algn="l"/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Recruitment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letters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only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sent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patient’s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provider,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they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state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that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researcher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obtained</a:t>
            </a:r>
            <a:r>
              <a:rPr sz="17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permission</a:t>
            </a:r>
            <a:r>
              <a:rPr sz="17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7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6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patient’s</a:t>
            </a:r>
            <a:r>
              <a:rPr sz="1700" spc="-5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provider.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1960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Recruitment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letters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only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addressed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prospective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their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legally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authorized</a:t>
            </a:r>
            <a:endParaRPr sz="1700">
              <a:latin typeface="Trebuchet MS"/>
              <a:cs typeface="Trebuchet MS"/>
            </a:endParaRPr>
          </a:p>
          <a:p>
            <a:pPr marL="298450">
              <a:lnSpc>
                <a:spcPts val="2014"/>
              </a:lnSpc>
              <a:spcBef>
                <a:spcPts val="45"/>
              </a:spcBef>
            </a:pP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representative.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14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Recruitment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conducted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open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area/group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setting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conditions,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sensitive</a:t>
            </a:r>
            <a:endParaRPr sz="1700">
              <a:latin typeface="Trebuchet MS"/>
              <a:cs typeface="Trebuchet MS"/>
            </a:endParaRPr>
          </a:p>
          <a:p>
            <a:pPr marL="298450" marR="351155">
              <a:lnSpc>
                <a:spcPts val="1989"/>
              </a:lnSpc>
              <a:spcBef>
                <a:spcPts val="180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topics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(such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criminal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behavior;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sexual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practices;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alcohol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drug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use;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physical,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emotional,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sexual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abuse;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etc.),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matters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studied.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1960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conducted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open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area/group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setting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when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medical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conditions,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sensitive</a:t>
            </a:r>
            <a:endParaRPr sz="1700">
              <a:latin typeface="Trebuchet MS"/>
              <a:cs typeface="Trebuchet MS"/>
            </a:endParaRPr>
          </a:p>
          <a:p>
            <a:pPr marL="298450" marR="351155">
              <a:lnSpc>
                <a:spcPts val="1989"/>
              </a:lnSpc>
              <a:spcBef>
                <a:spcPts val="155"/>
              </a:spcBef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topics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(such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as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criminal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behavior;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sexual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practices;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alcohol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drug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use;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physical,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emotional,</a:t>
            </a:r>
            <a:r>
              <a:rPr sz="17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sexual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abuse;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etc.),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matters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being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studied.</a:t>
            </a:r>
            <a:endParaRPr sz="1700">
              <a:latin typeface="Trebuchet MS"/>
              <a:cs typeface="Trebuchet MS"/>
            </a:endParaRPr>
          </a:p>
          <a:p>
            <a:pPr marL="298450" marR="219075" indent="-286385">
              <a:lnSpc>
                <a:spcPct val="98300"/>
              </a:lnSpc>
              <a:spcBef>
                <a:spcPts val="55"/>
              </a:spcBef>
              <a:buFont typeface="Wingdings"/>
              <a:buChar char=""/>
              <a:tabLst>
                <a:tab pos="298450" algn="l"/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If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screening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requires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prospective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disrobe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partially</a:t>
            </a:r>
            <a:r>
              <a:rPr sz="17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completely,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prospective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subject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do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so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private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room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&amp;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will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have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a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gown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or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proper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cover</a:t>
            </a:r>
            <a:r>
              <a:rPr sz="17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put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on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while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he/she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waits</a:t>
            </a:r>
            <a:r>
              <a:rPr sz="1700" spc="-25" dirty="0">
                <a:solidFill>
                  <a:srgbClr val="7F7F7F"/>
                </a:solidFill>
                <a:latin typeface="Trebuchet MS"/>
                <a:cs typeface="Trebuchet MS"/>
              </a:rPr>
              <a:t> in </a:t>
            </a: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 room.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14"/>
              </a:lnSpc>
              <a:spcBef>
                <a:spcPts val="45"/>
              </a:spcBef>
              <a:buFont typeface="Wingdings"/>
              <a:buChar char=""/>
              <a:tabLst>
                <a:tab pos="469900" algn="l"/>
              </a:tabLst>
            </a:pP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Other</a:t>
            </a:r>
            <a:endParaRPr sz="1700">
              <a:latin typeface="Trebuchet MS"/>
              <a:cs typeface="Trebuchet MS"/>
            </a:endParaRPr>
          </a:p>
          <a:p>
            <a:pPr marL="469900" indent="-457200">
              <a:lnSpc>
                <a:spcPts val="2014"/>
              </a:lnSpc>
              <a:buFont typeface="Wingdings"/>
              <a:buChar char=""/>
              <a:tabLst>
                <a:tab pos="469900" algn="l"/>
              </a:tabLst>
            </a:pPr>
            <a:r>
              <a:rPr sz="1700" dirty="0">
                <a:solidFill>
                  <a:srgbClr val="7F7F7F"/>
                </a:solidFill>
                <a:latin typeface="Trebuchet MS"/>
                <a:cs typeface="Trebuchet MS"/>
              </a:rPr>
              <a:t>Not</a:t>
            </a:r>
            <a:r>
              <a:rPr sz="17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7F7F7F"/>
                </a:solidFill>
                <a:latin typeface="Trebuchet MS"/>
                <a:cs typeface="Trebuchet MS"/>
              </a:rPr>
              <a:t>applicable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D68E6-7F05-4A6D-806B-F77379B97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40BE17-5EC3-4957-82CD-4FF9B452B2A2}">
  <ds:schemaRefs>
    <ds:schemaRef ds:uri="http://schemas.microsoft.com/office/2006/metadata/properties"/>
    <ds:schemaRef ds:uri="http://schemas.microsoft.com/office/infopath/2007/PartnerControls"/>
    <ds:schemaRef ds:uri="4b0cd99f-67e1-42ef-9d87-a93b8801e167"/>
    <ds:schemaRef ds:uri="ecebac2a-1c6d-4e7e-a809-e8984ab44acf"/>
  </ds:schemaRefs>
</ds:datastoreItem>
</file>

<file path=customXml/itemProps3.xml><?xml version="1.0" encoding="utf-8"?>
<ds:datastoreItem xmlns:ds="http://schemas.openxmlformats.org/officeDocument/2006/customXml" ds:itemID="{24D5C859-F350-41E9-9A0C-4496E80B8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cd99f-67e1-42ef-9d87-a93b8801e167"/>
    <ds:schemaRef ds:uri="ecebac2a-1c6d-4e7e-a809-e8984ab4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4502</Words>
  <Application>Microsoft Office PowerPoint</Application>
  <PresentationFormat>Widescreen</PresentationFormat>
  <Paragraphs>344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Research 102 Session 5:</vt:lpstr>
      <vt:lpstr>Privacy vs. Confidentiality</vt:lpstr>
      <vt:lpstr>PRIVACY</vt:lpstr>
      <vt:lpstr>Right of Privacy</vt:lpstr>
      <vt:lpstr>The PreTeen Study 910 Madison Ave. Memphis, TN 38163</vt:lpstr>
      <vt:lpstr>Ways to Protect Privacy in Research</vt:lpstr>
      <vt:lpstr>Ways to Protect Privacy, cont.’d</vt:lpstr>
      <vt:lpstr>IRB Application – Privacy Question 1</vt:lpstr>
      <vt:lpstr>IRB Application – Privacy Question 2</vt:lpstr>
      <vt:lpstr>IRB Application – Privacy Question 3</vt:lpstr>
      <vt:lpstr>IRB Application – Privacy Question 4</vt:lpstr>
      <vt:lpstr>Consent Form – Privacy Text 1</vt:lpstr>
      <vt:lpstr>Consent Form – Privacy Text 2</vt:lpstr>
      <vt:lpstr>Consent Form – Privacy Text 3</vt:lpstr>
      <vt:lpstr>CONFIDENTIALITY</vt:lpstr>
      <vt:lpstr>Ways to Protect Confidentiality in Research</vt:lpstr>
      <vt:lpstr>Ways to Protect Confidentiality, cont.’d</vt:lpstr>
      <vt:lpstr>Ways to Protect Confidentiality, cont.’d</vt:lpstr>
      <vt:lpstr>Ways to Protect Confidentiality, cont.’d</vt:lpstr>
      <vt:lpstr>IRB Application – Confidentiality Question 1</vt:lpstr>
      <vt:lpstr>IRB Application – Confidentiality Question 2</vt:lpstr>
      <vt:lpstr>IRB Application – Confidentiality Question 3</vt:lpstr>
      <vt:lpstr>IRB Application – Confidentiality Question 4</vt:lpstr>
      <vt:lpstr>IRB Application – Confidentiality Question 5</vt:lpstr>
      <vt:lpstr>Electronic Storage/Transmission Methods</vt:lpstr>
      <vt:lpstr>PowerPoint Presentation</vt:lpstr>
      <vt:lpstr>Encrypt button in Outlook email</vt:lpstr>
      <vt:lpstr>IRB Application – Confidentiality Question 6</vt:lpstr>
      <vt:lpstr>IRB Application – Confidentiality Question 7</vt:lpstr>
      <vt:lpstr>IRB Application – Confidentiality Question 8</vt:lpstr>
      <vt:lpstr>IRB Application – Confidentiality Question 9</vt:lpstr>
      <vt:lpstr>Consent Form – Confidentiality Text</vt:lpstr>
      <vt:lpstr>Social Media Privacy &amp; Confidentiality Concerns</vt:lpstr>
      <vt:lpstr>Work-from-home Privacy &amp; Confidentiality Considerations</vt:lpstr>
      <vt:lpstr>Health Insurance Portability and Accountability Act (HIPAA) of 1996</vt:lpstr>
      <vt:lpstr>HIPAA Privacy vs. Security Rule</vt:lpstr>
      <vt:lpstr>HIPAA Privacy Rule</vt:lpstr>
      <vt:lpstr>HIPAA Privacy Rule, cont.’d</vt:lpstr>
      <vt:lpstr>16 Direct HIPAA Identifiers</vt:lpstr>
      <vt:lpstr>HIPAA Privacy Rule- Authorization</vt:lpstr>
      <vt:lpstr>HIPAA Authorization Elements</vt:lpstr>
      <vt:lpstr>HIPAA Authorization Elements, cont.’d</vt:lpstr>
      <vt:lpstr>IRB Application – HIPAA Question</vt:lpstr>
      <vt:lpstr>HIPAA Waiver Requirements</vt:lpstr>
      <vt:lpstr>Consent Form – HIPAA Text</vt:lpstr>
      <vt:lpstr>HIPAA Security</vt:lpstr>
      <vt:lpstr>HIPAA Violation?</vt:lpstr>
      <vt:lpstr>HIPAA &amp; Revised Common Rule Exemption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Dean, Amber D</cp:lastModifiedBy>
  <cp:revision>23</cp:revision>
  <dcterms:created xsi:type="dcterms:W3CDTF">2024-10-15T15:01:17Z</dcterms:created>
  <dcterms:modified xsi:type="dcterms:W3CDTF">2024-10-16T18:51:04Z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2020-10-21T00:00:00Z</vt:filetime>
  </property>
  <property fmtid="{D5CDD505-2E9C-101B-9397-08002B2CF9AE}" pid="3" name="LastSaved">
    <vt:filetime>2024-10-15T00:00:00Z</vt:filetime>
  </property>
  <property fmtid="{D5CDD505-2E9C-101B-9397-08002B2CF9AE}" pid="4" name="Producer">
    <vt:lpwstr>macOS Version 10.14.6 (Build 18G6020) Quartz PDFContext</vt:lpwstr>
  </property>
  <property fmtid="{D5CDD505-2E9C-101B-9397-08002B2CF9AE}" pid="5" name="ContentTypeId">
    <vt:lpwstr>0x01010005FD6E4CA336F74D94DE2268E40125E1</vt:lpwstr>
  </property>
  <property fmtid="{D5CDD505-2E9C-101B-9397-08002B2CF9AE}" pid="6" name="MediaServiceImageTags">
    <vt:lpwstr/>
  </property>
</Properties>
</file>