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 id="2147483648" r:id="rId5"/>
    <p:sldMasterId id="2147483661" r:id="rId6"/>
    <p:sldMasterId id="2147483665" r:id="rId7"/>
  </p:sldMasterIdLst>
  <p:notesMasterIdLst>
    <p:notesMasterId r:id="rId27"/>
  </p:notesMasterIdLst>
  <p:sldIdLst>
    <p:sldId id="484" r:id="rId8"/>
    <p:sldId id="466" r:id="rId9"/>
    <p:sldId id="480" r:id="rId10"/>
    <p:sldId id="282" r:id="rId11"/>
    <p:sldId id="464" r:id="rId12"/>
    <p:sldId id="471" r:id="rId13"/>
    <p:sldId id="258" r:id="rId14"/>
    <p:sldId id="473" r:id="rId15"/>
    <p:sldId id="475" r:id="rId16"/>
    <p:sldId id="476" r:id="rId17"/>
    <p:sldId id="474" r:id="rId18"/>
    <p:sldId id="285" r:id="rId19"/>
    <p:sldId id="481" r:id="rId20"/>
    <p:sldId id="284" r:id="rId21"/>
    <p:sldId id="472" r:id="rId22"/>
    <p:sldId id="286" r:id="rId23"/>
    <p:sldId id="483" r:id="rId24"/>
    <p:sldId id="477" r:id="rId25"/>
    <p:sldId id="4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5740"/>
    <a:srgbClr val="F694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13"/>
    <p:restoredTop sz="77143"/>
  </p:normalViewPr>
  <p:slideViewPr>
    <p:cSldViewPr snapToGrid="0" snapToObjects="1">
      <p:cViewPr varScale="1">
        <p:scale>
          <a:sx n="97" d="100"/>
          <a:sy n="97" d="100"/>
        </p:scale>
        <p:origin x="18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61C2CA-F455-412E-AD3D-D9F44043024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BDE71C1-F8DF-4508-A7DC-F78F87B6F691}">
      <dgm:prSet/>
      <dgm:spPr/>
      <dgm:t>
        <a:bodyPr/>
        <a:lstStyle/>
        <a:p>
          <a:pPr>
            <a:lnSpc>
              <a:spcPct val="100000"/>
            </a:lnSpc>
          </a:pPr>
          <a:endParaRPr lang="en-US" dirty="0"/>
        </a:p>
      </dgm:t>
    </dgm:pt>
    <dgm:pt modelId="{9BFEDB93-D3EA-4455-BEAD-20BDAD7F2BF0}" type="parTrans" cxnId="{17D0DF17-40C0-447E-9793-86B6612D8DA1}">
      <dgm:prSet/>
      <dgm:spPr/>
      <dgm:t>
        <a:bodyPr/>
        <a:lstStyle/>
        <a:p>
          <a:endParaRPr lang="en-US"/>
        </a:p>
      </dgm:t>
    </dgm:pt>
    <dgm:pt modelId="{5B30270A-6CA1-46DB-834F-459869ED3211}" type="sibTrans" cxnId="{17D0DF17-40C0-447E-9793-86B6612D8DA1}">
      <dgm:prSet/>
      <dgm:spPr/>
      <dgm:t>
        <a:bodyPr/>
        <a:lstStyle/>
        <a:p>
          <a:endParaRPr lang="en-US"/>
        </a:p>
      </dgm:t>
    </dgm:pt>
    <dgm:pt modelId="{41C3D2F7-3BFD-384F-B191-CF4ECB8900BF}">
      <dgm:prSet/>
      <dgm:spPr/>
      <dgm:t>
        <a:bodyPr/>
        <a:lstStyle/>
        <a:p>
          <a:pPr>
            <a:lnSpc>
              <a:spcPct val="100000"/>
            </a:lnSpc>
          </a:pPr>
          <a:r>
            <a:rPr lang="en-US"/>
            <a:t>Planning</a:t>
          </a:r>
          <a:endParaRPr lang="en-US" dirty="0"/>
        </a:p>
      </dgm:t>
    </dgm:pt>
    <dgm:pt modelId="{46B3C980-6264-204B-AD6F-6FBEF6A65E71}" type="parTrans" cxnId="{AB4D8056-789E-A44C-BC8F-576EDDBA9854}">
      <dgm:prSet/>
      <dgm:spPr/>
      <dgm:t>
        <a:bodyPr/>
        <a:lstStyle/>
        <a:p>
          <a:endParaRPr lang="en-US"/>
        </a:p>
      </dgm:t>
    </dgm:pt>
    <dgm:pt modelId="{E8101635-0810-2149-B114-DBB005DE37EF}" type="sibTrans" cxnId="{AB4D8056-789E-A44C-BC8F-576EDDBA9854}">
      <dgm:prSet/>
      <dgm:spPr/>
      <dgm:t>
        <a:bodyPr/>
        <a:lstStyle/>
        <a:p>
          <a:endParaRPr lang="en-US"/>
        </a:p>
      </dgm:t>
    </dgm:pt>
    <dgm:pt modelId="{A333B294-12A6-47B8-B6B2-7F3DE0F6DE07}">
      <dgm:prSet/>
      <dgm:spPr/>
      <dgm:t>
        <a:bodyPr/>
        <a:lstStyle/>
        <a:p>
          <a:pPr>
            <a:lnSpc>
              <a:spcPct val="100000"/>
            </a:lnSpc>
          </a:pPr>
          <a:endParaRPr lang="en-US" dirty="0"/>
        </a:p>
      </dgm:t>
    </dgm:pt>
    <dgm:pt modelId="{9D310310-5905-406A-ADC0-65CB6B18524C}" type="sibTrans" cxnId="{7D2BB6ED-9BFC-4EEF-B268-0D2982229763}">
      <dgm:prSet/>
      <dgm:spPr/>
      <dgm:t>
        <a:bodyPr/>
        <a:lstStyle/>
        <a:p>
          <a:endParaRPr lang="en-US"/>
        </a:p>
      </dgm:t>
    </dgm:pt>
    <dgm:pt modelId="{97582DEC-58FE-4ECD-86B2-0DAB61E8A6AE}" type="parTrans" cxnId="{7D2BB6ED-9BFC-4EEF-B268-0D2982229763}">
      <dgm:prSet/>
      <dgm:spPr/>
      <dgm:t>
        <a:bodyPr/>
        <a:lstStyle/>
        <a:p>
          <a:endParaRPr lang="en-US"/>
        </a:p>
      </dgm:t>
    </dgm:pt>
    <dgm:pt modelId="{F0B3C347-7B6E-6C4C-9545-C4F83192C9D4}">
      <dgm:prSet/>
      <dgm:spPr/>
      <dgm:t>
        <a:bodyPr/>
        <a:lstStyle/>
        <a:p>
          <a:pPr>
            <a:lnSpc>
              <a:spcPct val="100000"/>
            </a:lnSpc>
          </a:pPr>
          <a:r>
            <a:rPr lang="en-US"/>
            <a:t>Conducting</a:t>
          </a:r>
          <a:endParaRPr lang="en-US" dirty="0"/>
        </a:p>
      </dgm:t>
    </dgm:pt>
    <dgm:pt modelId="{160CC65B-294C-5740-B838-94C6D8EF6151}" type="parTrans" cxnId="{850029F8-2CEF-B545-998C-D9C7281D5469}">
      <dgm:prSet/>
      <dgm:spPr/>
      <dgm:t>
        <a:bodyPr/>
        <a:lstStyle/>
        <a:p>
          <a:endParaRPr lang="en-US"/>
        </a:p>
      </dgm:t>
    </dgm:pt>
    <dgm:pt modelId="{7072D71F-55C3-4047-B478-96CA2467F08C}" type="sibTrans" cxnId="{850029F8-2CEF-B545-998C-D9C7281D5469}">
      <dgm:prSet/>
      <dgm:spPr/>
      <dgm:t>
        <a:bodyPr/>
        <a:lstStyle/>
        <a:p>
          <a:endParaRPr lang="en-US"/>
        </a:p>
      </dgm:t>
    </dgm:pt>
    <dgm:pt modelId="{2634D564-9B1E-1F41-8E94-9DC89D9C372D}">
      <dgm:prSet/>
      <dgm:spPr/>
      <dgm:t>
        <a:bodyPr/>
        <a:lstStyle/>
        <a:p>
          <a:pPr>
            <a:lnSpc>
              <a:spcPct val="100000"/>
            </a:lnSpc>
          </a:pPr>
          <a:r>
            <a:rPr lang="en-US"/>
            <a:t>Resources</a:t>
          </a:r>
          <a:endParaRPr lang="en-US" dirty="0"/>
        </a:p>
      </dgm:t>
    </dgm:pt>
    <dgm:pt modelId="{42AA9E9D-4FAD-894B-8CDC-76B68D311A35}" type="parTrans" cxnId="{C029E155-0C0F-E747-A5EF-DCBE165BAD33}">
      <dgm:prSet/>
      <dgm:spPr/>
      <dgm:t>
        <a:bodyPr/>
        <a:lstStyle/>
        <a:p>
          <a:endParaRPr lang="en-US"/>
        </a:p>
      </dgm:t>
    </dgm:pt>
    <dgm:pt modelId="{A52236F0-45E9-EE4C-9548-E7DD63E1BC09}" type="sibTrans" cxnId="{C029E155-0C0F-E747-A5EF-DCBE165BAD33}">
      <dgm:prSet/>
      <dgm:spPr/>
      <dgm:t>
        <a:bodyPr/>
        <a:lstStyle/>
        <a:p>
          <a:endParaRPr lang="en-US"/>
        </a:p>
      </dgm:t>
    </dgm:pt>
    <dgm:pt modelId="{0CB7F6ED-0A76-4D65-9731-28A08A010EC2}" type="pres">
      <dgm:prSet presAssocID="{CD61C2CA-F455-412E-AD3D-D9F440430249}" presName="root" presStyleCnt="0">
        <dgm:presLayoutVars>
          <dgm:dir/>
          <dgm:resizeHandles val="exact"/>
        </dgm:presLayoutVars>
      </dgm:prSet>
      <dgm:spPr/>
    </dgm:pt>
    <dgm:pt modelId="{0C99AC1C-C830-0A4B-B45E-091FB3895D4C}" type="pres">
      <dgm:prSet presAssocID="{41C3D2F7-3BFD-384F-B191-CF4ECB8900BF}" presName="compNode" presStyleCnt="0"/>
      <dgm:spPr/>
    </dgm:pt>
    <dgm:pt modelId="{0690996D-B965-8F4B-AC45-22A1006CF130}" type="pres">
      <dgm:prSet presAssocID="{41C3D2F7-3BFD-384F-B191-CF4ECB8900BF}" presName="bgRect" presStyleLbl="bgShp" presStyleIdx="0" presStyleCnt="3"/>
      <dgm:spPr/>
    </dgm:pt>
    <dgm:pt modelId="{23738B05-CA98-B441-8326-FD204807A568}" type="pres">
      <dgm:prSet presAssocID="{41C3D2F7-3BFD-384F-B191-CF4ECB8900B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Meeting with solid fill"/>
        </a:ext>
      </dgm:extLst>
    </dgm:pt>
    <dgm:pt modelId="{60004107-D1F5-2046-9834-D9E5684628F1}" type="pres">
      <dgm:prSet presAssocID="{41C3D2F7-3BFD-384F-B191-CF4ECB8900BF}" presName="spaceRect" presStyleCnt="0"/>
      <dgm:spPr/>
    </dgm:pt>
    <dgm:pt modelId="{241C8B98-21CC-6C43-AA50-9767441E9358}" type="pres">
      <dgm:prSet presAssocID="{41C3D2F7-3BFD-384F-B191-CF4ECB8900BF}" presName="parTx" presStyleLbl="revTx" presStyleIdx="0" presStyleCnt="5">
        <dgm:presLayoutVars>
          <dgm:chMax val="0"/>
          <dgm:chPref val="0"/>
        </dgm:presLayoutVars>
      </dgm:prSet>
      <dgm:spPr/>
    </dgm:pt>
    <dgm:pt modelId="{B3800071-743C-B14C-93FD-F6CFDCC4C591}" type="pres">
      <dgm:prSet presAssocID="{41C3D2F7-3BFD-384F-B191-CF4ECB8900BF}" presName="desTx" presStyleLbl="revTx" presStyleIdx="1" presStyleCnt="5">
        <dgm:presLayoutVars/>
      </dgm:prSet>
      <dgm:spPr/>
    </dgm:pt>
    <dgm:pt modelId="{18CF1A5E-B35C-F14C-BD3A-26973ED16A40}" type="pres">
      <dgm:prSet presAssocID="{E8101635-0810-2149-B114-DBB005DE37EF}" presName="sibTrans" presStyleCnt="0"/>
      <dgm:spPr/>
    </dgm:pt>
    <dgm:pt modelId="{37FFCA01-D330-FD46-88E5-77DA83772C92}" type="pres">
      <dgm:prSet presAssocID="{F0B3C347-7B6E-6C4C-9545-C4F83192C9D4}" presName="compNode" presStyleCnt="0"/>
      <dgm:spPr/>
    </dgm:pt>
    <dgm:pt modelId="{F00BC4F1-3905-014A-9317-C2119E892B25}" type="pres">
      <dgm:prSet presAssocID="{F0B3C347-7B6E-6C4C-9545-C4F83192C9D4}" presName="bgRect" presStyleLbl="bgShp" presStyleIdx="1" presStyleCnt="3"/>
      <dgm:spPr/>
    </dgm:pt>
    <dgm:pt modelId="{879C63C3-88BF-4F40-BDDA-5227B417CDCC}" type="pres">
      <dgm:prSet presAssocID="{F0B3C347-7B6E-6C4C-9545-C4F83192C9D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ierarchy with solid fill"/>
        </a:ext>
      </dgm:extLst>
    </dgm:pt>
    <dgm:pt modelId="{11C79072-9DAC-6C47-8A7F-A37612F2405B}" type="pres">
      <dgm:prSet presAssocID="{F0B3C347-7B6E-6C4C-9545-C4F83192C9D4}" presName="spaceRect" presStyleCnt="0"/>
      <dgm:spPr/>
    </dgm:pt>
    <dgm:pt modelId="{1FDE44F4-DAA3-8F4E-85AB-474256CFA00C}" type="pres">
      <dgm:prSet presAssocID="{F0B3C347-7B6E-6C4C-9545-C4F83192C9D4}" presName="parTx" presStyleLbl="revTx" presStyleIdx="2" presStyleCnt="5">
        <dgm:presLayoutVars>
          <dgm:chMax val="0"/>
          <dgm:chPref val="0"/>
        </dgm:presLayoutVars>
      </dgm:prSet>
      <dgm:spPr/>
    </dgm:pt>
    <dgm:pt modelId="{86FB8B4F-A861-194D-B88F-554E53E704D9}" type="pres">
      <dgm:prSet presAssocID="{F0B3C347-7B6E-6C4C-9545-C4F83192C9D4}" presName="desTx" presStyleLbl="revTx" presStyleIdx="3" presStyleCnt="5">
        <dgm:presLayoutVars/>
      </dgm:prSet>
      <dgm:spPr/>
    </dgm:pt>
    <dgm:pt modelId="{FFEDCA2F-A396-624E-81C0-C4F67B63D78B}" type="pres">
      <dgm:prSet presAssocID="{7072D71F-55C3-4047-B478-96CA2467F08C}" presName="sibTrans" presStyleCnt="0"/>
      <dgm:spPr/>
    </dgm:pt>
    <dgm:pt modelId="{6C11801B-DA56-2340-8FF2-82F5BB048D8B}" type="pres">
      <dgm:prSet presAssocID="{2634D564-9B1E-1F41-8E94-9DC89D9C372D}" presName="compNode" presStyleCnt="0"/>
      <dgm:spPr/>
    </dgm:pt>
    <dgm:pt modelId="{323851B4-F7A2-AB4A-A4B8-A8E61C8DFC4B}" type="pres">
      <dgm:prSet presAssocID="{2634D564-9B1E-1F41-8E94-9DC89D9C372D}" presName="bgRect" presStyleLbl="bgShp" presStyleIdx="2" presStyleCnt="3"/>
      <dgm:spPr/>
    </dgm:pt>
    <dgm:pt modelId="{D603D4C8-69B6-814B-B902-F45B5C6AA808}" type="pres">
      <dgm:prSet presAssocID="{2634D564-9B1E-1F41-8E94-9DC89D9C372D}"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ycle with people with solid fill"/>
        </a:ext>
      </dgm:extLst>
    </dgm:pt>
    <dgm:pt modelId="{3F3FBE29-353B-A24A-B1B3-69D48262142A}" type="pres">
      <dgm:prSet presAssocID="{2634D564-9B1E-1F41-8E94-9DC89D9C372D}" presName="spaceRect" presStyleCnt="0"/>
      <dgm:spPr/>
    </dgm:pt>
    <dgm:pt modelId="{F0D06A44-DCEB-F943-BF6E-08EDF2520C36}" type="pres">
      <dgm:prSet presAssocID="{2634D564-9B1E-1F41-8E94-9DC89D9C372D}" presName="parTx" presStyleLbl="revTx" presStyleIdx="4" presStyleCnt="5">
        <dgm:presLayoutVars>
          <dgm:chMax val="0"/>
          <dgm:chPref val="0"/>
        </dgm:presLayoutVars>
      </dgm:prSet>
      <dgm:spPr/>
    </dgm:pt>
  </dgm:ptLst>
  <dgm:cxnLst>
    <dgm:cxn modelId="{47ABFD15-12AD-8C48-9893-B8BD47A7062A}" type="presOf" srcId="{41C3D2F7-3BFD-384F-B191-CF4ECB8900BF}" destId="{241C8B98-21CC-6C43-AA50-9767441E9358}" srcOrd="0" destOrd="0" presId="urn:microsoft.com/office/officeart/2018/2/layout/IconVerticalSolidList"/>
    <dgm:cxn modelId="{17D0DF17-40C0-447E-9793-86B6612D8DA1}" srcId="{F0B3C347-7B6E-6C4C-9545-C4F83192C9D4}" destId="{8BDE71C1-F8DF-4508-A7DC-F78F87B6F691}" srcOrd="0" destOrd="0" parTransId="{9BFEDB93-D3EA-4455-BEAD-20BDAD7F2BF0}" sibTransId="{5B30270A-6CA1-46DB-834F-459869ED3211}"/>
    <dgm:cxn modelId="{C029E155-0C0F-E747-A5EF-DCBE165BAD33}" srcId="{CD61C2CA-F455-412E-AD3D-D9F440430249}" destId="{2634D564-9B1E-1F41-8E94-9DC89D9C372D}" srcOrd="2" destOrd="0" parTransId="{42AA9E9D-4FAD-894B-8CDC-76B68D311A35}" sibTransId="{A52236F0-45E9-EE4C-9548-E7DD63E1BC09}"/>
    <dgm:cxn modelId="{AB4D8056-789E-A44C-BC8F-576EDDBA9854}" srcId="{CD61C2CA-F455-412E-AD3D-D9F440430249}" destId="{41C3D2F7-3BFD-384F-B191-CF4ECB8900BF}" srcOrd="0" destOrd="0" parTransId="{46B3C980-6264-204B-AD6F-6FBEF6A65E71}" sibTransId="{E8101635-0810-2149-B114-DBB005DE37EF}"/>
    <dgm:cxn modelId="{BC4DEA58-9854-AA44-9657-D9F580A5B341}" type="presOf" srcId="{F0B3C347-7B6E-6C4C-9545-C4F83192C9D4}" destId="{1FDE44F4-DAA3-8F4E-85AB-474256CFA00C}" srcOrd="0" destOrd="0" presId="urn:microsoft.com/office/officeart/2018/2/layout/IconVerticalSolidList"/>
    <dgm:cxn modelId="{EAA17C76-CE35-3C4D-AD6A-35B20C147D3E}" type="presOf" srcId="{8BDE71C1-F8DF-4508-A7DC-F78F87B6F691}" destId="{86FB8B4F-A861-194D-B88F-554E53E704D9}" srcOrd="0" destOrd="0" presId="urn:microsoft.com/office/officeart/2018/2/layout/IconVerticalSolidList"/>
    <dgm:cxn modelId="{E535167F-9116-E14C-A688-90C275B22ABE}" type="presOf" srcId="{A333B294-12A6-47B8-B6B2-7F3DE0F6DE07}" destId="{B3800071-743C-B14C-93FD-F6CFDCC4C591}" srcOrd="0" destOrd="0" presId="urn:microsoft.com/office/officeart/2018/2/layout/IconVerticalSolidList"/>
    <dgm:cxn modelId="{4B4E9F83-7A07-1546-A1E5-F5C7BBD67489}" type="presOf" srcId="{2634D564-9B1E-1F41-8E94-9DC89D9C372D}" destId="{F0D06A44-DCEB-F943-BF6E-08EDF2520C36}" srcOrd="0" destOrd="0" presId="urn:microsoft.com/office/officeart/2018/2/layout/IconVerticalSolidList"/>
    <dgm:cxn modelId="{0FDD0E96-44D7-3747-BFC8-3111176FE718}" type="presOf" srcId="{CD61C2CA-F455-412E-AD3D-D9F440430249}" destId="{0CB7F6ED-0A76-4D65-9731-28A08A010EC2}" srcOrd="0" destOrd="0" presId="urn:microsoft.com/office/officeart/2018/2/layout/IconVerticalSolidList"/>
    <dgm:cxn modelId="{7D2BB6ED-9BFC-4EEF-B268-0D2982229763}" srcId="{41C3D2F7-3BFD-384F-B191-CF4ECB8900BF}" destId="{A333B294-12A6-47B8-B6B2-7F3DE0F6DE07}" srcOrd="0" destOrd="0" parTransId="{97582DEC-58FE-4ECD-86B2-0DAB61E8A6AE}" sibTransId="{9D310310-5905-406A-ADC0-65CB6B18524C}"/>
    <dgm:cxn modelId="{850029F8-2CEF-B545-998C-D9C7281D5469}" srcId="{CD61C2CA-F455-412E-AD3D-D9F440430249}" destId="{F0B3C347-7B6E-6C4C-9545-C4F83192C9D4}" srcOrd="1" destOrd="0" parTransId="{160CC65B-294C-5740-B838-94C6D8EF6151}" sibTransId="{7072D71F-55C3-4047-B478-96CA2467F08C}"/>
    <dgm:cxn modelId="{F41964BD-B256-5246-84A8-2764CC2771AE}" type="presParOf" srcId="{0CB7F6ED-0A76-4D65-9731-28A08A010EC2}" destId="{0C99AC1C-C830-0A4B-B45E-091FB3895D4C}" srcOrd="0" destOrd="0" presId="urn:microsoft.com/office/officeart/2018/2/layout/IconVerticalSolidList"/>
    <dgm:cxn modelId="{D57BE09B-CFC8-A047-9103-02C2019A7FEC}" type="presParOf" srcId="{0C99AC1C-C830-0A4B-B45E-091FB3895D4C}" destId="{0690996D-B965-8F4B-AC45-22A1006CF130}" srcOrd="0" destOrd="0" presId="urn:microsoft.com/office/officeart/2018/2/layout/IconVerticalSolidList"/>
    <dgm:cxn modelId="{D4D08295-A8BA-8047-9E58-A0672ADA2247}" type="presParOf" srcId="{0C99AC1C-C830-0A4B-B45E-091FB3895D4C}" destId="{23738B05-CA98-B441-8326-FD204807A568}" srcOrd="1" destOrd="0" presId="urn:microsoft.com/office/officeart/2018/2/layout/IconVerticalSolidList"/>
    <dgm:cxn modelId="{1242BA01-D227-3148-A328-357A541396C5}" type="presParOf" srcId="{0C99AC1C-C830-0A4B-B45E-091FB3895D4C}" destId="{60004107-D1F5-2046-9834-D9E5684628F1}" srcOrd="2" destOrd="0" presId="urn:microsoft.com/office/officeart/2018/2/layout/IconVerticalSolidList"/>
    <dgm:cxn modelId="{30575795-1058-8243-A458-C567A841D732}" type="presParOf" srcId="{0C99AC1C-C830-0A4B-B45E-091FB3895D4C}" destId="{241C8B98-21CC-6C43-AA50-9767441E9358}" srcOrd="3" destOrd="0" presId="urn:microsoft.com/office/officeart/2018/2/layout/IconVerticalSolidList"/>
    <dgm:cxn modelId="{7B7E8F7D-B7CB-6541-810C-DE980530578C}" type="presParOf" srcId="{0C99AC1C-C830-0A4B-B45E-091FB3895D4C}" destId="{B3800071-743C-B14C-93FD-F6CFDCC4C591}" srcOrd="4" destOrd="0" presId="urn:microsoft.com/office/officeart/2018/2/layout/IconVerticalSolidList"/>
    <dgm:cxn modelId="{D6B7C32B-6468-814A-A40A-5C3245D3DE35}" type="presParOf" srcId="{0CB7F6ED-0A76-4D65-9731-28A08A010EC2}" destId="{18CF1A5E-B35C-F14C-BD3A-26973ED16A40}" srcOrd="1" destOrd="0" presId="urn:microsoft.com/office/officeart/2018/2/layout/IconVerticalSolidList"/>
    <dgm:cxn modelId="{E1457685-96C2-044D-89D7-3F32A2CD5560}" type="presParOf" srcId="{0CB7F6ED-0A76-4D65-9731-28A08A010EC2}" destId="{37FFCA01-D330-FD46-88E5-77DA83772C92}" srcOrd="2" destOrd="0" presId="urn:microsoft.com/office/officeart/2018/2/layout/IconVerticalSolidList"/>
    <dgm:cxn modelId="{71EC2782-0436-4B48-ACF4-8A57891FED6C}" type="presParOf" srcId="{37FFCA01-D330-FD46-88E5-77DA83772C92}" destId="{F00BC4F1-3905-014A-9317-C2119E892B25}" srcOrd="0" destOrd="0" presId="urn:microsoft.com/office/officeart/2018/2/layout/IconVerticalSolidList"/>
    <dgm:cxn modelId="{F07534A7-C6FD-3849-A375-862D0FC47B0C}" type="presParOf" srcId="{37FFCA01-D330-FD46-88E5-77DA83772C92}" destId="{879C63C3-88BF-4F40-BDDA-5227B417CDCC}" srcOrd="1" destOrd="0" presId="urn:microsoft.com/office/officeart/2018/2/layout/IconVerticalSolidList"/>
    <dgm:cxn modelId="{8829F67D-269E-9844-80BB-C057CE1390D6}" type="presParOf" srcId="{37FFCA01-D330-FD46-88E5-77DA83772C92}" destId="{11C79072-9DAC-6C47-8A7F-A37612F2405B}" srcOrd="2" destOrd="0" presId="urn:microsoft.com/office/officeart/2018/2/layout/IconVerticalSolidList"/>
    <dgm:cxn modelId="{F53B18ED-8EBE-EB40-9060-96F7986C11EB}" type="presParOf" srcId="{37FFCA01-D330-FD46-88E5-77DA83772C92}" destId="{1FDE44F4-DAA3-8F4E-85AB-474256CFA00C}" srcOrd="3" destOrd="0" presId="urn:microsoft.com/office/officeart/2018/2/layout/IconVerticalSolidList"/>
    <dgm:cxn modelId="{490B3270-0DAE-6040-BCD9-6FAE5AB57BF9}" type="presParOf" srcId="{37FFCA01-D330-FD46-88E5-77DA83772C92}" destId="{86FB8B4F-A861-194D-B88F-554E53E704D9}" srcOrd="4" destOrd="0" presId="urn:microsoft.com/office/officeart/2018/2/layout/IconVerticalSolidList"/>
    <dgm:cxn modelId="{0E61E194-A82A-CB4C-A564-4C9D5D8E63C4}" type="presParOf" srcId="{0CB7F6ED-0A76-4D65-9731-28A08A010EC2}" destId="{FFEDCA2F-A396-624E-81C0-C4F67B63D78B}" srcOrd="3" destOrd="0" presId="urn:microsoft.com/office/officeart/2018/2/layout/IconVerticalSolidList"/>
    <dgm:cxn modelId="{99AA3961-B18D-BB49-913A-143024E909D4}" type="presParOf" srcId="{0CB7F6ED-0A76-4D65-9731-28A08A010EC2}" destId="{6C11801B-DA56-2340-8FF2-82F5BB048D8B}" srcOrd="4" destOrd="0" presId="urn:microsoft.com/office/officeart/2018/2/layout/IconVerticalSolidList"/>
    <dgm:cxn modelId="{C9891F22-5CE3-7846-8A76-DA613B27489D}" type="presParOf" srcId="{6C11801B-DA56-2340-8FF2-82F5BB048D8B}" destId="{323851B4-F7A2-AB4A-A4B8-A8E61C8DFC4B}" srcOrd="0" destOrd="0" presId="urn:microsoft.com/office/officeart/2018/2/layout/IconVerticalSolidList"/>
    <dgm:cxn modelId="{84130CFB-55E3-0B44-BC0B-8572642496A9}" type="presParOf" srcId="{6C11801B-DA56-2340-8FF2-82F5BB048D8B}" destId="{D603D4C8-69B6-814B-B902-F45B5C6AA808}" srcOrd="1" destOrd="0" presId="urn:microsoft.com/office/officeart/2018/2/layout/IconVerticalSolidList"/>
    <dgm:cxn modelId="{8813481A-50D4-F44F-8257-C1794F5D26B7}" type="presParOf" srcId="{6C11801B-DA56-2340-8FF2-82F5BB048D8B}" destId="{3F3FBE29-353B-A24A-B1B3-69D48262142A}" srcOrd="2" destOrd="0" presId="urn:microsoft.com/office/officeart/2018/2/layout/IconVerticalSolidList"/>
    <dgm:cxn modelId="{17B8D59C-2F25-1044-9473-86ACE9C4A755}" type="presParOf" srcId="{6C11801B-DA56-2340-8FF2-82F5BB048D8B}" destId="{F0D06A44-DCEB-F943-BF6E-08EDF2520C3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0996D-B965-8F4B-AC45-22A1006CF130}">
      <dsp:nvSpPr>
        <dsp:cNvPr id="0" name=""/>
        <dsp:cNvSpPr/>
      </dsp:nvSpPr>
      <dsp:spPr>
        <a:xfrm>
          <a:off x="0" y="531"/>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738B05-CA98-B441-8326-FD204807A568}">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1C8B98-21CC-6C43-AA50-9767441E9358}">
      <dsp:nvSpPr>
        <dsp:cNvPr id="0" name=""/>
        <dsp:cNvSpPr/>
      </dsp:nvSpPr>
      <dsp:spPr>
        <a:xfrm>
          <a:off x="1435590" y="531"/>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Planning</a:t>
          </a:r>
          <a:endParaRPr lang="en-US" sz="2500" kern="1200" dirty="0"/>
        </a:p>
      </dsp:txBody>
      <dsp:txXfrm>
        <a:off x="1435590" y="531"/>
        <a:ext cx="4732020" cy="1242935"/>
      </dsp:txXfrm>
    </dsp:sp>
    <dsp:sp modelId="{B3800071-743C-B14C-93FD-F6CFDCC4C591}">
      <dsp:nvSpPr>
        <dsp:cNvPr id="0" name=""/>
        <dsp:cNvSpPr/>
      </dsp:nvSpPr>
      <dsp:spPr>
        <a:xfrm>
          <a:off x="6167610" y="531"/>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6167610" y="531"/>
        <a:ext cx="4347989" cy="1242935"/>
      </dsp:txXfrm>
    </dsp:sp>
    <dsp:sp modelId="{F00BC4F1-3905-014A-9317-C2119E892B25}">
      <dsp:nvSpPr>
        <dsp:cNvPr id="0" name=""/>
        <dsp:cNvSpPr/>
      </dsp:nvSpPr>
      <dsp:spPr>
        <a:xfrm>
          <a:off x="0" y="1554201"/>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9C63C3-88BF-4F40-BDDA-5227B417CDCC}">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DE44F4-DAA3-8F4E-85AB-474256CFA00C}">
      <dsp:nvSpPr>
        <dsp:cNvPr id="0" name=""/>
        <dsp:cNvSpPr/>
      </dsp:nvSpPr>
      <dsp:spPr>
        <a:xfrm>
          <a:off x="1435590" y="1554201"/>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Conducting</a:t>
          </a:r>
          <a:endParaRPr lang="en-US" sz="2500" kern="1200" dirty="0"/>
        </a:p>
      </dsp:txBody>
      <dsp:txXfrm>
        <a:off x="1435590" y="1554201"/>
        <a:ext cx="4732020" cy="1242935"/>
      </dsp:txXfrm>
    </dsp:sp>
    <dsp:sp modelId="{86FB8B4F-A861-194D-B88F-554E53E704D9}">
      <dsp:nvSpPr>
        <dsp:cNvPr id="0" name=""/>
        <dsp:cNvSpPr/>
      </dsp:nvSpPr>
      <dsp:spPr>
        <a:xfrm>
          <a:off x="6167610" y="1554201"/>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00100">
            <a:lnSpc>
              <a:spcPct val="100000"/>
            </a:lnSpc>
            <a:spcBef>
              <a:spcPct val="0"/>
            </a:spcBef>
            <a:spcAft>
              <a:spcPct val="35000"/>
            </a:spcAft>
            <a:buNone/>
          </a:pPr>
          <a:endParaRPr lang="en-US" sz="1800" kern="1200" dirty="0"/>
        </a:p>
      </dsp:txBody>
      <dsp:txXfrm>
        <a:off x="6167610" y="1554201"/>
        <a:ext cx="4347989" cy="1242935"/>
      </dsp:txXfrm>
    </dsp:sp>
    <dsp:sp modelId="{323851B4-F7A2-AB4A-A4B8-A8E61C8DFC4B}">
      <dsp:nvSpPr>
        <dsp:cNvPr id="0" name=""/>
        <dsp:cNvSpPr/>
      </dsp:nvSpPr>
      <dsp:spPr>
        <a:xfrm>
          <a:off x="0" y="3107870"/>
          <a:ext cx="105156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03D4C8-69B6-814B-B902-F45B5C6AA808}">
      <dsp:nvSpPr>
        <dsp:cNvPr id="0" name=""/>
        <dsp:cNvSpPr/>
      </dsp:nvSpPr>
      <dsp:spPr>
        <a:xfrm>
          <a:off x="375988" y="3387531"/>
          <a:ext cx="683614" cy="68361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D06A44-DCEB-F943-BF6E-08EDF2520C36}">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Resources</a:t>
          </a:r>
          <a:endParaRPr lang="en-US" sz="2500" kern="1200" dirty="0"/>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790F56-E435-C243-9E3C-604B9D41BBD8}" type="datetimeFigureOut">
              <a:rPr lang="en-US" smtClean="0"/>
              <a:t>11/18/24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D94C1A-6B2D-9D47-A347-4069C37F1C69}" type="slidenum">
              <a:rPr lang="en-US" smtClean="0"/>
              <a:t>‹#›</a:t>
            </a:fld>
            <a:endParaRPr lang="en-US"/>
          </a:p>
        </p:txBody>
      </p:sp>
    </p:spTree>
    <p:extLst>
      <p:ext uri="{BB962C8B-B14F-4D97-AF65-F5344CB8AC3E}">
        <p14:creationId xmlns:p14="http://schemas.microsoft.com/office/powerpoint/2010/main" val="49799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kwilli72@uthsc.edu"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dirty="0"/>
              <a:t>Here is an overview of today’s presentation</a:t>
            </a:r>
          </a:p>
          <a:p>
            <a:endParaRPr lang="en-US" dirty="0"/>
          </a:p>
          <a:p>
            <a:r>
              <a:rPr lang="en-US" dirty="0"/>
              <a:t>We will first discuss tips on planning the process, conducting the process, and resources to gain more help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Clinical trials play a central role in determining how medicine is practiced. </a:t>
            </a:r>
          </a:p>
          <a:p>
            <a:endParaRPr lang="en-US" dirty="0"/>
          </a:p>
          <a:p>
            <a:endParaRPr lang="en-US" dirty="0"/>
          </a:p>
        </p:txBody>
      </p:sp>
      <p:sp>
        <p:nvSpPr>
          <p:cNvPr id="4" name="Slide Number Placeholder 3"/>
          <p:cNvSpPr>
            <a:spLocks noGrp="1"/>
          </p:cNvSpPr>
          <p:nvPr>
            <p:ph type="sldNum" sz="quarter" idx="5"/>
          </p:nvPr>
        </p:nvSpPr>
        <p:spPr/>
        <p:txBody>
          <a:bodyPr/>
          <a:lstStyle/>
          <a:p>
            <a:fld id="{4A586276-954F-AF43-B073-91E68ADD49AB}" type="slidenum">
              <a:rPr lang="en-US" smtClean="0"/>
              <a:t>2</a:t>
            </a:fld>
            <a:endParaRPr lang="en-US"/>
          </a:p>
        </p:txBody>
      </p:sp>
    </p:spTree>
    <p:extLst>
      <p:ext uri="{BB962C8B-B14F-4D97-AF65-F5344CB8AC3E}">
        <p14:creationId xmlns:p14="http://schemas.microsoft.com/office/powerpoint/2010/main" val="5893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mn-ea"/>
                <a:cs typeface="+mn-cs"/>
              </a:rPr>
              <a:t>To further tailor the benefits, These questions are important to address before approaching clinicians about a partnership: </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Is this practical research for their patients' lives? </a:t>
            </a:r>
          </a:p>
          <a:p>
            <a:pPr rtl="0" fontAlgn="base"/>
            <a:r>
              <a:rPr lang="en-US" sz="1200" b="0" i="0" kern="1200" dirty="0">
                <a:solidFill>
                  <a:schemeClr val="tx1"/>
                </a:solidFill>
                <a:effectLst/>
                <a:latin typeface="+mn-lt"/>
                <a:ea typeface="+mn-ea"/>
                <a:cs typeface="+mn-cs"/>
              </a:rPr>
              <a:t>If not, you may need to explore other clinicians or approaches to recruitment</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What do they patients gain from participation?  </a:t>
            </a:r>
          </a:p>
          <a:p>
            <a:pPr rtl="0" fontAlgn="base"/>
            <a:r>
              <a:rPr lang="en-US" sz="1200" b="0" i="0" kern="1200" dirty="0">
                <a:solidFill>
                  <a:schemeClr val="tx1"/>
                </a:solidFill>
                <a:effectLst/>
                <a:latin typeface="+mn-lt"/>
                <a:ea typeface="+mn-ea"/>
                <a:cs typeface="+mn-cs"/>
              </a:rPr>
              <a:t>People also want to know, what’s in it for me. Patients are likely to perform a cost/benefit analysis to determine if participation is truly worth it. </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How does your study align with their practice and what value does it add to their practice? </a:t>
            </a:r>
          </a:p>
          <a:p>
            <a:pPr rtl="0" fontAlgn="base"/>
            <a:r>
              <a:rPr lang="en-US" sz="1200" b="0" i="0" kern="1200" dirty="0">
                <a:solidFill>
                  <a:schemeClr val="tx1"/>
                </a:solidFill>
                <a:effectLst/>
                <a:latin typeface="+mn-lt"/>
                <a:ea typeface="+mn-ea"/>
                <a:cs typeface="+mn-cs"/>
              </a:rPr>
              <a:t>Once again, if it may not be the best fit, explore other options.</a:t>
            </a:r>
          </a:p>
        </p:txBody>
      </p:sp>
      <p:sp>
        <p:nvSpPr>
          <p:cNvPr id="4" name="Slide Number Placeholder 3"/>
          <p:cNvSpPr>
            <a:spLocks noGrp="1"/>
          </p:cNvSpPr>
          <p:nvPr>
            <p:ph type="sldNum" sz="quarter" idx="5"/>
          </p:nvPr>
        </p:nvSpPr>
        <p:spPr/>
        <p:txBody>
          <a:bodyPr/>
          <a:lstStyle/>
          <a:p>
            <a:fld id="{11D94C1A-6B2D-9D47-A347-4069C37F1C69}" type="slidenum">
              <a:rPr lang="en-US" smtClean="0"/>
              <a:t>12</a:t>
            </a:fld>
            <a:endParaRPr lang="en-US"/>
          </a:p>
        </p:txBody>
      </p:sp>
    </p:spTree>
    <p:extLst>
      <p:ext uri="{BB962C8B-B14F-4D97-AF65-F5344CB8AC3E}">
        <p14:creationId xmlns:p14="http://schemas.microsoft.com/office/powerpoint/2010/main" val="186379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Clinicians have many competing priorities. Minimizing clinician workload will help make this partnership go as smoothly as possible.</a:t>
            </a:r>
            <a:endParaRPr lang="en-US" dirty="0"/>
          </a:p>
          <a:p>
            <a:endParaRPr lang="en-US" dirty="0"/>
          </a:p>
          <a:p>
            <a:pPr fontAlgn="base"/>
            <a:r>
              <a:rPr lang="en-US" sz="3200" b="1" dirty="0"/>
              <a:t>Provide contact information that patient-participants can access </a:t>
            </a:r>
          </a:p>
          <a:p>
            <a:pPr lvl="1" fontAlgn="base"/>
            <a:r>
              <a:rPr lang="en-US" sz="2800" dirty="0"/>
              <a:t>(Ex: phone number, email, website) </a:t>
            </a:r>
          </a:p>
          <a:p>
            <a:pPr fontAlgn="base"/>
            <a:r>
              <a:rPr lang="en-US" sz="3200" b="1" dirty="0"/>
              <a:t>Create one step process for referrals  </a:t>
            </a:r>
          </a:p>
          <a:p>
            <a:pPr fontAlgn="base"/>
            <a:r>
              <a:rPr lang="en-US" sz="3200" b="1" dirty="0"/>
              <a:t>Manage the consent process </a:t>
            </a:r>
          </a:p>
          <a:p>
            <a:pPr fontAlgn="base"/>
            <a:r>
              <a:rPr lang="en-US" sz="3200" b="1" dirty="0"/>
              <a:t>Provide one to two study points for clinicians to use to introduce research to potential participants </a:t>
            </a:r>
          </a:p>
          <a:p>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14</a:t>
            </a:fld>
            <a:endParaRPr lang="en-US"/>
          </a:p>
        </p:txBody>
      </p:sp>
    </p:spTree>
    <p:extLst>
      <p:ext uri="{BB962C8B-B14F-4D97-AF65-F5344CB8AC3E}">
        <p14:creationId xmlns:p14="http://schemas.microsoft.com/office/powerpoint/2010/main" val="4116633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clinic liaison can be a champion for the study specifically for the clinic.</a:t>
            </a:r>
          </a:p>
          <a:p>
            <a:r>
              <a:rPr lang="en-US" sz="1200" b="0" i="0" kern="1200" dirty="0">
                <a:solidFill>
                  <a:schemeClr val="tx1"/>
                </a:solidFill>
                <a:effectLst/>
                <a:latin typeface="+mn-lt"/>
                <a:ea typeface="+mn-ea"/>
                <a:cs typeface="+mn-cs"/>
              </a:rPr>
              <a:t>If you have the resources and buy-in, it may even be possible to have your study staff member at the clinic to talk to patients about the study. These types of conversations can be had in the waiting room while a patient is waiting for their appointment or any other times you and the clinician agree on. Typically, this is ok as long as it doesn’t slow down the clinician’s efficiency and impact how many patients they are able to see in a day.</a:t>
            </a:r>
            <a:endParaRPr lang="en-US" dirty="0"/>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Clinic liaisons  can also assist in manage a “concierge” service that can assist in scheduling research and non-research related appointments and connections</a:t>
            </a:r>
          </a:p>
        </p:txBody>
      </p:sp>
      <p:sp>
        <p:nvSpPr>
          <p:cNvPr id="4" name="Slide Number Placeholder 3"/>
          <p:cNvSpPr>
            <a:spLocks noGrp="1"/>
          </p:cNvSpPr>
          <p:nvPr>
            <p:ph type="sldNum" sz="quarter" idx="5"/>
          </p:nvPr>
        </p:nvSpPr>
        <p:spPr/>
        <p:txBody>
          <a:bodyPr/>
          <a:lstStyle/>
          <a:p>
            <a:fld id="{11D94C1A-6B2D-9D47-A347-4069C37F1C69}" type="slidenum">
              <a:rPr lang="en-US" smtClean="0"/>
              <a:t>15</a:t>
            </a:fld>
            <a:endParaRPr lang="en-US"/>
          </a:p>
        </p:txBody>
      </p:sp>
    </p:spTree>
    <p:extLst>
      <p:ext uri="{BB962C8B-B14F-4D97-AF65-F5344CB8AC3E}">
        <p14:creationId xmlns:p14="http://schemas.microsoft.com/office/powerpoint/2010/main" val="2125965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Electronic workflows we use in our everyday life include</a:t>
            </a:r>
          </a:p>
          <a:p>
            <a:r>
              <a:rPr lang="en-US" sz="1200" b="0" i="0" kern="1200" dirty="0">
                <a:solidFill>
                  <a:schemeClr val="tx1"/>
                </a:solidFill>
                <a:effectLst/>
                <a:latin typeface="+mn-lt"/>
                <a:ea typeface="+mn-ea"/>
                <a:cs typeface="+mn-cs"/>
              </a:rPr>
              <a:t>Phone calls</a:t>
            </a:r>
          </a:p>
          <a:p>
            <a:r>
              <a:rPr lang="en-US" sz="1200" b="0" i="0" kern="1200" dirty="0">
                <a:solidFill>
                  <a:schemeClr val="tx1"/>
                </a:solidFill>
                <a:effectLst/>
                <a:latin typeface="+mn-lt"/>
                <a:ea typeface="+mn-ea"/>
                <a:cs typeface="+mn-cs"/>
              </a:rPr>
              <a:t>Emails</a:t>
            </a:r>
          </a:p>
          <a:p>
            <a:r>
              <a:rPr lang="en-US" sz="1200" b="0" i="0" kern="1200" dirty="0">
                <a:solidFill>
                  <a:schemeClr val="tx1"/>
                </a:solidFill>
                <a:effectLst/>
                <a:latin typeface="+mn-lt"/>
                <a:ea typeface="+mn-ea"/>
                <a:cs typeface="+mn-cs"/>
              </a:rPr>
              <a:t>Cloud Databases</a:t>
            </a:r>
          </a:p>
          <a:p>
            <a:r>
              <a:rPr lang="en-US" sz="1200" b="0" i="0" kern="1200" dirty="0">
                <a:solidFill>
                  <a:schemeClr val="tx1"/>
                </a:solidFill>
                <a:effectLst/>
                <a:latin typeface="+mn-lt"/>
                <a:ea typeface="+mn-ea"/>
                <a:cs typeface="+mn-cs"/>
              </a:rPr>
              <a:t>Microsoft Office</a:t>
            </a:r>
          </a:p>
          <a:p>
            <a:r>
              <a:rPr lang="en-US" sz="1200" b="0" i="0" kern="1200" dirty="0">
                <a:solidFill>
                  <a:schemeClr val="tx1"/>
                </a:solidFill>
                <a:effectLst/>
                <a:latin typeface="+mn-lt"/>
                <a:ea typeface="+mn-ea"/>
                <a:cs typeface="+mn-cs"/>
              </a:rPr>
              <a:t>Google Drive, Gmail,</a:t>
            </a:r>
          </a:p>
          <a:p>
            <a:r>
              <a:rPr lang="en-US" sz="1200" b="0" i="0" kern="1200" dirty="0">
                <a:solidFill>
                  <a:schemeClr val="tx1"/>
                </a:solidFill>
                <a:effectLst/>
                <a:latin typeface="+mn-lt"/>
                <a:ea typeface="+mn-ea"/>
                <a:cs typeface="+mn-cs"/>
              </a:rPr>
              <a:t>Some institutions use Box</a:t>
            </a:r>
          </a:p>
          <a:p>
            <a:r>
              <a:rPr lang="en-US" sz="1200" b="0" i="0" kern="1200" dirty="0" err="1">
                <a:solidFill>
                  <a:schemeClr val="tx1"/>
                </a:solidFill>
                <a:effectLst/>
                <a:latin typeface="+mn-lt"/>
                <a:ea typeface="+mn-ea"/>
                <a:cs typeface="+mn-cs"/>
              </a:rPr>
              <a:t>Docusign</a:t>
            </a:r>
            <a:r>
              <a:rPr lang="en-US" sz="1200" b="0" i="0" kern="1200" dirty="0">
                <a:solidFill>
                  <a:schemeClr val="tx1"/>
                </a:solidFill>
                <a:effectLst/>
                <a:latin typeface="+mn-lt"/>
                <a:ea typeface="+mn-ea"/>
                <a:cs typeface="+mn-cs"/>
              </a:rPr>
              <a:t>, and more</a:t>
            </a:r>
          </a:p>
          <a:p>
            <a:r>
              <a:rPr lang="en-US" sz="1200" b="0" i="0" kern="1200" dirty="0">
                <a:solidFill>
                  <a:schemeClr val="tx1"/>
                </a:solidFill>
                <a:effectLst/>
                <a:latin typeface="+mn-lt"/>
                <a:ea typeface="+mn-ea"/>
                <a:cs typeface="+mn-cs"/>
              </a:rPr>
              <a:t>The goal is to make sure clinicians are always in the loop</a:t>
            </a:r>
          </a:p>
        </p:txBody>
      </p:sp>
      <p:sp>
        <p:nvSpPr>
          <p:cNvPr id="4" name="Slide Number Placeholder 3"/>
          <p:cNvSpPr>
            <a:spLocks noGrp="1"/>
          </p:cNvSpPr>
          <p:nvPr>
            <p:ph type="sldNum" sz="quarter" idx="5"/>
          </p:nvPr>
        </p:nvSpPr>
        <p:spPr/>
        <p:txBody>
          <a:bodyPr/>
          <a:lstStyle/>
          <a:p>
            <a:fld id="{11D94C1A-6B2D-9D47-A347-4069C37F1C69}" type="slidenum">
              <a:rPr lang="en-US" smtClean="0"/>
              <a:t>16</a:t>
            </a:fld>
            <a:endParaRPr lang="en-US"/>
          </a:p>
        </p:txBody>
      </p:sp>
    </p:spTree>
    <p:extLst>
      <p:ext uri="{BB962C8B-B14F-4D97-AF65-F5344CB8AC3E}">
        <p14:creationId xmlns:p14="http://schemas.microsoft.com/office/powerpoint/2010/main" val="21516632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17</a:t>
            </a:fld>
            <a:endParaRPr lang="en-US"/>
          </a:p>
        </p:txBody>
      </p:sp>
    </p:spTree>
    <p:extLst>
      <p:ext uri="{BB962C8B-B14F-4D97-AF65-F5344CB8AC3E}">
        <p14:creationId xmlns:p14="http://schemas.microsoft.com/office/powerpoint/2010/main" val="2988177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UTHSC IRB may agree to rely on an IRB at a collaborating institution or an independent IRB (central/single IRB). However, the UTHSC IRB does not currently engage in reliance agreements with international IRBs/Ethics Committees or for Exempt projects</a:t>
            </a:r>
          </a:p>
          <a:p>
            <a:r>
              <a:rPr lang="en-US" sz="1200" b="0" i="0" kern="1200" dirty="0">
                <a:solidFill>
                  <a:schemeClr val="tx1"/>
                </a:solidFill>
                <a:effectLst/>
                <a:latin typeface="+mn-lt"/>
                <a:ea typeface="+mn-ea"/>
                <a:cs typeface="+mn-cs"/>
              </a:rPr>
              <a:t>The UTHSC IRB does not have the staff or resources at this time to serve as the Single/Reviewing IRB for a multisite (e.g., national) study.</a:t>
            </a:r>
          </a:p>
          <a:p>
            <a:br>
              <a:rPr lang="en-US" dirty="0"/>
            </a:br>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18</a:t>
            </a:fld>
            <a:endParaRPr lang="en-US"/>
          </a:p>
        </p:txBody>
      </p:sp>
    </p:spTree>
    <p:extLst>
      <p:ext uri="{BB962C8B-B14F-4D97-AF65-F5344CB8AC3E}">
        <p14:creationId xmlns:p14="http://schemas.microsoft.com/office/powerpoint/2010/main" val="1114789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Trial Innovation Network is a collaborative initiative within the National Institute of Health’s CTSA Program. The Trial Innovation Network comprises three key organizational partners: the CTSA Program hubs, the Trial Innovation Centers, and the Recruitment Innovation Center. The national network focuses on operational innovation, excellence and collaboration to leverage the expertise and resources of the CTSA program. Through the Trial Innovation Network, you may find opportunities for collaboration.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SMART IRB is a reliance platform (not an IRB), designed to streamline the IRB reliance agreement process between institutions. The SMART IRB master reliance agreement facilitates the authorization agreement process between participating institutions.</a:t>
            </a:r>
          </a:p>
          <a:p>
            <a:endParaRPr lang="en-US" sz="1200" b="0" i="0" kern="1200" dirty="0">
              <a:solidFill>
                <a:schemeClr val="tx1"/>
              </a:solidFill>
              <a:effectLst/>
              <a:latin typeface="+mn-lt"/>
              <a:ea typeface="+mn-ea"/>
              <a:cs typeface="+mn-cs"/>
            </a:endParaRPr>
          </a:p>
          <a:p>
            <a:r>
              <a:rPr lang="en-US" b="1" dirty="0"/>
              <a:t>If you are interested in conducting a multi-site study, contact the UTHSC IRB</a:t>
            </a:r>
          </a:p>
          <a:p>
            <a:pPr lvl="1"/>
            <a:r>
              <a:rPr lang="en-US" dirty="0"/>
              <a:t>Kimberly Williams, IRB Reliance Manager </a:t>
            </a:r>
          </a:p>
          <a:p>
            <a:pPr lvl="1"/>
            <a:r>
              <a:rPr lang="en-US" b="1" dirty="0">
                <a:hlinkClick r:id="rId3"/>
              </a:rPr>
              <a:t>kwilli72@uthsc.edu</a:t>
            </a:r>
            <a:r>
              <a:rPr lang="en-US" dirty="0"/>
              <a:t> </a:t>
            </a:r>
          </a:p>
          <a:p>
            <a:br>
              <a:rPr lang="en-US" dirty="0"/>
            </a:b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19</a:t>
            </a:fld>
            <a:endParaRPr lang="en-US"/>
          </a:p>
        </p:txBody>
      </p:sp>
    </p:spTree>
    <p:extLst>
      <p:ext uri="{BB962C8B-B14F-4D97-AF65-F5344CB8AC3E}">
        <p14:creationId xmlns:p14="http://schemas.microsoft.com/office/powerpoint/2010/main" val="342364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step to to partnering with clinicians is building a relationship. Particularly one founded on trust and transparency. This is essential in any recruitment &amp; retention process.</a:t>
            </a:r>
          </a:p>
          <a:p>
            <a:endParaRPr lang="en-US" dirty="0"/>
          </a:p>
          <a:p>
            <a:r>
              <a:rPr lang="en-US" dirty="0"/>
              <a:t>When getting to know clinicians, it is beneficial to show your face and conduct a site visit if possible. This is beneficial because it can aid you in gaining buy-in from clinical staff including office managers, nurses, medical assistants </a:t>
            </a:r>
          </a:p>
          <a:p>
            <a:endParaRPr lang="en-US" dirty="0"/>
          </a:p>
          <a:p>
            <a:r>
              <a:rPr lang="en-US" dirty="0"/>
              <a:t>An initial site survey can be distributed to clinic staff and would be a set of pre-determined questions provided to each new site meant to elucidate site opportunities, challenges, and communication preferences.</a:t>
            </a:r>
          </a:p>
          <a:p>
            <a:endParaRPr lang="en-US" dirty="0"/>
          </a:p>
          <a:p>
            <a:r>
              <a:rPr lang="en-US" dirty="0"/>
              <a:t>A site survey can provide insight that will help address structural barriers that impact a clinician’s patients and your potential participant.</a:t>
            </a:r>
          </a:p>
          <a:p>
            <a:endParaRPr lang="en-US" dirty="0"/>
          </a:p>
          <a:p>
            <a:r>
              <a:rPr lang="en-US" dirty="0"/>
              <a:t>Stress the safety of trial and lay our clear expectations and establish understanding by explaining the study benefits and being candid about risks</a:t>
            </a:r>
          </a:p>
        </p:txBody>
      </p:sp>
      <p:sp>
        <p:nvSpPr>
          <p:cNvPr id="4" name="Slide Number Placeholder 3"/>
          <p:cNvSpPr>
            <a:spLocks noGrp="1"/>
          </p:cNvSpPr>
          <p:nvPr>
            <p:ph type="sldNum" sz="quarter" idx="5"/>
          </p:nvPr>
        </p:nvSpPr>
        <p:spPr/>
        <p:txBody>
          <a:bodyPr/>
          <a:lstStyle/>
          <a:p>
            <a:fld id="{11D94C1A-6B2D-9D47-A347-4069C37F1C69}" type="slidenum">
              <a:rPr lang="en-US" smtClean="0"/>
              <a:t>4</a:t>
            </a:fld>
            <a:endParaRPr lang="en-US"/>
          </a:p>
        </p:txBody>
      </p:sp>
    </p:spTree>
    <p:extLst>
      <p:ext uri="{BB962C8B-B14F-4D97-AF65-F5344CB8AC3E}">
        <p14:creationId xmlns:p14="http://schemas.microsoft.com/office/powerpoint/2010/main" val="3235173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3200" b="1" dirty="0"/>
              <a:t>Highlight clinical relevance and timeliness of research</a:t>
            </a:r>
          </a:p>
          <a:p>
            <a:pPr lvl="1" fontAlgn="base"/>
            <a:r>
              <a:rPr lang="en-US" sz="2800" dirty="0"/>
              <a:t>What are the deliverables?</a:t>
            </a:r>
          </a:p>
          <a:p>
            <a:pPr lvl="1" fontAlgn="base"/>
            <a:r>
              <a:rPr lang="en-US" sz="2800" dirty="0"/>
              <a:t>How does the study match up with the clinician’s goals?</a:t>
            </a:r>
          </a:p>
          <a:p>
            <a:pPr fontAlgn="base"/>
            <a:r>
              <a:rPr lang="en-US" sz="3200" b="1" dirty="0"/>
              <a:t>Be prepared to answer research and non-research clinical questions</a:t>
            </a:r>
          </a:p>
          <a:p>
            <a:pPr fontAlgn="base"/>
            <a:r>
              <a:rPr lang="en-US" sz="3200" b="1" dirty="0"/>
              <a:t>Create win-win situation</a:t>
            </a:r>
          </a:p>
          <a:p>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5</a:t>
            </a:fld>
            <a:endParaRPr lang="en-US"/>
          </a:p>
        </p:txBody>
      </p:sp>
    </p:spTree>
    <p:extLst>
      <p:ext uri="{BB962C8B-B14F-4D97-AF65-F5344CB8AC3E}">
        <p14:creationId xmlns:p14="http://schemas.microsoft.com/office/powerpoint/2010/main" val="2838885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are various benefits to partnering with Clinicians:</a:t>
            </a:r>
          </a:p>
          <a:p>
            <a:endParaRPr lang="en-US" dirty="0"/>
          </a:p>
          <a:p>
            <a:r>
              <a:rPr lang="en-US" dirty="0"/>
              <a:t>Relationships with patient is already established. Therefore as a researcher you can capitalize on pre-existing relationships</a:t>
            </a:r>
          </a:p>
          <a:p>
            <a:r>
              <a:rPr lang="en-US" dirty="0"/>
              <a:t>Patients are already working with someone they trust so…</a:t>
            </a:r>
          </a:p>
          <a:p>
            <a:r>
              <a:rPr lang="en-US" dirty="0"/>
              <a:t>Offers patients access to innovative and cutting edge-research treatment. </a:t>
            </a:r>
          </a:p>
          <a:p>
            <a:r>
              <a:rPr lang="en-US" dirty="0"/>
              <a:t>It also may be beneficial to partner with </a:t>
            </a:r>
            <a:r>
              <a:rPr lang="en-US" dirty="0" err="1"/>
              <a:t>clinicans</a:t>
            </a:r>
            <a:r>
              <a:rPr lang="en-US" dirty="0"/>
              <a:t> because it could offer clients innovative and cutting-edge research treatment or interventions that wouldn’t otherwise be available for 5 or more years.  The treatment is often at no or low cost and participant compensation is often included.  In addition, the research subject has a direct hand in improving treatment approaches by providing quality feedback.</a:t>
            </a:r>
          </a:p>
          <a:p>
            <a:r>
              <a:rPr lang="en-US" sz="1200" b="0" i="0" kern="1200" dirty="0">
                <a:solidFill>
                  <a:schemeClr val="tx1"/>
                </a:solidFill>
                <a:effectLst/>
                <a:latin typeface="+mn-lt"/>
                <a:ea typeface="+mn-ea"/>
                <a:cs typeface="+mn-cs"/>
              </a:rPr>
              <a:t>The goal of translational research is to translate (move) basic science discoveries more quickly and efficiently into practice. Partnering with clinicians aids </a:t>
            </a:r>
            <a:r>
              <a:rPr lang="en-US" dirty="0"/>
              <a:t>in boosting translational research because it: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Advances multidisciplinary collaboration among laboratory and clinical researchers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Incorporates the desires of the general public, with communities being engaged to determine their needs for health innovation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And Identifies and supports the adoption of best medical and health practices</a:t>
            </a:r>
          </a:p>
          <a:p>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6</a:t>
            </a:fld>
            <a:endParaRPr lang="en-US"/>
          </a:p>
        </p:txBody>
      </p:sp>
    </p:spTree>
    <p:extLst>
      <p:ext uri="{BB962C8B-B14F-4D97-AF65-F5344CB8AC3E}">
        <p14:creationId xmlns:p14="http://schemas.microsoft.com/office/powerpoint/2010/main" val="2257962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When thinking about recruitment and retention, it is important to be aware of barriers to participation of clinicians and patient-participants in mind because neither groups want to feel exploited.</a:t>
            </a:r>
            <a:endParaRPr lang="en-US" dirty="0"/>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Time commitment</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Clinical equipoise is also a relevant concern related to research. Upon hearing about the goals and premise of a clinical trial, a clinician may feel that being assigned to the control group is not beneficial to their patient. If they are not in favor of randomization, they may feel it’s better to not have their patients participate in the trial.</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Where will researchers go? They may not have the space for you</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11D94C1A-6B2D-9D47-A347-4069C37F1C69}" type="slidenum">
              <a:rPr lang="en-US" smtClean="0"/>
              <a:t>7</a:t>
            </a:fld>
            <a:endParaRPr lang="en-US"/>
          </a:p>
        </p:txBody>
      </p:sp>
    </p:spTree>
    <p:extLst>
      <p:ext uri="{BB962C8B-B14F-4D97-AF65-F5344CB8AC3E}">
        <p14:creationId xmlns:p14="http://schemas.microsoft.com/office/powerpoint/2010/main" val="833043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You may also face difficulty in  recruiting &amp; retaining participants because of participants dissatisfaction with randomized assignment. Participants may not want to be placed in the control group and feel like there are no benefits to participation. </a:t>
            </a:r>
          </a:p>
          <a:p>
            <a:r>
              <a:rPr lang="en-US" sz="1200" b="0" i="0" kern="1200" dirty="0">
                <a:solidFill>
                  <a:schemeClr val="tx1"/>
                </a:solidFill>
                <a:effectLst/>
                <a:latin typeface="+mn-lt"/>
                <a:ea typeface="+mn-ea"/>
                <a:cs typeface="+mn-cs"/>
              </a:rPr>
              <a:t>A possible solution to this barrier </a:t>
            </a:r>
            <a:r>
              <a:rPr lang="en-US" sz="1200" b="0" i="0" kern="1200">
                <a:solidFill>
                  <a:schemeClr val="tx1"/>
                </a:solidFill>
                <a:effectLst/>
                <a:latin typeface="+mn-lt"/>
                <a:ea typeface="+mn-ea"/>
                <a:cs typeface="+mn-cs"/>
              </a:rPr>
              <a:t>is explaining </a:t>
            </a:r>
            <a:r>
              <a:rPr lang="en-US" sz="1200" b="0" i="0" kern="1200" dirty="0">
                <a:solidFill>
                  <a:schemeClr val="tx1"/>
                </a:solidFill>
                <a:effectLst/>
                <a:latin typeface="+mn-lt"/>
                <a:ea typeface="+mn-ea"/>
                <a:cs typeface="+mn-cs"/>
              </a:rPr>
              <a:t>how patients participation benefits not only them but others like them, possibly help others in their community, and they are making an impact towards societal change.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Even if participants are placed in an experimental group, there are no guarantees that the what is being offered will work for them and that may be too much of a risk for some participants to take.</a:t>
            </a:r>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8</a:t>
            </a:fld>
            <a:endParaRPr lang="en-US"/>
          </a:p>
        </p:txBody>
      </p:sp>
    </p:spTree>
    <p:extLst>
      <p:ext uri="{BB962C8B-B14F-4D97-AF65-F5344CB8AC3E}">
        <p14:creationId xmlns:p14="http://schemas.microsoft.com/office/powerpoint/2010/main" val="1565775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preparing to approach clinicians, it is beneficial to understand which type of clinic is beneficial for you and your study.</a:t>
            </a:r>
          </a:p>
          <a:p>
            <a:endParaRPr lang="en-US" dirty="0"/>
          </a:p>
          <a:p>
            <a:r>
              <a:rPr lang="en-US" dirty="0"/>
              <a:t>Typically there are Single sites and networks</a:t>
            </a:r>
          </a:p>
          <a:p>
            <a:endParaRPr lang="en-US" dirty="0"/>
          </a:p>
          <a:p>
            <a:r>
              <a:rPr lang="en-US" dirty="0"/>
              <a:t>Single sites</a:t>
            </a:r>
          </a:p>
          <a:p>
            <a:r>
              <a:rPr lang="en-US" dirty="0"/>
              <a:t>PROS:</a:t>
            </a:r>
          </a:p>
          <a:p>
            <a:r>
              <a:rPr lang="en-US" dirty="0" err="1"/>
              <a:t>LogisitIcally</a:t>
            </a:r>
            <a:r>
              <a:rPr lang="en-US" dirty="0"/>
              <a:t> single sites are easier to manage in terms of relationships with clinicians, staff, and amount of effort put into recruitment.</a:t>
            </a:r>
          </a:p>
          <a:p>
            <a:r>
              <a:rPr lang="en-US" dirty="0"/>
              <a:t>The data collection process is also easier because you are only dealing with one site.</a:t>
            </a:r>
          </a:p>
          <a:p>
            <a:r>
              <a:rPr lang="en-US" sz="1200" b="0" i="0" kern="1200" dirty="0">
                <a:solidFill>
                  <a:schemeClr val="tx1"/>
                </a:solidFill>
                <a:effectLst/>
                <a:latin typeface="+mn-lt"/>
                <a:ea typeface="+mn-ea"/>
                <a:cs typeface="+mn-cs"/>
              </a:rPr>
              <a:t>They typically deal with a less heterogeneous population, thereby diminishing confounding (makes things seem related when they aren’t) that may impact results and future analyses of results.</a:t>
            </a:r>
            <a:endParaRPr lang="en-US" dirty="0"/>
          </a:p>
          <a:p>
            <a:r>
              <a:rPr lang="en-US" dirty="0"/>
              <a:t>Typically a smaller amount of patient-participants which can affect statistical power. Research has also shown there is typically a slower accumulation of participants typically because there are less participants seen by a doctor in a days, weeks, or months time in comparison to a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Possibly cheaper in terms of providing materials to patients with flyers, business cards. And also showing appreciation to clinic staff through food, gifts, and other tokens.</a:t>
            </a:r>
          </a:p>
          <a:p>
            <a:endParaRPr lang="en-US" dirty="0"/>
          </a:p>
          <a:p>
            <a:r>
              <a:rPr lang="en-US" dirty="0"/>
              <a:t>CONS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Slower accumulation of patient-participants</a:t>
            </a:r>
          </a:p>
          <a:p>
            <a:endParaRPr lang="en-US" dirty="0"/>
          </a:p>
          <a:p>
            <a:r>
              <a:rPr lang="en-US" dirty="0"/>
              <a:t>Limited external validity. </a:t>
            </a:r>
            <a:r>
              <a:rPr lang="en-US" sz="1200" b="0" i="0" kern="1200" dirty="0">
                <a:solidFill>
                  <a:schemeClr val="tx1"/>
                </a:solidFill>
                <a:effectLst/>
                <a:latin typeface="+mn-lt"/>
                <a:ea typeface="+mn-ea"/>
                <a:cs typeface="+mn-cs"/>
              </a:rPr>
              <a:t>Interventions tested in a single clinical environment are not necessarily generalizable to a broader population</a:t>
            </a:r>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9</a:t>
            </a:fld>
            <a:endParaRPr lang="en-US"/>
          </a:p>
        </p:txBody>
      </p:sp>
    </p:spTree>
    <p:extLst>
      <p:ext uri="{BB962C8B-B14F-4D97-AF65-F5344CB8AC3E}">
        <p14:creationId xmlns:p14="http://schemas.microsoft.com/office/powerpoint/2010/main" val="1675556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Networks</a:t>
            </a:r>
          </a:p>
          <a:p>
            <a:r>
              <a:rPr lang="en-US" dirty="0"/>
              <a:t>PROS:</a:t>
            </a:r>
          </a:p>
          <a:p>
            <a:r>
              <a:rPr lang="en-US" dirty="0"/>
              <a:t>Access to a larger amount of patient-participants which can improve statistical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Potential findings more generalizable</a:t>
            </a:r>
          </a:p>
          <a:p>
            <a:endParaRPr lang="en-US" dirty="0"/>
          </a:p>
          <a:p>
            <a:endParaRPr lang="en-US" dirty="0"/>
          </a:p>
          <a:p>
            <a:r>
              <a:rPr lang="en-US" dirty="0"/>
              <a:t>However,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Navigating various groups and relationships: This may</a:t>
            </a:r>
            <a:r>
              <a:rPr lang="en-US" sz="1200" b="0" i="0" kern="1200" dirty="0">
                <a:solidFill>
                  <a:schemeClr val="tx1"/>
                </a:solidFill>
                <a:effectLst/>
                <a:latin typeface="+mn-lt"/>
                <a:ea typeface="+mn-ea"/>
                <a:cs typeface="+mn-cs"/>
              </a:rPr>
              <a:t> require prolonged negotiations on the study protocol which impacts how much time and effort your study team has to put into making sure things are properly approved.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happens if all physicians don’t say yes? If one says no, they all may say no.</a:t>
            </a:r>
          </a:p>
          <a:p>
            <a:endParaRPr lang="en-US" dirty="0"/>
          </a:p>
        </p:txBody>
      </p:sp>
      <p:sp>
        <p:nvSpPr>
          <p:cNvPr id="4" name="Slide Number Placeholder 3"/>
          <p:cNvSpPr>
            <a:spLocks noGrp="1"/>
          </p:cNvSpPr>
          <p:nvPr>
            <p:ph type="sldNum" sz="quarter" idx="5"/>
          </p:nvPr>
        </p:nvSpPr>
        <p:spPr/>
        <p:txBody>
          <a:bodyPr/>
          <a:lstStyle/>
          <a:p>
            <a:fld id="{11D94C1A-6B2D-9D47-A347-4069C37F1C69}" type="slidenum">
              <a:rPr lang="en-US" smtClean="0"/>
              <a:t>10</a:t>
            </a:fld>
            <a:endParaRPr lang="en-US"/>
          </a:p>
        </p:txBody>
      </p:sp>
    </p:spTree>
    <p:extLst>
      <p:ext uri="{BB962C8B-B14F-4D97-AF65-F5344CB8AC3E}">
        <p14:creationId xmlns:p14="http://schemas.microsoft.com/office/powerpoint/2010/main" val="2793782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mn-ea"/>
                <a:cs typeface="+mn-cs"/>
              </a:rPr>
              <a:t>Explain study benefits to potential participants</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Explain Autonomy</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Explain Community: You may have the chance to help others get a better treatment for their health problems in the future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You may be able to get information about support groups and resources.</a:t>
            </a:r>
          </a:p>
          <a:p>
            <a:pPr rtl="0"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11D94C1A-6B2D-9D47-A347-4069C37F1C69}" type="slidenum">
              <a:rPr lang="en-US" smtClean="0"/>
              <a:t>11</a:t>
            </a:fld>
            <a:endParaRPr lang="en-US"/>
          </a:p>
        </p:txBody>
      </p:sp>
    </p:spTree>
    <p:extLst>
      <p:ext uri="{BB962C8B-B14F-4D97-AF65-F5344CB8AC3E}">
        <p14:creationId xmlns:p14="http://schemas.microsoft.com/office/powerpoint/2010/main" val="364861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18288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5490664"/>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Speaker Name Here</a:t>
            </a:r>
          </a:p>
          <a:p>
            <a:r>
              <a:rPr lang="en-US" dirty="0"/>
              <a:t>Position Title</a:t>
            </a:r>
          </a:p>
        </p:txBody>
      </p:sp>
    </p:spTree>
    <p:extLst>
      <p:ext uri="{BB962C8B-B14F-4D97-AF65-F5344CB8AC3E}">
        <p14:creationId xmlns:p14="http://schemas.microsoft.com/office/powerpoint/2010/main" val="91320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273D-4579-6B48-84A6-610C8D75760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Content Placeholder 2">
            <a:extLst>
              <a:ext uri="{FF2B5EF4-FFF2-40B4-BE49-F238E27FC236}">
                <a16:creationId xmlns:a16="http://schemas.microsoft.com/office/drawing/2014/main" id="{F501B71C-1414-4344-BE9A-4E5AB22248A6}"/>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51BA34D-8BD6-7B4E-901E-37B5C80DC54D}"/>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Subtopic goes here.</a:t>
            </a:r>
          </a:p>
        </p:txBody>
      </p:sp>
    </p:spTree>
    <p:extLst>
      <p:ext uri="{BB962C8B-B14F-4D97-AF65-F5344CB8AC3E}">
        <p14:creationId xmlns:p14="http://schemas.microsoft.com/office/powerpoint/2010/main" val="313017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62D-8175-DD49-A168-0502388E8FA9}"/>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Picture Placeholder 2">
            <a:extLst>
              <a:ext uri="{FF2B5EF4-FFF2-40B4-BE49-F238E27FC236}">
                <a16:creationId xmlns:a16="http://schemas.microsoft.com/office/drawing/2014/main" id="{D74E1B8F-0647-594C-B682-05977D5B1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B84CC-AAAA-E748-9A78-C4C9DD0F22BC}"/>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Supporting info goes here.</a:t>
            </a:r>
          </a:p>
        </p:txBody>
      </p:sp>
    </p:spTree>
    <p:extLst>
      <p:ext uri="{BB962C8B-B14F-4D97-AF65-F5344CB8AC3E}">
        <p14:creationId xmlns:p14="http://schemas.microsoft.com/office/powerpoint/2010/main" val="45134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3479098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3950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043609"/>
            <a:ext cx="10519719" cy="1828800"/>
          </a:xfrm>
        </p:spPr>
        <p:txBody>
          <a:bodyPr anchor="ctr">
            <a:normAutofit/>
          </a:bodyPr>
          <a:lstStyle>
            <a:lvl1pPr algn="ctr">
              <a:defRPr sz="4400" b="0">
                <a:solidFill>
                  <a:schemeClr val="bg1">
                    <a:lumMod val="95000"/>
                  </a:schemeClr>
                </a:solidFill>
              </a:defRPr>
            </a:lvl1pPr>
          </a:lstStyle>
          <a:p>
            <a:r>
              <a:rPr lang="en-US" dirty="0"/>
              <a:t>Questions?</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3333873"/>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Additional information here.</a:t>
            </a:r>
          </a:p>
        </p:txBody>
      </p:sp>
    </p:spTree>
    <p:extLst>
      <p:ext uri="{BB962C8B-B14F-4D97-AF65-F5344CB8AC3E}">
        <p14:creationId xmlns:p14="http://schemas.microsoft.com/office/powerpoint/2010/main" val="1180419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282148"/>
            <a:ext cx="10519719" cy="2743200"/>
          </a:xfrm>
        </p:spPr>
        <p:txBody>
          <a:bodyPr anchor="ctr">
            <a:normAutofit/>
          </a:bodyPr>
          <a:lstStyle>
            <a:lvl1pPr algn="ctr">
              <a:defRPr sz="4400" b="0">
                <a:solidFill>
                  <a:schemeClr val="bg1">
                    <a:lumMod val="95000"/>
                  </a:schemeClr>
                </a:solidFill>
              </a:defRPr>
            </a:lvl1pPr>
          </a:lstStyle>
          <a:p>
            <a:r>
              <a:rPr lang="en-US" dirty="0"/>
              <a:t>Questions?</a:t>
            </a:r>
          </a:p>
        </p:txBody>
      </p:sp>
    </p:spTree>
    <p:extLst>
      <p:ext uri="{BB962C8B-B14F-4D97-AF65-F5344CB8AC3E}">
        <p14:creationId xmlns:p14="http://schemas.microsoft.com/office/powerpoint/2010/main" val="1047597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15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27432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Tree>
    <p:extLst>
      <p:ext uri="{BB962C8B-B14F-4D97-AF65-F5344CB8AC3E}">
        <p14:creationId xmlns:p14="http://schemas.microsoft.com/office/powerpoint/2010/main" val="3629977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3F0A-C91C-DF42-8392-2EEE75A13307}"/>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5A0C5E1C-B105-0F49-A6C6-1C4F8120FE4C}"/>
              </a:ext>
            </a:extLst>
          </p:cNvPr>
          <p:cNvSpPr>
            <a:spLocks noGrp="1"/>
          </p:cNvSpPr>
          <p:nvPr>
            <p:ph idx="1" hasCustomPrompt="1"/>
          </p:nvPr>
        </p:nvSpPr>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283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75CD8-92E6-4E4C-A9ED-60997ACD78AA}"/>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8534DA1E-E118-7347-90CE-2FEA4D5526C3}"/>
              </a:ext>
            </a:extLst>
          </p:cNvPr>
          <p:cNvSpPr>
            <a:spLocks noGrp="1"/>
          </p:cNvSpPr>
          <p:nvPr>
            <p:ph sz="half" idx="1" hasCustomPrompt="1"/>
          </p:nvPr>
        </p:nvSpPr>
        <p:spPr>
          <a:xfrm>
            <a:off x="838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91474E-95C5-A941-B049-6B2533128632}"/>
              </a:ext>
            </a:extLst>
          </p:cNvPr>
          <p:cNvSpPr>
            <a:spLocks noGrp="1"/>
          </p:cNvSpPr>
          <p:nvPr>
            <p:ph sz="half" idx="2" hasCustomPrompt="1"/>
          </p:nvPr>
        </p:nvSpPr>
        <p:spPr>
          <a:xfrm>
            <a:off x="6172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9918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02A6-8129-8A42-AE30-B8800232CDAB}"/>
              </a:ext>
            </a:extLst>
          </p:cNvPr>
          <p:cNvSpPr>
            <a:spLocks noGrp="1"/>
          </p:cNvSpPr>
          <p:nvPr>
            <p:ph type="ctrTitle" hasCustomPrompt="1"/>
          </p:nvPr>
        </p:nvSpPr>
        <p:spPr>
          <a:xfrm>
            <a:off x="611256" y="1041400"/>
            <a:ext cx="10969487" cy="2387600"/>
          </a:xfrm>
        </p:spPr>
        <p:txBody>
          <a:bodyPr anchor="b"/>
          <a:lstStyle>
            <a:lvl1pPr algn="l">
              <a:defRPr sz="6000"/>
            </a:lvl1pPr>
          </a:lstStyle>
          <a:p>
            <a:r>
              <a:rPr lang="en-US" dirty="0"/>
              <a:t>Topic Goes Here</a:t>
            </a:r>
          </a:p>
        </p:txBody>
      </p:sp>
      <p:sp>
        <p:nvSpPr>
          <p:cNvPr id="3" name="Subtitle 2">
            <a:extLst>
              <a:ext uri="{FF2B5EF4-FFF2-40B4-BE49-F238E27FC236}">
                <a16:creationId xmlns:a16="http://schemas.microsoft.com/office/drawing/2014/main" id="{5DA41C35-DA28-DC40-8D13-E0E6E7ED1722}"/>
              </a:ext>
            </a:extLst>
          </p:cNvPr>
          <p:cNvSpPr>
            <a:spLocks noGrp="1"/>
          </p:cNvSpPr>
          <p:nvPr>
            <p:ph type="subTitle" idx="1" hasCustomPrompt="1"/>
          </p:nvPr>
        </p:nvSpPr>
        <p:spPr>
          <a:xfrm>
            <a:off x="611256" y="3521075"/>
            <a:ext cx="10969487"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Supporting info goes here.</a:t>
            </a:r>
          </a:p>
        </p:txBody>
      </p:sp>
    </p:spTree>
    <p:extLst>
      <p:ext uri="{BB962C8B-B14F-4D97-AF65-F5344CB8AC3E}">
        <p14:creationId xmlns:p14="http://schemas.microsoft.com/office/powerpoint/2010/main" val="95924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86D4-822F-6440-8820-D2F5AA7C1E52}"/>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Topic Goes Here</a:t>
            </a:r>
          </a:p>
        </p:txBody>
      </p:sp>
      <p:sp>
        <p:nvSpPr>
          <p:cNvPr id="3" name="Text Placeholder 2">
            <a:extLst>
              <a:ext uri="{FF2B5EF4-FFF2-40B4-BE49-F238E27FC236}">
                <a16:creationId xmlns:a16="http://schemas.microsoft.com/office/drawing/2014/main" id="{2B887203-5679-774E-8106-D39A68918F7A}"/>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Supporting info goes here.</a:t>
            </a:r>
          </a:p>
        </p:txBody>
      </p:sp>
    </p:spTree>
    <p:extLst>
      <p:ext uri="{BB962C8B-B14F-4D97-AF65-F5344CB8AC3E}">
        <p14:creationId xmlns:p14="http://schemas.microsoft.com/office/powerpoint/2010/main" val="3908222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7FB54-DD7A-B840-BEE9-133B46091FB4}"/>
              </a:ext>
            </a:extLst>
          </p:cNvPr>
          <p:cNvSpPr>
            <a:spLocks noGrp="1"/>
          </p:cNvSpPr>
          <p:nvPr>
            <p:ph type="title" hasCustomPrompt="1"/>
          </p:nvPr>
        </p:nvSpPr>
        <p:spPr>
          <a:xfrm>
            <a:off x="839788" y="365125"/>
            <a:ext cx="10515600" cy="1325563"/>
          </a:xfrm>
        </p:spPr>
        <p:txBody>
          <a:bodyPr/>
          <a:lstStyle/>
          <a:p>
            <a:r>
              <a:rPr lang="en-US" dirty="0"/>
              <a:t>Topic Goes Here</a:t>
            </a:r>
          </a:p>
        </p:txBody>
      </p:sp>
      <p:sp>
        <p:nvSpPr>
          <p:cNvPr id="3" name="Text Placeholder 2">
            <a:extLst>
              <a:ext uri="{FF2B5EF4-FFF2-40B4-BE49-F238E27FC236}">
                <a16:creationId xmlns:a16="http://schemas.microsoft.com/office/drawing/2014/main" id="{64DE187C-7D18-F043-8D7E-9174E1D20505}"/>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First category goes here</a:t>
            </a:r>
          </a:p>
        </p:txBody>
      </p:sp>
      <p:sp>
        <p:nvSpPr>
          <p:cNvPr id="4" name="Content Placeholder 3">
            <a:extLst>
              <a:ext uri="{FF2B5EF4-FFF2-40B4-BE49-F238E27FC236}">
                <a16:creationId xmlns:a16="http://schemas.microsoft.com/office/drawing/2014/main" id="{C477AA01-5E3B-9947-94E9-8DBEBB24FB1D}"/>
              </a:ext>
            </a:extLst>
          </p:cNvPr>
          <p:cNvSpPr>
            <a:spLocks noGrp="1"/>
          </p:cNvSpPr>
          <p:nvPr>
            <p:ph sz="half" idx="2" hasCustomPrompt="1"/>
          </p:nvPr>
        </p:nvSpPr>
        <p:spPr>
          <a:xfrm>
            <a:off x="839788" y="2505075"/>
            <a:ext cx="5157787"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4C4926A0-D74B-7040-9576-08885A9CBC03}"/>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Second category goes here</a:t>
            </a:r>
          </a:p>
        </p:txBody>
      </p:sp>
      <p:sp>
        <p:nvSpPr>
          <p:cNvPr id="6" name="Content Placeholder 5">
            <a:extLst>
              <a:ext uri="{FF2B5EF4-FFF2-40B4-BE49-F238E27FC236}">
                <a16:creationId xmlns:a16="http://schemas.microsoft.com/office/drawing/2014/main" id="{E9482541-84DE-0A4A-B452-4A72AA5D829F}"/>
              </a:ext>
            </a:extLst>
          </p:cNvPr>
          <p:cNvSpPr>
            <a:spLocks noGrp="1"/>
          </p:cNvSpPr>
          <p:nvPr>
            <p:ph sz="quarter" idx="4" hasCustomPrompt="1"/>
          </p:nvPr>
        </p:nvSpPr>
        <p:spPr>
          <a:xfrm>
            <a:off x="6172200" y="2505075"/>
            <a:ext cx="5183188"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099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CC42-4E0F-7245-80A3-DBFC04076333}"/>
              </a:ext>
            </a:extLst>
          </p:cNvPr>
          <p:cNvSpPr>
            <a:spLocks noGrp="1"/>
          </p:cNvSpPr>
          <p:nvPr>
            <p:ph type="title" hasCustomPrompt="1"/>
          </p:nvPr>
        </p:nvSpPr>
        <p:spPr/>
        <p:txBody>
          <a:bodyPr/>
          <a:lstStyle/>
          <a:p>
            <a:r>
              <a:rPr lang="en-US" dirty="0"/>
              <a:t>Topic Goes Here</a:t>
            </a:r>
          </a:p>
        </p:txBody>
      </p:sp>
    </p:spTree>
    <p:extLst>
      <p:ext uri="{BB962C8B-B14F-4D97-AF65-F5344CB8AC3E}">
        <p14:creationId xmlns:p14="http://schemas.microsoft.com/office/powerpoint/2010/main" val="132871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4909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jp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43811D2F-26DE-CC49-AE0B-7C2E4752E04D}"/>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3167959"/>
            <a:ext cx="10515600" cy="2745824"/>
          </a:xfrm>
          <a:prstGeom prst="rect">
            <a:avLst/>
          </a:prstGeom>
        </p:spPr>
        <p:txBody>
          <a:bodyPr vert="horz" lIns="91440" tIns="45720" rIns="91440" bIns="45720" rtlCol="0" anchor="ctr">
            <a:normAutofit/>
          </a:bodyPr>
          <a:lstStyle/>
          <a:p>
            <a:r>
              <a:rPr lang="en-US" dirty="0"/>
              <a:t>Add Presentation Title Here</a:t>
            </a:r>
          </a:p>
        </p:txBody>
      </p:sp>
    </p:spTree>
    <p:extLst>
      <p:ext uri="{BB962C8B-B14F-4D97-AF65-F5344CB8AC3E}">
        <p14:creationId xmlns:p14="http://schemas.microsoft.com/office/powerpoint/2010/main" val="2486928822"/>
      </p:ext>
    </p:extLst>
  </p:cSld>
  <p:clrMap bg1="lt1" tx1="dk1" bg2="lt2" tx2="dk2" accent1="accent1" accent2="accent2" accent3="accent3" accent4="accent4" accent5="accent5" accent6="accent6" hlink="hlink" folHlink="folHlink"/>
  <p:sldLayoutIdLst>
    <p:sldLayoutId id="2147483659" r:id="rId1"/>
    <p:sldLayoutId id="2147483660" r:id="rId2"/>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4ED28DF-B9B5-4240-B469-CE97AD99E533}"/>
              </a:ext>
            </a:extLst>
          </p:cNvPr>
          <p:cNvPicPr>
            <a:picLocks noChangeAspect="1"/>
          </p:cNvPicPr>
          <p:nvPr userDrawn="1"/>
        </p:nvPicPr>
        <p:blipFill>
          <a:blip r:embed="rId11"/>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BCD04139-7363-BE49-B955-130A8C2FFDE4}"/>
              </a:ext>
            </a:extLst>
          </p:cNvPr>
          <p:cNvSpPr>
            <a:spLocks noGrp="1"/>
          </p:cNvSpPr>
          <p:nvPr>
            <p:ph type="title"/>
          </p:nvPr>
        </p:nvSpPr>
        <p:spPr>
          <a:xfrm>
            <a:off x="838200" y="454577"/>
            <a:ext cx="10515600" cy="1325563"/>
          </a:xfrm>
          <a:prstGeom prst="rect">
            <a:avLst/>
          </a:prstGeom>
        </p:spPr>
        <p:txBody>
          <a:bodyPr vert="horz" lIns="91440" tIns="45720" rIns="91440" bIns="45720" rtlCol="0" anchor="ctr">
            <a:normAutofit/>
          </a:bodyPr>
          <a:lstStyle/>
          <a:p>
            <a:r>
              <a:rPr lang="en-US" dirty="0"/>
              <a:t>Topic Goes Here</a:t>
            </a:r>
          </a:p>
        </p:txBody>
      </p:sp>
      <p:sp>
        <p:nvSpPr>
          <p:cNvPr id="3" name="Text Placeholder 2">
            <a:extLst>
              <a:ext uri="{FF2B5EF4-FFF2-40B4-BE49-F238E27FC236}">
                <a16:creationId xmlns:a16="http://schemas.microsoft.com/office/drawing/2014/main" id="{1A84F40F-5806-B842-B69A-01A556490CE2}"/>
              </a:ext>
            </a:extLst>
          </p:cNvPr>
          <p:cNvSpPr>
            <a:spLocks noGrp="1"/>
          </p:cNvSpPr>
          <p:nvPr>
            <p:ph type="body" idx="1"/>
          </p:nvPr>
        </p:nvSpPr>
        <p:spPr>
          <a:xfrm>
            <a:off x="838200" y="1915077"/>
            <a:ext cx="10515600" cy="4351338"/>
          </a:xfrm>
          <a:prstGeom prst="rect">
            <a:avLst/>
          </a:prstGeom>
        </p:spPr>
        <p:txBody>
          <a:bodyPr vert="horz" lIns="91440" tIns="45720" rIns="91440" bIns="45720" rtlCol="0">
            <a:normAutofit/>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761000"/>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49" r:id="rId3"/>
    <p:sldLayoutId id="2147483651"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kern="1200">
          <a:solidFill>
            <a:srgbClr val="11574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4"/>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2056088"/>
            <a:ext cx="10515600" cy="2745824"/>
          </a:xfrm>
          <a:prstGeom prst="rect">
            <a:avLst/>
          </a:prstGeom>
        </p:spPr>
        <p:txBody>
          <a:bodyPr vert="horz" lIns="91440" tIns="45720" rIns="91440" bIns="45720" rtlCol="0" anchor="ctr">
            <a:normAutofit/>
          </a:bodyPr>
          <a:lstStyle/>
          <a:p>
            <a:r>
              <a:rPr lang="en-US" dirty="0"/>
              <a:t>Section Header Goes Here</a:t>
            </a:r>
          </a:p>
        </p:txBody>
      </p:sp>
    </p:spTree>
    <p:extLst>
      <p:ext uri="{BB962C8B-B14F-4D97-AF65-F5344CB8AC3E}">
        <p14:creationId xmlns:p14="http://schemas.microsoft.com/office/powerpoint/2010/main" val="2968704874"/>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5"/>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1279525"/>
            <a:ext cx="10515600" cy="2745824"/>
          </a:xfrm>
          <a:prstGeom prst="rect">
            <a:avLst/>
          </a:prstGeom>
        </p:spPr>
        <p:txBody>
          <a:bodyPr vert="horz" lIns="91440" tIns="45720" rIns="91440" bIns="45720" rtlCol="0" anchor="ctr">
            <a:normAutofit/>
          </a:bodyPr>
          <a:lstStyle/>
          <a:p>
            <a:r>
              <a:rPr lang="en-US" dirty="0"/>
              <a:t>Questions?</a:t>
            </a:r>
          </a:p>
        </p:txBody>
      </p:sp>
    </p:spTree>
    <p:extLst>
      <p:ext uri="{BB962C8B-B14F-4D97-AF65-F5344CB8AC3E}">
        <p14:creationId xmlns:p14="http://schemas.microsoft.com/office/powerpoint/2010/main" val="91551555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ncats.nih.gov/ctsa/projects/network"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smartirb.org/"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F308-3303-0D9A-B72B-019EE96315E0}"/>
              </a:ext>
            </a:extLst>
          </p:cNvPr>
          <p:cNvSpPr>
            <a:spLocks noGrp="1"/>
          </p:cNvSpPr>
          <p:nvPr>
            <p:ph type="ctrTitle"/>
          </p:nvPr>
        </p:nvSpPr>
        <p:spPr>
          <a:xfrm>
            <a:off x="611256" y="2729948"/>
            <a:ext cx="10969487" cy="2077278"/>
          </a:xfrm>
        </p:spPr>
        <p:txBody>
          <a:bodyPr/>
          <a:lstStyle/>
          <a:p>
            <a:r>
              <a:rPr lang="en-US" b="1" dirty="0">
                <a:latin typeface="Arial Black" panose="020B0604020202020204" pitchFamily="34" charset="0"/>
                <a:cs typeface="Arial Black" panose="020B0604020202020204" pitchFamily="34" charset="0"/>
              </a:rPr>
              <a:t>Partnering with Clinicians</a:t>
            </a:r>
          </a:p>
        </p:txBody>
      </p:sp>
      <p:sp>
        <p:nvSpPr>
          <p:cNvPr id="3" name="Subtitle 2">
            <a:extLst>
              <a:ext uri="{FF2B5EF4-FFF2-40B4-BE49-F238E27FC236}">
                <a16:creationId xmlns:a16="http://schemas.microsoft.com/office/drawing/2014/main" id="{16ADD5C8-067A-AFCE-0290-9888DE98EEC1}"/>
              </a:ext>
            </a:extLst>
          </p:cNvPr>
          <p:cNvSpPr>
            <a:spLocks noGrp="1"/>
          </p:cNvSpPr>
          <p:nvPr>
            <p:ph type="subTitle" idx="1"/>
          </p:nvPr>
        </p:nvSpPr>
        <p:spPr>
          <a:xfrm>
            <a:off x="611255" y="5208103"/>
            <a:ext cx="10969487" cy="896385"/>
          </a:xfrm>
        </p:spPr>
        <p:txBody>
          <a:bodyPr/>
          <a:lstStyle/>
          <a:p>
            <a:r>
              <a:rPr lang="en-US" b="1" dirty="0"/>
              <a:t>Ashley G. Evans, BA, MS</a:t>
            </a:r>
          </a:p>
        </p:txBody>
      </p:sp>
      <p:sp>
        <p:nvSpPr>
          <p:cNvPr id="4" name="Subtitle 2">
            <a:extLst>
              <a:ext uri="{FF2B5EF4-FFF2-40B4-BE49-F238E27FC236}">
                <a16:creationId xmlns:a16="http://schemas.microsoft.com/office/drawing/2014/main" id="{2285961B-E98B-2AFA-6062-3F73D8C3F839}"/>
              </a:ext>
            </a:extLst>
          </p:cNvPr>
          <p:cNvSpPr txBox="1">
            <a:spLocks/>
          </p:cNvSpPr>
          <p:nvPr/>
        </p:nvSpPr>
        <p:spPr>
          <a:xfrm>
            <a:off x="611255" y="987286"/>
            <a:ext cx="10969487" cy="896385"/>
          </a:xfrm>
          <a:prstGeom prst="rect">
            <a:avLst/>
          </a:prstGeom>
        </p:spPr>
        <p:txBody>
          <a:bodyPr vert="horz" lIns="91440" tIns="45720" rIns="91440" bIns="45720" rtlCol="0">
            <a:normAutofit lnSpcReduction="10000"/>
          </a:bodyPr>
          <a:lstStyle>
            <a:lvl1pPr marL="0" indent="0" algn="l" defTabSz="914400" rtl="0" eaLnBrk="1" latinLnBrk="0" hangingPunct="1">
              <a:lnSpc>
                <a:spcPct val="100000"/>
              </a:lnSpc>
              <a:spcBef>
                <a:spcPts val="1000"/>
              </a:spcBef>
              <a:buFont typeface="Arial" panose="020B0604020202020204" pitchFamily="34" charset="0"/>
              <a:buNone/>
              <a:defRPr sz="2400" b="0" kern="1200">
                <a:solidFill>
                  <a:srgbClr val="115740"/>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Recruitment &amp; Retention Series</a:t>
            </a:r>
          </a:p>
          <a:p>
            <a:r>
              <a:rPr lang="en-US" b="1" dirty="0"/>
              <a:t>SESSION 5:</a:t>
            </a:r>
          </a:p>
        </p:txBody>
      </p:sp>
    </p:spTree>
    <p:extLst>
      <p:ext uri="{BB962C8B-B14F-4D97-AF65-F5344CB8AC3E}">
        <p14:creationId xmlns:p14="http://schemas.microsoft.com/office/powerpoint/2010/main" val="2475296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nchor="ctr">
            <a:normAutofit/>
          </a:bodyPr>
          <a:lstStyle/>
          <a:p>
            <a:r>
              <a:rPr lang="en-US" dirty="0"/>
              <a:t>Single Sites vs. Networks</a:t>
            </a:r>
          </a:p>
        </p:txBody>
      </p:sp>
      <p:sp>
        <p:nvSpPr>
          <p:cNvPr id="15" name="Content Placeholder 3">
            <a:extLst>
              <a:ext uri="{FF2B5EF4-FFF2-40B4-BE49-F238E27FC236}">
                <a16:creationId xmlns:a16="http://schemas.microsoft.com/office/drawing/2014/main" id="{E5DC2487-EE10-46D2-B471-92649A870DE7}"/>
              </a:ext>
            </a:extLst>
          </p:cNvPr>
          <p:cNvSpPr>
            <a:spLocks noGrp="1"/>
          </p:cNvSpPr>
          <p:nvPr>
            <p:ph sz="half" idx="1"/>
          </p:nvPr>
        </p:nvSpPr>
        <p:spPr>
          <a:xfrm>
            <a:off x="838200" y="2180249"/>
            <a:ext cx="5181600" cy="3996714"/>
          </a:xfrm>
        </p:spPr>
        <p:txBody>
          <a:bodyPr>
            <a:normAutofit/>
          </a:bodyPr>
          <a:lstStyle/>
          <a:p>
            <a:pPr marL="0" indent="0">
              <a:buNone/>
            </a:pPr>
            <a:r>
              <a:rPr lang="en-US" b="1" dirty="0"/>
              <a:t>Pros:</a:t>
            </a:r>
          </a:p>
          <a:p>
            <a:r>
              <a:rPr lang="en-US" dirty="0"/>
              <a:t>Access to larger amount of patient-participants</a:t>
            </a:r>
          </a:p>
          <a:p>
            <a:r>
              <a:rPr lang="en-US" dirty="0"/>
              <a:t>Potential findings more generalizable</a:t>
            </a:r>
          </a:p>
          <a:p>
            <a:endParaRPr lang="en-US" dirty="0"/>
          </a:p>
        </p:txBody>
      </p:sp>
      <p:sp>
        <p:nvSpPr>
          <p:cNvPr id="3" name="Content Placeholder 2">
            <a:extLst>
              <a:ext uri="{FF2B5EF4-FFF2-40B4-BE49-F238E27FC236}">
                <a16:creationId xmlns:a16="http://schemas.microsoft.com/office/drawing/2014/main" id="{12338C40-4179-6341-B573-FD3E5854D738}"/>
              </a:ext>
            </a:extLst>
          </p:cNvPr>
          <p:cNvSpPr>
            <a:spLocks noGrp="1"/>
          </p:cNvSpPr>
          <p:nvPr>
            <p:ph sz="half" idx="2"/>
          </p:nvPr>
        </p:nvSpPr>
        <p:spPr>
          <a:xfrm>
            <a:off x="6172200" y="2180249"/>
            <a:ext cx="5181600" cy="3996713"/>
          </a:xfrm>
        </p:spPr>
        <p:txBody>
          <a:bodyPr>
            <a:normAutofit/>
          </a:bodyPr>
          <a:lstStyle/>
          <a:p>
            <a:pPr marL="0" indent="0">
              <a:buNone/>
            </a:pPr>
            <a:r>
              <a:rPr lang="en-US" b="1" dirty="0"/>
              <a:t>Cons:</a:t>
            </a:r>
          </a:p>
          <a:p>
            <a:r>
              <a:rPr lang="en-US" dirty="0"/>
              <a:t>Navigating various groups and relationships</a:t>
            </a:r>
          </a:p>
          <a:p>
            <a:r>
              <a:rPr lang="en-US" dirty="0"/>
              <a:t>Will all physicians say yes?</a:t>
            </a:r>
          </a:p>
        </p:txBody>
      </p:sp>
      <p:sp>
        <p:nvSpPr>
          <p:cNvPr id="6" name="TextBox 5">
            <a:extLst>
              <a:ext uri="{FF2B5EF4-FFF2-40B4-BE49-F238E27FC236}">
                <a16:creationId xmlns:a16="http://schemas.microsoft.com/office/drawing/2014/main" id="{59B0B869-7CA4-CF4D-8FB3-B50C985E7BE6}"/>
              </a:ext>
            </a:extLst>
          </p:cNvPr>
          <p:cNvSpPr txBox="1"/>
          <p:nvPr/>
        </p:nvSpPr>
        <p:spPr>
          <a:xfrm>
            <a:off x="838200" y="1595474"/>
            <a:ext cx="6096000" cy="584775"/>
          </a:xfrm>
          <a:prstGeom prst="rect">
            <a:avLst/>
          </a:prstGeom>
          <a:noFill/>
        </p:spPr>
        <p:txBody>
          <a:bodyPr wrap="square">
            <a:spAutoFit/>
          </a:bodyPr>
          <a:lstStyle/>
          <a:p>
            <a:pPr marL="0" indent="0">
              <a:buNone/>
            </a:pPr>
            <a:r>
              <a:rPr lang="en-US" sz="3200" b="1" u="sng" dirty="0">
                <a:solidFill>
                  <a:srgbClr val="115740"/>
                </a:solidFill>
              </a:rPr>
              <a:t>Networks</a:t>
            </a:r>
          </a:p>
        </p:txBody>
      </p:sp>
    </p:spTree>
    <p:extLst>
      <p:ext uri="{BB962C8B-B14F-4D97-AF65-F5344CB8AC3E}">
        <p14:creationId xmlns:p14="http://schemas.microsoft.com/office/powerpoint/2010/main" val="671786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t>Explain Study Benefits</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838200" y="1915077"/>
            <a:ext cx="10690412" cy="4351338"/>
          </a:xfrm>
        </p:spPr>
        <p:txBody>
          <a:bodyPr>
            <a:normAutofit/>
          </a:bodyPr>
          <a:lstStyle/>
          <a:p>
            <a:pPr marL="0" indent="0">
              <a:buNone/>
            </a:pPr>
            <a:r>
              <a:rPr lang="en-US" b="1" dirty="0"/>
              <a:t>Patients</a:t>
            </a:r>
          </a:p>
          <a:p>
            <a:r>
              <a:rPr lang="en-US" dirty="0"/>
              <a:t>Playing a more active role in their own health care</a:t>
            </a:r>
          </a:p>
          <a:p>
            <a:r>
              <a:rPr lang="en-US" dirty="0"/>
              <a:t>Gaining access to new treatments not available to the public</a:t>
            </a:r>
          </a:p>
          <a:p>
            <a:r>
              <a:rPr lang="en-US" dirty="0"/>
              <a:t>Possibly receiving a treatment that works for their condition</a:t>
            </a:r>
          </a:p>
          <a:p>
            <a:r>
              <a:rPr lang="en-US" dirty="0"/>
              <a:t>Getting expert medical care </a:t>
            </a:r>
          </a:p>
          <a:p>
            <a:r>
              <a:rPr lang="en-US" dirty="0"/>
              <a:t>Helping others by contributing to medical research</a:t>
            </a:r>
          </a:p>
          <a:p>
            <a:r>
              <a:rPr lang="en-US" dirty="0"/>
              <a:t>Access to information about support groups and other resources</a:t>
            </a:r>
          </a:p>
        </p:txBody>
      </p:sp>
    </p:spTree>
    <p:extLst>
      <p:ext uri="{BB962C8B-B14F-4D97-AF65-F5344CB8AC3E}">
        <p14:creationId xmlns:p14="http://schemas.microsoft.com/office/powerpoint/2010/main" val="1959033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t>Explain Study Benefits</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p:txBody>
          <a:bodyPr/>
          <a:lstStyle/>
          <a:p>
            <a:pPr marL="0" indent="0" fontAlgn="base">
              <a:buNone/>
            </a:pPr>
            <a:r>
              <a:rPr lang="en-US" sz="3200" b="1" dirty="0"/>
              <a:t>Clinicians</a:t>
            </a:r>
          </a:p>
          <a:p>
            <a:pPr fontAlgn="base"/>
            <a:r>
              <a:rPr lang="en-US" sz="3200" dirty="0"/>
              <a:t>Is this practical research for their patients' lives? </a:t>
            </a:r>
          </a:p>
          <a:p>
            <a:pPr fontAlgn="base"/>
            <a:r>
              <a:rPr lang="en-US" sz="3200" dirty="0"/>
              <a:t>What do their patients gain from participation?  </a:t>
            </a:r>
          </a:p>
          <a:p>
            <a:pPr fontAlgn="base"/>
            <a:r>
              <a:rPr lang="en-US" sz="3200" dirty="0"/>
              <a:t>How does your study align with their practice?</a:t>
            </a:r>
          </a:p>
          <a:p>
            <a:pPr fontAlgn="base"/>
            <a:r>
              <a:rPr lang="en-US" sz="3200" dirty="0"/>
              <a:t>What value does your study add to their practice? </a:t>
            </a:r>
          </a:p>
          <a:p>
            <a:endParaRPr lang="en-US" dirty="0"/>
          </a:p>
        </p:txBody>
      </p:sp>
    </p:spTree>
    <p:extLst>
      <p:ext uri="{BB962C8B-B14F-4D97-AF65-F5344CB8AC3E}">
        <p14:creationId xmlns:p14="http://schemas.microsoft.com/office/powerpoint/2010/main" val="720071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A35ED-E087-2F42-B201-511CAE2D04A9}"/>
              </a:ext>
            </a:extLst>
          </p:cNvPr>
          <p:cNvSpPr>
            <a:spLocks noGrp="1"/>
          </p:cNvSpPr>
          <p:nvPr>
            <p:ph type="ctrTitle"/>
          </p:nvPr>
        </p:nvSpPr>
        <p:spPr/>
        <p:txBody>
          <a:bodyPr/>
          <a:lstStyle/>
          <a:p>
            <a:r>
              <a:rPr lang="en-US" b="1" dirty="0"/>
              <a:t>Conducting</a:t>
            </a:r>
          </a:p>
        </p:txBody>
      </p:sp>
    </p:spTree>
    <p:extLst>
      <p:ext uri="{BB962C8B-B14F-4D97-AF65-F5344CB8AC3E}">
        <p14:creationId xmlns:p14="http://schemas.microsoft.com/office/powerpoint/2010/main" val="411208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t>Minimize Clinician Workload</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838200" y="1780140"/>
            <a:ext cx="10515600" cy="4351338"/>
          </a:xfrm>
        </p:spPr>
        <p:txBody>
          <a:bodyPr>
            <a:normAutofit/>
          </a:bodyPr>
          <a:lstStyle/>
          <a:p>
            <a:pPr fontAlgn="base"/>
            <a:r>
              <a:rPr lang="en-US" sz="3200" b="1" dirty="0"/>
              <a:t>Provide contact information that patient-participants can access </a:t>
            </a:r>
          </a:p>
          <a:p>
            <a:pPr lvl="1" fontAlgn="base"/>
            <a:r>
              <a:rPr lang="en-US" sz="2800" dirty="0"/>
              <a:t>(Ex: phone number, email, website) </a:t>
            </a:r>
          </a:p>
          <a:p>
            <a:pPr fontAlgn="base"/>
            <a:r>
              <a:rPr lang="en-US" sz="3200" b="1" dirty="0"/>
              <a:t>Create one step process for referrals  </a:t>
            </a:r>
          </a:p>
          <a:p>
            <a:pPr fontAlgn="base"/>
            <a:r>
              <a:rPr lang="en-US" sz="3200" b="1" dirty="0"/>
              <a:t>Manage the consent process </a:t>
            </a:r>
          </a:p>
          <a:p>
            <a:pPr fontAlgn="base"/>
            <a:r>
              <a:rPr lang="en-US" sz="3200" b="1" dirty="0"/>
              <a:t>Provide one to two study points for clinicians to use to introduce research to potential participants </a:t>
            </a:r>
          </a:p>
          <a:p>
            <a:endParaRPr lang="en-US" dirty="0"/>
          </a:p>
        </p:txBody>
      </p:sp>
    </p:spTree>
    <p:extLst>
      <p:ext uri="{BB962C8B-B14F-4D97-AF65-F5344CB8AC3E}">
        <p14:creationId xmlns:p14="http://schemas.microsoft.com/office/powerpoint/2010/main" val="18548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t>Minimize Clinician Workload</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838200" y="1780140"/>
            <a:ext cx="10515600" cy="4351338"/>
          </a:xfrm>
        </p:spPr>
        <p:txBody>
          <a:bodyPr>
            <a:normAutofit/>
          </a:bodyPr>
          <a:lstStyle/>
          <a:p>
            <a:pPr fontAlgn="base"/>
            <a:r>
              <a:rPr lang="en-US" sz="3200" b="1" dirty="0"/>
              <a:t>Continue conducting site visits</a:t>
            </a:r>
          </a:p>
          <a:p>
            <a:pPr fontAlgn="base"/>
            <a:r>
              <a:rPr lang="en-US" sz="3200" b="1" dirty="0"/>
              <a:t>Designate a clinic liaison</a:t>
            </a:r>
          </a:p>
          <a:p>
            <a:pPr fontAlgn="base"/>
            <a:r>
              <a:rPr lang="en-US" sz="3200" b="1" dirty="0"/>
              <a:t>Create a “concierge service” to assist in scheduling research and non-research related appointments and connections  </a:t>
            </a:r>
          </a:p>
          <a:p>
            <a:endParaRPr lang="en-US" dirty="0"/>
          </a:p>
        </p:txBody>
      </p:sp>
    </p:spTree>
    <p:extLst>
      <p:ext uri="{BB962C8B-B14F-4D97-AF65-F5344CB8AC3E}">
        <p14:creationId xmlns:p14="http://schemas.microsoft.com/office/powerpoint/2010/main" val="3052884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latin typeface="Arial"/>
                <a:cs typeface="Arial"/>
              </a:rPr>
              <a:t>Acknowledge &amp; Celebrate Clinician’s Contributions</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p:txBody>
          <a:bodyPr>
            <a:normAutofit lnSpcReduction="10000"/>
          </a:bodyPr>
          <a:lstStyle/>
          <a:p>
            <a:pPr fontAlgn="base"/>
            <a:r>
              <a:rPr lang="en-US" sz="3200" b="1" dirty="0"/>
              <a:t>Provide clinicians with regular updates about the study</a:t>
            </a:r>
          </a:p>
          <a:p>
            <a:pPr lvl="1" fontAlgn="base"/>
            <a:r>
              <a:rPr lang="en-US" sz="2800" dirty="0"/>
              <a:t>Utilize electronic workflows to make this easier!</a:t>
            </a:r>
          </a:p>
          <a:p>
            <a:pPr fontAlgn="base"/>
            <a:r>
              <a:rPr lang="en-US" sz="3200" b="1" dirty="0"/>
              <a:t>Make clinicians proud to be a part of the research team </a:t>
            </a:r>
          </a:p>
          <a:p>
            <a:pPr fontAlgn="base"/>
            <a:r>
              <a:rPr lang="en-US" sz="3200" b="1" dirty="0"/>
              <a:t>Show appreciation to the clinic staff</a:t>
            </a:r>
          </a:p>
          <a:p>
            <a:pPr lvl="1" fontAlgn="base"/>
            <a:r>
              <a:rPr lang="en-US" sz="2800" dirty="0"/>
              <a:t>Small gifts &amp; food</a:t>
            </a:r>
          </a:p>
          <a:p>
            <a:pPr lvl="1" fontAlgn="base"/>
            <a:r>
              <a:rPr lang="en-US" sz="2800" dirty="0"/>
              <a:t>Send thank you notes</a:t>
            </a:r>
          </a:p>
          <a:p>
            <a:pPr lvl="1" fontAlgn="base"/>
            <a:r>
              <a:rPr lang="en-US" sz="2800" dirty="0"/>
              <a:t>Acknowledgement in research publications</a:t>
            </a:r>
          </a:p>
          <a:p>
            <a:pPr fontAlgn="base"/>
            <a:endParaRPr lang="en-US" sz="3200" dirty="0"/>
          </a:p>
        </p:txBody>
      </p:sp>
    </p:spTree>
    <p:extLst>
      <p:ext uri="{BB962C8B-B14F-4D97-AF65-F5344CB8AC3E}">
        <p14:creationId xmlns:p14="http://schemas.microsoft.com/office/powerpoint/2010/main" val="3121647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3A2B2-58C1-304D-A7BC-B2DD8BDB3138}"/>
              </a:ext>
            </a:extLst>
          </p:cNvPr>
          <p:cNvSpPr>
            <a:spLocks noGrp="1"/>
          </p:cNvSpPr>
          <p:nvPr>
            <p:ph type="ctrTitle"/>
          </p:nvPr>
        </p:nvSpPr>
        <p:spPr/>
        <p:txBody>
          <a:bodyPr/>
          <a:lstStyle/>
          <a:p>
            <a:r>
              <a:rPr lang="en-US" b="1" dirty="0"/>
              <a:t>Resources</a:t>
            </a:r>
          </a:p>
        </p:txBody>
      </p:sp>
    </p:spTree>
    <p:extLst>
      <p:ext uri="{BB962C8B-B14F-4D97-AF65-F5344CB8AC3E}">
        <p14:creationId xmlns:p14="http://schemas.microsoft.com/office/powerpoint/2010/main" val="1349955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82AF4B-AEA5-454C-B824-E51663C237EB}"/>
              </a:ext>
            </a:extLst>
          </p:cNvPr>
          <p:cNvSpPr>
            <a:spLocks noGrp="1"/>
          </p:cNvSpPr>
          <p:nvPr>
            <p:ph type="title"/>
          </p:nvPr>
        </p:nvSpPr>
        <p:spPr/>
        <p:txBody>
          <a:bodyPr/>
          <a:lstStyle/>
          <a:p>
            <a:r>
              <a:rPr lang="en-US" dirty="0"/>
              <a:t>Remember!</a:t>
            </a:r>
          </a:p>
        </p:txBody>
      </p:sp>
      <p:sp>
        <p:nvSpPr>
          <p:cNvPr id="6" name="Content Placeholder 5">
            <a:extLst>
              <a:ext uri="{FF2B5EF4-FFF2-40B4-BE49-F238E27FC236}">
                <a16:creationId xmlns:a16="http://schemas.microsoft.com/office/drawing/2014/main" id="{5B45A813-2AE2-F640-A3D2-F1B31D18D6C4}"/>
              </a:ext>
            </a:extLst>
          </p:cNvPr>
          <p:cNvSpPr>
            <a:spLocks noGrp="1"/>
          </p:cNvSpPr>
          <p:nvPr>
            <p:ph idx="1"/>
          </p:nvPr>
        </p:nvSpPr>
        <p:spPr>
          <a:xfrm>
            <a:off x="838200" y="1595718"/>
            <a:ext cx="10515600" cy="4670697"/>
          </a:xfrm>
        </p:spPr>
        <p:txBody>
          <a:bodyPr>
            <a:normAutofit lnSpcReduction="10000"/>
          </a:bodyPr>
          <a:lstStyle/>
          <a:p>
            <a:pPr marL="0" indent="0">
              <a:buNone/>
            </a:pPr>
            <a:r>
              <a:rPr lang="en-US" b="1" dirty="0"/>
              <a:t>Under NIH and Common Rule IRB guidelines, both multi-site and cooperative research projects may:</a:t>
            </a:r>
          </a:p>
          <a:p>
            <a:r>
              <a:rPr lang="en-US" b="1" dirty="0"/>
              <a:t>Require the use of a single IRB for oversight. </a:t>
            </a:r>
          </a:p>
          <a:p>
            <a:r>
              <a:rPr lang="en-US" b="1" dirty="0"/>
              <a:t>Have a lead site/PI who receives the grant or contract from a sponsor and then establishes a subaward or subcontract to each participating site.</a:t>
            </a:r>
          </a:p>
          <a:p>
            <a:r>
              <a:rPr lang="en-US" b="1" dirty="0"/>
              <a:t>Require Reliance Agreements to establish the contractual terms for IRB oversight and project management</a:t>
            </a:r>
          </a:p>
          <a:p>
            <a:pPr lvl="1"/>
            <a:r>
              <a:rPr lang="en-US" b="1" dirty="0"/>
              <a:t>Note: The UTHSC IRB does not have the staff or resources at this time to serve as the Single/Reviewing IRB for a multisite (e.g., national) study.</a:t>
            </a:r>
          </a:p>
          <a:p>
            <a:endParaRPr lang="en-US" dirty="0"/>
          </a:p>
        </p:txBody>
      </p:sp>
    </p:spTree>
    <p:extLst>
      <p:ext uri="{BB962C8B-B14F-4D97-AF65-F5344CB8AC3E}">
        <p14:creationId xmlns:p14="http://schemas.microsoft.com/office/powerpoint/2010/main" val="4233693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36A2252-50B0-FF4F-AFA9-08DA0F5A98E0}"/>
              </a:ext>
            </a:extLst>
          </p:cNvPr>
          <p:cNvSpPr>
            <a:spLocks noGrp="1"/>
          </p:cNvSpPr>
          <p:nvPr>
            <p:ph type="title"/>
          </p:nvPr>
        </p:nvSpPr>
        <p:spPr/>
        <p:txBody>
          <a:bodyPr/>
          <a:lstStyle/>
          <a:p>
            <a:r>
              <a:rPr lang="en-US" dirty="0"/>
              <a:t>Resources</a:t>
            </a:r>
          </a:p>
        </p:txBody>
      </p:sp>
      <p:sp>
        <p:nvSpPr>
          <p:cNvPr id="6" name="Content Placeholder 5">
            <a:extLst>
              <a:ext uri="{FF2B5EF4-FFF2-40B4-BE49-F238E27FC236}">
                <a16:creationId xmlns:a16="http://schemas.microsoft.com/office/drawing/2014/main" id="{4B2397EE-B9D4-1742-A5D8-767850F20073}"/>
              </a:ext>
            </a:extLst>
          </p:cNvPr>
          <p:cNvSpPr>
            <a:spLocks noGrp="1"/>
          </p:cNvSpPr>
          <p:nvPr>
            <p:ph idx="1"/>
          </p:nvPr>
        </p:nvSpPr>
        <p:spPr/>
        <p:txBody>
          <a:bodyPr>
            <a:normAutofit/>
          </a:bodyPr>
          <a:lstStyle/>
          <a:p>
            <a:r>
              <a:rPr lang="en-US" sz="3200" b="1" dirty="0">
                <a:hlinkClick r:id="rId3"/>
              </a:rPr>
              <a:t>Trial Innovation Network</a:t>
            </a:r>
            <a:endParaRPr lang="en-US" sz="3200" b="1" dirty="0"/>
          </a:p>
          <a:p>
            <a:r>
              <a:rPr lang="en-US" sz="3200" b="1" dirty="0">
                <a:hlinkClick r:id="rId4"/>
              </a:rPr>
              <a:t>SMART IRB</a:t>
            </a:r>
            <a:endParaRPr lang="en-US" sz="3200" b="1" dirty="0"/>
          </a:p>
          <a:p>
            <a:r>
              <a:rPr lang="en-US" sz="3200" b="1" dirty="0"/>
              <a:t>If you are interested in conducting a multi-site study, contact the UTHSC IRB: 901.448.4824 or </a:t>
            </a:r>
            <a:r>
              <a:rPr lang="en-US" sz="3200" b="1" dirty="0" err="1"/>
              <a:t>irb@uthsc.edu</a:t>
            </a:r>
            <a:endParaRPr lang="en-US" sz="3200" b="1" dirty="0"/>
          </a:p>
        </p:txBody>
      </p:sp>
    </p:spTree>
    <p:extLst>
      <p:ext uri="{BB962C8B-B14F-4D97-AF65-F5344CB8AC3E}">
        <p14:creationId xmlns:p14="http://schemas.microsoft.com/office/powerpoint/2010/main" val="211194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a:xfrm>
            <a:off x="838200" y="454577"/>
            <a:ext cx="10515600" cy="1325563"/>
          </a:xfrm>
        </p:spPr>
        <p:txBody>
          <a:bodyPr anchor="ctr">
            <a:normAutofit/>
          </a:bodyPr>
          <a:lstStyle/>
          <a:p>
            <a:r>
              <a:rPr lang="en-US" dirty="0"/>
              <a:t>Overview</a:t>
            </a:r>
          </a:p>
        </p:txBody>
      </p:sp>
      <p:graphicFrame>
        <p:nvGraphicFramePr>
          <p:cNvPr id="5" name="Content Placeholder 2">
            <a:extLst>
              <a:ext uri="{FF2B5EF4-FFF2-40B4-BE49-F238E27FC236}">
                <a16:creationId xmlns:a16="http://schemas.microsoft.com/office/drawing/2014/main" id="{45CEF9C4-20EA-42C7-9993-66CDC9CD8255}"/>
              </a:ext>
            </a:extLst>
          </p:cNvPr>
          <p:cNvGraphicFramePr>
            <a:graphicFrameLocks noGrp="1"/>
          </p:cNvGraphicFramePr>
          <p:nvPr>
            <p:ph idx="1"/>
            <p:extLst>
              <p:ext uri="{D42A27DB-BD31-4B8C-83A1-F6EECF244321}">
                <p14:modId xmlns:p14="http://schemas.microsoft.com/office/powerpoint/2010/main" val="187875865"/>
              </p:ext>
            </p:extLst>
          </p:nvPr>
        </p:nvGraphicFramePr>
        <p:xfrm>
          <a:off x="838200" y="191507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524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A35ED-E087-2F42-B201-511CAE2D04A9}"/>
              </a:ext>
            </a:extLst>
          </p:cNvPr>
          <p:cNvSpPr>
            <a:spLocks noGrp="1"/>
          </p:cNvSpPr>
          <p:nvPr>
            <p:ph type="ctrTitle"/>
          </p:nvPr>
        </p:nvSpPr>
        <p:spPr/>
        <p:txBody>
          <a:bodyPr/>
          <a:lstStyle/>
          <a:p>
            <a:r>
              <a:rPr lang="en-US" b="1" dirty="0"/>
              <a:t>Planning</a:t>
            </a:r>
          </a:p>
        </p:txBody>
      </p:sp>
    </p:spTree>
    <p:extLst>
      <p:ext uri="{BB962C8B-B14F-4D97-AF65-F5344CB8AC3E}">
        <p14:creationId xmlns:p14="http://schemas.microsoft.com/office/powerpoint/2010/main" val="22405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latin typeface="Arial"/>
                <a:cs typeface="Arial"/>
              </a:rPr>
              <a:t>Building Relationships and Trust</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838200" y="1780140"/>
            <a:ext cx="10515600" cy="4351338"/>
          </a:xfrm>
        </p:spPr>
        <p:txBody>
          <a:bodyPr>
            <a:normAutofit lnSpcReduction="10000"/>
          </a:bodyPr>
          <a:lstStyle/>
          <a:p>
            <a:pPr fontAlgn="base"/>
            <a:r>
              <a:rPr lang="en-US" b="1" dirty="0"/>
              <a:t>Conduct initial site visit</a:t>
            </a:r>
          </a:p>
          <a:p>
            <a:pPr lvl="1" fontAlgn="base"/>
            <a:r>
              <a:rPr lang="en-US" dirty="0"/>
              <a:t>Obtain buy-in from office managers, nurses, medical assistants and all involved </a:t>
            </a:r>
          </a:p>
          <a:p>
            <a:pPr fontAlgn="base"/>
            <a:r>
              <a:rPr lang="en-US" b="1" dirty="0"/>
              <a:t>Distribute site survey</a:t>
            </a:r>
          </a:p>
          <a:p>
            <a:pPr fontAlgn="base"/>
            <a:r>
              <a:rPr lang="en-US" b="1" dirty="0"/>
              <a:t>Address structural barriers that impact clinician’s patients </a:t>
            </a:r>
          </a:p>
          <a:p>
            <a:pPr fontAlgn="base"/>
            <a:r>
              <a:rPr lang="en-US" b="1" dirty="0"/>
              <a:t>Stress trial safety </a:t>
            </a:r>
          </a:p>
          <a:p>
            <a:pPr fontAlgn="base"/>
            <a:r>
              <a:rPr lang="en-US" b="1" dirty="0"/>
              <a:t>Clear expectations &amp; understanding</a:t>
            </a:r>
          </a:p>
          <a:p>
            <a:pPr lvl="1" fontAlgn="base"/>
            <a:r>
              <a:rPr lang="en-US" dirty="0"/>
              <a:t>Explain study benefits</a:t>
            </a:r>
          </a:p>
          <a:p>
            <a:pPr lvl="1" fontAlgn="base"/>
            <a:r>
              <a:rPr lang="en-US" dirty="0"/>
              <a:t>Be candid about risks</a:t>
            </a:r>
          </a:p>
          <a:p>
            <a:endParaRPr lang="en-US" dirty="0"/>
          </a:p>
        </p:txBody>
      </p:sp>
    </p:spTree>
    <p:extLst>
      <p:ext uri="{BB962C8B-B14F-4D97-AF65-F5344CB8AC3E}">
        <p14:creationId xmlns:p14="http://schemas.microsoft.com/office/powerpoint/2010/main" val="129232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latin typeface="Arial"/>
                <a:cs typeface="Arial"/>
              </a:rPr>
              <a:t>Building Relationships and Trust</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838200" y="1780140"/>
            <a:ext cx="10515600" cy="4351338"/>
          </a:xfrm>
        </p:spPr>
        <p:txBody>
          <a:bodyPr>
            <a:normAutofit/>
          </a:bodyPr>
          <a:lstStyle/>
          <a:p>
            <a:pPr fontAlgn="base"/>
            <a:r>
              <a:rPr lang="en-US" sz="3200" b="1" dirty="0"/>
              <a:t>Highlight clinical relevance and timeliness of research</a:t>
            </a:r>
          </a:p>
          <a:p>
            <a:pPr lvl="1" fontAlgn="base"/>
            <a:r>
              <a:rPr lang="en-US" sz="2800" dirty="0"/>
              <a:t>What are the deliverables?</a:t>
            </a:r>
          </a:p>
          <a:p>
            <a:pPr lvl="1" fontAlgn="base"/>
            <a:r>
              <a:rPr lang="en-US" sz="2800" dirty="0"/>
              <a:t>How does the study match up with the clinician’s goals?</a:t>
            </a:r>
          </a:p>
          <a:p>
            <a:pPr fontAlgn="base"/>
            <a:r>
              <a:rPr lang="en-US" sz="3200" b="1" dirty="0"/>
              <a:t>Be prepared to answer research and non-research clinical questions</a:t>
            </a:r>
          </a:p>
          <a:p>
            <a:pPr fontAlgn="base"/>
            <a:r>
              <a:rPr lang="en-US" sz="3200" b="1" dirty="0"/>
              <a:t>Create win-win situation</a:t>
            </a:r>
          </a:p>
          <a:p>
            <a:endParaRPr lang="en-US" dirty="0"/>
          </a:p>
        </p:txBody>
      </p:sp>
    </p:spTree>
    <p:extLst>
      <p:ext uri="{BB962C8B-B14F-4D97-AF65-F5344CB8AC3E}">
        <p14:creationId xmlns:p14="http://schemas.microsoft.com/office/powerpoint/2010/main" val="653217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05FEC8-10AE-4F49-A516-70E47E6E86AA}"/>
              </a:ext>
            </a:extLst>
          </p:cNvPr>
          <p:cNvSpPr>
            <a:spLocks noGrp="1"/>
          </p:cNvSpPr>
          <p:nvPr>
            <p:ph type="title"/>
          </p:nvPr>
        </p:nvSpPr>
        <p:spPr/>
        <p:txBody>
          <a:bodyPr/>
          <a:lstStyle/>
          <a:p>
            <a:r>
              <a:rPr lang="en-US" dirty="0"/>
              <a:t>Benefits to Partnering with Clinicians</a:t>
            </a:r>
          </a:p>
        </p:txBody>
      </p:sp>
      <p:sp>
        <p:nvSpPr>
          <p:cNvPr id="8" name="Content Placeholder 7">
            <a:extLst>
              <a:ext uri="{FF2B5EF4-FFF2-40B4-BE49-F238E27FC236}">
                <a16:creationId xmlns:a16="http://schemas.microsoft.com/office/drawing/2014/main" id="{3593AD4B-F8E1-DE4F-85FF-6AFDBAC3A03D}"/>
              </a:ext>
            </a:extLst>
          </p:cNvPr>
          <p:cNvSpPr>
            <a:spLocks noGrp="1"/>
          </p:cNvSpPr>
          <p:nvPr>
            <p:ph idx="1"/>
          </p:nvPr>
        </p:nvSpPr>
        <p:spPr/>
        <p:txBody>
          <a:bodyPr>
            <a:normAutofit/>
          </a:bodyPr>
          <a:lstStyle/>
          <a:p>
            <a:r>
              <a:rPr lang="en-US" sz="3200" b="1" dirty="0"/>
              <a:t>Relationships with potential participants is already established</a:t>
            </a:r>
          </a:p>
          <a:p>
            <a:r>
              <a:rPr lang="en-US" sz="3200" b="1" dirty="0"/>
              <a:t>Offers patients access to innovative and cutting-edge research treatment</a:t>
            </a:r>
          </a:p>
          <a:p>
            <a:r>
              <a:rPr lang="en-US" sz="3200" b="1" dirty="0"/>
              <a:t>Progresses the field of field of translational science &amp; research</a:t>
            </a:r>
          </a:p>
        </p:txBody>
      </p:sp>
    </p:spTree>
    <p:extLst>
      <p:ext uri="{BB962C8B-B14F-4D97-AF65-F5344CB8AC3E}">
        <p14:creationId xmlns:p14="http://schemas.microsoft.com/office/powerpoint/2010/main" val="204595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nchor="ctr">
            <a:normAutofit/>
          </a:bodyPr>
          <a:lstStyle/>
          <a:p>
            <a:r>
              <a:rPr lang="en-US" dirty="0"/>
              <a:t>Barriers to Participation</a:t>
            </a:r>
          </a:p>
        </p:txBody>
      </p:sp>
      <p:sp>
        <p:nvSpPr>
          <p:cNvPr id="15" name="Content Placeholder 3">
            <a:extLst>
              <a:ext uri="{FF2B5EF4-FFF2-40B4-BE49-F238E27FC236}">
                <a16:creationId xmlns:a16="http://schemas.microsoft.com/office/drawing/2014/main" id="{E5DC2487-EE10-46D2-B471-92649A870DE7}"/>
              </a:ext>
            </a:extLst>
          </p:cNvPr>
          <p:cNvSpPr>
            <a:spLocks noGrp="1"/>
          </p:cNvSpPr>
          <p:nvPr>
            <p:ph idx="1"/>
          </p:nvPr>
        </p:nvSpPr>
        <p:spPr>
          <a:xfrm>
            <a:off x="838200" y="1780140"/>
            <a:ext cx="10515600" cy="4497777"/>
          </a:xfrm>
        </p:spPr>
        <p:txBody>
          <a:bodyPr>
            <a:normAutofit/>
          </a:bodyPr>
          <a:lstStyle/>
          <a:p>
            <a:pPr marL="0" indent="0">
              <a:buNone/>
            </a:pPr>
            <a:r>
              <a:rPr lang="en-US" sz="3200" b="1" dirty="0"/>
              <a:t>Clinicians</a:t>
            </a:r>
          </a:p>
          <a:p>
            <a:r>
              <a:rPr lang="en-US" dirty="0"/>
              <a:t>Time commitment</a:t>
            </a:r>
          </a:p>
          <a:p>
            <a:r>
              <a:rPr lang="en-US" dirty="0"/>
              <a:t>Lack of clinical equipoise</a:t>
            </a:r>
          </a:p>
          <a:p>
            <a:r>
              <a:rPr lang="en-US" dirty="0"/>
              <a:t>Concern for patients</a:t>
            </a:r>
          </a:p>
          <a:p>
            <a:pPr lvl="1"/>
            <a:r>
              <a:rPr lang="en-US" dirty="0"/>
              <a:t>Taking them away</a:t>
            </a:r>
          </a:p>
          <a:p>
            <a:r>
              <a:rPr lang="en-US" dirty="0"/>
              <a:t>Lack of recognition/reward</a:t>
            </a:r>
          </a:p>
          <a:p>
            <a:r>
              <a:rPr lang="en-US" dirty="0"/>
              <a:t>Difficulty with consent process</a:t>
            </a:r>
          </a:p>
          <a:p>
            <a:r>
              <a:rPr lang="en-US" dirty="0"/>
              <a:t>Lack of infrastructure for research</a:t>
            </a:r>
          </a:p>
        </p:txBody>
      </p:sp>
    </p:spTree>
    <p:extLst>
      <p:ext uri="{BB962C8B-B14F-4D97-AF65-F5344CB8AC3E}">
        <p14:creationId xmlns:p14="http://schemas.microsoft.com/office/powerpoint/2010/main" val="2521890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nchor="ctr">
            <a:normAutofit/>
          </a:bodyPr>
          <a:lstStyle/>
          <a:p>
            <a:r>
              <a:rPr lang="en-US" dirty="0"/>
              <a:t>Barriers to Participation</a:t>
            </a:r>
          </a:p>
        </p:txBody>
      </p:sp>
      <p:sp>
        <p:nvSpPr>
          <p:cNvPr id="15" name="Content Placeholder 3">
            <a:extLst>
              <a:ext uri="{FF2B5EF4-FFF2-40B4-BE49-F238E27FC236}">
                <a16:creationId xmlns:a16="http://schemas.microsoft.com/office/drawing/2014/main" id="{E5DC2487-EE10-46D2-B471-92649A870DE7}"/>
              </a:ext>
            </a:extLst>
          </p:cNvPr>
          <p:cNvSpPr>
            <a:spLocks noGrp="1"/>
          </p:cNvSpPr>
          <p:nvPr>
            <p:ph idx="1"/>
          </p:nvPr>
        </p:nvSpPr>
        <p:spPr/>
        <p:txBody>
          <a:bodyPr/>
          <a:lstStyle/>
          <a:p>
            <a:pPr marL="0" indent="0">
              <a:buNone/>
            </a:pPr>
            <a:r>
              <a:rPr lang="en-US" sz="3200" b="1" dirty="0"/>
              <a:t>Patient-Participants</a:t>
            </a:r>
          </a:p>
          <a:p>
            <a:r>
              <a:rPr lang="en-US" dirty="0"/>
              <a:t>Additional appointments</a:t>
            </a:r>
          </a:p>
          <a:p>
            <a:r>
              <a:rPr lang="en-US" dirty="0"/>
              <a:t>Transportation</a:t>
            </a:r>
          </a:p>
          <a:p>
            <a:r>
              <a:rPr lang="en-US" dirty="0"/>
              <a:t>Mistrust</a:t>
            </a:r>
          </a:p>
          <a:p>
            <a:r>
              <a:rPr lang="en-US" dirty="0"/>
              <a:t>Time commitment</a:t>
            </a:r>
          </a:p>
          <a:p>
            <a:r>
              <a:rPr lang="en-US" dirty="0"/>
              <a:t>Dissatisfaction with study assignment</a:t>
            </a:r>
          </a:p>
          <a:p>
            <a:r>
              <a:rPr lang="en-US" dirty="0"/>
              <a:t>Will it work for them?</a:t>
            </a:r>
          </a:p>
        </p:txBody>
      </p:sp>
    </p:spTree>
    <p:extLst>
      <p:ext uri="{BB962C8B-B14F-4D97-AF65-F5344CB8AC3E}">
        <p14:creationId xmlns:p14="http://schemas.microsoft.com/office/powerpoint/2010/main" val="246255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nchor="ctr">
            <a:normAutofit/>
          </a:bodyPr>
          <a:lstStyle/>
          <a:p>
            <a:r>
              <a:rPr lang="en-US" dirty="0"/>
              <a:t>Single Sites vs. Networks</a:t>
            </a:r>
          </a:p>
        </p:txBody>
      </p:sp>
      <p:sp>
        <p:nvSpPr>
          <p:cNvPr id="15" name="Content Placeholder 3">
            <a:extLst>
              <a:ext uri="{FF2B5EF4-FFF2-40B4-BE49-F238E27FC236}">
                <a16:creationId xmlns:a16="http://schemas.microsoft.com/office/drawing/2014/main" id="{E5DC2487-EE10-46D2-B471-92649A870DE7}"/>
              </a:ext>
            </a:extLst>
          </p:cNvPr>
          <p:cNvSpPr>
            <a:spLocks noGrp="1"/>
          </p:cNvSpPr>
          <p:nvPr>
            <p:ph sz="half" idx="1"/>
          </p:nvPr>
        </p:nvSpPr>
        <p:spPr>
          <a:xfrm>
            <a:off x="838200" y="2241175"/>
            <a:ext cx="5181600" cy="3935787"/>
          </a:xfrm>
        </p:spPr>
        <p:txBody>
          <a:bodyPr>
            <a:normAutofit/>
          </a:bodyPr>
          <a:lstStyle/>
          <a:p>
            <a:pPr marL="0" indent="0">
              <a:buNone/>
            </a:pPr>
            <a:r>
              <a:rPr lang="en-US" b="1" dirty="0"/>
              <a:t>Pros:</a:t>
            </a:r>
          </a:p>
          <a:p>
            <a:r>
              <a:rPr lang="en-US" dirty="0"/>
              <a:t>Logistically easier to manage involvement</a:t>
            </a:r>
          </a:p>
          <a:p>
            <a:r>
              <a:rPr lang="en-US" dirty="0"/>
              <a:t>Simplified data collection</a:t>
            </a:r>
          </a:p>
          <a:p>
            <a:r>
              <a:rPr lang="en-US" dirty="0"/>
              <a:t>Population is less heterogeneous</a:t>
            </a:r>
          </a:p>
          <a:p>
            <a:r>
              <a:rPr lang="en-US" dirty="0"/>
              <a:t>Possibly cheaper</a:t>
            </a:r>
          </a:p>
        </p:txBody>
      </p:sp>
      <p:sp>
        <p:nvSpPr>
          <p:cNvPr id="3" name="Content Placeholder 2">
            <a:extLst>
              <a:ext uri="{FF2B5EF4-FFF2-40B4-BE49-F238E27FC236}">
                <a16:creationId xmlns:a16="http://schemas.microsoft.com/office/drawing/2014/main" id="{12338C40-4179-6341-B573-FD3E5854D738}"/>
              </a:ext>
            </a:extLst>
          </p:cNvPr>
          <p:cNvSpPr>
            <a:spLocks noGrp="1"/>
          </p:cNvSpPr>
          <p:nvPr>
            <p:ph sz="half" idx="2"/>
          </p:nvPr>
        </p:nvSpPr>
        <p:spPr>
          <a:xfrm>
            <a:off x="6172200" y="2241175"/>
            <a:ext cx="5181600" cy="3935788"/>
          </a:xfrm>
        </p:spPr>
        <p:txBody>
          <a:bodyPr>
            <a:normAutofit/>
          </a:bodyPr>
          <a:lstStyle/>
          <a:p>
            <a:pPr marL="0" indent="0">
              <a:buNone/>
            </a:pPr>
            <a:r>
              <a:rPr lang="en-US" b="1" dirty="0"/>
              <a:t>Cons:</a:t>
            </a:r>
          </a:p>
          <a:p>
            <a:r>
              <a:rPr lang="en-US" dirty="0"/>
              <a:t>Relatively smaller amount of patient-participants</a:t>
            </a:r>
          </a:p>
          <a:p>
            <a:r>
              <a:rPr lang="en-US" dirty="0"/>
              <a:t>Slower accumulation of patient-participants</a:t>
            </a:r>
          </a:p>
          <a:p>
            <a:r>
              <a:rPr lang="en-US" dirty="0"/>
              <a:t>Limited external validity</a:t>
            </a:r>
          </a:p>
          <a:p>
            <a:pPr marL="0" indent="0">
              <a:buNone/>
            </a:pPr>
            <a:endParaRPr lang="en-US" dirty="0"/>
          </a:p>
        </p:txBody>
      </p:sp>
      <p:sp>
        <p:nvSpPr>
          <p:cNvPr id="6" name="TextBox 5">
            <a:extLst>
              <a:ext uri="{FF2B5EF4-FFF2-40B4-BE49-F238E27FC236}">
                <a16:creationId xmlns:a16="http://schemas.microsoft.com/office/drawing/2014/main" id="{3E7F0F2F-098F-BB49-B1E0-ECAB8F52189E}"/>
              </a:ext>
            </a:extLst>
          </p:cNvPr>
          <p:cNvSpPr txBox="1"/>
          <p:nvPr/>
        </p:nvSpPr>
        <p:spPr>
          <a:xfrm>
            <a:off x="838200" y="1656400"/>
            <a:ext cx="6096000" cy="584775"/>
          </a:xfrm>
          <a:prstGeom prst="rect">
            <a:avLst/>
          </a:prstGeom>
          <a:noFill/>
        </p:spPr>
        <p:txBody>
          <a:bodyPr wrap="square">
            <a:spAutoFit/>
          </a:bodyPr>
          <a:lstStyle/>
          <a:p>
            <a:pPr marL="0" indent="0">
              <a:buNone/>
            </a:pPr>
            <a:r>
              <a:rPr lang="en-US" sz="3200" b="1" u="sng" dirty="0">
                <a:solidFill>
                  <a:srgbClr val="115740"/>
                </a:solidFill>
              </a:rPr>
              <a:t>Single Sites</a:t>
            </a:r>
          </a:p>
        </p:txBody>
      </p:sp>
    </p:spTree>
    <p:extLst>
      <p:ext uri="{BB962C8B-B14F-4D97-AF65-F5344CB8AC3E}">
        <p14:creationId xmlns:p14="http://schemas.microsoft.com/office/powerpoint/2010/main" val="1047141036"/>
      </p:ext>
    </p:extLst>
  </p:cSld>
  <p:clrMapOvr>
    <a:masterClrMapping/>
  </p:clrMapOvr>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1CD7C5D5-7372-E545-BC66-09B17C23D80F}"/>
    </a:ext>
  </a:extLst>
</a:theme>
</file>

<file path=ppt/theme/theme2.xml><?xml version="1.0" encoding="utf-8"?>
<a:theme xmlns:a="http://schemas.openxmlformats.org/drawingml/2006/main" name="UTHSC content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DD0AE88C-F3C8-0641-8013-CBF595DF0D3D}"/>
    </a:ext>
  </a:extLst>
</a:theme>
</file>

<file path=ppt/theme/theme3.xml><?xml version="1.0" encoding="utf-8"?>
<a:theme xmlns:a="http://schemas.openxmlformats.org/drawingml/2006/main" name="Section break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68E5DD6C-94FE-A544-91DF-0A8A01CDDC11}"/>
    </a:ext>
  </a:extLst>
</a:theme>
</file>

<file path=ppt/theme/theme4.xml><?xml version="1.0" encoding="utf-8"?>
<a:theme xmlns:a="http://schemas.openxmlformats.org/drawingml/2006/main" name="1_End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8BB08CD5-6B39-164B-9014-B01BDCB2B66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DB773883AD3048A88EA7B3BD9DC026" ma:contentTypeVersion="10" ma:contentTypeDescription="Create a new document." ma:contentTypeScope="" ma:versionID="d11a306b637a8f09e11bf27426be7ca1">
  <xsd:schema xmlns:xsd="http://www.w3.org/2001/XMLSchema" xmlns:xs="http://www.w3.org/2001/XMLSchema" xmlns:p="http://schemas.microsoft.com/office/2006/metadata/properties" xmlns:ns2="f76a0f58-7f3e-4dee-998e-8d01334dce2a" xmlns:ns3="cb6a0c6b-8bc0-4126-af1d-cc9d398efd30" targetNamespace="http://schemas.microsoft.com/office/2006/metadata/properties" ma:root="true" ma:fieldsID="bcbdd214351249b0e6441c5e84278034" ns2:_="" ns3:_="">
    <xsd:import namespace="f76a0f58-7f3e-4dee-998e-8d01334dce2a"/>
    <xsd:import namespace="cb6a0c6b-8bc0-4126-af1d-cc9d398efd3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6a0f58-7f3e-4dee-998e-8d01334dce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6a0c6b-8bc0-4126-af1d-cc9d398efd3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8341C8-A4D8-4784-9DCF-53D914D013C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A2811C6-B750-4EAA-AB74-1744267C4DF2}">
  <ds:schemaRefs>
    <ds:schemaRef ds:uri="http://schemas.microsoft.com/sharepoint/v3/contenttype/forms"/>
  </ds:schemaRefs>
</ds:datastoreItem>
</file>

<file path=customXml/itemProps3.xml><?xml version="1.0" encoding="utf-8"?>
<ds:datastoreItem xmlns:ds="http://schemas.openxmlformats.org/officeDocument/2006/customXml" ds:itemID="{C0608036-526A-4C2C-ABAF-F3E0CCD68B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6a0f58-7f3e-4dee-998e-8d01334dce2a"/>
    <ds:schemaRef ds:uri="cb6a0c6b-8bc0-4126-af1d-cc9d398efd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Title slides</Template>
  <TotalTime>719</TotalTime>
  <Words>2162</Words>
  <Application>Microsoft Macintosh PowerPoint</Application>
  <PresentationFormat>Widescreen</PresentationFormat>
  <Paragraphs>238</Paragraphs>
  <Slides>19</Slides>
  <Notes>16</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19</vt:i4>
      </vt:variant>
    </vt:vector>
  </HeadingPairs>
  <TitlesOfParts>
    <vt:vector size="26" baseType="lpstr">
      <vt:lpstr>Arial</vt:lpstr>
      <vt:lpstr>Arial Black</vt:lpstr>
      <vt:lpstr>Calibri</vt:lpstr>
      <vt:lpstr>Title slides</vt:lpstr>
      <vt:lpstr>UTHSC content slides</vt:lpstr>
      <vt:lpstr>Section breaks</vt:lpstr>
      <vt:lpstr>1_End slides</vt:lpstr>
      <vt:lpstr>Partnering with Clinicians</vt:lpstr>
      <vt:lpstr>Overview</vt:lpstr>
      <vt:lpstr>Planning</vt:lpstr>
      <vt:lpstr>Building Relationships and Trust</vt:lpstr>
      <vt:lpstr>Building Relationships and Trust</vt:lpstr>
      <vt:lpstr>Benefits to Partnering with Clinicians</vt:lpstr>
      <vt:lpstr>Barriers to Participation</vt:lpstr>
      <vt:lpstr>Barriers to Participation</vt:lpstr>
      <vt:lpstr>Single Sites vs. Networks</vt:lpstr>
      <vt:lpstr>Single Sites vs. Networks</vt:lpstr>
      <vt:lpstr>Explain Study Benefits</vt:lpstr>
      <vt:lpstr>Explain Study Benefits</vt:lpstr>
      <vt:lpstr>Conducting</vt:lpstr>
      <vt:lpstr>Minimize Clinician Workload</vt:lpstr>
      <vt:lpstr>Minimize Clinician Workload</vt:lpstr>
      <vt:lpstr>Acknowledge &amp; Celebrate Clinician’s Contributions</vt:lpstr>
      <vt:lpstr>Resources</vt:lpstr>
      <vt:lpstr>Remember!</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Partnering with Clinicians</dc:title>
  <dc:creator>Evans, Ashley G</dc:creator>
  <cp:lastModifiedBy>Lee Anne</cp:lastModifiedBy>
  <cp:revision>23</cp:revision>
  <dcterms:created xsi:type="dcterms:W3CDTF">2021-12-06T20:56:30Z</dcterms:created>
  <dcterms:modified xsi:type="dcterms:W3CDTF">2024-11-18T17:02:50Z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0x010100F8DB773883AD3048A88EA7B3BD9DC026</vt:lpwstr>
  </property>
</Properties>
</file>