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48" r:id="rId5"/>
    <p:sldMasterId id="2147483661" r:id="rId6"/>
    <p:sldMasterId id="2147483665" r:id="rId7"/>
  </p:sldMasterIdLst>
  <p:notesMasterIdLst>
    <p:notesMasterId r:id="rId30"/>
  </p:notesMasterIdLst>
  <p:sldIdLst>
    <p:sldId id="478" r:id="rId8"/>
    <p:sldId id="465" r:id="rId9"/>
    <p:sldId id="259" r:id="rId10"/>
    <p:sldId id="475" r:id="rId11"/>
    <p:sldId id="449" r:id="rId12"/>
    <p:sldId id="258" r:id="rId13"/>
    <p:sldId id="451" r:id="rId14"/>
    <p:sldId id="450" r:id="rId15"/>
    <p:sldId id="476" r:id="rId16"/>
    <p:sldId id="453" r:id="rId17"/>
    <p:sldId id="471" r:id="rId18"/>
    <p:sldId id="454" r:id="rId19"/>
    <p:sldId id="455" r:id="rId20"/>
    <p:sldId id="472" r:id="rId21"/>
    <p:sldId id="460" r:id="rId22"/>
    <p:sldId id="266" r:id="rId23"/>
    <p:sldId id="477" r:id="rId24"/>
    <p:sldId id="473" r:id="rId25"/>
    <p:sldId id="474" r:id="rId26"/>
    <p:sldId id="452" r:id="rId27"/>
    <p:sldId id="457" r:id="rId28"/>
    <p:sldId id="45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5740"/>
    <a:srgbClr val="F694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9592"/>
  </p:normalViewPr>
  <p:slideViewPr>
    <p:cSldViewPr snapToGrid="0" snapToObjects="1">
      <p:cViewPr varScale="1">
        <p:scale>
          <a:sx n="100" d="100"/>
          <a:sy n="100" d="100"/>
        </p:scale>
        <p:origin x="15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8"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1C2CA-F455-412E-AD3D-D9F44043024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B46A674-4D24-48B6-9075-00C1B04B2FF6}">
      <dgm:prSet/>
      <dgm:spPr/>
      <dgm:t>
        <a:bodyPr/>
        <a:lstStyle/>
        <a:p>
          <a:pPr>
            <a:lnSpc>
              <a:spcPct val="100000"/>
            </a:lnSpc>
          </a:pPr>
          <a:r>
            <a:rPr lang="en-US" dirty="0"/>
            <a:t>Preparing Advertisement Content</a:t>
          </a:r>
        </a:p>
      </dgm:t>
    </dgm:pt>
    <dgm:pt modelId="{47864D48-80F4-4511-98FD-B0E9B802A8B1}" type="parTrans" cxnId="{0A4EFDFF-74B1-4D3E-9C19-3B481F818FF1}">
      <dgm:prSet/>
      <dgm:spPr/>
      <dgm:t>
        <a:bodyPr/>
        <a:lstStyle/>
        <a:p>
          <a:endParaRPr lang="en-US"/>
        </a:p>
      </dgm:t>
    </dgm:pt>
    <dgm:pt modelId="{BC79D364-3850-4B6A-9E9E-B08FFADD7309}" type="sibTrans" cxnId="{0A4EFDFF-74B1-4D3E-9C19-3B481F818FF1}">
      <dgm:prSet/>
      <dgm:spPr/>
      <dgm:t>
        <a:bodyPr/>
        <a:lstStyle/>
        <a:p>
          <a:endParaRPr lang="en-US"/>
        </a:p>
      </dgm:t>
    </dgm:pt>
    <dgm:pt modelId="{A333B294-12A6-47B8-B6B2-7F3DE0F6DE07}">
      <dgm:prSet/>
      <dgm:spPr/>
      <dgm:t>
        <a:bodyPr/>
        <a:lstStyle/>
        <a:p>
          <a:pPr>
            <a:lnSpc>
              <a:spcPct val="100000"/>
            </a:lnSpc>
          </a:pPr>
          <a:r>
            <a:rPr lang="en-US" b="0" dirty="0"/>
            <a:t>Creating an Advertisement</a:t>
          </a:r>
          <a:endParaRPr lang="en-US" dirty="0"/>
        </a:p>
      </dgm:t>
    </dgm:pt>
    <dgm:pt modelId="{97582DEC-58FE-4ECD-86B2-0DAB61E8A6AE}" type="parTrans" cxnId="{7D2BB6ED-9BFC-4EEF-B268-0D2982229763}">
      <dgm:prSet/>
      <dgm:spPr/>
      <dgm:t>
        <a:bodyPr/>
        <a:lstStyle/>
        <a:p>
          <a:endParaRPr lang="en-US"/>
        </a:p>
      </dgm:t>
    </dgm:pt>
    <dgm:pt modelId="{9D310310-5905-406A-ADC0-65CB6B18524C}" type="sibTrans" cxnId="{7D2BB6ED-9BFC-4EEF-B268-0D2982229763}">
      <dgm:prSet/>
      <dgm:spPr/>
      <dgm:t>
        <a:bodyPr/>
        <a:lstStyle/>
        <a:p>
          <a:endParaRPr lang="en-US"/>
        </a:p>
      </dgm:t>
    </dgm:pt>
    <dgm:pt modelId="{8BDE71C1-F8DF-4508-A7DC-F78F87B6F691}">
      <dgm:prSet/>
      <dgm:spPr/>
      <dgm:t>
        <a:bodyPr/>
        <a:lstStyle/>
        <a:p>
          <a:pPr>
            <a:lnSpc>
              <a:spcPct val="100000"/>
            </a:lnSpc>
          </a:pPr>
          <a:r>
            <a:rPr lang="en-US" b="0" dirty="0"/>
            <a:t>What </a:t>
          </a:r>
          <a:r>
            <a:rPr lang="en-US" b="0" u="sng" dirty="0"/>
            <a:t>Not</a:t>
          </a:r>
          <a:r>
            <a:rPr lang="en-US" b="0" dirty="0"/>
            <a:t> to Do</a:t>
          </a:r>
          <a:endParaRPr lang="en-US" dirty="0"/>
        </a:p>
      </dgm:t>
    </dgm:pt>
    <dgm:pt modelId="{9BFEDB93-D3EA-4455-BEAD-20BDAD7F2BF0}" type="parTrans" cxnId="{17D0DF17-40C0-447E-9793-86B6612D8DA1}">
      <dgm:prSet/>
      <dgm:spPr/>
      <dgm:t>
        <a:bodyPr/>
        <a:lstStyle/>
        <a:p>
          <a:endParaRPr lang="en-US"/>
        </a:p>
      </dgm:t>
    </dgm:pt>
    <dgm:pt modelId="{5B30270A-6CA1-46DB-834F-459869ED3211}" type="sibTrans" cxnId="{17D0DF17-40C0-447E-9793-86B6612D8DA1}">
      <dgm:prSet/>
      <dgm:spPr/>
      <dgm:t>
        <a:bodyPr/>
        <a:lstStyle/>
        <a:p>
          <a:endParaRPr lang="en-US"/>
        </a:p>
      </dgm:t>
    </dgm:pt>
    <dgm:pt modelId="{0CB7F6ED-0A76-4D65-9731-28A08A010EC2}" type="pres">
      <dgm:prSet presAssocID="{CD61C2CA-F455-412E-AD3D-D9F440430249}" presName="root" presStyleCnt="0">
        <dgm:presLayoutVars>
          <dgm:dir/>
          <dgm:resizeHandles val="exact"/>
        </dgm:presLayoutVars>
      </dgm:prSet>
      <dgm:spPr/>
    </dgm:pt>
    <dgm:pt modelId="{ECC8BE1A-410F-4B0D-9AA0-058E4A9EF767}" type="pres">
      <dgm:prSet presAssocID="{2B46A674-4D24-48B6-9075-00C1B04B2FF6}" presName="compNode" presStyleCnt="0"/>
      <dgm:spPr/>
    </dgm:pt>
    <dgm:pt modelId="{8FB2573E-9E19-4D78-B549-0478E03D5A43}" type="pres">
      <dgm:prSet presAssocID="{2B46A674-4D24-48B6-9075-00C1B04B2FF6}" presName="bgRect" presStyleLbl="bgShp" presStyleIdx="0" presStyleCnt="3"/>
      <dgm:spPr/>
    </dgm:pt>
    <dgm:pt modelId="{782DF57C-D432-4F98-8829-D02DC75FCC18}" type="pres">
      <dgm:prSet presAssocID="{2B46A674-4D24-48B6-9075-00C1B04B2FF6}"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vron arrows with solid fill"/>
        </a:ext>
      </dgm:extLst>
    </dgm:pt>
    <dgm:pt modelId="{F6853B46-70FA-4402-89E9-3E10441FE40A}" type="pres">
      <dgm:prSet presAssocID="{2B46A674-4D24-48B6-9075-00C1B04B2FF6}" presName="spaceRect" presStyleCnt="0"/>
      <dgm:spPr/>
    </dgm:pt>
    <dgm:pt modelId="{03A4D0AE-04D2-494C-AF0B-1EC82B704008}" type="pres">
      <dgm:prSet presAssocID="{2B46A674-4D24-48B6-9075-00C1B04B2FF6}" presName="parTx" presStyleLbl="revTx" presStyleIdx="0" presStyleCnt="3">
        <dgm:presLayoutVars>
          <dgm:chMax val="0"/>
          <dgm:chPref val="0"/>
        </dgm:presLayoutVars>
      </dgm:prSet>
      <dgm:spPr/>
    </dgm:pt>
    <dgm:pt modelId="{56C5B1FB-0AB9-4523-AEAE-05423F963CF4}" type="pres">
      <dgm:prSet presAssocID="{BC79D364-3850-4B6A-9E9E-B08FFADD7309}" presName="sibTrans" presStyleCnt="0"/>
      <dgm:spPr/>
    </dgm:pt>
    <dgm:pt modelId="{338A9DB1-099F-4A17-9ABB-58C1D9D82DB5}" type="pres">
      <dgm:prSet presAssocID="{A333B294-12A6-47B8-B6B2-7F3DE0F6DE07}" presName="compNode" presStyleCnt="0"/>
      <dgm:spPr/>
    </dgm:pt>
    <dgm:pt modelId="{DC75D7DF-A2B0-4155-9B0E-CAA74F7C9314}" type="pres">
      <dgm:prSet presAssocID="{A333B294-12A6-47B8-B6B2-7F3DE0F6DE07}" presName="bgRect" presStyleLbl="bgShp" presStyleIdx="1" presStyleCnt="3"/>
      <dgm:spPr/>
    </dgm:pt>
    <dgm:pt modelId="{AB936E7C-8F69-49EF-9C6B-4B0EFE94900F}" type="pres">
      <dgm:prSet presAssocID="{A333B294-12A6-47B8-B6B2-7F3DE0F6DE07}"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roup"/>
        </a:ext>
      </dgm:extLst>
    </dgm:pt>
    <dgm:pt modelId="{4BA2B4C5-21F1-4DED-B650-08F84D11EED4}" type="pres">
      <dgm:prSet presAssocID="{A333B294-12A6-47B8-B6B2-7F3DE0F6DE07}" presName="spaceRect" presStyleCnt="0"/>
      <dgm:spPr/>
    </dgm:pt>
    <dgm:pt modelId="{C086E1C9-D2B2-452F-8B66-3E873142AAD2}" type="pres">
      <dgm:prSet presAssocID="{A333B294-12A6-47B8-B6B2-7F3DE0F6DE07}" presName="parTx" presStyleLbl="revTx" presStyleIdx="1" presStyleCnt="3">
        <dgm:presLayoutVars>
          <dgm:chMax val="0"/>
          <dgm:chPref val="0"/>
        </dgm:presLayoutVars>
      </dgm:prSet>
      <dgm:spPr/>
    </dgm:pt>
    <dgm:pt modelId="{9811C169-9AE8-45C8-9B61-EA90D33951D5}" type="pres">
      <dgm:prSet presAssocID="{9D310310-5905-406A-ADC0-65CB6B18524C}" presName="sibTrans" presStyleCnt="0"/>
      <dgm:spPr/>
    </dgm:pt>
    <dgm:pt modelId="{24110C7A-FF18-4058-8E4A-5E51E82DE43E}" type="pres">
      <dgm:prSet presAssocID="{8BDE71C1-F8DF-4508-A7DC-F78F87B6F691}" presName="compNode" presStyleCnt="0"/>
      <dgm:spPr/>
    </dgm:pt>
    <dgm:pt modelId="{AFF5EA3C-BE22-44C3-A9C3-8670FE37CB84}" type="pres">
      <dgm:prSet presAssocID="{8BDE71C1-F8DF-4508-A7DC-F78F87B6F691}" presName="bgRect" presStyleLbl="bgShp" presStyleIdx="2" presStyleCnt="3"/>
      <dgm:spPr/>
    </dgm:pt>
    <dgm:pt modelId="{8EE6BB38-2F98-477F-8CBB-591F289936F1}" type="pres">
      <dgm:prSet presAssocID="{8BDE71C1-F8DF-4508-A7DC-F78F87B6F69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eckbox Crossed with solid fill"/>
        </a:ext>
      </dgm:extLst>
    </dgm:pt>
    <dgm:pt modelId="{F2584FF4-761A-4F50-A6B0-AFC0CCA9D1AC}" type="pres">
      <dgm:prSet presAssocID="{8BDE71C1-F8DF-4508-A7DC-F78F87B6F691}" presName="spaceRect" presStyleCnt="0"/>
      <dgm:spPr/>
    </dgm:pt>
    <dgm:pt modelId="{D0145BDA-A165-4545-93DC-97B676E70FAF}" type="pres">
      <dgm:prSet presAssocID="{8BDE71C1-F8DF-4508-A7DC-F78F87B6F691}" presName="parTx" presStyleLbl="revTx" presStyleIdx="2" presStyleCnt="3">
        <dgm:presLayoutVars>
          <dgm:chMax val="0"/>
          <dgm:chPref val="0"/>
        </dgm:presLayoutVars>
      </dgm:prSet>
      <dgm:spPr/>
    </dgm:pt>
  </dgm:ptLst>
  <dgm:cxnLst>
    <dgm:cxn modelId="{17D0DF17-40C0-447E-9793-86B6612D8DA1}" srcId="{CD61C2CA-F455-412E-AD3D-D9F440430249}" destId="{8BDE71C1-F8DF-4508-A7DC-F78F87B6F691}" srcOrd="2" destOrd="0" parTransId="{9BFEDB93-D3EA-4455-BEAD-20BDAD7F2BF0}" sibTransId="{5B30270A-6CA1-46DB-834F-459869ED3211}"/>
    <dgm:cxn modelId="{6FD0312C-C0CF-43A3-B3F5-384750BB0174}" type="presOf" srcId="{2B46A674-4D24-48B6-9075-00C1B04B2FF6}" destId="{03A4D0AE-04D2-494C-AF0B-1EC82B704008}" srcOrd="0" destOrd="0" presId="urn:microsoft.com/office/officeart/2018/2/layout/IconVerticalSolidList"/>
    <dgm:cxn modelId="{EC7EF251-DD2B-4145-AA6F-4576A270A9C8}" type="presOf" srcId="{A333B294-12A6-47B8-B6B2-7F3DE0F6DE07}" destId="{C086E1C9-D2B2-452F-8B66-3E873142AAD2}" srcOrd="0" destOrd="0" presId="urn:microsoft.com/office/officeart/2018/2/layout/IconVerticalSolidList"/>
    <dgm:cxn modelId="{FDD8D966-1979-44C3-AD41-78D55701FF80}" type="presOf" srcId="{8BDE71C1-F8DF-4508-A7DC-F78F87B6F691}" destId="{D0145BDA-A165-4545-93DC-97B676E70FAF}" srcOrd="0" destOrd="0" presId="urn:microsoft.com/office/officeart/2018/2/layout/IconVerticalSolidList"/>
    <dgm:cxn modelId="{99484EE1-A0E0-45F6-90D2-3400ACFE1DB8}" type="presOf" srcId="{CD61C2CA-F455-412E-AD3D-D9F440430249}" destId="{0CB7F6ED-0A76-4D65-9731-28A08A010EC2}" srcOrd="0" destOrd="0" presId="urn:microsoft.com/office/officeart/2018/2/layout/IconVerticalSolidList"/>
    <dgm:cxn modelId="{7D2BB6ED-9BFC-4EEF-B268-0D2982229763}" srcId="{CD61C2CA-F455-412E-AD3D-D9F440430249}" destId="{A333B294-12A6-47B8-B6B2-7F3DE0F6DE07}" srcOrd="1" destOrd="0" parTransId="{97582DEC-58FE-4ECD-86B2-0DAB61E8A6AE}" sibTransId="{9D310310-5905-406A-ADC0-65CB6B18524C}"/>
    <dgm:cxn modelId="{0A4EFDFF-74B1-4D3E-9C19-3B481F818FF1}" srcId="{CD61C2CA-F455-412E-AD3D-D9F440430249}" destId="{2B46A674-4D24-48B6-9075-00C1B04B2FF6}" srcOrd="0" destOrd="0" parTransId="{47864D48-80F4-4511-98FD-B0E9B802A8B1}" sibTransId="{BC79D364-3850-4B6A-9E9E-B08FFADD7309}"/>
    <dgm:cxn modelId="{374EA738-B1FD-47BC-8BE1-01F1E649B79A}" type="presParOf" srcId="{0CB7F6ED-0A76-4D65-9731-28A08A010EC2}" destId="{ECC8BE1A-410F-4B0D-9AA0-058E4A9EF767}" srcOrd="0" destOrd="0" presId="urn:microsoft.com/office/officeart/2018/2/layout/IconVerticalSolidList"/>
    <dgm:cxn modelId="{BC71DC01-8896-4237-A0A5-3CC6C6F67CB8}" type="presParOf" srcId="{ECC8BE1A-410F-4B0D-9AA0-058E4A9EF767}" destId="{8FB2573E-9E19-4D78-B549-0478E03D5A43}" srcOrd="0" destOrd="0" presId="urn:microsoft.com/office/officeart/2018/2/layout/IconVerticalSolidList"/>
    <dgm:cxn modelId="{DB2DD836-0B85-42B1-8299-50404DB06C4C}" type="presParOf" srcId="{ECC8BE1A-410F-4B0D-9AA0-058E4A9EF767}" destId="{782DF57C-D432-4F98-8829-D02DC75FCC18}" srcOrd="1" destOrd="0" presId="urn:microsoft.com/office/officeart/2018/2/layout/IconVerticalSolidList"/>
    <dgm:cxn modelId="{CDF6647D-BBD1-4BBD-8536-8DD905320A6C}" type="presParOf" srcId="{ECC8BE1A-410F-4B0D-9AA0-058E4A9EF767}" destId="{F6853B46-70FA-4402-89E9-3E10441FE40A}" srcOrd="2" destOrd="0" presId="urn:microsoft.com/office/officeart/2018/2/layout/IconVerticalSolidList"/>
    <dgm:cxn modelId="{2326AAB2-5738-4965-A6F3-968DEDF5539E}" type="presParOf" srcId="{ECC8BE1A-410F-4B0D-9AA0-058E4A9EF767}" destId="{03A4D0AE-04D2-494C-AF0B-1EC82B704008}" srcOrd="3" destOrd="0" presId="urn:microsoft.com/office/officeart/2018/2/layout/IconVerticalSolidList"/>
    <dgm:cxn modelId="{514848B9-BA59-4EB9-9B17-D9668A4721DC}" type="presParOf" srcId="{0CB7F6ED-0A76-4D65-9731-28A08A010EC2}" destId="{56C5B1FB-0AB9-4523-AEAE-05423F963CF4}" srcOrd="1" destOrd="0" presId="urn:microsoft.com/office/officeart/2018/2/layout/IconVerticalSolidList"/>
    <dgm:cxn modelId="{D7B66570-3B20-4DC5-BB5B-64A83E2E7F64}" type="presParOf" srcId="{0CB7F6ED-0A76-4D65-9731-28A08A010EC2}" destId="{338A9DB1-099F-4A17-9ABB-58C1D9D82DB5}" srcOrd="2" destOrd="0" presId="urn:microsoft.com/office/officeart/2018/2/layout/IconVerticalSolidList"/>
    <dgm:cxn modelId="{89008FD1-ED4E-4D28-A501-7B2A21F10A32}" type="presParOf" srcId="{338A9DB1-099F-4A17-9ABB-58C1D9D82DB5}" destId="{DC75D7DF-A2B0-4155-9B0E-CAA74F7C9314}" srcOrd="0" destOrd="0" presId="urn:microsoft.com/office/officeart/2018/2/layout/IconVerticalSolidList"/>
    <dgm:cxn modelId="{D8357671-EEB0-4893-A4BB-A9B30EDBCCC1}" type="presParOf" srcId="{338A9DB1-099F-4A17-9ABB-58C1D9D82DB5}" destId="{AB936E7C-8F69-49EF-9C6B-4B0EFE94900F}" srcOrd="1" destOrd="0" presId="urn:microsoft.com/office/officeart/2018/2/layout/IconVerticalSolidList"/>
    <dgm:cxn modelId="{18840F4F-A0CB-4A6A-8C88-081B78DD373A}" type="presParOf" srcId="{338A9DB1-099F-4A17-9ABB-58C1D9D82DB5}" destId="{4BA2B4C5-21F1-4DED-B650-08F84D11EED4}" srcOrd="2" destOrd="0" presId="urn:microsoft.com/office/officeart/2018/2/layout/IconVerticalSolidList"/>
    <dgm:cxn modelId="{F2ADD70D-5273-413E-BD27-EFCBD8933D85}" type="presParOf" srcId="{338A9DB1-099F-4A17-9ABB-58C1D9D82DB5}" destId="{C086E1C9-D2B2-452F-8B66-3E873142AAD2}" srcOrd="3" destOrd="0" presId="urn:microsoft.com/office/officeart/2018/2/layout/IconVerticalSolidList"/>
    <dgm:cxn modelId="{3B86F3FA-D20E-4988-88DE-1F4A9C175160}" type="presParOf" srcId="{0CB7F6ED-0A76-4D65-9731-28A08A010EC2}" destId="{9811C169-9AE8-45C8-9B61-EA90D33951D5}" srcOrd="3" destOrd="0" presId="urn:microsoft.com/office/officeart/2018/2/layout/IconVerticalSolidList"/>
    <dgm:cxn modelId="{FC09E90B-A6AE-49A0-AC75-27C66B1EA114}" type="presParOf" srcId="{0CB7F6ED-0A76-4D65-9731-28A08A010EC2}" destId="{24110C7A-FF18-4058-8E4A-5E51E82DE43E}" srcOrd="4" destOrd="0" presId="urn:microsoft.com/office/officeart/2018/2/layout/IconVerticalSolidList"/>
    <dgm:cxn modelId="{44D43D9E-4099-49B2-97AE-D91F1C24CC6E}" type="presParOf" srcId="{24110C7A-FF18-4058-8E4A-5E51E82DE43E}" destId="{AFF5EA3C-BE22-44C3-A9C3-8670FE37CB84}" srcOrd="0" destOrd="0" presId="urn:microsoft.com/office/officeart/2018/2/layout/IconVerticalSolidList"/>
    <dgm:cxn modelId="{51C90CF5-7F92-4920-9D53-B8FC48918CAA}" type="presParOf" srcId="{24110C7A-FF18-4058-8E4A-5E51E82DE43E}" destId="{8EE6BB38-2F98-477F-8CBB-591F289936F1}" srcOrd="1" destOrd="0" presId="urn:microsoft.com/office/officeart/2018/2/layout/IconVerticalSolidList"/>
    <dgm:cxn modelId="{B027A3CC-2E8E-4F52-9DE4-322D9062A79A}" type="presParOf" srcId="{24110C7A-FF18-4058-8E4A-5E51E82DE43E}" destId="{F2584FF4-761A-4F50-A6B0-AFC0CCA9D1AC}" srcOrd="2" destOrd="0" presId="urn:microsoft.com/office/officeart/2018/2/layout/IconVerticalSolidList"/>
    <dgm:cxn modelId="{8F8D7AAE-3DCF-484A-AF57-975B35E46160}" type="presParOf" srcId="{24110C7A-FF18-4058-8E4A-5E51E82DE43E}" destId="{D0145BDA-A165-4545-93DC-97B676E70FA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D8BE49-5287-4F0F-A01E-E6FFA79542EB}"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9F3C7DDC-5449-4F7A-AB92-9A17B543AD53}">
      <dgm:prSet/>
      <dgm:spPr/>
      <dgm:t>
        <a:bodyPr/>
        <a:lstStyle/>
        <a:p>
          <a:r>
            <a:rPr lang="en-US" b="1"/>
            <a:t>Product</a:t>
          </a:r>
          <a:endParaRPr lang="en-US"/>
        </a:p>
      </dgm:t>
    </dgm:pt>
    <dgm:pt modelId="{08BD5E2E-89F1-4ED3-B265-50C486C9F226}" type="parTrans" cxnId="{232C9E61-FB00-4426-A461-37D09991A3C7}">
      <dgm:prSet/>
      <dgm:spPr/>
      <dgm:t>
        <a:bodyPr/>
        <a:lstStyle/>
        <a:p>
          <a:endParaRPr lang="en-US"/>
        </a:p>
      </dgm:t>
    </dgm:pt>
    <dgm:pt modelId="{C1F05320-F7C2-4B2E-93D6-7D741C2C5F29}" type="sibTrans" cxnId="{232C9E61-FB00-4426-A461-37D09991A3C7}">
      <dgm:prSet/>
      <dgm:spPr/>
      <dgm:t>
        <a:bodyPr/>
        <a:lstStyle/>
        <a:p>
          <a:endParaRPr lang="en-US"/>
        </a:p>
      </dgm:t>
    </dgm:pt>
    <dgm:pt modelId="{C3341214-9E85-4ED1-82E7-7EA438C08CA4}">
      <dgm:prSet/>
      <dgm:spPr/>
      <dgm:t>
        <a:bodyPr/>
        <a:lstStyle/>
        <a:p>
          <a:r>
            <a:rPr lang="en-US" b="1" dirty="0"/>
            <a:t>People</a:t>
          </a:r>
          <a:endParaRPr lang="en-US" dirty="0"/>
        </a:p>
      </dgm:t>
    </dgm:pt>
    <dgm:pt modelId="{2756EAB8-72E0-4923-8E23-56798ECCB4C2}" type="parTrans" cxnId="{0737A3E7-8FFC-47FA-9E7D-D14E7460788E}">
      <dgm:prSet/>
      <dgm:spPr/>
      <dgm:t>
        <a:bodyPr/>
        <a:lstStyle/>
        <a:p>
          <a:endParaRPr lang="en-US"/>
        </a:p>
      </dgm:t>
    </dgm:pt>
    <dgm:pt modelId="{30896D81-3B7C-4857-A861-8CDF59933592}" type="sibTrans" cxnId="{0737A3E7-8FFC-47FA-9E7D-D14E7460788E}">
      <dgm:prSet/>
      <dgm:spPr/>
      <dgm:t>
        <a:bodyPr/>
        <a:lstStyle/>
        <a:p>
          <a:endParaRPr lang="en-US"/>
        </a:p>
      </dgm:t>
    </dgm:pt>
    <dgm:pt modelId="{7B38ACD2-2F4E-46FC-8C01-E7F27842A880}">
      <dgm:prSet/>
      <dgm:spPr/>
      <dgm:t>
        <a:bodyPr/>
        <a:lstStyle/>
        <a:p>
          <a:r>
            <a:rPr lang="en-US" b="1" dirty="0"/>
            <a:t>Place</a:t>
          </a:r>
          <a:endParaRPr lang="en-US" dirty="0"/>
        </a:p>
      </dgm:t>
    </dgm:pt>
    <dgm:pt modelId="{BCB18D49-65D4-4E89-B605-E01BFF7C3EC0}" type="parTrans" cxnId="{4EDE809F-BA0A-4945-8B1C-D6978D1EF2F1}">
      <dgm:prSet/>
      <dgm:spPr/>
      <dgm:t>
        <a:bodyPr/>
        <a:lstStyle/>
        <a:p>
          <a:endParaRPr lang="en-US"/>
        </a:p>
      </dgm:t>
    </dgm:pt>
    <dgm:pt modelId="{47926053-DF98-4424-B626-64247AB4E9F1}" type="sibTrans" cxnId="{4EDE809F-BA0A-4945-8B1C-D6978D1EF2F1}">
      <dgm:prSet/>
      <dgm:spPr/>
      <dgm:t>
        <a:bodyPr/>
        <a:lstStyle/>
        <a:p>
          <a:endParaRPr lang="en-US"/>
        </a:p>
      </dgm:t>
    </dgm:pt>
    <dgm:pt modelId="{1625363B-E5CC-43D4-BF94-B0CA8E08A2E1}">
      <dgm:prSet/>
      <dgm:spPr/>
      <dgm:t>
        <a:bodyPr/>
        <a:lstStyle/>
        <a:p>
          <a:r>
            <a:rPr lang="en-US" b="1"/>
            <a:t>Price </a:t>
          </a:r>
          <a:endParaRPr lang="en-US"/>
        </a:p>
      </dgm:t>
    </dgm:pt>
    <dgm:pt modelId="{9ECDD333-736D-4FC9-B9AF-FBE1507BF6CA}" type="parTrans" cxnId="{6E1C38C0-7E45-47E9-8979-E01BD4E33CE3}">
      <dgm:prSet/>
      <dgm:spPr/>
      <dgm:t>
        <a:bodyPr/>
        <a:lstStyle/>
        <a:p>
          <a:endParaRPr lang="en-US"/>
        </a:p>
      </dgm:t>
    </dgm:pt>
    <dgm:pt modelId="{B516E5EF-82E4-4DF3-BB3A-0557DDFC9544}" type="sibTrans" cxnId="{6E1C38C0-7E45-47E9-8979-E01BD4E33CE3}">
      <dgm:prSet/>
      <dgm:spPr/>
      <dgm:t>
        <a:bodyPr/>
        <a:lstStyle/>
        <a:p>
          <a:endParaRPr lang="en-US"/>
        </a:p>
      </dgm:t>
    </dgm:pt>
    <dgm:pt modelId="{0F5AB996-48E5-444C-A2AF-308CD7B02581}">
      <dgm:prSet/>
      <dgm:spPr/>
      <dgm:t>
        <a:bodyPr/>
        <a:lstStyle/>
        <a:p>
          <a:r>
            <a:rPr lang="en-US" b="1" dirty="0"/>
            <a:t>Presentation</a:t>
          </a:r>
          <a:endParaRPr lang="en-US" dirty="0"/>
        </a:p>
      </dgm:t>
    </dgm:pt>
    <dgm:pt modelId="{10820060-8A30-4FA6-9FCB-5CD35409098A}" type="parTrans" cxnId="{A8388ABC-C432-4559-A6D3-00A99B91DDE7}">
      <dgm:prSet/>
      <dgm:spPr/>
      <dgm:t>
        <a:bodyPr/>
        <a:lstStyle/>
        <a:p>
          <a:endParaRPr lang="en-US"/>
        </a:p>
      </dgm:t>
    </dgm:pt>
    <dgm:pt modelId="{612AED6F-5F92-4096-A9F1-C8086F82B9F4}" type="sibTrans" cxnId="{A8388ABC-C432-4559-A6D3-00A99B91DDE7}">
      <dgm:prSet/>
      <dgm:spPr/>
      <dgm:t>
        <a:bodyPr/>
        <a:lstStyle/>
        <a:p>
          <a:endParaRPr lang="en-US"/>
        </a:p>
      </dgm:t>
    </dgm:pt>
    <dgm:pt modelId="{E3B38E10-F830-441E-9614-8B36B1796EC5}">
      <dgm:prSet/>
      <dgm:spPr/>
      <dgm:t>
        <a:bodyPr/>
        <a:lstStyle/>
        <a:p>
          <a:r>
            <a:rPr lang="en-US" b="1" dirty="0"/>
            <a:t>Promotion</a:t>
          </a:r>
          <a:endParaRPr lang="en-US" dirty="0"/>
        </a:p>
      </dgm:t>
    </dgm:pt>
    <dgm:pt modelId="{DB6631EF-5C56-4F0B-9E47-4C586063933C}" type="parTrans" cxnId="{4735EF61-90CF-4CD4-AABE-AD3A9AEDEF85}">
      <dgm:prSet/>
      <dgm:spPr/>
      <dgm:t>
        <a:bodyPr/>
        <a:lstStyle/>
        <a:p>
          <a:endParaRPr lang="en-US"/>
        </a:p>
      </dgm:t>
    </dgm:pt>
    <dgm:pt modelId="{A9292286-58A6-49A5-8DF1-4A3622A782C5}" type="sibTrans" cxnId="{4735EF61-90CF-4CD4-AABE-AD3A9AEDEF85}">
      <dgm:prSet/>
      <dgm:spPr/>
      <dgm:t>
        <a:bodyPr/>
        <a:lstStyle/>
        <a:p>
          <a:endParaRPr lang="en-US"/>
        </a:p>
      </dgm:t>
    </dgm:pt>
    <dgm:pt modelId="{AF00F3BA-AEBA-F945-B061-8DA454B842EB}" type="pres">
      <dgm:prSet presAssocID="{58D8BE49-5287-4F0F-A01E-E6FFA79542EB}" presName="diagram" presStyleCnt="0">
        <dgm:presLayoutVars>
          <dgm:dir/>
          <dgm:resizeHandles val="exact"/>
        </dgm:presLayoutVars>
      </dgm:prSet>
      <dgm:spPr/>
    </dgm:pt>
    <dgm:pt modelId="{796E8933-E031-814B-9B61-D0E93AAE9F37}" type="pres">
      <dgm:prSet presAssocID="{9F3C7DDC-5449-4F7A-AB92-9A17B543AD53}" presName="node" presStyleLbl="node1" presStyleIdx="0" presStyleCnt="6">
        <dgm:presLayoutVars>
          <dgm:bulletEnabled val="1"/>
        </dgm:presLayoutVars>
      </dgm:prSet>
      <dgm:spPr/>
    </dgm:pt>
    <dgm:pt modelId="{7C312353-132B-AB4C-A3F1-6DE84BB098E1}" type="pres">
      <dgm:prSet presAssocID="{C1F05320-F7C2-4B2E-93D6-7D741C2C5F29}" presName="sibTrans" presStyleCnt="0"/>
      <dgm:spPr/>
    </dgm:pt>
    <dgm:pt modelId="{A3FBF8AF-544C-B642-9421-C70219BDFAC1}" type="pres">
      <dgm:prSet presAssocID="{C3341214-9E85-4ED1-82E7-7EA438C08CA4}" presName="node" presStyleLbl="node1" presStyleIdx="1" presStyleCnt="6">
        <dgm:presLayoutVars>
          <dgm:bulletEnabled val="1"/>
        </dgm:presLayoutVars>
      </dgm:prSet>
      <dgm:spPr/>
    </dgm:pt>
    <dgm:pt modelId="{1E9F9BFE-BCDA-E648-AE98-496E6EB332A0}" type="pres">
      <dgm:prSet presAssocID="{30896D81-3B7C-4857-A861-8CDF59933592}" presName="sibTrans" presStyleCnt="0"/>
      <dgm:spPr/>
    </dgm:pt>
    <dgm:pt modelId="{08C8828E-C7A4-9B48-A141-6D45785A09F8}" type="pres">
      <dgm:prSet presAssocID="{7B38ACD2-2F4E-46FC-8C01-E7F27842A880}" presName="node" presStyleLbl="node1" presStyleIdx="2" presStyleCnt="6">
        <dgm:presLayoutVars>
          <dgm:bulletEnabled val="1"/>
        </dgm:presLayoutVars>
      </dgm:prSet>
      <dgm:spPr/>
    </dgm:pt>
    <dgm:pt modelId="{FEAAD3E7-9260-7345-875A-FA33B4319CCB}" type="pres">
      <dgm:prSet presAssocID="{47926053-DF98-4424-B626-64247AB4E9F1}" presName="sibTrans" presStyleCnt="0"/>
      <dgm:spPr/>
    </dgm:pt>
    <dgm:pt modelId="{B22FCECC-BAA8-D142-B9FB-C70E3DBF6A74}" type="pres">
      <dgm:prSet presAssocID="{1625363B-E5CC-43D4-BF94-B0CA8E08A2E1}" presName="node" presStyleLbl="node1" presStyleIdx="3" presStyleCnt="6">
        <dgm:presLayoutVars>
          <dgm:bulletEnabled val="1"/>
        </dgm:presLayoutVars>
      </dgm:prSet>
      <dgm:spPr/>
    </dgm:pt>
    <dgm:pt modelId="{23270E7A-7052-CA4F-8068-68052AED5271}" type="pres">
      <dgm:prSet presAssocID="{B516E5EF-82E4-4DF3-BB3A-0557DDFC9544}" presName="sibTrans" presStyleCnt="0"/>
      <dgm:spPr/>
    </dgm:pt>
    <dgm:pt modelId="{50D82677-AEC3-744D-8BA0-750FA6B2D4D8}" type="pres">
      <dgm:prSet presAssocID="{E3B38E10-F830-441E-9614-8B36B1796EC5}" presName="node" presStyleLbl="node1" presStyleIdx="4" presStyleCnt="6">
        <dgm:presLayoutVars>
          <dgm:bulletEnabled val="1"/>
        </dgm:presLayoutVars>
      </dgm:prSet>
      <dgm:spPr/>
    </dgm:pt>
    <dgm:pt modelId="{E2633B6F-1FC8-0340-B3EE-824D2C1129D4}" type="pres">
      <dgm:prSet presAssocID="{A9292286-58A6-49A5-8DF1-4A3622A782C5}" presName="sibTrans" presStyleCnt="0"/>
      <dgm:spPr/>
    </dgm:pt>
    <dgm:pt modelId="{5D0830A3-6930-2C4C-82EF-29D26F5C44F9}" type="pres">
      <dgm:prSet presAssocID="{0F5AB996-48E5-444C-A2AF-308CD7B02581}" presName="node" presStyleLbl="node1" presStyleIdx="5" presStyleCnt="6">
        <dgm:presLayoutVars>
          <dgm:bulletEnabled val="1"/>
        </dgm:presLayoutVars>
      </dgm:prSet>
      <dgm:spPr/>
    </dgm:pt>
  </dgm:ptLst>
  <dgm:cxnLst>
    <dgm:cxn modelId="{37386E41-1897-D74A-8571-23DA24072190}" type="presOf" srcId="{E3B38E10-F830-441E-9614-8B36B1796EC5}" destId="{50D82677-AEC3-744D-8BA0-750FA6B2D4D8}" srcOrd="0" destOrd="0" presId="urn:microsoft.com/office/officeart/2005/8/layout/default"/>
    <dgm:cxn modelId="{CEACA045-473C-4048-81F5-B9E21E674859}" type="presOf" srcId="{1625363B-E5CC-43D4-BF94-B0CA8E08A2E1}" destId="{B22FCECC-BAA8-D142-B9FB-C70E3DBF6A74}" srcOrd="0" destOrd="0" presId="urn:microsoft.com/office/officeart/2005/8/layout/default"/>
    <dgm:cxn modelId="{9B67E547-315C-AB48-B243-9A67DADE5285}" type="presOf" srcId="{C3341214-9E85-4ED1-82E7-7EA438C08CA4}" destId="{A3FBF8AF-544C-B642-9421-C70219BDFAC1}" srcOrd="0" destOrd="0" presId="urn:microsoft.com/office/officeart/2005/8/layout/default"/>
    <dgm:cxn modelId="{75C9D84E-CF9E-3046-95B2-A96292FEA4C3}" type="presOf" srcId="{58D8BE49-5287-4F0F-A01E-E6FFA79542EB}" destId="{AF00F3BA-AEBA-F945-B061-8DA454B842EB}" srcOrd="0" destOrd="0" presId="urn:microsoft.com/office/officeart/2005/8/layout/default"/>
    <dgm:cxn modelId="{232C9E61-FB00-4426-A461-37D09991A3C7}" srcId="{58D8BE49-5287-4F0F-A01E-E6FFA79542EB}" destId="{9F3C7DDC-5449-4F7A-AB92-9A17B543AD53}" srcOrd="0" destOrd="0" parTransId="{08BD5E2E-89F1-4ED3-B265-50C486C9F226}" sibTransId="{C1F05320-F7C2-4B2E-93D6-7D741C2C5F29}"/>
    <dgm:cxn modelId="{4735EF61-90CF-4CD4-AABE-AD3A9AEDEF85}" srcId="{58D8BE49-5287-4F0F-A01E-E6FFA79542EB}" destId="{E3B38E10-F830-441E-9614-8B36B1796EC5}" srcOrd="4" destOrd="0" parTransId="{DB6631EF-5C56-4F0B-9E47-4C586063933C}" sibTransId="{A9292286-58A6-49A5-8DF1-4A3622A782C5}"/>
    <dgm:cxn modelId="{7332FF67-88FE-284D-AF35-8A161DFAE710}" type="presOf" srcId="{7B38ACD2-2F4E-46FC-8C01-E7F27842A880}" destId="{08C8828E-C7A4-9B48-A141-6D45785A09F8}" srcOrd="0" destOrd="0" presId="urn:microsoft.com/office/officeart/2005/8/layout/default"/>
    <dgm:cxn modelId="{4EDE809F-BA0A-4945-8B1C-D6978D1EF2F1}" srcId="{58D8BE49-5287-4F0F-A01E-E6FFA79542EB}" destId="{7B38ACD2-2F4E-46FC-8C01-E7F27842A880}" srcOrd="2" destOrd="0" parTransId="{BCB18D49-65D4-4E89-B605-E01BFF7C3EC0}" sibTransId="{47926053-DF98-4424-B626-64247AB4E9F1}"/>
    <dgm:cxn modelId="{912DF2AF-3077-014D-A493-0219E721E433}" type="presOf" srcId="{0F5AB996-48E5-444C-A2AF-308CD7B02581}" destId="{5D0830A3-6930-2C4C-82EF-29D26F5C44F9}" srcOrd="0" destOrd="0" presId="urn:microsoft.com/office/officeart/2005/8/layout/default"/>
    <dgm:cxn modelId="{A8388ABC-C432-4559-A6D3-00A99B91DDE7}" srcId="{58D8BE49-5287-4F0F-A01E-E6FFA79542EB}" destId="{0F5AB996-48E5-444C-A2AF-308CD7B02581}" srcOrd="5" destOrd="0" parTransId="{10820060-8A30-4FA6-9FCB-5CD35409098A}" sibTransId="{612AED6F-5F92-4096-A9F1-C8086F82B9F4}"/>
    <dgm:cxn modelId="{6E1C38C0-7E45-47E9-8979-E01BD4E33CE3}" srcId="{58D8BE49-5287-4F0F-A01E-E6FFA79542EB}" destId="{1625363B-E5CC-43D4-BF94-B0CA8E08A2E1}" srcOrd="3" destOrd="0" parTransId="{9ECDD333-736D-4FC9-B9AF-FBE1507BF6CA}" sibTransId="{B516E5EF-82E4-4DF3-BB3A-0557DDFC9544}"/>
    <dgm:cxn modelId="{0737A3E7-8FFC-47FA-9E7D-D14E7460788E}" srcId="{58D8BE49-5287-4F0F-A01E-E6FFA79542EB}" destId="{C3341214-9E85-4ED1-82E7-7EA438C08CA4}" srcOrd="1" destOrd="0" parTransId="{2756EAB8-72E0-4923-8E23-56798ECCB4C2}" sibTransId="{30896D81-3B7C-4857-A861-8CDF59933592}"/>
    <dgm:cxn modelId="{C64FBBF0-20E3-1247-8C92-05D43602B968}" type="presOf" srcId="{9F3C7DDC-5449-4F7A-AB92-9A17B543AD53}" destId="{796E8933-E031-814B-9B61-D0E93AAE9F37}" srcOrd="0" destOrd="0" presId="urn:microsoft.com/office/officeart/2005/8/layout/default"/>
    <dgm:cxn modelId="{204326C3-BBEE-3D46-A377-DA2F2DA14B79}" type="presParOf" srcId="{AF00F3BA-AEBA-F945-B061-8DA454B842EB}" destId="{796E8933-E031-814B-9B61-D0E93AAE9F37}" srcOrd="0" destOrd="0" presId="urn:microsoft.com/office/officeart/2005/8/layout/default"/>
    <dgm:cxn modelId="{1AC88655-09FB-B84C-A6B4-F9F199BB21B4}" type="presParOf" srcId="{AF00F3BA-AEBA-F945-B061-8DA454B842EB}" destId="{7C312353-132B-AB4C-A3F1-6DE84BB098E1}" srcOrd="1" destOrd="0" presId="urn:microsoft.com/office/officeart/2005/8/layout/default"/>
    <dgm:cxn modelId="{48828974-B08F-8042-B5E6-6BD145BAFA9E}" type="presParOf" srcId="{AF00F3BA-AEBA-F945-B061-8DA454B842EB}" destId="{A3FBF8AF-544C-B642-9421-C70219BDFAC1}" srcOrd="2" destOrd="0" presId="urn:microsoft.com/office/officeart/2005/8/layout/default"/>
    <dgm:cxn modelId="{72FB5724-03B5-0444-9E4E-A24FDEECDEDB}" type="presParOf" srcId="{AF00F3BA-AEBA-F945-B061-8DA454B842EB}" destId="{1E9F9BFE-BCDA-E648-AE98-496E6EB332A0}" srcOrd="3" destOrd="0" presId="urn:microsoft.com/office/officeart/2005/8/layout/default"/>
    <dgm:cxn modelId="{3F110FC0-C7F1-2649-84BE-919453330FCB}" type="presParOf" srcId="{AF00F3BA-AEBA-F945-B061-8DA454B842EB}" destId="{08C8828E-C7A4-9B48-A141-6D45785A09F8}" srcOrd="4" destOrd="0" presId="urn:microsoft.com/office/officeart/2005/8/layout/default"/>
    <dgm:cxn modelId="{BAB8CB43-80F3-0C4B-9C35-836CD669299D}" type="presParOf" srcId="{AF00F3BA-AEBA-F945-B061-8DA454B842EB}" destId="{FEAAD3E7-9260-7345-875A-FA33B4319CCB}" srcOrd="5" destOrd="0" presId="urn:microsoft.com/office/officeart/2005/8/layout/default"/>
    <dgm:cxn modelId="{4DDC63B9-E685-D64C-87BF-F48ADFCA63D4}" type="presParOf" srcId="{AF00F3BA-AEBA-F945-B061-8DA454B842EB}" destId="{B22FCECC-BAA8-D142-B9FB-C70E3DBF6A74}" srcOrd="6" destOrd="0" presId="urn:microsoft.com/office/officeart/2005/8/layout/default"/>
    <dgm:cxn modelId="{AA61E080-B1D2-D248-A4A4-05EF1408BC79}" type="presParOf" srcId="{AF00F3BA-AEBA-F945-B061-8DA454B842EB}" destId="{23270E7A-7052-CA4F-8068-68052AED5271}" srcOrd="7" destOrd="0" presId="urn:microsoft.com/office/officeart/2005/8/layout/default"/>
    <dgm:cxn modelId="{3EDED1D8-CFAB-734F-AA9D-D325ABDB037F}" type="presParOf" srcId="{AF00F3BA-AEBA-F945-B061-8DA454B842EB}" destId="{50D82677-AEC3-744D-8BA0-750FA6B2D4D8}" srcOrd="8" destOrd="0" presId="urn:microsoft.com/office/officeart/2005/8/layout/default"/>
    <dgm:cxn modelId="{D13E54CC-521B-254E-8625-0F9696E85D84}" type="presParOf" srcId="{AF00F3BA-AEBA-F945-B061-8DA454B842EB}" destId="{E2633B6F-1FC8-0340-B3EE-824D2C1129D4}" srcOrd="9" destOrd="0" presId="urn:microsoft.com/office/officeart/2005/8/layout/default"/>
    <dgm:cxn modelId="{5B79166A-BB96-7F4F-A546-C653995810FA}" type="presParOf" srcId="{AF00F3BA-AEBA-F945-B061-8DA454B842EB}" destId="{5D0830A3-6930-2C4C-82EF-29D26F5C44F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A640DE3-3C56-46AE-9218-7F28C2A2C743}"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E1CD111D-3327-4D3C-93A7-C820C3654DEE}">
      <dgm:prSet custT="1"/>
      <dgm:spPr/>
      <dgm:t>
        <a:bodyPr/>
        <a:lstStyle/>
        <a:p>
          <a:pPr>
            <a:lnSpc>
              <a:spcPct val="100000"/>
            </a:lnSpc>
            <a:defRPr b="1"/>
          </a:pPr>
          <a:r>
            <a:rPr lang="en-US" sz="2800" b="1" dirty="0">
              <a:solidFill>
                <a:srgbClr val="115740"/>
              </a:solidFill>
            </a:rPr>
            <a:t>Study inquires &amp; enrollment</a:t>
          </a:r>
          <a:endParaRPr lang="en-US" sz="2800" dirty="0">
            <a:solidFill>
              <a:srgbClr val="115740"/>
            </a:solidFill>
          </a:endParaRPr>
        </a:p>
      </dgm:t>
    </dgm:pt>
    <dgm:pt modelId="{704CEA4D-D271-4C48-B7BA-C6295B2E2133}" type="parTrans" cxnId="{516B8782-DCEC-4520-B910-1CFED73F6DD6}">
      <dgm:prSet/>
      <dgm:spPr/>
      <dgm:t>
        <a:bodyPr/>
        <a:lstStyle/>
        <a:p>
          <a:endParaRPr lang="en-US"/>
        </a:p>
      </dgm:t>
    </dgm:pt>
    <dgm:pt modelId="{B250F9F4-3336-4779-9AD1-AF778DF3516D}" type="sibTrans" cxnId="{516B8782-DCEC-4520-B910-1CFED73F6DD6}">
      <dgm:prSet/>
      <dgm:spPr/>
      <dgm:t>
        <a:bodyPr/>
        <a:lstStyle/>
        <a:p>
          <a:endParaRPr lang="en-US"/>
        </a:p>
      </dgm:t>
    </dgm:pt>
    <dgm:pt modelId="{AC24173D-2D36-47B8-ABE3-2CA6D892D841}">
      <dgm:prSet custT="1"/>
      <dgm:spPr/>
      <dgm:t>
        <a:bodyPr/>
        <a:lstStyle/>
        <a:p>
          <a:pPr>
            <a:lnSpc>
              <a:spcPct val="100000"/>
            </a:lnSpc>
            <a:defRPr b="1"/>
          </a:pPr>
          <a:r>
            <a:rPr lang="en-US" sz="2600" b="1" dirty="0">
              <a:solidFill>
                <a:srgbClr val="115740"/>
              </a:solidFill>
            </a:rPr>
            <a:t>“How did you hear about us?” </a:t>
          </a:r>
          <a:endParaRPr lang="en-US" sz="2600" dirty="0">
            <a:solidFill>
              <a:srgbClr val="115740"/>
            </a:solidFill>
          </a:endParaRPr>
        </a:p>
      </dgm:t>
    </dgm:pt>
    <dgm:pt modelId="{5C83D66C-157E-401C-A540-2CFF1B5F6DAB}" type="parTrans" cxnId="{96EEEE1C-AF84-4A1F-A9C3-9519386A9B28}">
      <dgm:prSet/>
      <dgm:spPr/>
      <dgm:t>
        <a:bodyPr/>
        <a:lstStyle/>
        <a:p>
          <a:endParaRPr lang="en-US"/>
        </a:p>
      </dgm:t>
    </dgm:pt>
    <dgm:pt modelId="{5D4808E7-3816-45A7-8536-C4715AEBE650}" type="sibTrans" cxnId="{96EEEE1C-AF84-4A1F-A9C3-9519386A9B28}">
      <dgm:prSet/>
      <dgm:spPr/>
      <dgm:t>
        <a:bodyPr/>
        <a:lstStyle/>
        <a:p>
          <a:endParaRPr lang="en-US"/>
        </a:p>
      </dgm:t>
    </dgm:pt>
    <dgm:pt modelId="{87EDA476-04AE-428C-84A8-CFE2A06C129D}">
      <dgm:prSet/>
      <dgm:spPr/>
      <dgm:t>
        <a:bodyPr/>
        <a:lstStyle/>
        <a:p>
          <a:pPr>
            <a:lnSpc>
              <a:spcPct val="100000"/>
            </a:lnSpc>
            <a:defRPr b="1"/>
          </a:pPr>
          <a:r>
            <a:rPr lang="en-US" b="1" dirty="0">
              <a:solidFill>
                <a:srgbClr val="115740"/>
              </a:solidFill>
            </a:rPr>
            <a:t>Social media engagement</a:t>
          </a:r>
          <a:endParaRPr lang="en-US" dirty="0">
            <a:solidFill>
              <a:srgbClr val="115740"/>
            </a:solidFill>
          </a:endParaRPr>
        </a:p>
      </dgm:t>
    </dgm:pt>
    <dgm:pt modelId="{84A33FFC-181C-41DB-843F-BF250210A5C7}" type="parTrans" cxnId="{17631572-74C7-44C4-B205-47F59514D27E}">
      <dgm:prSet/>
      <dgm:spPr/>
      <dgm:t>
        <a:bodyPr/>
        <a:lstStyle/>
        <a:p>
          <a:endParaRPr lang="en-US"/>
        </a:p>
      </dgm:t>
    </dgm:pt>
    <dgm:pt modelId="{87B5E0F9-188D-466D-B169-FD5069CD046B}" type="sibTrans" cxnId="{17631572-74C7-44C4-B205-47F59514D27E}">
      <dgm:prSet/>
      <dgm:spPr/>
      <dgm:t>
        <a:bodyPr/>
        <a:lstStyle/>
        <a:p>
          <a:endParaRPr lang="en-US"/>
        </a:p>
      </dgm:t>
    </dgm:pt>
    <dgm:pt modelId="{9CF56CC0-D536-4FBD-83A7-1871511D740F}">
      <dgm:prSet custT="1"/>
      <dgm:spPr/>
      <dgm:t>
        <a:bodyPr/>
        <a:lstStyle/>
        <a:p>
          <a:pPr>
            <a:lnSpc>
              <a:spcPct val="100000"/>
            </a:lnSpc>
          </a:pPr>
          <a:r>
            <a:rPr lang="en-US" sz="2000" b="1" dirty="0">
              <a:solidFill>
                <a:srgbClr val="115740"/>
              </a:solidFill>
            </a:rPr>
            <a:t>Likes</a:t>
          </a:r>
          <a:endParaRPr lang="en-US" sz="2000" dirty="0">
            <a:solidFill>
              <a:srgbClr val="115740"/>
            </a:solidFill>
          </a:endParaRPr>
        </a:p>
      </dgm:t>
    </dgm:pt>
    <dgm:pt modelId="{B61ED795-2267-4C93-8DAA-1EE7C2567E92}" type="parTrans" cxnId="{E629D52A-D31F-4DC5-BACC-4F69D7F07885}">
      <dgm:prSet/>
      <dgm:spPr/>
      <dgm:t>
        <a:bodyPr/>
        <a:lstStyle/>
        <a:p>
          <a:endParaRPr lang="en-US"/>
        </a:p>
      </dgm:t>
    </dgm:pt>
    <dgm:pt modelId="{124EE114-BCB4-4EEB-A0E6-23672FA7175D}" type="sibTrans" cxnId="{E629D52A-D31F-4DC5-BACC-4F69D7F07885}">
      <dgm:prSet/>
      <dgm:spPr/>
      <dgm:t>
        <a:bodyPr/>
        <a:lstStyle/>
        <a:p>
          <a:endParaRPr lang="en-US"/>
        </a:p>
      </dgm:t>
    </dgm:pt>
    <dgm:pt modelId="{E65A17E0-08C4-44A2-899F-440C08F4A335}">
      <dgm:prSet custT="1"/>
      <dgm:spPr/>
      <dgm:t>
        <a:bodyPr/>
        <a:lstStyle/>
        <a:p>
          <a:pPr>
            <a:lnSpc>
              <a:spcPct val="100000"/>
            </a:lnSpc>
          </a:pPr>
          <a:r>
            <a:rPr lang="en-US" sz="2000" b="1" dirty="0">
              <a:solidFill>
                <a:srgbClr val="115740"/>
              </a:solidFill>
            </a:rPr>
            <a:t>Comments</a:t>
          </a:r>
          <a:endParaRPr lang="en-US" sz="2000" dirty="0">
            <a:solidFill>
              <a:srgbClr val="115740"/>
            </a:solidFill>
          </a:endParaRPr>
        </a:p>
      </dgm:t>
    </dgm:pt>
    <dgm:pt modelId="{C0FD977E-10E8-4E88-B5B6-B2A18F620B71}" type="parTrans" cxnId="{200026D0-B829-498F-AF82-B3F2D9DB74BD}">
      <dgm:prSet/>
      <dgm:spPr/>
      <dgm:t>
        <a:bodyPr/>
        <a:lstStyle/>
        <a:p>
          <a:endParaRPr lang="en-US"/>
        </a:p>
      </dgm:t>
    </dgm:pt>
    <dgm:pt modelId="{C8E4B52A-FEE6-406E-8239-FE8E2E68FB2D}" type="sibTrans" cxnId="{200026D0-B829-498F-AF82-B3F2D9DB74BD}">
      <dgm:prSet/>
      <dgm:spPr/>
      <dgm:t>
        <a:bodyPr/>
        <a:lstStyle/>
        <a:p>
          <a:endParaRPr lang="en-US"/>
        </a:p>
      </dgm:t>
    </dgm:pt>
    <dgm:pt modelId="{64359AB7-65FD-4A1F-9A5B-B53607666C1E}">
      <dgm:prSet custT="1"/>
      <dgm:spPr/>
      <dgm:t>
        <a:bodyPr/>
        <a:lstStyle/>
        <a:p>
          <a:pPr>
            <a:lnSpc>
              <a:spcPct val="100000"/>
            </a:lnSpc>
          </a:pPr>
          <a:r>
            <a:rPr lang="en-US" sz="2000" b="1" dirty="0">
              <a:solidFill>
                <a:srgbClr val="115740"/>
              </a:solidFill>
            </a:rPr>
            <a:t>Followers</a:t>
          </a:r>
          <a:endParaRPr lang="en-US" sz="2000" dirty="0">
            <a:solidFill>
              <a:srgbClr val="115740"/>
            </a:solidFill>
          </a:endParaRPr>
        </a:p>
      </dgm:t>
    </dgm:pt>
    <dgm:pt modelId="{AB879F5E-B5A3-49A4-BC70-DC80454D759D}" type="parTrans" cxnId="{0BBD4AB1-851D-4B20-9446-3F5D1EA70AD0}">
      <dgm:prSet/>
      <dgm:spPr/>
      <dgm:t>
        <a:bodyPr/>
        <a:lstStyle/>
        <a:p>
          <a:endParaRPr lang="en-US"/>
        </a:p>
      </dgm:t>
    </dgm:pt>
    <dgm:pt modelId="{20A8A029-5C26-46A5-854E-B7F182938883}" type="sibTrans" cxnId="{0BBD4AB1-851D-4B20-9446-3F5D1EA70AD0}">
      <dgm:prSet/>
      <dgm:spPr/>
      <dgm:t>
        <a:bodyPr/>
        <a:lstStyle/>
        <a:p>
          <a:endParaRPr lang="en-US"/>
        </a:p>
      </dgm:t>
    </dgm:pt>
    <dgm:pt modelId="{53711CE8-5761-45DA-9E06-DA8766B23E08}">
      <dgm:prSet custT="1"/>
      <dgm:spPr/>
      <dgm:t>
        <a:bodyPr/>
        <a:lstStyle/>
        <a:p>
          <a:pPr>
            <a:lnSpc>
              <a:spcPct val="100000"/>
            </a:lnSpc>
          </a:pPr>
          <a:r>
            <a:rPr lang="en-US" sz="2000" b="1" dirty="0">
              <a:solidFill>
                <a:srgbClr val="115740"/>
              </a:solidFill>
            </a:rPr>
            <a:t>Shares</a:t>
          </a:r>
          <a:endParaRPr lang="en-US" sz="2000" dirty="0">
            <a:solidFill>
              <a:srgbClr val="115740"/>
            </a:solidFill>
          </a:endParaRPr>
        </a:p>
      </dgm:t>
    </dgm:pt>
    <dgm:pt modelId="{A53771AF-883C-4E1F-AF2C-49D81BDA975B}" type="parTrans" cxnId="{002F1C8B-C5A0-48A2-AB6E-BFFF4B0AAE1D}">
      <dgm:prSet/>
      <dgm:spPr/>
      <dgm:t>
        <a:bodyPr/>
        <a:lstStyle/>
        <a:p>
          <a:endParaRPr lang="en-US"/>
        </a:p>
      </dgm:t>
    </dgm:pt>
    <dgm:pt modelId="{F4A4ED15-2983-4787-A4F4-E233DA3C7851}" type="sibTrans" cxnId="{002F1C8B-C5A0-48A2-AB6E-BFFF4B0AAE1D}">
      <dgm:prSet/>
      <dgm:spPr/>
      <dgm:t>
        <a:bodyPr/>
        <a:lstStyle/>
        <a:p>
          <a:endParaRPr lang="en-US"/>
        </a:p>
      </dgm:t>
    </dgm:pt>
    <dgm:pt modelId="{37D6CF85-02D2-F948-8130-BA43D4E4443F}">
      <dgm:prSet/>
      <dgm:spPr/>
      <dgm:t>
        <a:bodyPr/>
        <a:lstStyle/>
        <a:p>
          <a:pPr>
            <a:lnSpc>
              <a:spcPct val="100000"/>
            </a:lnSpc>
            <a:defRPr b="1"/>
          </a:pPr>
          <a:r>
            <a:rPr lang="en-US" dirty="0">
              <a:solidFill>
                <a:srgbClr val="115740"/>
              </a:solidFill>
            </a:rPr>
            <a:t>Manage &amp; track metrics</a:t>
          </a:r>
        </a:p>
      </dgm:t>
    </dgm:pt>
    <dgm:pt modelId="{E96D7611-C00D-CF43-8AFE-6002D5DDDB15}" type="parTrans" cxnId="{83388F66-8B17-2E48-B1A8-5D586E0D7A16}">
      <dgm:prSet/>
      <dgm:spPr/>
      <dgm:t>
        <a:bodyPr/>
        <a:lstStyle/>
        <a:p>
          <a:endParaRPr lang="en-US"/>
        </a:p>
      </dgm:t>
    </dgm:pt>
    <dgm:pt modelId="{DAC4D352-8B29-C14D-84E0-8FCBBC3DBD82}" type="sibTrans" cxnId="{83388F66-8B17-2E48-B1A8-5D586E0D7A16}">
      <dgm:prSet/>
      <dgm:spPr/>
      <dgm:t>
        <a:bodyPr/>
        <a:lstStyle/>
        <a:p>
          <a:endParaRPr lang="en-US"/>
        </a:p>
      </dgm:t>
    </dgm:pt>
    <dgm:pt modelId="{A9F3A2D8-15F8-442D-BDD5-EE5E374B42C0}" type="pres">
      <dgm:prSet presAssocID="{CA640DE3-3C56-46AE-9218-7F28C2A2C743}" presName="root" presStyleCnt="0">
        <dgm:presLayoutVars>
          <dgm:dir/>
          <dgm:resizeHandles val="exact"/>
        </dgm:presLayoutVars>
      </dgm:prSet>
      <dgm:spPr/>
    </dgm:pt>
    <dgm:pt modelId="{D23B8FFA-F17A-484D-A528-CBFD2E66021D}" type="pres">
      <dgm:prSet presAssocID="{E1CD111D-3327-4D3C-93A7-C820C3654DEE}" presName="compNode" presStyleCnt="0"/>
      <dgm:spPr/>
    </dgm:pt>
    <dgm:pt modelId="{910A64E7-4C1D-476D-A600-BD91D29D84BD}" type="pres">
      <dgm:prSet presAssocID="{E1CD111D-3327-4D3C-93A7-C820C3654DE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B11DAC4C-29AC-4574-85BD-A8FE130D2FDC}" type="pres">
      <dgm:prSet presAssocID="{E1CD111D-3327-4D3C-93A7-C820C3654DEE}" presName="iconSpace" presStyleCnt="0"/>
      <dgm:spPr/>
    </dgm:pt>
    <dgm:pt modelId="{BF5EF4F4-1A71-4D00-844D-17897565B7EB}" type="pres">
      <dgm:prSet presAssocID="{E1CD111D-3327-4D3C-93A7-C820C3654DEE}" presName="parTx" presStyleLbl="revTx" presStyleIdx="0" presStyleCnt="8">
        <dgm:presLayoutVars>
          <dgm:chMax val="0"/>
          <dgm:chPref val="0"/>
        </dgm:presLayoutVars>
      </dgm:prSet>
      <dgm:spPr/>
    </dgm:pt>
    <dgm:pt modelId="{184F77CC-46EE-4EA9-8A97-78E0C43591E2}" type="pres">
      <dgm:prSet presAssocID="{E1CD111D-3327-4D3C-93A7-C820C3654DEE}" presName="txSpace" presStyleCnt="0"/>
      <dgm:spPr/>
    </dgm:pt>
    <dgm:pt modelId="{DC911CD4-F9C2-4155-AC29-765AC774B4F6}" type="pres">
      <dgm:prSet presAssocID="{E1CD111D-3327-4D3C-93A7-C820C3654DEE}" presName="desTx" presStyleLbl="revTx" presStyleIdx="1" presStyleCnt="8">
        <dgm:presLayoutVars/>
      </dgm:prSet>
      <dgm:spPr/>
    </dgm:pt>
    <dgm:pt modelId="{3C78196A-9C92-4F19-932B-42C56A1F1973}" type="pres">
      <dgm:prSet presAssocID="{B250F9F4-3336-4779-9AD1-AF778DF3516D}" presName="sibTrans" presStyleCnt="0"/>
      <dgm:spPr/>
    </dgm:pt>
    <dgm:pt modelId="{A5EA54C0-F55A-40F3-B54A-12C887AED3A0}" type="pres">
      <dgm:prSet presAssocID="{AC24173D-2D36-47B8-ABE3-2CA6D892D841}" presName="compNode" presStyleCnt="0"/>
      <dgm:spPr/>
    </dgm:pt>
    <dgm:pt modelId="{492060CD-521B-469A-BB8B-1F54C560AACC}" type="pres">
      <dgm:prSet presAssocID="{AC24173D-2D36-47B8-ABE3-2CA6D892D84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CE8E17D4-045B-4C76-BE3E-8512C1B0AFD5}" type="pres">
      <dgm:prSet presAssocID="{AC24173D-2D36-47B8-ABE3-2CA6D892D841}" presName="iconSpace" presStyleCnt="0"/>
      <dgm:spPr/>
    </dgm:pt>
    <dgm:pt modelId="{7E1EE129-50DD-45AF-AFE0-F9C83375F922}" type="pres">
      <dgm:prSet presAssocID="{AC24173D-2D36-47B8-ABE3-2CA6D892D841}" presName="parTx" presStyleLbl="revTx" presStyleIdx="2" presStyleCnt="8">
        <dgm:presLayoutVars>
          <dgm:chMax val="0"/>
          <dgm:chPref val="0"/>
        </dgm:presLayoutVars>
      </dgm:prSet>
      <dgm:spPr/>
    </dgm:pt>
    <dgm:pt modelId="{E846CBFE-E187-4772-B62C-281B08CA5C4B}" type="pres">
      <dgm:prSet presAssocID="{AC24173D-2D36-47B8-ABE3-2CA6D892D841}" presName="txSpace" presStyleCnt="0"/>
      <dgm:spPr/>
    </dgm:pt>
    <dgm:pt modelId="{472BEB6C-651B-4219-ABE5-0C0DFAC48C8B}" type="pres">
      <dgm:prSet presAssocID="{AC24173D-2D36-47B8-ABE3-2CA6D892D841}" presName="desTx" presStyleLbl="revTx" presStyleIdx="3" presStyleCnt="8">
        <dgm:presLayoutVars/>
      </dgm:prSet>
      <dgm:spPr/>
    </dgm:pt>
    <dgm:pt modelId="{F7223F2C-8C88-4DF0-B5F3-9A0F2017282B}" type="pres">
      <dgm:prSet presAssocID="{5D4808E7-3816-45A7-8536-C4715AEBE650}" presName="sibTrans" presStyleCnt="0"/>
      <dgm:spPr/>
    </dgm:pt>
    <dgm:pt modelId="{4F21881B-B50F-4F42-A59A-FD865F167D08}" type="pres">
      <dgm:prSet presAssocID="{87EDA476-04AE-428C-84A8-CFE2A06C129D}" presName="compNode" presStyleCnt="0"/>
      <dgm:spPr/>
    </dgm:pt>
    <dgm:pt modelId="{B15158F4-A86B-4103-837F-E406E9F01890}" type="pres">
      <dgm:prSet presAssocID="{87EDA476-04AE-428C-84A8-CFE2A06C129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umbs Up Sign"/>
        </a:ext>
      </dgm:extLst>
    </dgm:pt>
    <dgm:pt modelId="{C1C92334-7B0E-4D0D-88A6-437E2779DEE3}" type="pres">
      <dgm:prSet presAssocID="{87EDA476-04AE-428C-84A8-CFE2A06C129D}" presName="iconSpace" presStyleCnt="0"/>
      <dgm:spPr/>
    </dgm:pt>
    <dgm:pt modelId="{D93FC094-7C5C-40CB-8BE0-E41466A6AE82}" type="pres">
      <dgm:prSet presAssocID="{87EDA476-04AE-428C-84A8-CFE2A06C129D}" presName="parTx" presStyleLbl="revTx" presStyleIdx="4" presStyleCnt="8">
        <dgm:presLayoutVars>
          <dgm:chMax val="0"/>
          <dgm:chPref val="0"/>
        </dgm:presLayoutVars>
      </dgm:prSet>
      <dgm:spPr/>
    </dgm:pt>
    <dgm:pt modelId="{26FBDA67-C558-4F43-A548-B18B29BDCF34}" type="pres">
      <dgm:prSet presAssocID="{87EDA476-04AE-428C-84A8-CFE2A06C129D}" presName="txSpace" presStyleCnt="0"/>
      <dgm:spPr/>
    </dgm:pt>
    <dgm:pt modelId="{A507896A-3D70-4A6E-ADC4-F02D93FA9077}" type="pres">
      <dgm:prSet presAssocID="{87EDA476-04AE-428C-84A8-CFE2A06C129D}" presName="desTx" presStyleLbl="revTx" presStyleIdx="5" presStyleCnt="8">
        <dgm:presLayoutVars/>
      </dgm:prSet>
      <dgm:spPr/>
    </dgm:pt>
    <dgm:pt modelId="{AEB938EE-4B09-2942-804F-A223CA8A10EA}" type="pres">
      <dgm:prSet presAssocID="{87B5E0F9-188D-466D-B169-FD5069CD046B}" presName="sibTrans" presStyleCnt="0"/>
      <dgm:spPr/>
    </dgm:pt>
    <dgm:pt modelId="{C2A4F0B1-CDC8-134E-9E23-DE3876EAE44C}" type="pres">
      <dgm:prSet presAssocID="{37D6CF85-02D2-F948-8130-BA43D4E4443F}" presName="compNode" presStyleCnt="0"/>
      <dgm:spPr/>
    </dgm:pt>
    <dgm:pt modelId="{519D7A50-195C-5142-894B-21F7903D9272}" type="pres">
      <dgm:prSet presAssocID="{37D6CF85-02D2-F948-8130-BA43D4E4443F}" presName="iconRect" presStyleLbl="node1" presStyleIdx="3" presStyleCnt="4" custLinFactNeighborX="-8134" custLinFactNeighborY="600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lipboard with solid fill"/>
        </a:ext>
      </dgm:extLst>
    </dgm:pt>
    <dgm:pt modelId="{078FF142-3960-A441-BAFA-AFFB7C27C95E}" type="pres">
      <dgm:prSet presAssocID="{37D6CF85-02D2-F948-8130-BA43D4E4443F}" presName="iconSpace" presStyleCnt="0"/>
      <dgm:spPr/>
    </dgm:pt>
    <dgm:pt modelId="{338C62BA-BCA9-8D42-9229-225CF3D3DDB8}" type="pres">
      <dgm:prSet presAssocID="{37D6CF85-02D2-F948-8130-BA43D4E4443F}" presName="parTx" presStyleLbl="revTx" presStyleIdx="6" presStyleCnt="8">
        <dgm:presLayoutVars>
          <dgm:chMax val="0"/>
          <dgm:chPref val="0"/>
        </dgm:presLayoutVars>
      </dgm:prSet>
      <dgm:spPr/>
    </dgm:pt>
    <dgm:pt modelId="{B00C7AB9-5454-994D-81FC-0BB76F9A2E49}" type="pres">
      <dgm:prSet presAssocID="{37D6CF85-02D2-F948-8130-BA43D4E4443F}" presName="txSpace" presStyleCnt="0"/>
      <dgm:spPr/>
    </dgm:pt>
    <dgm:pt modelId="{9E8AB451-5526-124B-A537-B23327BC9B44}" type="pres">
      <dgm:prSet presAssocID="{37D6CF85-02D2-F948-8130-BA43D4E4443F}" presName="desTx" presStyleLbl="revTx" presStyleIdx="7" presStyleCnt="8">
        <dgm:presLayoutVars/>
      </dgm:prSet>
      <dgm:spPr/>
    </dgm:pt>
  </dgm:ptLst>
  <dgm:cxnLst>
    <dgm:cxn modelId="{EB9A7805-72A3-E44C-A4EC-E51E27933576}" type="presOf" srcId="{37D6CF85-02D2-F948-8130-BA43D4E4443F}" destId="{338C62BA-BCA9-8D42-9229-225CF3D3DDB8}" srcOrd="0" destOrd="0" presId="urn:microsoft.com/office/officeart/2018/2/layout/IconLabelDescriptionList"/>
    <dgm:cxn modelId="{96EEEE1C-AF84-4A1F-A9C3-9519386A9B28}" srcId="{CA640DE3-3C56-46AE-9218-7F28C2A2C743}" destId="{AC24173D-2D36-47B8-ABE3-2CA6D892D841}" srcOrd="1" destOrd="0" parTransId="{5C83D66C-157E-401C-A540-2CFF1B5F6DAB}" sibTransId="{5D4808E7-3816-45A7-8536-C4715AEBE650}"/>
    <dgm:cxn modelId="{E629D52A-D31F-4DC5-BACC-4F69D7F07885}" srcId="{87EDA476-04AE-428C-84A8-CFE2A06C129D}" destId="{9CF56CC0-D536-4FBD-83A7-1871511D740F}" srcOrd="0" destOrd="0" parTransId="{B61ED795-2267-4C93-8DAA-1EE7C2567E92}" sibTransId="{124EE114-BCB4-4EEB-A0E6-23672FA7175D}"/>
    <dgm:cxn modelId="{BF6E7935-1E12-421D-8D07-D569D081AD34}" type="presOf" srcId="{9CF56CC0-D536-4FBD-83A7-1871511D740F}" destId="{A507896A-3D70-4A6E-ADC4-F02D93FA9077}" srcOrd="0" destOrd="0" presId="urn:microsoft.com/office/officeart/2018/2/layout/IconLabelDescriptionList"/>
    <dgm:cxn modelId="{4D47B55F-8406-4E77-AC52-34BC54BB9CAE}" type="presOf" srcId="{E1CD111D-3327-4D3C-93A7-C820C3654DEE}" destId="{BF5EF4F4-1A71-4D00-844D-17897565B7EB}" srcOrd="0" destOrd="0" presId="urn:microsoft.com/office/officeart/2018/2/layout/IconLabelDescriptionList"/>
    <dgm:cxn modelId="{83388F66-8B17-2E48-B1A8-5D586E0D7A16}" srcId="{CA640DE3-3C56-46AE-9218-7F28C2A2C743}" destId="{37D6CF85-02D2-F948-8130-BA43D4E4443F}" srcOrd="3" destOrd="0" parTransId="{E96D7611-C00D-CF43-8AFE-6002D5DDDB15}" sibTransId="{DAC4D352-8B29-C14D-84E0-8FCBBC3DBD82}"/>
    <dgm:cxn modelId="{1C96AA6F-3379-4EC9-8675-DA09B01769FA}" type="presOf" srcId="{CA640DE3-3C56-46AE-9218-7F28C2A2C743}" destId="{A9F3A2D8-15F8-442D-BDD5-EE5E374B42C0}" srcOrd="0" destOrd="0" presId="urn:microsoft.com/office/officeart/2018/2/layout/IconLabelDescriptionList"/>
    <dgm:cxn modelId="{17631572-74C7-44C4-B205-47F59514D27E}" srcId="{CA640DE3-3C56-46AE-9218-7F28C2A2C743}" destId="{87EDA476-04AE-428C-84A8-CFE2A06C129D}" srcOrd="2" destOrd="0" parTransId="{84A33FFC-181C-41DB-843F-BF250210A5C7}" sibTransId="{87B5E0F9-188D-466D-B169-FD5069CD046B}"/>
    <dgm:cxn modelId="{516B8782-DCEC-4520-B910-1CFED73F6DD6}" srcId="{CA640DE3-3C56-46AE-9218-7F28C2A2C743}" destId="{E1CD111D-3327-4D3C-93A7-C820C3654DEE}" srcOrd="0" destOrd="0" parTransId="{704CEA4D-D271-4C48-B7BA-C6295B2E2133}" sibTransId="{B250F9F4-3336-4779-9AD1-AF778DF3516D}"/>
    <dgm:cxn modelId="{002F1C8B-C5A0-48A2-AB6E-BFFF4B0AAE1D}" srcId="{87EDA476-04AE-428C-84A8-CFE2A06C129D}" destId="{53711CE8-5761-45DA-9E06-DA8766B23E08}" srcOrd="3" destOrd="0" parTransId="{A53771AF-883C-4E1F-AF2C-49D81BDA975B}" sibTransId="{F4A4ED15-2983-4787-A4F4-E233DA3C7851}"/>
    <dgm:cxn modelId="{0BBD4AB1-851D-4B20-9446-3F5D1EA70AD0}" srcId="{87EDA476-04AE-428C-84A8-CFE2A06C129D}" destId="{64359AB7-65FD-4A1F-9A5B-B53607666C1E}" srcOrd="2" destOrd="0" parTransId="{AB879F5E-B5A3-49A4-BC70-DC80454D759D}" sibTransId="{20A8A029-5C26-46A5-854E-B7F182938883}"/>
    <dgm:cxn modelId="{3BE5D3C0-A499-44F4-BC56-40EB872FCA55}" type="presOf" srcId="{53711CE8-5761-45DA-9E06-DA8766B23E08}" destId="{A507896A-3D70-4A6E-ADC4-F02D93FA9077}" srcOrd="0" destOrd="3" presId="urn:microsoft.com/office/officeart/2018/2/layout/IconLabelDescriptionList"/>
    <dgm:cxn modelId="{200026D0-B829-498F-AF82-B3F2D9DB74BD}" srcId="{87EDA476-04AE-428C-84A8-CFE2A06C129D}" destId="{E65A17E0-08C4-44A2-899F-440C08F4A335}" srcOrd="1" destOrd="0" parTransId="{C0FD977E-10E8-4E88-B5B6-B2A18F620B71}" sibTransId="{C8E4B52A-FEE6-406E-8239-FE8E2E68FB2D}"/>
    <dgm:cxn modelId="{F49137E5-0339-4612-8A52-D6A8CE436F03}" type="presOf" srcId="{87EDA476-04AE-428C-84A8-CFE2A06C129D}" destId="{D93FC094-7C5C-40CB-8BE0-E41466A6AE82}" srcOrd="0" destOrd="0" presId="urn:microsoft.com/office/officeart/2018/2/layout/IconLabelDescriptionList"/>
    <dgm:cxn modelId="{04D27FE9-CDAF-4BEE-B8E4-72213E2FE401}" type="presOf" srcId="{E65A17E0-08C4-44A2-899F-440C08F4A335}" destId="{A507896A-3D70-4A6E-ADC4-F02D93FA9077}" srcOrd="0" destOrd="1" presId="urn:microsoft.com/office/officeart/2018/2/layout/IconLabelDescriptionList"/>
    <dgm:cxn modelId="{51C853EF-B97D-484A-8F46-4E71C0003084}" type="presOf" srcId="{AC24173D-2D36-47B8-ABE3-2CA6D892D841}" destId="{7E1EE129-50DD-45AF-AFE0-F9C83375F922}" srcOrd="0" destOrd="0" presId="urn:microsoft.com/office/officeart/2018/2/layout/IconLabelDescriptionList"/>
    <dgm:cxn modelId="{6E2246FB-74A3-4BD3-A1BB-CEA7037E6001}" type="presOf" srcId="{64359AB7-65FD-4A1F-9A5B-B53607666C1E}" destId="{A507896A-3D70-4A6E-ADC4-F02D93FA9077}" srcOrd="0" destOrd="2" presId="urn:microsoft.com/office/officeart/2018/2/layout/IconLabelDescriptionList"/>
    <dgm:cxn modelId="{69DE39A0-035A-4C27-B055-A43F80B822CD}" type="presParOf" srcId="{A9F3A2D8-15F8-442D-BDD5-EE5E374B42C0}" destId="{D23B8FFA-F17A-484D-A528-CBFD2E66021D}" srcOrd="0" destOrd="0" presId="urn:microsoft.com/office/officeart/2018/2/layout/IconLabelDescriptionList"/>
    <dgm:cxn modelId="{95950B69-2C05-4D12-98AE-7C64AF1AA150}" type="presParOf" srcId="{D23B8FFA-F17A-484D-A528-CBFD2E66021D}" destId="{910A64E7-4C1D-476D-A600-BD91D29D84BD}" srcOrd="0" destOrd="0" presId="urn:microsoft.com/office/officeart/2018/2/layout/IconLabelDescriptionList"/>
    <dgm:cxn modelId="{9A87F8CC-72F9-4B70-9E97-D19512B1CBBE}" type="presParOf" srcId="{D23B8FFA-F17A-484D-A528-CBFD2E66021D}" destId="{B11DAC4C-29AC-4574-85BD-A8FE130D2FDC}" srcOrd="1" destOrd="0" presId="urn:microsoft.com/office/officeart/2018/2/layout/IconLabelDescriptionList"/>
    <dgm:cxn modelId="{1F76E0C6-360B-4EED-8535-BCC31634527A}" type="presParOf" srcId="{D23B8FFA-F17A-484D-A528-CBFD2E66021D}" destId="{BF5EF4F4-1A71-4D00-844D-17897565B7EB}" srcOrd="2" destOrd="0" presId="urn:microsoft.com/office/officeart/2018/2/layout/IconLabelDescriptionList"/>
    <dgm:cxn modelId="{5D0A971B-B690-48E6-A2DA-C2FBFEE4E710}" type="presParOf" srcId="{D23B8FFA-F17A-484D-A528-CBFD2E66021D}" destId="{184F77CC-46EE-4EA9-8A97-78E0C43591E2}" srcOrd="3" destOrd="0" presId="urn:microsoft.com/office/officeart/2018/2/layout/IconLabelDescriptionList"/>
    <dgm:cxn modelId="{42D27507-0424-4F92-91A6-C8C75B3643E5}" type="presParOf" srcId="{D23B8FFA-F17A-484D-A528-CBFD2E66021D}" destId="{DC911CD4-F9C2-4155-AC29-765AC774B4F6}" srcOrd="4" destOrd="0" presId="urn:microsoft.com/office/officeart/2018/2/layout/IconLabelDescriptionList"/>
    <dgm:cxn modelId="{331B9E14-DC2D-4952-92D3-3C4B79C93C5B}" type="presParOf" srcId="{A9F3A2D8-15F8-442D-BDD5-EE5E374B42C0}" destId="{3C78196A-9C92-4F19-932B-42C56A1F1973}" srcOrd="1" destOrd="0" presId="urn:microsoft.com/office/officeart/2018/2/layout/IconLabelDescriptionList"/>
    <dgm:cxn modelId="{0A95084F-1A0C-4CA9-B72B-FCCBA72461A5}" type="presParOf" srcId="{A9F3A2D8-15F8-442D-BDD5-EE5E374B42C0}" destId="{A5EA54C0-F55A-40F3-B54A-12C887AED3A0}" srcOrd="2" destOrd="0" presId="urn:microsoft.com/office/officeart/2018/2/layout/IconLabelDescriptionList"/>
    <dgm:cxn modelId="{2204B7F0-1E2D-438E-B3E2-28184E7BAB2D}" type="presParOf" srcId="{A5EA54C0-F55A-40F3-B54A-12C887AED3A0}" destId="{492060CD-521B-469A-BB8B-1F54C560AACC}" srcOrd="0" destOrd="0" presId="urn:microsoft.com/office/officeart/2018/2/layout/IconLabelDescriptionList"/>
    <dgm:cxn modelId="{FF172D89-E715-4DBA-B14C-674A653C8AB6}" type="presParOf" srcId="{A5EA54C0-F55A-40F3-B54A-12C887AED3A0}" destId="{CE8E17D4-045B-4C76-BE3E-8512C1B0AFD5}" srcOrd="1" destOrd="0" presId="urn:microsoft.com/office/officeart/2018/2/layout/IconLabelDescriptionList"/>
    <dgm:cxn modelId="{5390D6E2-0A94-4E94-941D-808E53DFDEA5}" type="presParOf" srcId="{A5EA54C0-F55A-40F3-B54A-12C887AED3A0}" destId="{7E1EE129-50DD-45AF-AFE0-F9C83375F922}" srcOrd="2" destOrd="0" presId="urn:microsoft.com/office/officeart/2018/2/layout/IconLabelDescriptionList"/>
    <dgm:cxn modelId="{219E941F-1717-49DA-AEAA-A8D848D27929}" type="presParOf" srcId="{A5EA54C0-F55A-40F3-B54A-12C887AED3A0}" destId="{E846CBFE-E187-4772-B62C-281B08CA5C4B}" srcOrd="3" destOrd="0" presId="urn:microsoft.com/office/officeart/2018/2/layout/IconLabelDescriptionList"/>
    <dgm:cxn modelId="{752352BE-8CF8-434F-83DF-DB58F1959835}" type="presParOf" srcId="{A5EA54C0-F55A-40F3-B54A-12C887AED3A0}" destId="{472BEB6C-651B-4219-ABE5-0C0DFAC48C8B}" srcOrd="4" destOrd="0" presId="urn:microsoft.com/office/officeart/2018/2/layout/IconLabelDescriptionList"/>
    <dgm:cxn modelId="{88E0E0AF-814E-467A-8C3E-90758611EE9C}" type="presParOf" srcId="{A9F3A2D8-15F8-442D-BDD5-EE5E374B42C0}" destId="{F7223F2C-8C88-4DF0-B5F3-9A0F2017282B}" srcOrd="3" destOrd="0" presId="urn:microsoft.com/office/officeart/2018/2/layout/IconLabelDescriptionList"/>
    <dgm:cxn modelId="{7FB2ADAE-B110-4BFF-9832-221EF88A13B5}" type="presParOf" srcId="{A9F3A2D8-15F8-442D-BDD5-EE5E374B42C0}" destId="{4F21881B-B50F-4F42-A59A-FD865F167D08}" srcOrd="4" destOrd="0" presId="urn:microsoft.com/office/officeart/2018/2/layout/IconLabelDescriptionList"/>
    <dgm:cxn modelId="{2D617B95-8535-4346-923A-007E40090A12}" type="presParOf" srcId="{4F21881B-B50F-4F42-A59A-FD865F167D08}" destId="{B15158F4-A86B-4103-837F-E406E9F01890}" srcOrd="0" destOrd="0" presId="urn:microsoft.com/office/officeart/2018/2/layout/IconLabelDescriptionList"/>
    <dgm:cxn modelId="{75051E49-FB26-4F09-BDBD-1C804937C3B2}" type="presParOf" srcId="{4F21881B-B50F-4F42-A59A-FD865F167D08}" destId="{C1C92334-7B0E-4D0D-88A6-437E2779DEE3}" srcOrd="1" destOrd="0" presId="urn:microsoft.com/office/officeart/2018/2/layout/IconLabelDescriptionList"/>
    <dgm:cxn modelId="{DF6FF04D-6C61-46D7-A2FC-710F19B3B9AB}" type="presParOf" srcId="{4F21881B-B50F-4F42-A59A-FD865F167D08}" destId="{D93FC094-7C5C-40CB-8BE0-E41466A6AE82}" srcOrd="2" destOrd="0" presId="urn:microsoft.com/office/officeart/2018/2/layout/IconLabelDescriptionList"/>
    <dgm:cxn modelId="{2CA37439-B0BE-427A-B49C-69B30F078181}" type="presParOf" srcId="{4F21881B-B50F-4F42-A59A-FD865F167D08}" destId="{26FBDA67-C558-4F43-A548-B18B29BDCF34}" srcOrd="3" destOrd="0" presId="urn:microsoft.com/office/officeart/2018/2/layout/IconLabelDescriptionList"/>
    <dgm:cxn modelId="{A9C273E6-1EC1-4C3A-898D-6A4762A0FD37}" type="presParOf" srcId="{4F21881B-B50F-4F42-A59A-FD865F167D08}" destId="{A507896A-3D70-4A6E-ADC4-F02D93FA9077}" srcOrd="4" destOrd="0" presId="urn:microsoft.com/office/officeart/2018/2/layout/IconLabelDescriptionList"/>
    <dgm:cxn modelId="{D3EDD1FD-0548-E445-A517-DA8FC424F263}" type="presParOf" srcId="{A9F3A2D8-15F8-442D-BDD5-EE5E374B42C0}" destId="{AEB938EE-4B09-2942-804F-A223CA8A10EA}" srcOrd="5" destOrd="0" presId="urn:microsoft.com/office/officeart/2018/2/layout/IconLabelDescriptionList"/>
    <dgm:cxn modelId="{C7F094E9-7FC8-9441-B412-FCCBE6FA0F9A}" type="presParOf" srcId="{A9F3A2D8-15F8-442D-BDD5-EE5E374B42C0}" destId="{C2A4F0B1-CDC8-134E-9E23-DE3876EAE44C}" srcOrd="6" destOrd="0" presId="urn:microsoft.com/office/officeart/2018/2/layout/IconLabelDescriptionList"/>
    <dgm:cxn modelId="{9971C11F-53F3-494F-8948-9924E24F58E3}" type="presParOf" srcId="{C2A4F0B1-CDC8-134E-9E23-DE3876EAE44C}" destId="{519D7A50-195C-5142-894B-21F7903D9272}" srcOrd="0" destOrd="0" presId="urn:microsoft.com/office/officeart/2018/2/layout/IconLabelDescriptionList"/>
    <dgm:cxn modelId="{15B41BB1-13D1-AE45-8D67-616E98287D34}" type="presParOf" srcId="{C2A4F0B1-CDC8-134E-9E23-DE3876EAE44C}" destId="{078FF142-3960-A441-BAFA-AFFB7C27C95E}" srcOrd="1" destOrd="0" presId="urn:microsoft.com/office/officeart/2018/2/layout/IconLabelDescriptionList"/>
    <dgm:cxn modelId="{3CB23865-3998-834D-AD27-2FE6F54C51AC}" type="presParOf" srcId="{C2A4F0B1-CDC8-134E-9E23-DE3876EAE44C}" destId="{338C62BA-BCA9-8D42-9229-225CF3D3DDB8}" srcOrd="2" destOrd="0" presId="urn:microsoft.com/office/officeart/2018/2/layout/IconLabelDescriptionList"/>
    <dgm:cxn modelId="{929DBC2D-C047-A946-BDFC-D73F9B3D5E25}" type="presParOf" srcId="{C2A4F0B1-CDC8-134E-9E23-DE3876EAE44C}" destId="{B00C7AB9-5454-994D-81FC-0BB76F9A2E49}" srcOrd="3" destOrd="0" presId="urn:microsoft.com/office/officeart/2018/2/layout/IconLabelDescriptionList"/>
    <dgm:cxn modelId="{08168B37-40D5-614F-B1E4-B43BED7FABD0}" type="presParOf" srcId="{C2A4F0B1-CDC8-134E-9E23-DE3876EAE44C}" destId="{9E8AB451-5526-124B-A537-B23327BC9B44}"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2573E-9E19-4D78-B549-0478E03D5A43}">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2DF57C-D432-4F98-8829-D02DC75FCC18}">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A4D0AE-04D2-494C-AF0B-1EC82B704008}">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Preparing Advertisement Content</a:t>
          </a:r>
        </a:p>
      </dsp:txBody>
      <dsp:txXfrm>
        <a:off x="1435590" y="531"/>
        <a:ext cx="9080009" cy="1242935"/>
      </dsp:txXfrm>
    </dsp:sp>
    <dsp:sp modelId="{DC75D7DF-A2B0-4155-9B0E-CAA74F7C9314}">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936E7C-8F69-49EF-9C6B-4B0EFE94900F}">
      <dsp:nvSpPr>
        <dsp:cNvPr id="0" name=""/>
        <dsp:cNvSpPr/>
      </dsp:nvSpPr>
      <dsp:spPr>
        <a:xfrm>
          <a:off x="375988" y="1833861"/>
          <a:ext cx="683614" cy="683614"/>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86E1C9-D2B2-452F-8B66-3E873142AAD2}">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kern="1200" dirty="0"/>
            <a:t>Creating an Advertisement</a:t>
          </a:r>
          <a:endParaRPr lang="en-US" sz="2500" kern="1200" dirty="0"/>
        </a:p>
      </dsp:txBody>
      <dsp:txXfrm>
        <a:off x="1435590" y="1554201"/>
        <a:ext cx="9080009" cy="1242935"/>
      </dsp:txXfrm>
    </dsp:sp>
    <dsp:sp modelId="{AFF5EA3C-BE22-44C3-A9C3-8670FE37CB84}">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E6BB38-2F98-477F-8CBB-591F289936F1}">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145BDA-A165-4545-93DC-97B676E70FAF}">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kern="1200" dirty="0"/>
            <a:t>What </a:t>
          </a:r>
          <a:r>
            <a:rPr lang="en-US" sz="2500" b="0" u="sng" kern="1200" dirty="0"/>
            <a:t>Not</a:t>
          </a:r>
          <a:r>
            <a:rPr lang="en-US" sz="2500" b="0" kern="1200" dirty="0"/>
            <a:t> to Do</a:t>
          </a:r>
          <a:endParaRPr lang="en-US" sz="2500" kern="1200" dirty="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E8933-E031-814B-9B61-D0E93AAE9F37}">
      <dsp:nvSpPr>
        <dsp:cNvPr id="0" name=""/>
        <dsp:cNvSpPr/>
      </dsp:nvSpPr>
      <dsp:spPr>
        <a:xfrm>
          <a:off x="0" y="39687"/>
          <a:ext cx="3286125" cy="197167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1" kern="1200"/>
            <a:t>Product</a:t>
          </a:r>
          <a:endParaRPr lang="en-US" sz="4300" kern="1200"/>
        </a:p>
      </dsp:txBody>
      <dsp:txXfrm>
        <a:off x="0" y="39687"/>
        <a:ext cx="3286125" cy="1971675"/>
      </dsp:txXfrm>
    </dsp:sp>
    <dsp:sp modelId="{A3FBF8AF-544C-B642-9421-C70219BDFAC1}">
      <dsp:nvSpPr>
        <dsp:cNvPr id="0" name=""/>
        <dsp:cNvSpPr/>
      </dsp:nvSpPr>
      <dsp:spPr>
        <a:xfrm>
          <a:off x="3614737" y="39687"/>
          <a:ext cx="3286125" cy="197167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1" kern="1200" dirty="0"/>
            <a:t>People</a:t>
          </a:r>
          <a:endParaRPr lang="en-US" sz="4300" kern="1200" dirty="0"/>
        </a:p>
      </dsp:txBody>
      <dsp:txXfrm>
        <a:off x="3614737" y="39687"/>
        <a:ext cx="3286125" cy="1971675"/>
      </dsp:txXfrm>
    </dsp:sp>
    <dsp:sp modelId="{08C8828E-C7A4-9B48-A141-6D45785A09F8}">
      <dsp:nvSpPr>
        <dsp:cNvPr id="0" name=""/>
        <dsp:cNvSpPr/>
      </dsp:nvSpPr>
      <dsp:spPr>
        <a:xfrm>
          <a:off x="7229475" y="39687"/>
          <a:ext cx="3286125" cy="197167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1" kern="1200" dirty="0"/>
            <a:t>Place</a:t>
          </a:r>
          <a:endParaRPr lang="en-US" sz="4300" kern="1200" dirty="0"/>
        </a:p>
      </dsp:txBody>
      <dsp:txXfrm>
        <a:off x="7229475" y="39687"/>
        <a:ext cx="3286125" cy="1971675"/>
      </dsp:txXfrm>
    </dsp:sp>
    <dsp:sp modelId="{B22FCECC-BAA8-D142-B9FB-C70E3DBF6A74}">
      <dsp:nvSpPr>
        <dsp:cNvPr id="0" name=""/>
        <dsp:cNvSpPr/>
      </dsp:nvSpPr>
      <dsp:spPr>
        <a:xfrm>
          <a:off x="0" y="2339975"/>
          <a:ext cx="3286125" cy="197167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1" kern="1200"/>
            <a:t>Price </a:t>
          </a:r>
          <a:endParaRPr lang="en-US" sz="4300" kern="1200"/>
        </a:p>
      </dsp:txBody>
      <dsp:txXfrm>
        <a:off x="0" y="2339975"/>
        <a:ext cx="3286125" cy="1971675"/>
      </dsp:txXfrm>
    </dsp:sp>
    <dsp:sp modelId="{50D82677-AEC3-744D-8BA0-750FA6B2D4D8}">
      <dsp:nvSpPr>
        <dsp:cNvPr id="0" name=""/>
        <dsp:cNvSpPr/>
      </dsp:nvSpPr>
      <dsp:spPr>
        <a:xfrm>
          <a:off x="3614737" y="2339975"/>
          <a:ext cx="3286125" cy="197167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1" kern="1200" dirty="0"/>
            <a:t>Promotion</a:t>
          </a:r>
          <a:endParaRPr lang="en-US" sz="4300" kern="1200" dirty="0"/>
        </a:p>
      </dsp:txBody>
      <dsp:txXfrm>
        <a:off x="3614737" y="2339975"/>
        <a:ext cx="3286125" cy="1971675"/>
      </dsp:txXfrm>
    </dsp:sp>
    <dsp:sp modelId="{5D0830A3-6930-2C4C-82EF-29D26F5C44F9}">
      <dsp:nvSpPr>
        <dsp:cNvPr id="0" name=""/>
        <dsp:cNvSpPr/>
      </dsp:nvSpPr>
      <dsp:spPr>
        <a:xfrm>
          <a:off x="7229475" y="2339975"/>
          <a:ext cx="3286125" cy="197167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1" kern="1200" dirty="0"/>
            <a:t>Presentation</a:t>
          </a:r>
          <a:endParaRPr lang="en-US" sz="4300" kern="1200" dirty="0"/>
        </a:p>
      </dsp:txBody>
      <dsp:txXfrm>
        <a:off x="7229475"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A64E7-4C1D-476D-A600-BD91D29D84BD}">
      <dsp:nvSpPr>
        <dsp:cNvPr id="0" name=""/>
        <dsp:cNvSpPr/>
      </dsp:nvSpPr>
      <dsp:spPr>
        <a:xfrm>
          <a:off x="8092" y="427909"/>
          <a:ext cx="812109" cy="812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5EF4F4-1A71-4D00-844D-17897565B7EB}">
      <dsp:nvSpPr>
        <dsp:cNvPr id="0" name=""/>
        <dsp:cNvSpPr/>
      </dsp:nvSpPr>
      <dsp:spPr>
        <a:xfrm>
          <a:off x="8092" y="1390326"/>
          <a:ext cx="2320312" cy="87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dirty="0">
              <a:solidFill>
                <a:srgbClr val="115740"/>
              </a:solidFill>
            </a:rPr>
            <a:t>Study inquires &amp; enrollment</a:t>
          </a:r>
          <a:endParaRPr lang="en-US" sz="2800" kern="1200" dirty="0">
            <a:solidFill>
              <a:srgbClr val="115740"/>
            </a:solidFill>
          </a:endParaRPr>
        </a:p>
      </dsp:txBody>
      <dsp:txXfrm>
        <a:off x="8092" y="1390326"/>
        <a:ext cx="2320312" cy="870117"/>
      </dsp:txXfrm>
    </dsp:sp>
    <dsp:sp modelId="{DC911CD4-F9C2-4155-AC29-765AC774B4F6}">
      <dsp:nvSpPr>
        <dsp:cNvPr id="0" name=""/>
        <dsp:cNvSpPr/>
      </dsp:nvSpPr>
      <dsp:spPr>
        <a:xfrm>
          <a:off x="8092" y="2330354"/>
          <a:ext cx="2320312" cy="1593073"/>
        </a:xfrm>
        <a:prstGeom prst="rect">
          <a:avLst/>
        </a:prstGeom>
        <a:noFill/>
        <a:ln>
          <a:noFill/>
        </a:ln>
        <a:effectLst/>
      </dsp:spPr>
      <dsp:style>
        <a:lnRef idx="0">
          <a:scrgbClr r="0" g="0" b="0"/>
        </a:lnRef>
        <a:fillRef idx="0">
          <a:scrgbClr r="0" g="0" b="0"/>
        </a:fillRef>
        <a:effectRef idx="0">
          <a:scrgbClr r="0" g="0" b="0"/>
        </a:effectRef>
        <a:fontRef idx="minor"/>
      </dsp:style>
    </dsp:sp>
    <dsp:sp modelId="{492060CD-521B-469A-BB8B-1F54C560AACC}">
      <dsp:nvSpPr>
        <dsp:cNvPr id="0" name=""/>
        <dsp:cNvSpPr/>
      </dsp:nvSpPr>
      <dsp:spPr>
        <a:xfrm>
          <a:off x="2734460" y="427909"/>
          <a:ext cx="812109" cy="812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1EE129-50DD-45AF-AFE0-F9C83375F922}">
      <dsp:nvSpPr>
        <dsp:cNvPr id="0" name=""/>
        <dsp:cNvSpPr/>
      </dsp:nvSpPr>
      <dsp:spPr>
        <a:xfrm>
          <a:off x="2734460" y="1390326"/>
          <a:ext cx="2320312" cy="87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100000"/>
            </a:lnSpc>
            <a:spcBef>
              <a:spcPct val="0"/>
            </a:spcBef>
            <a:spcAft>
              <a:spcPct val="35000"/>
            </a:spcAft>
            <a:buNone/>
            <a:defRPr b="1"/>
          </a:pPr>
          <a:r>
            <a:rPr lang="en-US" sz="2600" b="1" kern="1200" dirty="0">
              <a:solidFill>
                <a:srgbClr val="115740"/>
              </a:solidFill>
            </a:rPr>
            <a:t>“How did you hear about us?” </a:t>
          </a:r>
          <a:endParaRPr lang="en-US" sz="2600" kern="1200" dirty="0">
            <a:solidFill>
              <a:srgbClr val="115740"/>
            </a:solidFill>
          </a:endParaRPr>
        </a:p>
      </dsp:txBody>
      <dsp:txXfrm>
        <a:off x="2734460" y="1390326"/>
        <a:ext cx="2320312" cy="870117"/>
      </dsp:txXfrm>
    </dsp:sp>
    <dsp:sp modelId="{472BEB6C-651B-4219-ABE5-0C0DFAC48C8B}">
      <dsp:nvSpPr>
        <dsp:cNvPr id="0" name=""/>
        <dsp:cNvSpPr/>
      </dsp:nvSpPr>
      <dsp:spPr>
        <a:xfrm>
          <a:off x="2734460" y="2330354"/>
          <a:ext cx="2320312" cy="1593073"/>
        </a:xfrm>
        <a:prstGeom prst="rect">
          <a:avLst/>
        </a:prstGeom>
        <a:noFill/>
        <a:ln>
          <a:noFill/>
        </a:ln>
        <a:effectLst/>
      </dsp:spPr>
      <dsp:style>
        <a:lnRef idx="0">
          <a:scrgbClr r="0" g="0" b="0"/>
        </a:lnRef>
        <a:fillRef idx="0">
          <a:scrgbClr r="0" g="0" b="0"/>
        </a:fillRef>
        <a:effectRef idx="0">
          <a:scrgbClr r="0" g="0" b="0"/>
        </a:effectRef>
        <a:fontRef idx="minor"/>
      </dsp:style>
    </dsp:sp>
    <dsp:sp modelId="{B15158F4-A86B-4103-837F-E406E9F01890}">
      <dsp:nvSpPr>
        <dsp:cNvPr id="0" name=""/>
        <dsp:cNvSpPr/>
      </dsp:nvSpPr>
      <dsp:spPr>
        <a:xfrm>
          <a:off x="5460827" y="427909"/>
          <a:ext cx="812109" cy="812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3FC094-7C5C-40CB-8BE0-E41466A6AE82}">
      <dsp:nvSpPr>
        <dsp:cNvPr id="0" name=""/>
        <dsp:cNvSpPr/>
      </dsp:nvSpPr>
      <dsp:spPr>
        <a:xfrm>
          <a:off x="5460827" y="1390326"/>
          <a:ext cx="2320312" cy="87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dirty="0">
              <a:solidFill>
                <a:srgbClr val="115740"/>
              </a:solidFill>
            </a:rPr>
            <a:t>Social media engagement</a:t>
          </a:r>
          <a:endParaRPr lang="en-US" sz="2800" kern="1200" dirty="0">
            <a:solidFill>
              <a:srgbClr val="115740"/>
            </a:solidFill>
          </a:endParaRPr>
        </a:p>
      </dsp:txBody>
      <dsp:txXfrm>
        <a:off x="5460827" y="1390326"/>
        <a:ext cx="2320312" cy="870117"/>
      </dsp:txXfrm>
    </dsp:sp>
    <dsp:sp modelId="{A507896A-3D70-4A6E-ADC4-F02D93FA9077}">
      <dsp:nvSpPr>
        <dsp:cNvPr id="0" name=""/>
        <dsp:cNvSpPr/>
      </dsp:nvSpPr>
      <dsp:spPr>
        <a:xfrm>
          <a:off x="5460827" y="2330354"/>
          <a:ext cx="2320312" cy="1593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b="1" kern="1200" dirty="0">
              <a:solidFill>
                <a:srgbClr val="115740"/>
              </a:solidFill>
            </a:rPr>
            <a:t>Likes</a:t>
          </a:r>
          <a:endParaRPr lang="en-US" sz="2000" kern="1200" dirty="0">
            <a:solidFill>
              <a:srgbClr val="115740"/>
            </a:solidFill>
          </a:endParaRPr>
        </a:p>
        <a:p>
          <a:pPr marL="0" lvl="0" indent="0" algn="l" defTabSz="889000">
            <a:lnSpc>
              <a:spcPct val="100000"/>
            </a:lnSpc>
            <a:spcBef>
              <a:spcPct val="0"/>
            </a:spcBef>
            <a:spcAft>
              <a:spcPct val="35000"/>
            </a:spcAft>
            <a:buNone/>
          </a:pPr>
          <a:r>
            <a:rPr lang="en-US" sz="2000" b="1" kern="1200" dirty="0">
              <a:solidFill>
                <a:srgbClr val="115740"/>
              </a:solidFill>
            </a:rPr>
            <a:t>Comments</a:t>
          </a:r>
          <a:endParaRPr lang="en-US" sz="2000" kern="1200" dirty="0">
            <a:solidFill>
              <a:srgbClr val="115740"/>
            </a:solidFill>
          </a:endParaRPr>
        </a:p>
        <a:p>
          <a:pPr marL="0" lvl="0" indent="0" algn="l" defTabSz="889000">
            <a:lnSpc>
              <a:spcPct val="100000"/>
            </a:lnSpc>
            <a:spcBef>
              <a:spcPct val="0"/>
            </a:spcBef>
            <a:spcAft>
              <a:spcPct val="35000"/>
            </a:spcAft>
            <a:buNone/>
          </a:pPr>
          <a:r>
            <a:rPr lang="en-US" sz="2000" b="1" kern="1200" dirty="0">
              <a:solidFill>
                <a:srgbClr val="115740"/>
              </a:solidFill>
            </a:rPr>
            <a:t>Followers</a:t>
          </a:r>
          <a:endParaRPr lang="en-US" sz="2000" kern="1200" dirty="0">
            <a:solidFill>
              <a:srgbClr val="115740"/>
            </a:solidFill>
          </a:endParaRPr>
        </a:p>
        <a:p>
          <a:pPr marL="0" lvl="0" indent="0" algn="l" defTabSz="889000">
            <a:lnSpc>
              <a:spcPct val="100000"/>
            </a:lnSpc>
            <a:spcBef>
              <a:spcPct val="0"/>
            </a:spcBef>
            <a:spcAft>
              <a:spcPct val="35000"/>
            </a:spcAft>
            <a:buNone/>
          </a:pPr>
          <a:r>
            <a:rPr lang="en-US" sz="2000" b="1" kern="1200" dirty="0">
              <a:solidFill>
                <a:srgbClr val="115740"/>
              </a:solidFill>
            </a:rPr>
            <a:t>Shares</a:t>
          </a:r>
          <a:endParaRPr lang="en-US" sz="2000" kern="1200" dirty="0">
            <a:solidFill>
              <a:srgbClr val="115740"/>
            </a:solidFill>
          </a:endParaRPr>
        </a:p>
      </dsp:txBody>
      <dsp:txXfrm>
        <a:off x="5460827" y="2330354"/>
        <a:ext cx="2320312" cy="1593073"/>
      </dsp:txXfrm>
    </dsp:sp>
    <dsp:sp modelId="{519D7A50-195C-5142-894B-21F7903D9272}">
      <dsp:nvSpPr>
        <dsp:cNvPr id="0" name=""/>
        <dsp:cNvSpPr/>
      </dsp:nvSpPr>
      <dsp:spPr>
        <a:xfrm>
          <a:off x="8121137" y="476668"/>
          <a:ext cx="812109" cy="8121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8C62BA-BCA9-8D42-9229-225CF3D3DDB8}">
      <dsp:nvSpPr>
        <dsp:cNvPr id="0" name=""/>
        <dsp:cNvSpPr/>
      </dsp:nvSpPr>
      <dsp:spPr>
        <a:xfrm>
          <a:off x="8187194" y="1390326"/>
          <a:ext cx="2320312" cy="87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kern="1200" dirty="0">
              <a:solidFill>
                <a:srgbClr val="115740"/>
              </a:solidFill>
            </a:rPr>
            <a:t>Manage &amp; track metrics</a:t>
          </a:r>
        </a:p>
      </dsp:txBody>
      <dsp:txXfrm>
        <a:off x="8187194" y="1390326"/>
        <a:ext cx="2320312" cy="870117"/>
      </dsp:txXfrm>
    </dsp:sp>
    <dsp:sp modelId="{9E8AB451-5526-124B-A537-B23327BC9B44}">
      <dsp:nvSpPr>
        <dsp:cNvPr id="0" name=""/>
        <dsp:cNvSpPr/>
      </dsp:nvSpPr>
      <dsp:spPr>
        <a:xfrm>
          <a:off x="8187194" y="2330354"/>
          <a:ext cx="2320312" cy="159307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9C035-BACC-5842-97FA-6F4547F93DD7}" type="datetimeFigureOut">
              <a:rPr lang="en-US" smtClean="0"/>
              <a:t>11/18/24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B33F1-90D5-EF44-BC4C-90A01AE49D88}" type="slidenum">
              <a:rPr lang="en-US" smtClean="0"/>
              <a:t>‹#›</a:t>
            </a:fld>
            <a:endParaRPr lang="en-US"/>
          </a:p>
        </p:txBody>
      </p:sp>
    </p:spTree>
    <p:extLst>
      <p:ext uri="{BB962C8B-B14F-4D97-AF65-F5344CB8AC3E}">
        <p14:creationId xmlns:p14="http://schemas.microsoft.com/office/powerpoint/2010/main" val="355072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hemingwayapp.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nctsi.uthsc.edu/wp-content/uploads/sites/98/2021/04/TN-CTSI-Updated-RSRR-4.1.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presentation we will cover:</a:t>
            </a:r>
          </a:p>
          <a:p>
            <a:r>
              <a:rPr lang="en-US" dirty="0"/>
              <a:t>Preparing Advertisement Content</a:t>
            </a:r>
          </a:p>
          <a:p>
            <a:r>
              <a:rPr lang="en-US" dirty="0"/>
              <a:t>Creating an Advertisement</a:t>
            </a:r>
          </a:p>
          <a:p>
            <a:r>
              <a:rPr lang="en-US" dirty="0"/>
              <a:t>and What not to do when creating an Advertisement</a:t>
            </a:r>
          </a:p>
        </p:txBody>
      </p:sp>
      <p:sp>
        <p:nvSpPr>
          <p:cNvPr id="4" name="Slide Number Placeholder 3"/>
          <p:cNvSpPr>
            <a:spLocks noGrp="1"/>
          </p:cNvSpPr>
          <p:nvPr>
            <p:ph type="sldNum" sz="quarter" idx="5"/>
          </p:nvPr>
        </p:nvSpPr>
        <p:spPr/>
        <p:txBody>
          <a:bodyPr/>
          <a:lstStyle/>
          <a:p>
            <a:fld id="{4A586276-954F-AF43-B073-91E68ADD49AB}" type="slidenum">
              <a:rPr lang="en-US" smtClean="0"/>
              <a:t>2</a:t>
            </a:fld>
            <a:endParaRPr lang="en-US"/>
          </a:p>
        </p:txBody>
      </p:sp>
    </p:spTree>
    <p:extLst>
      <p:ext uri="{BB962C8B-B14F-4D97-AF65-F5344CB8AC3E}">
        <p14:creationId xmlns:p14="http://schemas.microsoft.com/office/powerpoint/2010/main" val="5893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The content is important, but you must also catch your audience’s attention by properly presenting your study and making a visually appealing advertisement</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When creating an advertisement keep your target audience in mind. Utilize an attractive headline, design, and photos that will appeal to your prospective participants.  </a:t>
            </a:r>
          </a:p>
          <a:p>
            <a:endParaRPr lang="en-US" dirty="0"/>
          </a:p>
          <a:p>
            <a:r>
              <a:rPr lang="en-US" dirty="0"/>
              <a:t>A tip for creating an appealing headline is to capture and appeal to what it may be like for a participant living with a specific condition.</a:t>
            </a:r>
          </a:p>
          <a:p>
            <a:endParaRPr lang="en-US" dirty="0"/>
          </a:p>
          <a:p>
            <a:r>
              <a:rPr lang="en-US" dirty="0"/>
              <a:t>For example, an example for people who suffer with migraines may be, “Are you seeking relief from migraines?” or an appeal for a study on insomnia may be “Are you ready for a good night’s rest?” Something simple, relatable, and inquisitive.</a:t>
            </a:r>
          </a:p>
          <a:p>
            <a:endParaRPr lang="en-US" dirty="0"/>
          </a:p>
          <a:p>
            <a:r>
              <a:rPr lang="en-US" dirty="0"/>
              <a:t>And adding graphics/photos also assist in getting their initial attention.</a:t>
            </a:r>
          </a:p>
          <a:p>
            <a:endParaRPr lang="en-US" dirty="0"/>
          </a:p>
          <a:p>
            <a:r>
              <a:rPr lang="en-US" dirty="0"/>
              <a:t>A good advertisement should always include a call to action. An simple example is “If interested in participation, contact us at this email or call us at this number.” </a:t>
            </a:r>
          </a:p>
          <a:p>
            <a:r>
              <a:rPr lang="en-US" dirty="0"/>
              <a:t>Remember, your objective is to engage with your audience and get them to engage with you.</a:t>
            </a:r>
          </a:p>
        </p:txBody>
      </p:sp>
      <p:sp>
        <p:nvSpPr>
          <p:cNvPr id="4" name="Slide Number Placeholder 3"/>
          <p:cNvSpPr>
            <a:spLocks noGrp="1"/>
          </p:cNvSpPr>
          <p:nvPr>
            <p:ph type="sldNum" sz="quarter" idx="5"/>
          </p:nvPr>
        </p:nvSpPr>
        <p:spPr/>
        <p:txBody>
          <a:bodyPr/>
          <a:lstStyle/>
          <a:p>
            <a:fld id="{AF9B33F1-90D5-EF44-BC4C-90A01AE49D88}" type="slidenum">
              <a:rPr lang="en-US" smtClean="0"/>
              <a:t>11</a:t>
            </a:fld>
            <a:endParaRPr lang="en-US"/>
          </a:p>
        </p:txBody>
      </p:sp>
    </p:spTree>
    <p:extLst>
      <p:ext uri="{BB962C8B-B14F-4D97-AF65-F5344CB8AC3E}">
        <p14:creationId xmlns:p14="http://schemas.microsoft.com/office/powerpoint/2010/main" val="3703375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Along with the important information content drafted, these aspects may help your advertisement be more visually appealing</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When creating an advertisement,  utilize bullet points to make things easy to read for your audience.  </a:t>
            </a:r>
          </a:p>
          <a:p>
            <a:pPr rtl="0" fontAlgn="base"/>
            <a:r>
              <a:rPr lang="en-US" sz="1200" b="0" i="0" kern="1200" dirty="0">
                <a:solidFill>
                  <a:schemeClr val="tx1"/>
                </a:solidFill>
                <a:effectLst/>
                <a:latin typeface="+mn-lt"/>
                <a:ea typeface="+mn-ea"/>
                <a:cs typeface="+mn-cs"/>
              </a:rPr>
              <a:t>Use everyday language. Your target audience likely does not have a medical background. Websites like </a:t>
            </a:r>
            <a:r>
              <a:rPr lang="en-US" sz="1200" b="0" i="0" u="sng" strike="noStrike" kern="1200" dirty="0">
                <a:solidFill>
                  <a:schemeClr val="tx1"/>
                </a:solidFill>
                <a:effectLst/>
                <a:latin typeface="+mn-lt"/>
                <a:ea typeface="+mn-ea"/>
                <a:cs typeface="+mn-cs"/>
                <a:hlinkClick r:id="rId3"/>
              </a:rPr>
              <a:t>Hemingway Editor</a:t>
            </a:r>
            <a:r>
              <a:rPr lang="en-US" sz="1200" b="0" i="0" kern="1200" dirty="0">
                <a:solidFill>
                  <a:schemeClr val="tx1"/>
                </a:solidFill>
                <a:effectLst/>
                <a:latin typeface="+mn-lt"/>
                <a:ea typeface="+mn-ea"/>
                <a:cs typeface="+mn-cs"/>
              </a:rPr>
              <a:t> can help you measure the readability of your content and reading level and provide you with tips on adjustments you can make to improve the accessibility of your content.</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Make multiple drafts and edits to ensure that information is correct and patient centered.</a:t>
            </a:r>
          </a:p>
          <a:p>
            <a:pPr rtl="0" fontAlgn="base"/>
            <a:r>
              <a:rPr lang="en-US" sz="1200" b="0" i="0" kern="1200" dirty="0">
                <a:solidFill>
                  <a:schemeClr val="tx1"/>
                </a:solidFill>
                <a:effectLst/>
                <a:latin typeface="+mn-lt"/>
                <a:ea typeface="+mn-ea"/>
                <a:cs typeface="+mn-cs"/>
              </a:rPr>
              <a:t>And always get IRB approval before publishing any advertising material for recruitment.</a:t>
            </a:r>
          </a:p>
          <a:p>
            <a:endParaRPr lang="en-US" dirty="0"/>
          </a:p>
        </p:txBody>
      </p:sp>
      <p:sp>
        <p:nvSpPr>
          <p:cNvPr id="4" name="Slide Number Placeholder 3"/>
          <p:cNvSpPr>
            <a:spLocks noGrp="1"/>
          </p:cNvSpPr>
          <p:nvPr>
            <p:ph type="sldNum" sz="quarter" idx="5"/>
          </p:nvPr>
        </p:nvSpPr>
        <p:spPr/>
        <p:txBody>
          <a:bodyPr/>
          <a:lstStyle/>
          <a:p>
            <a:fld id="{AF9B33F1-90D5-EF44-BC4C-90A01AE49D88}" type="slidenum">
              <a:rPr lang="en-US" smtClean="0"/>
              <a:t>12</a:t>
            </a:fld>
            <a:endParaRPr lang="en-US"/>
          </a:p>
        </p:txBody>
      </p:sp>
    </p:spTree>
    <p:extLst>
      <p:ext uri="{BB962C8B-B14F-4D97-AF65-F5344CB8AC3E}">
        <p14:creationId xmlns:p14="http://schemas.microsoft.com/office/powerpoint/2010/main" val="2906401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Here’s examples from the University of Florida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It has an attractive headline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 short description of the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Eligibility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location of the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 photo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Contact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 University logo that helps provide legitimacy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And finally a call to action “if you’re unsure if you meet the requirements, call or email a member of the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F9B33F1-90D5-EF44-BC4C-90A01AE49D88}" type="slidenum">
              <a:rPr lang="en-US" smtClean="0"/>
              <a:t>13</a:t>
            </a:fld>
            <a:endParaRPr lang="en-US"/>
          </a:p>
        </p:txBody>
      </p:sp>
    </p:spTree>
    <p:extLst>
      <p:ext uri="{BB962C8B-B14F-4D97-AF65-F5344CB8AC3E}">
        <p14:creationId xmlns:p14="http://schemas.microsoft.com/office/powerpoint/2010/main" val="1728918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Here is another example from the Revival Research Institute on Vitiligo</a:t>
            </a:r>
          </a:p>
          <a:p>
            <a:endParaRPr lang="en-US" dirty="0"/>
          </a:p>
          <a:p>
            <a:r>
              <a:rPr lang="en-US" dirty="0"/>
              <a:t>The health concern being studied is front and center and the organization logo is present</a:t>
            </a:r>
          </a:p>
          <a:p>
            <a:r>
              <a:rPr lang="en-US" dirty="0"/>
              <a:t>There is a simple emotional appeal to the audience encouraging them to think about how vitiligo has impacted their life, particularly their confidence</a:t>
            </a:r>
          </a:p>
          <a:p>
            <a:r>
              <a:rPr lang="en-US" dirty="0"/>
              <a:t>There is a general description of the study including expectations and eligibility criteria</a:t>
            </a:r>
          </a:p>
          <a:p>
            <a:r>
              <a:rPr lang="en-US" dirty="0"/>
              <a:t>There is a supporting photo that is an example of what vitiligo looks like that blends in well with the advertisement</a:t>
            </a:r>
          </a:p>
          <a:p>
            <a:r>
              <a:rPr lang="en-US" dirty="0"/>
              <a:t>And of course contact information where more information can be found</a:t>
            </a:r>
          </a:p>
          <a:p>
            <a:endParaRPr lang="en-US" dirty="0"/>
          </a:p>
          <a:p>
            <a:r>
              <a:rPr lang="en-US" dirty="0"/>
              <a:t>There is a call to action here as well but I would suggest something else like “If you meet the following criteria, or are unsure, contact us today” followed by your teams contact information</a:t>
            </a:r>
          </a:p>
          <a:p>
            <a:endParaRPr lang="en-US" dirty="0"/>
          </a:p>
        </p:txBody>
      </p:sp>
      <p:sp>
        <p:nvSpPr>
          <p:cNvPr id="4" name="Slide Number Placeholder 3"/>
          <p:cNvSpPr>
            <a:spLocks noGrp="1"/>
          </p:cNvSpPr>
          <p:nvPr>
            <p:ph type="sldNum" sz="quarter" idx="5"/>
          </p:nvPr>
        </p:nvSpPr>
        <p:spPr/>
        <p:txBody>
          <a:bodyPr/>
          <a:lstStyle/>
          <a:p>
            <a:fld id="{AF9B33F1-90D5-EF44-BC4C-90A01AE49D88}" type="slidenum">
              <a:rPr lang="en-US" smtClean="0"/>
              <a:t>14</a:t>
            </a:fld>
            <a:endParaRPr lang="en-US"/>
          </a:p>
        </p:txBody>
      </p:sp>
    </p:spTree>
    <p:extLst>
      <p:ext uri="{BB962C8B-B14F-4D97-AF65-F5344CB8AC3E}">
        <p14:creationId xmlns:p14="http://schemas.microsoft.com/office/powerpoint/2010/main" val="3891333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an AD optimized for social media.</a:t>
            </a:r>
          </a:p>
          <a:p>
            <a:endParaRPr lang="en-US" dirty="0"/>
          </a:p>
          <a:p>
            <a:r>
              <a:rPr lang="en-US" dirty="0"/>
              <a:t>On the screen is an example of a Facebook advertisement from </a:t>
            </a:r>
            <a:r>
              <a:rPr lang="en-US" dirty="0" err="1"/>
              <a:t>Trialfacts</a:t>
            </a:r>
            <a:r>
              <a:rPr lang="en-US" dirty="0"/>
              <a:t> focused on clinical research on migraines within pediatric populations. </a:t>
            </a:r>
          </a:p>
          <a:p>
            <a:endParaRPr lang="en-US" dirty="0"/>
          </a:p>
          <a:p>
            <a:r>
              <a:rPr lang="en-US" dirty="0"/>
              <a:t>Social media is much more focused on catching individuals attention and there is usually A LOT of things competing for individuals attention on social media. If you are a Facebook, </a:t>
            </a:r>
            <a:r>
              <a:rPr lang="en-US" dirty="0" err="1"/>
              <a:t>TikTok</a:t>
            </a:r>
            <a:r>
              <a:rPr lang="en-US" dirty="0"/>
              <a:t>, or Instagram user then you understand how easy it is to end up on social media way longer than you expected because on the many things posts, pictures, and videos that catch your attention.</a:t>
            </a:r>
          </a:p>
          <a:p>
            <a:endParaRPr lang="en-US" dirty="0"/>
          </a:p>
          <a:p>
            <a:r>
              <a:rPr lang="en-US" dirty="0"/>
              <a:t>On social sites, your advertisement has to stand out so visuals, graphics, and videos should be emphasized with the description being more concise than a traditional AD.</a:t>
            </a:r>
          </a:p>
          <a:p>
            <a:endParaRPr lang="en-US" dirty="0"/>
          </a:p>
          <a:p>
            <a:r>
              <a:rPr lang="en-US" dirty="0"/>
              <a:t>The bulleted points include a short description, the purpose of the study, the target audience, potential benefits, a photo, and a link to learn more about the study.</a:t>
            </a:r>
          </a:p>
          <a:p>
            <a:endParaRPr lang="en-US" dirty="0"/>
          </a:p>
          <a:p>
            <a:r>
              <a:rPr lang="en-US" dirty="0"/>
              <a:t>A major benefit to using social media advertisements to promote your study are the access metrics. Likes, comments, and shares give you simple measurements of how much engagement your AD is receiving and if people comment or share, it provides you an opportunity to interact with your audience.</a:t>
            </a:r>
          </a:p>
        </p:txBody>
      </p:sp>
      <p:sp>
        <p:nvSpPr>
          <p:cNvPr id="4" name="Slide Number Placeholder 3"/>
          <p:cNvSpPr>
            <a:spLocks noGrp="1"/>
          </p:cNvSpPr>
          <p:nvPr>
            <p:ph type="sldNum" sz="quarter" idx="5"/>
          </p:nvPr>
        </p:nvSpPr>
        <p:spPr/>
        <p:txBody>
          <a:bodyPr/>
          <a:lstStyle/>
          <a:p>
            <a:fld id="{AF9B33F1-90D5-EF44-BC4C-90A01AE49D88}" type="slidenum">
              <a:rPr lang="en-US" smtClean="0"/>
              <a:t>15</a:t>
            </a:fld>
            <a:endParaRPr lang="en-US"/>
          </a:p>
        </p:txBody>
      </p:sp>
    </p:spTree>
    <p:extLst>
      <p:ext uri="{BB962C8B-B14F-4D97-AF65-F5344CB8AC3E}">
        <p14:creationId xmlns:p14="http://schemas.microsoft.com/office/powerpoint/2010/main" val="3748723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wondering where you can create advertisements like these, Canva is a great resource that you may want to look. </a:t>
            </a:r>
          </a:p>
          <a:p>
            <a:endParaRPr lang="en-US" dirty="0"/>
          </a:p>
          <a:p>
            <a:r>
              <a:rPr lang="en-US" dirty="0"/>
              <a:t>Canva is a free website that also has premium options. It provides free templates that can be used to create logos, flyers, advertisements and more that could possibly assist you when creating your advertising materials. I often use it myself and I know marketing professionals who also use it. Canva is easy to use and has many visually appealing graphics and designs.</a:t>
            </a:r>
          </a:p>
        </p:txBody>
      </p:sp>
      <p:sp>
        <p:nvSpPr>
          <p:cNvPr id="4" name="Slide Number Placeholder 3"/>
          <p:cNvSpPr>
            <a:spLocks noGrp="1"/>
          </p:cNvSpPr>
          <p:nvPr>
            <p:ph type="sldNum" sz="quarter" idx="5"/>
          </p:nvPr>
        </p:nvSpPr>
        <p:spPr/>
        <p:txBody>
          <a:bodyPr/>
          <a:lstStyle/>
          <a:p>
            <a:fld id="{AF9B33F1-90D5-EF44-BC4C-90A01AE49D88}" type="slidenum">
              <a:rPr lang="en-US" smtClean="0"/>
              <a:t>16</a:t>
            </a:fld>
            <a:endParaRPr lang="en-US"/>
          </a:p>
        </p:txBody>
      </p:sp>
    </p:spTree>
    <p:extLst>
      <p:ext uri="{BB962C8B-B14F-4D97-AF65-F5344CB8AC3E}">
        <p14:creationId xmlns:p14="http://schemas.microsoft.com/office/powerpoint/2010/main" val="3476269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Effectiveness is related to your objective and purpose of doing the study. In this case, it is to engage and get people to enroll in your study.</a:t>
            </a:r>
          </a:p>
          <a:p>
            <a:endParaRPr lang="en-US" dirty="0"/>
          </a:p>
          <a:p>
            <a:r>
              <a:rPr lang="en-US" dirty="0"/>
              <a:t>A helpful way to measure advertisement effectiveness is to ask, how do you hear about us? When engaging with a potential participant.</a:t>
            </a:r>
          </a:p>
          <a:p>
            <a:endParaRPr lang="en-US" dirty="0"/>
          </a:p>
          <a:p>
            <a:r>
              <a:rPr lang="en-US" dirty="0"/>
              <a:t>Through social media this also can be measure by how many people engage through aspects such as likes, comments, shares, followers, and direct messages. As I mentioned earlier, a benefit to social media usage is the analytics provided to organizational pages.</a:t>
            </a:r>
          </a:p>
          <a:p>
            <a:endParaRPr lang="en-US" dirty="0"/>
          </a:p>
          <a:p>
            <a:r>
              <a:rPr lang="en-US" dirty="0"/>
              <a:t>Measuring effectiveness helps you determine what is working well for your approach, what should continue doing, stray away from doing, and your potential next steps for community engagement.</a:t>
            </a:r>
          </a:p>
          <a:p>
            <a:endParaRPr lang="en-US" dirty="0"/>
          </a:p>
          <a:p>
            <a:r>
              <a:rPr lang="en-US" dirty="0"/>
              <a:t>These metrics can be managed and track through an Excel file or even a Word document</a:t>
            </a:r>
          </a:p>
          <a:p>
            <a:endParaRPr lang="en-US" dirty="0"/>
          </a:p>
        </p:txBody>
      </p:sp>
      <p:sp>
        <p:nvSpPr>
          <p:cNvPr id="4" name="Slide Number Placeholder 3"/>
          <p:cNvSpPr>
            <a:spLocks noGrp="1"/>
          </p:cNvSpPr>
          <p:nvPr>
            <p:ph type="sldNum" sz="quarter" idx="5"/>
          </p:nvPr>
        </p:nvSpPr>
        <p:spPr/>
        <p:txBody>
          <a:bodyPr/>
          <a:lstStyle/>
          <a:p>
            <a:fld id="{AF9B33F1-90D5-EF44-BC4C-90A01AE49D88}" type="slidenum">
              <a:rPr lang="en-US" smtClean="0"/>
              <a:t>17</a:t>
            </a:fld>
            <a:endParaRPr lang="en-US"/>
          </a:p>
        </p:txBody>
      </p:sp>
    </p:spTree>
    <p:extLst>
      <p:ext uri="{BB962C8B-B14F-4D97-AF65-F5344CB8AC3E}">
        <p14:creationId xmlns:p14="http://schemas.microsoft.com/office/powerpoint/2010/main" val="3312879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Radio/Podcasts</a:t>
            </a:r>
          </a:p>
          <a:p>
            <a:pPr lvl="1"/>
            <a:r>
              <a:rPr lang="en-US" dirty="0"/>
              <a:t>Advertisements on radio spots and podcasts should be more conversational in delivery</a:t>
            </a:r>
          </a:p>
          <a:p>
            <a:r>
              <a:rPr lang="en-US" dirty="0"/>
              <a:t>TV</a:t>
            </a:r>
          </a:p>
          <a:p>
            <a:r>
              <a:rPr lang="en-US" dirty="0"/>
              <a:t>Outdoor (Billboards)</a:t>
            </a:r>
          </a:p>
          <a:p>
            <a:r>
              <a:rPr lang="en-US" dirty="0"/>
              <a:t>Newspaper</a:t>
            </a:r>
          </a:p>
          <a:p>
            <a:r>
              <a:rPr lang="en-US" dirty="0"/>
              <a:t>When preparing an AD for the newspaper you should decide whether the AD will be in color or in black &amp; white. This of course will impact cost and possibly who is drawn to the AD</a:t>
            </a:r>
          </a:p>
          <a:p>
            <a:endParaRPr lang="en-US" dirty="0"/>
          </a:p>
          <a:p>
            <a:r>
              <a:rPr lang="en-US" dirty="0"/>
              <a:t>The Research study recruitment resource reference sheet can be found on the TN-CTSI website that provides additional information on TV, radio, newspaper venues and the patient population that each of these target. This resource may be helpful to you when targeting specific populations.</a:t>
            </a:r>
          </a:p>
        </p:txBody>
      </p:sp>
      <p:sp>
        <p:nvSpPr>
          <p:cNvPr id="4" name="Slide Number Placeholder 3"/>
          <p:cNvSpPr>
            <a:spLocks noGrp="1"/>
          </p:cNvSpPr>
          <p:nvPr>
            <p:ph type="sldNum" sz="quarter" idx="5"/>
          </p:nvPr>
        </p:nvSpPr>
        <p:spPr/>
        <p:txBody>
          <a:bodyPr/>
          <a:lstStyle/>
          <a:p>
            <a:fld id="{AF9B33F1-90D5-EF44-BC4C-90A01AE49D88}" type="slidenum">
              <a:rPr lang="en-US" smtClean="0"/>
              <a:t>18</a:t>
            </a:fld>
            <a:endParaRPr lang="en-US"/>
          </a:p>
        </p:txBody>
      </p:sp>
    </p:spTree>
    <p:extLst>
      <p:ext uri="{BB962C8B-B14F-4D97-AF65-F5344CB8AC3E}">
        <p14:creationId xmlns:p14="http://schemas.microsoft.com/office/powerpoint/2010/main" val="3181692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examples of the information we provide about local TV and radio stations in our Research Study Recruitment Resources. </a:t>
            </a:r>
          </a:p>
          <a:p>
            <a:endParaRPr lang="en-US" dirty="0"/>
          </a:p>
          <a:p>
            <a:r>
              <a:rPr lang="en-US" dirty="0"/>
              <a:t>This document is found on our website. You can find it by going to our consultation and services tab and then clicking on recruitment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Research Study Recruitment Resources</a:t>
            </a:r>
            <a:endParaRPr lang="en-US" sz="1200" dirty="0"/>
          </a:p>
          <a:p>
            <a:endParaRPr lang="en-US" dirty="0"/>
          </a:p>
        </p:txBody>
      </p:sp>
      <p:sp>
        <p:nvSpPr>
          <p:cNvPr id="4" name="Slide Number Placeholder 3"/>
          <p:cNvSpPr>
            <a:spLocks noGrp="1"/>
          </p:cNvSpPr>
          <p:nvPr>
            <p:ph type="sldNum" sz="quarter" idx="5"/>
          </p:nvPr>
        </p:nvSpPr>
        <p:spPr/>
        <p:txBody>
          <a:bodyPr/>
          <a:lstStyle/>
          <a:p>
            <a:fld id="{AF9B33F1-90D5-EF44-BC4C-90A01AE49D88}" type="slidenum">
              <a:rPr lang="en-US" smtClean="0"/>
              <a:t>19</a:t>
            </a:fld>
            <a:endParaRPr lang="en-US"/>
          </a:p>
        </p:txBody>
      </p:sp>
    </p:spTree>
    <p:extLst>
      <p:ext uri="{BB962C8B-B14F-4D97-AF65-F5344CB8AC3E}">
        <p14:creationId xmlns:p14="http://schemas.microsoft.com/office/powerpoint/2010/main" val="3207584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discussed so far things to include in your advertising materials. Now let’s turn our focus on what not to do when creating an effective advertisement</a:t>
            </a:r>
          </a:p>
        </p:txBody>
      </p:sp>
      <p:sp>
        <p:nvSpPr>
          <p:cNvPr id="4" name="Slide Number Placeholder 3"/>
          <p:cNvSpPr>
            <a:spLocks noGrp="1"/>
          </p:cNvSpPr>
          <p:nvPr>
            <p:ph type="sldNum" sz="quarter" idx="5"/>
          </p:nvPr>
        </p:nvSpPr>
        <p:spPr/>
        <p:txBody>
          <a:bodyPr/>
          <a:lstStyle/>
          <a:p>
            <a:fld id="{AF9B33F1-90D5-EF44-BC4C-90A01AE49D88}" type="slidenum">
              <a:rPr lang="en-US" smtClean="0"/>
              <a:t>20</a:t>
            </a:fld>
            <a:endParaRPr lang="en-US"/>
          </a:p>
        </p:txBody>
      </p:sp>
    </p:spTree>
    <p:extLst>
      <p:ext uri="{BB962C8B-B14F-4D97-AF65-F5344CB8AC3E}">
        <p14:creationId xmlns:p14="http://schemas.microsoft.com/office/powerpoint/2010/main" val="2912358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started by discussing the content of your advertising materials.</a:t>
            </a:r>
          </a:p>
        </p:txBody>
      </p:sp>
      <p:sp>
        <p:nvSpPr>
          <p:cNvPr id="4" name="Slide Number Placeholder 3"/>
          <p:cNvSpPr>
            <a:spLocks noGrp="1"/>
          </p:cNvSpPr>
          <p:nvPr>
            <p:ph type="sldNum" sz="quarter" idx="5"/>
          </p:nvPr>
        </p:nvSpPr>
        <p:spPr/>
        <p:txBody>
          <a:bodyPr/>
          <a:lstStyle/>
          <a:p>
            <a:fld id="{AF9B33F1-90D5-EF44-BC4C-90A01AE49D88}" type="slidenum">
              <a:rPr lang="en-US" smtClean="0"/>
              <a:t>3</a:t>
            </a:fld>
            <a:endParaRPr lang="en-US"/>
          </a:p>
        </p:txBody>
      </p:sp>
    </p:spTree>
    <p:extLst>
      <p:ext uri="{BB962C8B-B14F-4D97-AF65-F5344CB8AC3E}">
        <p14:creationId xmlns:p14="http://schemas.microsoft.com/office/powerpoint/2010/main" val="2344104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 claims should be made that the investigational treatment is safe or effective, or that it is equivalent or superior to existing treatments. This includes both explicit and implicit claims. The IRB will review content, as well as the font size and type, and other visual effects, in determining whether materials are too promissory. Advertisements should not coercive.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Do not use language such as "new treatment," "new medication," or "new drug" without explaining that the treatment is investigational. In other words, "new investigational medication" may be approved, but "new medication" would not be approved. Such phrases may lead patients to believe that they will be receiving a treatment that has already been approved by the FDA or has already been proven effective.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Do not promote your study as "free medical treatment" to refer to study-related care patients will receive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the trial is paid, compensation may be mentioned, but </a:t>
            </a:r>
            <a:r>
              <a:rPr lang="en-US" sz="1200" b="1" i="0"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emphasized through larger or bold type </a:t>
            </a:r>
            <a:endParaRPr lang="en-US" dirty="0"/>
          </a:p>
        </p:txBody>
      </p:sp>
      <p:sp>
        <p:nvSpPr>
          <p:cNvPr id="4" name="Slide Number Placeholder 3"/>
          <p:cNvSpPr>
            <a:spLocks noGrp="1"/>
          </p:cNvSpPr>
          <p:nvPr>
            <p:ph type="sldNum" sz="quarter" idx="5"/>
          </p:nvPr>
        </p:nvSpPr>
        <p:spPr/>
        <p:txBody>
          <a:bodyPr/>
          <a:lstStyle/>
          <a:p>
            <a:fld id="{AF9B33F1-90D5-EF44-BC4C-90A01AE49D88}" type="slidenum">
              <a:rPr lang="en-US" smtClean="0"/>
              <a:t>21</a:t>
            </a:fld>
            <a:endParaRPr lang="en-US"/>
          </a:p>
        </p:txBody>
      </p:sp>
    </p:spTree>
    <p:extLst>
      <p:ext uri="{BB962C8B-B14F-4D97-AF65-F5344CB8AC3E}">
        <p14:creationId xmlns:p14="http://schemas.microsoft.com/office/powerpoint/2010/main" val="1678784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the link to the UTHSC SOP for study advertisements and subject recruitment materials that you will  submit to University of Tennessee Health Science Institutional Review Board for approval if UTHSC is your IRB of record</a:t>
            </a:r>
          </a:p>
        </p:txBody>
      </p:sp>
      <p:sp>
        <p:nvSpPr>
          <p:cNvPr id="4" name="Slide Number Placeholder 3"/>
          <p:cNvSpPr>
            <a:spLocks noGrp="1"/>
          </p:cNvSpPr>
          <p:nvPr>
            <p:ph type="sldNum" sz="quarter" idx="5"/>
          </p:nvPr>
        </p:nvSpPr>
        <p:spPr/>
        <p:txBody>
          <a:bodyPr/>
          <a:lstStyle/>
          <a:p>
            <a:fld id="{AF9B33F1-90D5-EF44-BC4C-90A01AE49D88}" type="slidenum">
              <a:rPr lang="en-US" smtClean="0"/>
              <a:t>22</a:t>
            </a:fld>
            <a:endParaRPr lang="en-US"/>
          </a:p>
        </p:txBody>
      </p:sp>
    </p:spTree>
    <p:extLst>
      <p:ext uri="{BB962C8B-B14F-4D97-AF65-F5344CB8AC3E}">
        <p14:creationId xmlns:p14="http://schemas.microsoft.com/office/powerpoint/2010/main" val="126370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6 P’s is a helpful marketing formula to follow and analyze your social marketing materials. Your advertisements should be able to address these aspects such as:</a:t>
            </a:r>
          </a:p>
          <a:p>
            <a:endParaRPr lang="en-US" dirty="0"/>
          </a:p>
          <a:p>
            <a:r>
              <a:rPr lang="en-US" dirty="0"/>
              <a:t>Product</a:t>
            </a:r>
          </a:p>
          <a:p>
            <a:r>
              <a:rPr lang="en-US" dirty="0"/>
              <a:t>What is your study about? And what is your objective?</a:t>
            </a:r>
          </a:p>
          <a:p>
            <a:endParaRPr lang="en-US" dirty="0"/>
          </a:p>
          <a:p>
            <a:r>
              <a:rPr lang="en-US" dirty="0"/>
              <a:t>People</a:t>
            </a:r>
          </a:p>
          <a:p>
            <a:r>
              <a:rPr lang="en-US" dirty="0"/>
              <a:t>This is about your/target audience or potential participants. In what ways are you appealing to them?</a:t>
            </a:r>
          </a:p>
          <a:p>
            <a:endParaRPr lang="en-US" dirty="0"/>
          </a:p>
          <a:p>
            <a:r>
              <a:rPr lang="en-US" dirty="0"/>
              <a:t>Place</a:t>
            </a:r>
          </a:p>
          <a:p>
            <a:r>
              <a:rPr lang="en-US" dirty="0"/>
              <a:t>Where will this study be held? When will it be held? For how long will it be happening?</a:t>
            </a:r>
          </a:p>
          <a:p>
            <a:endParaRPr lang="en-US" dirty="0"/>
          </a:p>
          <a:p>
            <a:r>
              <a:rPr lang="en-US" dirty="0"/>
              <a:t>Price</a:t>
            </a:r>
          </a:p>
          <a:p>
            <a:r>
              <a:rPr lang="en-US" dirty="0"/>
              <a:t>What is the cost of participation? Think about this not only financially but in the aspect of time and effort as well. What will participants possibly gain?</a:t>
            </a:r>
          </a:p>
          <a:p>
            <a:endParaRPr lang="en-US" dirty="0"/>
          </a:p>
          <a:p>
            <a:r>
              <a:rPr lang="en-US" dirty="0"/>
              <a:t>Promotion</a:t>
            </a:r>
          </a:p>
          <a:p>
            <a:r>
              <a:rPr lang="en-US" dirty="0"/>
              <a:t>What is a good place and what are the best strategies to get your audience’s attention?</a:t>
            </a:r>
          </a:p>
          <a:p>
            <a:endParaRPr lang="en-US" dirty="0"/>
          </a:p>
          <a:p>
            <a:r>
              <a:rPr lang="en-US" dirty="0"/>
              <a:t>And last but not least, Presentation</a:t>
            </a:r>
          </a:p>
          <a:p>
            <a:r>
              <a:rPr lang="en-US" dirty="0"/>
              <a:t>How does you audience see your advertisement? How can you visually get their attention?</a:t>
            </a:r>
          </a:p>
          <a:p>
            <a:endParaRPr lang="en-US" dirty="0"/>
          </a:p>
          <a:p>
            <a:endParaRPr lang="en-US" dirty="0"/>
          </a:p>
        </p:txBody>
      </p:sp>
      <p:sp>
        <p:nvSpPr>
          <p:cNvPr id="4" name="Slide Number Placeholder 3"/>
          <p:cNvSpPr>
            <a:spLocks noGrp="1"/>
          </p:cNvSpPr>
          <p:nvPr>
            <p:ph type="sldNum" sz="quarter" idx="5"/>
          </p:nvPr>
        </p:nvSpPr>
        <p:spPr/>
        <p:txBody>
          <a:bodyPr/>
          <a:lstStyle/>
          <a:p>
            <a:fld id="{AF9B33F1-90D5-EF44-BC4C-90A01AE49D88}" type="slidenum">
              <a:rPr lang="en-US" smtClean="0"/>
              <a:t>4</a:t>
            </a:fld>
            <a:endParaRPr lang="en-US"/>
          </a:p>
        </p:txBody>
      </p:sp>
    </p:spTree>
    <p:extLst>
      <p:ext uri="{BB962C8B-B14F-4D97-AF65-F5344CB8AC3E}">
        <p14:creationId xmlns:p14="http://schemas.microsoft.com/office/powerpoint/2010/main" val="405574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It is imperative that you concisely and accurately tell participants what the study is about.</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Include the name of the study, purpose of the study, and a short description of what the study is about. </a:t>
            </a:r>
          </a:p>
          <a:p>
            <a:pPr rtl="0" fontAlgn="base"/>
            <a:r>
              <a:rPr lang="en-US" sz="1200" b="0" i="0" kern="1200" dirty="0">
                <a:solidFill>
                  <a:schemeClr val="tx1"/>
                </a:solidFill>
                <a:effectLst/>
                <a:latin typeface="+mn-lt"/>
                <a:ea typeface="+mn-ea"/>
                <a:cs typeface="+mn-cs"/>
              </a:rPr>
              <a:t>It is best that the condition being studied is stated. </a:t>
            </a:r>
          </a:p>
          <a:p>
            <a:pPr rtl="0" fontAlgn="base"/>
            <a:r>
              <a:rPr lang="en-US" sz="1200" b="0" i="0" kern="1200" dirty="0">
                <a:solidFill>
                  <a:schemeClr val="tx1"/>
                </a:solidFill>
                <a:effectLst/>
                <a:latin typeface="+mn-lt"/>
                <a:ea typeface="+mn-ea"/>
                <a:cs typeface="+mn-cs"/>
              </a:rPr>
              <a:t>Make sure to do this in concise and easily understood terms.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Individuals will often perform a cost/benefit analysis when considering research participation.</a:t>
            </a:r>
          </a:p>
          <a:p>
            <a:pPr rtl="0" fontAlgn="base"/>
            <a:r>
              <a:rPr lang="en-US" sz="1200" b="0" i="0" kern="1200" dirty="0">
                <a:solidFill>
                  <a:schemeClr val="tx1"/>
                </a:solidFill>
                <a:effectLst/>
                <a:latin typeface="+mn-lt"/>
                <a:ea typeface="+mn-ea"/>
                <a:cs typeface="+mn-cs"/>
              </a:rPr>
              <a:t>Express the expectations required of a study participant, which may include the time commitment required for participants.</a:t>
            </a:r>
          </a:p>
          <a:p>
            <a:pPr rtl="0" fontAlgn="base"/>
            <a:r>
              <a:rPr lang="en-US" sz="1200" b="0" i="0" kern="1200" dirty="0">
                <a:solidFill>
                  <a:schemeClr val="tx1"/>
                </a:solidFill>
                <a:effectLst/>
                <a:latin typeface="+mn-lt"/>
                <a:ea typeface="+mn-ea"/>
                <a:cs typeface="+mn-cs"/>
              </a:rPr>
              <a:t>Clearly state the benefits of participation to your target audience. </a:t>
            </a:r>
          </a:p>
          <a:p>
            <a:pPr rtl="0" fontAlgn="base"/>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Be mindful of FDA &amp; IRB guidelines. Incentives can be included in an AD as long as they are not emphasized and as long as they are not viewed as coercion. </a:t>
            </a:r>
          </a:p>
          <a:p>
            <a:pPr rtl="0"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F9B33F1-90D5-EF44-BC4C-90A01AE49D88}" type="slidenum">
              <a:rPr lang="en-US" smtClean="0"/>
              <a:t>5</a:t>
            </a:fld>
            <a:endParaRPr lang="en-US"/>
          </a:p>
        </p:txBody>
      </p:sp>
    </p:spTree>
    <p:extLst>
      <p:ext uri="{BB962C8B-B14F-4D97-AF65-F5344CB8AC3E}">
        <p14:creationId xmlns:p14="http://schemas.microsoft.com/office/powerpoint/2010/main" val="2966236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you need to identify who your target audience is. </a:t>
            </a:r>
          </a:p>
          <a:p>
            <a:endParaRPr lang="en-US" dirty="0"/>
          </a:p>
          <a:p>
            <a:r>
              <a:rPr lang="en-US" sz="1200" b="0" i="0" kern="1200" dirty="0">
                <a:solidFill>
                  <a:schemeClr val="tx1"/>
                </a:solidFill>
                <a:effectLst/>
                <a:latin typeface="+mn-lt"/>
                <a:ea typeface="+mn-ea"/>
                <a:cs typeface="+mn-cs"/>
              </a:rPr>
              <a:t>Clearly state the eligibility requirements of being a participant study such as age, gender, ethnicity, or health history/targeted health condition.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Depending on the age of participants targeted, you may also want to target your advertisement towards caregivers</a:t>
            </a:r>
            <a:endParaRPr lang="en-US" dirty="0"/>
          </a:p>
        </p:txBody>
      </p:sp>
      <p:sp>
        <p:nvSpPr>
          <p:cNvPr id="4" name="Slide Number Placeholder 3"/>
          <p:cNvSpPr>
            <a:spLocks noGrp="1"/>
          </p:cNvSpPr>
          <p:nvPr>
            <p:ph type="sldNum" sz="quarter" idx="5"/>
          </p:nvPr>
        </p:nvSpPr>
        <p:spPr/>
        <p:txBody>
          <a:bodyPr/>
          <a:lstStyle/>
          <a:p>
            <a:fld id="{AF9B33F1-90D5-EF44-BC4C-90A01AE49D88}" type="slidenum">
              <a:rPr lang="en-US" smtClean="0"/>
              <a:t>6</a:t>
            </a:fld>
            <a:endParaRPr lang="en-US"/>
          </a:p>
        </p:txBody>
      </p:sp>
    </p:spTree>
    <p:extLst>
      <p:ext uri="{BB962C8B-B14F-4D97-AF65-F5344CB8AC3E}">
        <p14:creationId xmlns:p14="http://schemas.microsoft.com/office/powerpoint/2010/main" val="2335966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If known, state the location of the study.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in person, study sessions should be held at an accessible location. </a:t>
            </a:r>
          </a:p>
          <a:p>
            <a:r>
              <a:rPr lang="en-US" sz="1200" b="0" i="0" kern="1200" dirty="0">
                <a:solidFill>
                  <a:schemeClr val="tx1"/>
                </a:solidFill>
                <a:effectLst/>
                <a:latin typeface="+mn-lt"/>
                <a:ea typeface="+mn-ea"/>
                <a:cs typeface="+mn-cs"/>
              </a:rPr>
              <a:t>This could include clinics, community centers, libraries, churches, and more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One thing that has come out of our COVID era is our ability to adapt and connect. It may be possible for study sessions to be conducted through avenues such as zoom meetings, telehealth calls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time commitment required of participants is important to address. People lead busy lives and are usually interested in, How much time will this take?</a:t>
            </a:r>
          </a:p>
          <a:p>
            <a:r>
              <a:rPr lang="en-US" sz="1200" b="0" i="0" kern="1200" dirty="0">
                <a:solidFill>
                  <a:schemeClr val="tx1"/>
                </a:solidFill>
                <a:effectLst/>
                <a:latin typeface="+mn-lt"/>
                <a:ea typeface="+mn-ea"/>
                <a:cs typeface="+mn-cs"/>
              </a:rPr>
              <a:t>Depending on how much time is needed from participants, you may decide to do this after work/school hours, on weekends, or at another time that fits the schedule of your participants.</a:t>
            </a:r>
            <a:endParaRPr lang="en-US" dirty="0"/>
          </a:p>
        </p:txBody>
      </p:sp>
      <p:sp>
        <p:nvSpPr>
          <p:cNvPr id="4" name="Slide Number Placeholder 3"/>
          <p:cNvSpPr>
            <a:spLocks noGrp="1"/>
          </p:cNvSpPr>
          <p:nvPr>
            <p:ph type="sldNum" sz="quarter" idx="5"/>
          </p:nvPr>
        </p:nvSpPr>
        <p:spPr/>
        <p:txBody>
          <a:bodyPr/>
          <a:lstStyle/>
          <a:p>
            <a:fld id="{AF9B33F1-90D5-EF44-BC4C-90A01AE49D88}" type="slidenum">
              <a:rPr lang="en-US" smtClean="0"/>
              <a:t>7</a:t>
            </a:fld>
            <a:endParaRPr lang="en-US"/>
          </a:p>
        </p:txBody>
      </p:sp>
    </p:spTree>
    <p:extLst>
      <p:ext uri="{BB962C8B-B14F-4D97-AF65-F5344CB8AC3E}">
        <p14:creationId xmlns:p14="http://schemas.microsoft.com/office/powerpoint/2010/main" val="2395994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Make sure to include how participants can get in contact with you.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Include information such as the Name of study administrator or study team name (instead of giving a specific person’s name), a phone number, email address, or website and/or social media handles.</a:t>
            </a:r>
            <a:endParaRPr lang="en-US" dirty="0"/>
          </a:p>
        </p:txBody>
      </p:sp>
      <p:sp>
        <p:nvSpPr>
          <p:cNvPr id="4" name="Slide Number Placeholder 3"/>
          <p:cNvSpPr>
            <a:spLocks noGrp="1"/>
          </p:cNvSpPr>
          <p:nvPr>
            <p:ph type="sldNum" sz="quarter" idx="5"/>
          </p:nvPr>
        </p:nvSpPr>
        <p:spPr/>
        <p:txBody>
          <a:bodyPr/>
          <a:lstStyle/>
          <a:p>
            <a:fld id="{AF9B33F1-90D5-EF44-BC4C-90A01AE49D88}" type="slidenum">
              <a:rPr lang="en-US" smtClean="0"/>
              <a:t>8</a:t>
            </a:fld>
            <a:endParaRPr lang="en-US"/>
          </a:p>
        </p:txBody>
      </p:sp>
    </p:spTree>
    <p:extLst>
      <p:ext uri="{BB962C8B-B14F-4D97-AF65-F5344CB8AC3E}">
        <p14:creationId xmlns:p14="http://schemas.microsoft.com/office/powerpoint/2010/main" val="377571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consider where will be a good place to market your AD.</a:t>
            </a:r>
          </a:p>
          <a:p>
            <a:endParaRPr lang="en-US" dirty="0"/>
          </a:p>
          <a:p>
            <a:r>
              <a:rPr lang="en-US" dirty="0"/>
              <a:t>I suggest more than one approach to promoting your study. Here are a list of a few places you can advertise your study. This can include posting your advertisement in local business and community organizations or through socially media contexts such as TV, radio, and social media platforms.</a:t>
            </a:r>
          </a:p>
        </p:txBody>
      </p:sp>
      <p:sp>
        <p:nvSpPr>
          <p:cNvPr id="4" name="Slide Number Placeholder 3"/>
          <p:cNvSpPr>
            <a:spLocks noGrp="1"/>
          </p:cNvSpPr>
          <p:nvPr>
            <p:ph type="sldNum" sz="quarter" idx="5"/>
          </p:nvPr>
        </p:nvSpPr>
        <p:spPr/>
        <p:txBody>
          <a:bodyPr/>
          <a:lstStyle/>
          <a:p>
            <a:fld id="{AF9B33F1-90D5-EF44-BC4C-90A01AE49D88}" type="slidenum">
              <a:rPr lang="en-US" smtClean="0"/>
              <a:t>9</a:t>
            </a:fld>
            <a:endParaRPr lang="en-US"/>
          </a:p>
        </p:txBody>
      </p:sp>
    </p:spTree>
    <p:extLst>
      <p:ext uri="{BB962C8B-B14F-4D97-AF65-F5344CB8AC3E}">
        <p14:creationId xmlns:p14="http://schemas.microsoft.com/office/powerpoint/2010/main" val="2512844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have addressed the information that needs to be included on an effective study advertisement. Now let’s focus on how to include this information in the best layout to appeal and present to our potential patient population we are seeking to recruit.</a:t>
            </a:r>
          </a:p>
        </p:txBody>
      </p:sp>
      <p:sp>
        <p:nvSpPr>
          <p:cNvPr id="4" name="Slide Number Placeholder 3"/>
          <p:cNvSpPr>
            <a:spLocks noGrp="1"/>
          </p:cNvSpPr>
          <p:nvPr>
            <p:ph type="sldNum" sz="quarter" idx="5"/>
          </p:nvPr>
        </p:nvSpPr>
        <p:spPr/>
        <p:txBody>
          <a:bodyPr/>
          <a:lstStyle/>
          <a:p>
            <a:fld id="{AF9B33F1-90D5-EF44-BC4C-90A01AE49D88}" type="slidenum">
              <a:rPr lang="en-US" smtClean="0"/>
              <a:t>10</a:t>
            </a:fld>
            <a:endParaRPr lang="en-US"/>
          </a:p>
        </p:txBody>
      </p:sp>
    </p:spTree>
    <p:extLst>
      <p:ext uri="{BB962C8B-B14F-4D97-AF65-F5344CB8AC3E}">
        <p14:creationId xmlns:p14="http://schemas.microsoft.com/office/powerpoint/2010/main" val="94661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3200400"/>
            <a:ext cx="10519719" cy="1828800"/>
          </a:xfrm>
        </p:spPr>
        <p:txBody>
          <a:bodyPr anchor="ctr">
            <a:normAutofit/>
          </a:bodyPr>
          <a:lstStyle>
            <a:lvl1pPr algn="ctr">
              <a:defRPr sz="4400" b="0">
                <a:solidFill>
                  <a:schemeClr val="bg1">
                    <a:lumMod val="95000"/>
                  </a:schemeClr>
                </a:solidFill>
              </a:defRPr>
            </a:lvl1pPr>
          </a:lstStyle>
          <a:p>
            <a:r>
              <a:rPr lang="en-US" dirty="0"/>
              <a:t>Add Presentation Title Here</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5490664"/>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Here</a:t>
            </a:r>
          </a:p>
          <a:p>
            <a:r>
              <a:rPr lang="en-US" dirty="0"/>
              <a:t>Position Title</a:t>
            </a:r>
          </a:p>
        </p:txBody>
      </p:sp>
    </p:spTree>
    <p:extLst>
      <p:ext uri="{BB962C8B-B14F-4D97-AF65-F5344CB8AC3E}">
        <p14:creationId xmlns:p14="http://schemas.microsoft.com/office/powerpoint/2010/main" val="91320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273D-4579-6B48-84A6-610C8D75760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Content Placeholder 2">
            <a:extLst>
              <a:ext uri="{FF2B5EF4-FFF2-40B4-BE49-F238E27FC236}">
                <a16:creationId xmlns:a16="http://schemas.microsoft.com/office/drawing/2014/main" id="{F501B71C-1414-4344-BE9A-4E5AB22248A6}"/>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51BA34D-8BD6-7B4E-901E-37B5C80DC54D}"/>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Subtopic goes here.</a:t>
            </a:r>
          </a:p>
        </p:txBody>
      </p:sp>
    </p:spTree>
    <p:extLst>
      <p:ext uri="{BB962C8B-B14F-4D97-AF65-F5344CB8AC3E}">
        <p14:creationId xmlns:p14="http://schemas.microsoft.com/office/powerpoint/2010/main" val="313017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362D-8175-DD49-A168-0502388E8FA9}"/>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Picture Placeholder 2">
            <a:extLst>
              <a:ext uri="{FF2B5EF4-FFF2-40B4-BE49-F238E27FC236}">
                <a16:creationId xmlns:a16="http://schemas.microsoft.com/office/drawing/2014/main" id="{D74E1B8F-0647-594C-B682-05977D5B1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CB84CC-AAAA-E748-9A78-C4C9DD0F22B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Supporting info goes here.</a:t>
            </a:r>
          </a:p>
        </p:txBody>
      </p:sp>
    </p:spTree>
    <p:extLst>
      <p:ext uri="{BB962C8B-B14F-4D97-AF65-F5344CB8AC3E}">
        <p14:creationId xmlns:p14="http://schemas.microsoft.com/office/powerpoint/2010/main" val="451342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3479098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504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043609"/>
            <a:ext cx="10519719" cy="1828800"/>
          </a:xfrm>
        </p:spPr>
        <p:txBody>
          <a:bodyPr anchor="ctr">
            <a:normAutofit/>
          </a:bodyPr>
          <a:lstStyle>
            <a:lvl1pPr algn="ctr">
              <a:defRPr sz="4400" b="0">
                <a:solidFill>
                  <a:schemeClr val="bg1">
                    <a:lumMod val="95000"/>
                  </a:schemeClr>
                </a:solidFill>
              </a:defRPr>
            </a:lvl1pPr>
          </a:lstStyle>
          <a:p>
            <a:r>
              <a:rPr lang="en-US" dirty="0"/>
              <a:t>Questions?</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3333873"/>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information here.</a:t>
            </a:r>
          </a:p>
        </p:txBody>
      </p:sp>
    </p:spTree>
    <p:extLst>
      <p:ext uri="{BB962C8B-B14F-4D97-AF65-F5344CB8AC3E}">
        <p14:creationId xmlns:p14="http://schemas.microsoft.com/office/powerpoint/2010/main" val="1180419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282148"/>
            <a:ext cx="10519719" cy="2743200"/>
          </a:xfrm>
        </p:spPr>
        <p:txBody>
          <a:bodyPr anchor="ctr">
            <a:normAutofit/>
          </a:bodyPr>
          <a:lstStyle>
            <a:lvl1pPr algn="ctr">
              <a:defRPr sz="4400" b="0">
                <a:solidFill>
                  <a:schemeClr val="bg1">
                    <a:lumMod val="95000"/>
                  </a:schemeClr>
                </a:solidFill>
              </a:defRPr>
            </a:lvl1pPr>
          </a:lstStyle>
          <a:p>
            <a:r>
              <a:rPr lang="en-US" dirty="0"/>
              <a:t>Questions?</a:t>
            </a:r>
          </a:p>
        </p:txBody>
      </p:sp>
    </p:spTree>
    <p:extLst>
      <p:ext uri="{BB962C8B-B14F-4D97-AF65-F5344CB8AC3E}">
        <p14:creationId xmlns:p14="http://schemas.microsoft.com/office/powerpoint/2010/main" val="1047597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5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3200400"/>
            <a:ext cx="10519719" cy="2743200"/>
          </a:xfrm>
        </p:spPr>
        <p:txBody>
          <a:bodyPr anchor="ctr">
            <a:normAutofit/>
          </a:bodyPr>
          <a:lstStyle>
            <a:lvl1pPr algn="ctr">
              <a:defRPr sz="4400" b="0">
                <a:solidFill>
                  <a:schemeClr val="bg1">
                    <a:lumMod val="95000"/>
                  </a:schemeClr>
                </a:solidFill>
              </a:defRPr>
            </a:lvl1pPr>
          </a:lstStyle>
          <a:p>
            <a:r>
              <a:rPr lang="en-US" dirty="0"/>
              <a:t>Add Presentation Title Here</a:t>
            </a:r>
          </a:p>
        </p:txBody>
      </p:sp>
    </p:spTree>
    <p:extLst>
      <p:ext uri="{BB962C8B-B14F-4D97-AF65-F5344CB8AC3E}">
        <p14:creationId xmlns:p14="http://schemas.microsoft.com/office/powerpoint/2010/main" val="362997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3F0A-C91C-DF42-8392-2EEE75A13307}"/>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5A0C5E1C-B105-0F49-A6C6-1C4F8120FE4C}"/>
              </a:ext>
            </a:extLst>
          </p:cNvPr>
          <p:cNvSpPr>
            <a:spLocks noGrp="1"/>
          </p:cNvSpPr>
          <p:nvPr>
            <p:ph idx="1" hasCustomPrompt="1"/>
          </p:nvPr>
        </p:nvSpPr>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283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5CD8-92E6-4E4C-A9ED-60997ACD78AA}"/>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8534DA1E-E118-7347-90CE-2FEA4D5526C3}"/>
              </a:ext>
            </a:extLst>
          </p:cNvPr>
          <p:cNvSpPr>
            <a:spLocks noGrp="1"/>
          </p:cNvSpPr>
          <p:nvPr>
            <p:ph sz="half" idx="1" hasCustomPrompt="1"/>
          </p:nvPr>
        </p:nvSpPr>
        <p:spPr>
          <a:xfrm>
            <a:off x="838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91474E-95C5-A941-B049-6B2533128632}"/>
              </a:ext>
            </a:extLst>
          </p:cNvPr>
          <p:cNvSpPr>
            <a:spLocks noGrp="1"/>
          </p:cNvSpPr>
          <p:nvPr>
            <p:ph sz="half" idx="2" hasCustomPrompt="1"/>
          </p:nvPr>
        </p:nvSpPr>
        <p:spPr>
          <a:xfrm>
            <a:off x="6172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991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02A6-8129-8A42-AE30-B8800232CDAB}"/>
              </a:ext>
            </a:extLst>
          </p:cNvPr>
          <p:cNvSpPr>
            <a:spLocks noGrp="1"/>
          </p:cNvSpPr>
          <p:nvPr>
            <p:ph type="ctrTitle" hasCustomPrompt="1"/>
          </p:nvPr>
        </p:nvSpPr>
        <p:spPr>
          <a:xfrm>
            <a:off x="611256" y="1041400"/>
            <a:ext cx="10969487" cy="2387600"/>
          </a:xfrm>
        </p:spPr>
        <p:txBody>
          <a:bodyPr anchor="b"/>
          <a:lstStyle>
            <a:lvl1pPr algn="l">
              <a:defRPr sz="6000"/>
            </a:lvl1pPr>
          </a:lstStyle>
          <a:p>
            <a:r>
              <a:rPr lang="en-US" dirty="0"/>
              <a:t>Topic Goes Here</a:t>
            </a:r>
          </a:p>
        </p:txBody>
      </p:sp>
      <p:sp>
        <p:nvSpPr>
          <p:cNvPr id="3" name="Subtitle 2">
            <a:extLst>
              <a:ext uri="{FF2B5EF4-FFF2-40B4-BE49-F238E27FC236}">
                <a16:creationId xmlns:a16="http://schemas.microsoft.com/office/drawing/2014/main" id="{5DA41C35-DA28-DC40-8D13-E0E6E7ED1722}"/>
              </a:ext>
            </a:extLst>
          </p:cNvPr>
          <p:cNvSpPr>
            <a:spLocks noGrp="1"/>
          </p:cNvSpPr>
          <p:nvPr>
            <p:ph type="subTitle" idx="1" hasCustomPrompt="1"/>
          </p:nvPr>
        </p:nvSpPr>
        <p:spPr>
          <a:xfrm>
            <a:off x="611256" y="3521075"/>
            <a:ext cx="1096948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Supporting info goes here.</a:t>
            </a:r>
          </a:p>
        </p:txBody>
      </p:sp>
    </p:spTree>
    <p:extLst>
      <p:ext uri="{BB962C8B-B14F-4D97-AF65-F5344CB8AC3E}">
        <p14:creationId xmlns:p14="http://schemas.microsoft.com/office/powerpoint/2010/main" val="95924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86D4-822F-6440-8820-D2F5AA7C1E52}"/>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Topic Goes Here</a:t>
            </a:r>
          </a:p>
        </p:txBody>
      </p:sp>
      <p:sp>
        <p:nvSpPr>
          <p:cNvPr id="3" name="Text Placeholder 2">
            <a:extLst>
              <a:ext uri="{FF2B5EF4-FFF2-40B4-BE49-F238E27FC236}">
                <a16:creationId xmlns:a16="http://schemas.microsoft.com/office/drawing/2014/main" id="{2B887203-5679-774E-8106-D39A68918F7A}"/>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Supporting info goes here.</a:t>
            </a:r>
          </a:p>
        </p:txBody>
      </p:sp>
    </p:spTree>
    <p:extLst>
      <p:ext uri="{BB962C8B-B14F-4D97-AF65-F5344CB8AC3E}">
        <p14:creationId xmlns:p14="http://schemas.microsoft.com/office/powerpoint/2010/main" val="390822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FB54-DD7A-B840-BEE9-133B46091FB4}"/>
              </a:ext>
            </a:extLst>
          </p:cNvPr>
          <p:cNvSpPr>
            <a:spLocks noGrp="1"/>
          </p:cNvSpPr>
          <p:nvPr>
            <p:ph type="title" hasCustomPrompt="1"/>
          </p:nvPr>
        </p:nvSpPr>
        <p:spPr>
          <a:xfrm>
            <a:off x="839788" y="365125"/>
            <a:ext cx="10515600" cy="1325563"/>
          </a:xfrm>
        </p:spPr>
        <p:txBody>
          <a:bodyPr/>
          <a:lstStyle/>
          <a:p>
            <a:r>
              <a:rPr lang="en-US" dirty="0"/>
              <a:t>Topic Goes Here</a:t>
            </a:r>
          </a:p>
        </p:txBody>
      </p:sp>
      <p:sp>
        <p:nvSpPr>
          <p:cNvPr id="3" name="Text Placeholder 2">
            <a:extLst>
              <a:ext uri="{FF2B5EF4-FFF2-40B4-BE49-F238E27FC236}">
                <a16:creationId xmlns:a16="http://schemas.microsoft.com/office/drawing/2014/main" id="{64DE187C-7D18-F043-8D7E-9174E1D20505}"/>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category goes here</a:t>
            </a:r>
          </a:p>
        </p:txBody>
      </p:sp>
      <p:sp>
        <p:nvSpPr>
          <p:cNvPr id="4" name="Content Placeholder 3">
            <a:extLst>
              <a:ext uri="{FF2B5EF4-FFF2-40B4-BE49-F238E27FC236}">
                <a16:creationId xmlns:a16="http://schemas.microsoft.com/office/drawing/2014/main" id="{C477AA01-5E3B-9947-94E9-8DBEBB24FB1D}"/>
              </a:ext>
            </a:extLst>
          </p:cNvPr>
          <p:cNvSpPr>
            <a:spLocks noGrp="1"/>
          </p:cNvSpPr>
          <p:nvPr>
            <p:ph sz="half" idx="2" hasCustomPrompt="1"/>
          </p:nvPr>
        </p:nvSpPr>
        <p:spPr>
          <a:xfrm>
            <a:off x="839788" y="2505075"/>
            <a:ext cx="5157787"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C4926A0-D74B-7040-9576-08885A9CBC03}"/>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Second category goes here</a:t>
            </a:r>
          </a:p>
        </p:txBody>
      </p:sp>
      <p:sp>
        <p:nvSpPr>
          <p:cNvPr id="6" name="Content Placeholder 5">
            <a:extLst>
              <a:ext uri="{FF2B5EF4-FFF2-40B4-BE49-F238E27FC236}">
                <a16:creationId xmlns:a16="http://schemas.microsoft.com/office/drawing/2014/main" id="{E9482541-84DE-0A4A-B452-4A72AA5D829F}"/>
              </a:ext>
            </a:extLst>
          </p:cNvPr>
          <p:cNvSpPr>
            <a:spLocks noGrp="1"/>
          </p:cNvSpPr>
          <p:nvPr>
            <p:ph sz="quarter" idx="4" hasCustomPrompt="1"/>
          </p:nvPr>
        </p:nvSpPr>
        <p:spPr>
          <a:xfrm>
            <a:off x="6172200" y="2505075"/>
            <a:ext cx="5183188"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099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CC42-4E0F-7245-80A3-DBFC04076333}"/>
              </a:ext>
            </a:extLst>
          </p:cNvPr>
          <p:cNvSpPr>
            <a:spLocks noGrp="1"/>
          </p:cNvSpPr>
          <p:nvPr>
            <p:ph type="title" hasCustomPrompt="1"/>
          </p:nvPr>
        </p:nvSpPr>
        <p:spPr/>
        <p:txBody>
          <a:bodyPr/>
          <a:lstStyle/>
          <a:p>
            <a:r>
              <a:rPr lang="en-US" dirty="0"/>
              <a:t>Topic Goes Here</a:t>
            </a:r>
          </a:p>
        </p:txBody>
      </p:sp>
    </p:spTree>
    <p:extLst>
      <p:ext uri="{BB962C8B-B14F-4D97-AF65-F5344CB8AC3E}">
        <p14:creationId xmlns:p14="http://schemas.microsoft.com/office/powerpoint/2010/main" val="132871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490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jp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10;&#10;Description automatically generated with medium confidence">
            <a:extLst>
              <a:ext uri="{FF2B5EF4-FFF2-40B4-BE49-F238E27FC236}">
                <a16:creationId xmlns:a16="http://schemas.microsoft.com/office/drawing/2014/main" id="{43811D2F-26DE-CC49-AE0B-7C2E4752E04D}"/>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3167959"/>
            <a:ext cx="10515600" cy="2745824"/>
          </a:xfrm>
          <a:prstGeom prst="rect">
            <a:avLst/>
          </a:prstGeom>
        </p:spPr>
        <p:txBody>
          <a:bodyPr vert="horz" lIns="91440" tIns="45720" rIns="91440" bIns="45720" rtlCol="0" anchor="ctr">
            <a:normAutofit/>
          </a:bodyPr>
          <a:lstStyle/>
          <a:p>
            <a:r>
              <a:rPr lang="en-US" dirty="0"/>
              <a:t>Add Presentation Title Here</a:t>
            </a:r>
          </a:p>
        </p:txBody>
      </p:sp>
    </p:spTree>
    <p:extLst>
      <p:ext uri="{BB962C8B-B14F-4D97-AF65-F5344CB8AC3E}">
        <p14:creationId xmlns:p14="http://schemas.microsoft.com/office/powerpoint/2010/main" val="2486928822"/>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ED28DF-B9B5-4240-B469-CE97AD99E533}"/>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CD04139-7363-BE49-B955-130A8C2FFDE4}"/>
              </a:ext>
            </a:extLst>
          </p:cNvPr>
          <p:cNvSpPr>
            <a:spLocks noGrp="1"/>
          </p:cNvSpPr>
          <p:nvPr>
            <p:ph type="title"/>
          </p:nvPr>
        </p:nvSpPr>
        <p:spPr>
          <a:xfrm>
            <a:off x="838200" y="454577"/>
            <a:ext cx="10515600" cy="1325563"/>
          </a:xfrm>
          <a:prstGeom prst="rect">
            <a:avLst/>
          </a:prstGeom>
        </p:spPr>
        <p:txBody>
          <a:bodyPr vert="horz" lIns="91440" tIns="45720" rIns="91440" bIns="45720" rtlCol="0" anchor="ctr">
            <a:normAutofit/>
          </a:bodyPr>
          <a:lstStyle/>
          <a:p>
            <a:r>
              <a:rPr lang="en-US" dirty="0"/>
              <a:t>Topic Goes Here</a:t>
            </a:r>
          </a:p>
        </p:txBody>
      </p:sp>
      <p:sp>
        <p:nvSpPr>
          <p:cNvPr id="3" name="Text Placeholder 2">
            <a:extLst>
              <a:ext uri="{FF2B5EF4-FFF2-40B4-BE49-F238E27FC236}">
                <a16:creationId xmlns:a16="http://schemas.microsoft.com/office/drawing/2014/main" id="{1A84F40F-5806-B842-B69A-01A556490CE2}"/>
              </a:ext>
            </a:extLst>
          </p:cNvPr>
          <p:cNvSpPr>
            <a:spLocks noGrp="1"/>
          </p:cNvSpPr>
          <p:nvPr>
            <p:ph type="body" idx="1"/>
          </p:nvPr>
        </p:nvSpPr>
        <p:spPr>
          <a:xfrm>
            <a:off x="838200" y="1915077"/>
            <a:ext cx="10515600" cy="4351338"/>
          </a:xfrm>
          <a:prstGeom prst="rect">
            <a:avLst/>
          </a:prstGeom>
        </p:spPr>
        <p:txBody>
          <a:bodyPr vert="horz" lIns="91440" tIns="45720" rIns="91440" bIns="45720" rtlCol="0">
            <a:normAutofit/>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76100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 id="2147483651"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F6941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kern="1200">
          <a:solidFill>
            <a:srgbClr val="11574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2056088"/>
            <a:ext cx="10515600" cy="2745824"/>
          </a:xfrm>
          <a:prstGeom prst="rect">
            <a:avLst/>
          </a:prstGeom>
        </p:spPr>
        <p:txBody>
          <a:bodyPr vert="horz" lIns="91440" tIns="45720" rIns="91440" bIns="45720" rtlCol="0" anchor="ctr">
            <a:normAutofit/>
          </a:bodyPr>
          <a:lstStyle/>
          <a:p>
            <a:r>
              <a:rPr lang="en-US" dirty="0"/>
              <a:t>Section Header Goes Here</a:t>
            </a:r>
          </a:p>
        </p:txBody>
      </p:sp>
    </p:spTree>
    <p:extLst>
      <p:ext uri="{BB962C8B-B14F-4D97-AF65-F5344CB8AC3E}">
        <p14:creationId xmlns:p14="http://schemas.microsoft.com/office/powerpoint/2010/main" val="2968704874"/>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914400" rtl="0" eaLnBrk="1" latinLnBrk="0" hangingPunct="1">
        <a:lnSpc>
          <a:spcPct val="90000"/>
        </a:lnSpc>
        <a:spcBef>
          <a:spcPct val="0"/>
        </a:spcBef>
        <a:buNone/>
        <a:defRPr sz="4400" kern="1200">
          <a:solidFill>
            <a:srgbClr val="F6941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5"/>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1279525"/>
            <a:ext cx="10515600" cy="2745824"/>
          </a:xfrm>
          <a:prstGeom prst="rect">
            <a:avLst/>
          </a:prstGeom>
        </p:spPr>
        <p:txBody>
          <a:bodyPr vert="horz" lIns="91440" tIns="45720" rIns="91440" bIns="45720" rtlCol="0" anchor="ctr">
            <a:normAutofit/>
          </a:bodyPr>
          <a:lstStyle/>
          <a:p>
            <a:r>
              <a:rPr lang="en-US" dirty="0"/>
              <a:t>Questions?</a:t>
            </a:r>
          </a:p>
        </p:txBody>
      </p:sp>
    </p:spTree>
    <p:extLst>
      <p:ext uri="{BB962C8B-B14F-4D97-AF65-F5344CB8AC3E}">
        <p14:creationId xmlns:p14="http://schemas.microsoft.com/office/powerpoint/2010/main" val="9155155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hemingwayapp.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uthsc.edu/research/compliance/irb/researchers/documents/advertisements.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ECA3-7832-A150-E130-7F8E18DB134C}"/>
              </a:ext>
            </a:extLst>
          </p:cNvPr>
          <p:cNvSpPr>
            <a:spLocks noGrp="1"/>
          </p:cNvSpPr>
          <p:nvPr>
            <p:ph type="ctrTitle"/>
          </p:nvPr>
        </p:nvSpPr>
        <p:spPr>
          <a:xfrm>
            <a:off x="611255" y="2324100"/>
            <a:ext cx="10969487" cy="2387600"/>
          </a:xfrm>
        </p:spPr>
        <p:txBody>
          <a:bodyPr/>
          <a:lstStyle/>
          <a:p>
            <a:r>
              <a:rPr lang="en-US" b="1" dirty="0">
                <a:latin typeface="Arial Black" panose="020B0604020202020204" pitchFamily="34" charset="0"/>
                <a:cs typeface="Arial Black" panose="020B0604020202020204" pitchFamily="34" charset="0"/>
              </a:rPr>
              <a:t>Creating an Effective Advertisement</a:t>
            </a:r>
          </a:p>
        </p:txBody>
      </p:sp>
      <p:sp>
        <p:nvSpPr>
          <p:cNvPr id="3" name="Subtitle 2">
            <a:extLst>
              <a:ext uri="{FF2B5EF4-FFF2-40B4-BE49-F238E27FC236}">
                <a16:creationId xmlns:a16="http://schemas.microsoft.com/office/drawing/2014/main" id="{19742382-730E-10DB-19BA-F65504E28583}"/>
              </a:ext>
            </a:extLst>
          </p:cNvPr>
          <p:cNvSpPr>
            <a:spLocks noGrp="1"/>
          </p:cNvSpPr>
          <p:nvPr>
            <p:ph type="subTitle" idx="1"/>
          </p:nvPr>
        </p:nvSpPr>
        <p:spPr>
          <a:xfrm>
            <a:off x="611255" y="5333999"/>
            <a:ext cx="10969487" cy="1049337"/>
          </a:xfrm>
        </p:spPr>
        <p:txBody>
          <a:bodyPr/>
          <a:lstStyle/>
          <a:p>
            <a:r>
              <a:rPr lang="en-US" b="1" dirty="0"/>
              <a:t>Ashley G. Evans, BA, MS</a:t>
            </a:r>
          </a:p>
        </p:txBody>
      </p:sp>
      <p:sp>
        <p:nvSpPr>
          <p:cNvPr id="4" name="Subtitle 2">
            <a:extLst>
              <a:ext uri="{FF2B5EF4-FFF2-40B4-BE49-F238E27FC236}">
                <a16:creationId xmlns:a16="http://schemas.microsoft.com/office/drawing/2014/main" id="{2808583F-016C-68D3-6ECC-F395A41B14E7}"/>
              </a:ext>
            </a:extLst>
          </p:cNvPr>
          <p:cNvSpPr txBox="1">
            <a:spLocks/>
          </p:cNvSpPr>
          <p:nvPr/>
        </p:nvSpPr>
        <p:spPr>
          <a:xfrm>
            <a:off x="776355" y="1177132"/>
            <a:ext cx="10969487" cy="104933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b="0" kern="1200">
                <a:solidFill>
                  <a:srgbClr val="115740"/>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Recruitment &amp; Retention</a:t>
            </a:r>
          </a:p>
          <a:p>
            <a:r>
              <a:rPr lang="en-US" b="1" dirty="0"/>
              <a:t>SESSION 4:</a:t>
            </a:r>
          </a:p>
        </p:txBody>
      </p:sp>
    </p:spTree>
    <p:extLst>
      <p:ext uri="{BB962C8B-B14F-4D97-AF65-F5344CB8AC3E}">
        <p14:creationId xmlns:p14="http://schemas.microsoft.com/office/powerpoint/2010/main" val="627671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p:txBody>
          <a:bodyPr/>
          <a:lstStyle/>
          <a:p>
            <a:r>
              <a:rPr lang="en-US" b="1" dirty="0"/>
              <a:t>Creating an Advertisement</a:t>
            </a:r>
            <a:br>
              <a:rPr lang="en-US" b="1" dirty="0"/>
            </a:br>
            <a:r>
              <a:rPr lang="en-US" b="1" dirty="0"/>
              <a:t>(Presentation)</a:t>
            </a:r>
          </a:p>
        </p:txBody>
      </p:sp>
    </p:spTree>
    <p:extLst>
      <p:ext uri="{BB962C8B-B14F-4D97-AF65-F5344CB8AC3E}">
        <p14:creationId xmlns:p14="http://schemas.microsoft.com/office/powerpoint/2010/main" val="2463216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Creating an Advertisement</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838200" y="1780140"/>
            <a:ext cx="10515600" cy="4351338"/>
          </a:xfrm>
        </p:spPr>
        <p:txBody>
          <a:bodyPr>
            <a:normAutofit/>
          </a:bodyPr>
          <a:lstStyle/>
          <a:p>
            <a:pPr marL="0" indent="0">
              <a:spcAft>
                <a:spcPts val="1200"/>
              </a:spcAft>
              <a:buNone/>
            </a:pPr>
            <a:r>
              <a:rPr lang="en-US" sz="3600" b="1" dirty="0"/>
              <a:t>A good advertisement should include:</a:t>
            </a:r>
          </a:p>
          <a:p>
            <a:r>
              <a:rPr lang="en-US" sz="3600" dirty="0"/>
              <a:t>Appealing headline</a:t>
            </a:r>
          </a:p>
          <a:p>
            <a:pPr lvl="1"/>
            <a:r>
              <a:rPr lang="en-US" sz="3200" dirty="0"/>
              <a:t>What is it like living with this condition?</a:t>
            </a:r>
          </a:p>
          <a:p>
            <a:r>
              <a:rPr lang="en-US" sz="3600" dirty="0"/>
              <a:t>Organization logo</a:t>
            </a:r>
          </a:p>
          <a:p>
            <a:r>
              <a:rPr lang="en-US" sz="3600" dirty="0"/>
              <a:t>Photo/Graphic</a:t>
            </a:r>
          </a:p>
          <a:p>
            <a:r>
              <a:rPr lang="en-US" sz="3600" dirty="0"/>
              <a:t>Call to action</a:t>
            </a:r>
          </a:p>
        </p:txBody>
      </p:sp>
    </p:spTree>
    <p:extLst>
      <p:ext uri="{BB962C8B-B14F-4D97-AF65-F5344CB8AC3E}">
        <p14:creationId xmlns:p14="http://schemas.microsoft.com/office/powerpoint/2010/main" val="2093108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Creating an Advertisement</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838200" y="1780140"/>
            <a:ext cx="10515600" cy="4351338"/>
          </a:xfrm>
        </p:spPr>
        <p:txBody>
          <a:bodyPr>
            <a:normAutofit/>
          </a:bodyPr>
          <a:lstStyle/>
          <a:p>
            <a:pPr marL="0" indent="0">
              <a:spcAft>
                <a:spcPts val="1200"/>
              </a:spcAft>
              <a:buNone/>
            </a:pPr>
            <a:r>
              <a:rPr lang="en-US" sz="3600" b="1" dirty="0"/>
              <a:t>A good advertisement should include:</a:t>
            </a:r>
            <a:endParaRPr lang="en-US" sz="3600" dirty="0"/>
          </a:p>
          <a:p>
            <a:r>
              <a:rPr lang="en-US" sz="3600" dirty="0"/>
              <a:t>Bullet points</a:t>
            </a:r>
          </a:p>
          <a:p>
            <a:r>
              <a:rPr lang="en-US" sz="3600" dirty="0"/>
              <a:t>Everyday language</a:t>
            </a:r>
          </a:p>
          <a:p>
            <a:pPr lvl="1"/>
            <a:r>
              <a:rPr lang="en-US" sz="3200" dirty="0">
                <a:hlinkClick r:id="rId3"/>
              </a:rPr>
              <a:t>Hemingway Editor</a:t>
            </a:r>
            <a:endParaRPr lang="en-US" sz="3200" dirty="0"/>
          </a:p>
          <a:p>
            <a:r>
              <a:rPr lang="en-US" sz="3600" dirty="0"/>
              <a:t>Multiple drafts</a:t>
            </a:r>
          </a:p>
          <a:p>
            <a:r>
              <a:rPr lang="en-US" sz="3600" dirty="0"/>
              <a:t>IRB Approval</a:t>
            </a:r>
          </a:p>
        </p:txBody>
      </p:sp>
    </p:spTree>
    <p:extLst>
      <p:ext uri="{BB962C8B-B14F-4D97-AF65-F5344CB8AC3E}">
        <p14:creationId xmlns:p14="http://schemas.microsoft.com/office/powerpoint/2010/main" val="215721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839787" y="417095"/>
            <a:ext cx="3932237" cy="1237129"/>
          </a:xfrm>
        </p:spPr>
        <p:txBody>
          <a:bodyPr anchor="b">
            <a:normAutofit/>
          </a:bodyPr>
          <a:lstStyle/>
          <a:p>
            <a:r>
              <a:rPr lang="en-US" b="1" dirty="0"/>
              <a:t>Advertisement Example</a:t>
            </a:r>
          </a:p>
        </p:txBody>
      </p:sp>
      <p:pic>
        <p:nvPicPr>
          <p:cNvPr id="1026" name="Picture 2">
            <a:extLst>
              <a:ext uri="{FF2B5EF4-FFF2-40B4-BE49-F238E27FC236}">
                <a16:creationId xmlns:a16="http://schemas.microsoft.com/office/drawing/2014/main" id="{BA21C238-E228-6F4D-87F9-0D9D4B7A37F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643954" y="0"/>
            <a:ext cx="4959269" cy="6311153"/>
          </a:xfrm>
          <a:prstGeom prst="rect">
            <a:avLst/>
          </a:prstGeom>
          <a:solidFill>
            <a:srgbClr val="FFFFFF"/>
          </a:solidFill>
        </p:spPr>
      </p:pic>
      <p:sp>
        <p:nvSpPr>
          <p:cNvPr id="71" name="Text Placeholder 3">
            <a:extLst>
              <a:ext uri="{FF2B5EF4-FFF2-40B4-BE49-F238E27FC236}">
                <a16:creationId xmlns:a16="http://schemas.microsoft.com/office/drawing/2014/main" id="{BDFAE1A3-0576-4DC3-9756-761219DCA9DC}"/>
              </a:ext>
            </a:extLst>
          </p:cNvPr>
          <p:cNvSpPr>
            <a:spLocks noGrp="1"/>
          </p:cNvSpPr>
          <p:nvPr>
            <p:ph type="body" sz="half" idx="2"/>
          </p:nvPr>
        </p:nvSpPr>
        <p:spPr>
          <a:xfrm>
            <a:off x="839788" y="1810871"/>
            <a:ext cx="3932237" cy="4500281"/>
          </a:xfrm>
        </p:spPr>
        <p:txBody>
          <a:bodyPr>
            <a:normAutofit lnSpcReduction="10000"/>
          </a:bodyPr>
          <a:lstStyle/>
          <a:p>
            <a:pPr marL="342900" indent="-342900">
              <a:buFont typeface="Wingdings" pitchFamily="2" charset="2"/>
              <a:buChar char="ü"/>
            </a:pPr>
            <a:r>
              <a:rPr lang="en-US" sz="2800" b="1" dirty="0"/>
              <a:t>Inquisitive Headline</a:t>
            </a:r>
          </a:p>
          <a:p>
            <a:pPr marL="342900" indent="-342900">
              <a:buFont typeface="Wingdings" pitchFamily="2" charset="2"/>
              <a:buChar char="ü"/>
            </a:pPr>
            <a:r>
              <a:rPr lang="en-US" sz="2800" b="1" dirty="0"/>
              <a:t>General description and eligibility requirements</a:t>
            </a:r>
          </a:p>
          <a:p>
            <a:pPr marL="342900" indent="-342900">
              <a:buFont typeface="Wingdings" pitchFamily="2" charset="2"/>
              <a:buChar char="ü"/>
            </a:pPr>
            <a:r>
              <a:rPr lang="en-US" sz="2800" b="1" dirty="0"/>
              <a:t>Location</a:t>
            </a:r>
          </a:p>
          <a:p>
            <a:pPr marL="342900" indent="-342900">
              <a:buFont typeface="Wingdings" pitchFamily="2" charset="2"/>
              <a:buChar char="ü"/>
            </a:pPr>
            <a:r>
              <a:rPr lang="en-US" sz="2800" b="1" dirty="0"/>
              <a:t>Photo</a:t>
            </a:r>
          </a:p>
          <a:p>
            <a:pPr marL="342900" indent="-342900">
              <a:buFont typeface="Wingdings" pitchFamily="2" charset="2"/>
              <a:buChar char="ü"/>
            </a:pPr>
            <a:r>
              <a:rPr lang="en-US" sz="2800" b="1" dirty="0"/>
              <a:t>Contact Information</a:t>
            </a:r>
          </a:p>
          <a:p>
            <a:pPr marL="342900" indent="-342900">
              <a:buFont typeface="Wingdings" pitchFamily="2" charset="2"/>
              <a:buChar char="ü"/>
            </a:pPr>
            <a:r>
              <a:rPr lang="en-US" sz="2800" b="1" dirty="0"/>
              <a:t>University logo</a:t>
            </a:r>
          </a:p>
          <a:p>
            <a:pPr marL="342900" indent="-342900">
              <a:buFont typeface="Wingdings" pitchFamily="2" charset="2"/>
              <a:buChar char="ü"/>
            </a:pPr>
            <a:r>
              <a:rPr lang="en-US" sz="2800" b="1" dirty="0"/>
              <a:t>Call to action</a:t>
            </a:r>
          </a:p>
        </p:txBody>
      </p:sp>
    </p:spTree>
    <p:extLst>
      <p:ext uri="{BB962C8B-B14F-4D97-AF65-F5344CB8AC3E}">
        <p14:creationId xmlns:p14="http://schemas.microsoft.com/office/powerpoint/2010/main" val="629631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839787" y="336884"/>
            <a:ext cx="3932237" cy="1344706"/>
          </a:xfrm>
        </p:spPr>
        <p:txBody>
          <a:bodyPr anchor="b">
            <a:normAutofit/>
          </a:bodyPr>
          <a:lstStyle/>
          <a:p>
            <a:r>
              <a:rPr lang="en-US" b="1" dirty="0"/>
              <a:t>Advertisement Example</a:t>
            </a:r>
          </a:p>
        </p:txBody>
      </p:sp>
      <p:sp>
        <p:nvSpPr>
          <p:cNvPr id="73" name="Text Placeholder 3">
            <a:extLst>
              <a:ext uri="{FF2B5EF4-FFF2-40B4-BE49-F238E27FC236}">
                <a16:creationId xmlns:a16="http://schemas.microsoft.com/office/drawing/2014/main" id="{7DC41094-210B-4405-9683-C03E748A996D}"/>
              </a:ext>
            </a:extLst>
          </p:cNvPr>
          <p:cNvSpPr>
            <a:spLocks noGrp="1"/>
          </p:cNvSpPr>
          <p:nvPr>
            <p:ph type="body" sz="half" idx="2"/>
          </p:nvPr>
        </p:nvSpPr>
        <p:spPr>
          <a:xfrm>
            <a:off x="839787" y="2057399"/>
            <a:ext cx="4664541" cy="4222377"/>
          </a:xfrm>
        </p:spPr>
        <p:txBody>
          <a:bodyPr>
            <a:normAutofit/>
          </a:bodyPr>
          <a:lstStyle/>
          <a:p>
            <a:pPr marL="342900" indent="-342900">
              <a:buFont typeface="Wingdings" pitchFamily="2" charset="2"/>
              <a:buChar char="ü"/>
            </a:pPr>
            <a:r>
              <a:rPr lang="en-US" sz="2800" b="1" dirty="0"/>
              <a:t>Study topic</a:t>
            </a:r>
          </a:p>
          <a:p>
            <a:pPr marL="342900" indent="-342900">
              <a:buFont typeface="Wingdings" pitchFamily="2" charset="2"/>
              <a:buChar char="ü"/>
            </a:pPr>
            <a:r>
              <a:rPr lang="en-US" sz="2800" b="1" dirty="0"/>
              <a:t>Organization logo</a:t>
            </a:r>
          </a:p>
          <a:p>
            <a:pPr marL="342900" indent="-342900">
              <a:buFont typeface="Wingdings" pitchFamily="2" charset="2"/>
              <a:buChar char="ü"/>
            </a:pPr>
            <a:r>
              <a:rPr lang="en-US" sz="2800" b="1" dirty="0"/>
              <a:t>Emotional appeal</a:t>
            </a:r>
          </a:p>
          <a:p>
            <a:pPr marL="342900" indent="-342900">
              <a:buFont typeface="Wingdings" pitchFamily="2" charset="2"/>
              <a:buChar char="ü"/>
            </a:pPr>
            <a:r>
              <a:rPr lang="en-US" sz="2800" b="1" dirty="0"/>
              <a:t>General description and eligibility requirements</a:t>
            </a:r>
          </a:p>
          <a:p>
            <a:pPr marL="342900" indent="-342900">
              <a:buFont typeface="Wingdings" pitchFamily="2" charset="2"/>
              <a:buChar char="ü"/>
            </a:pPr>
            <a:r>
              <a:rPr lang="en-US" sz="2800" b="1" dirty="0"/>
              <a:t>Photo</a:t>
            </a:r>
          </a:p>
          <a:p>
            <a:pPr marL="342900" indent="-342900">
              <a:buFont typeface="Wingdings" pitchFamily="2" charset="2"/>
              <a:buChar char="ü"/>
            </a:pPr>
            <a:r>
              <a:rPr lang="en-US" sz="2800" b="1" dirty="0"/>
              <a:t>Contact Information</a:t>
            </a:r>
            <a:endParaRPr lang="en-US" sz="2400" b="1" dirty="0"/>
          </a:p>
        </p:txBody>
      </p:sp>
      <p:pic>
        <p:nvPicPr>
          <p:cNvPr id="5" name="Picture 4" descr="Text&#10;&#10;Description automatically generated with medium confidence">
            <a:extLst>
              <a:ext uri="{FF2B5EF4-FFF2-40B4-BE49-F238E27FC236}">
                <a16:creationId xmlns:a16="http://schemas.microsoft.com/office/drawing/2014/main" id="{7D5004CC-D711-7641-AE92-E774B1BC297C}"/>
              </a:ext>
            </a:extLst>
          </p:cNvPr>
          <p:cNvPicPr>
            <a:picLocks noChangeAspect="1"/>
          </p:cNvPicPr>
          <p:nvPr/>
        </p:nvPicPr>
        <p:blipFill>
          <a:blip r:embed="rId3"/>
          <a:stretch>
            <a:fillRect/>
          </a:stretch>
        </p:blipFill>
        <p:spPr>
          <a:xfrm>
            <a:off x="6501170" y="129989"/>
            <a:ext cx="4851042" cy="6149788"/>
          </a:xfrm>
          <a:prstGeom prst="rect">
            <a:avLst/>
          </a:prstGeom>
        </p:spPr>
      </p:pic>
    </p:spTree>
    <p:extLst>
      <p:ext uri="{BB962C8B-B14F-4D97-AF65-F5344CB8AC3E}">
        <p14:creationId xmlns:p14="http://schemas.microsoft.com/office/powerpoint/2010/main" val="1245925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FD94F-E2E0-4B4B-95FB-DBAEEE5FF936}"/>
              </a:ext>
            </a:extLst>
          </p:cNvPr>
          <p:cNvSpPr>
            <a:spLocks noGrp="1"/>
          </p:cNvSpPr>
          <p:nvPr>
            <p:ph type="title"/>
          </p:nvPr>
        </p:nvSpPr>
        <p:spPr>
          <a:xfrm>
            <a:off x="622217" y="545432"/>
            <a:ext cx="4367378" cy="1703294"/>
          </a:xfrm>
        </p:spPr>
        <p:txBody>
          <a:bodyPr anchor="b">
            <a:normAutofit/>
          </a:bodyPr>
          <a:lstStyle/>
          <a:p>
            <a:r>
              <a:rPr lang="en-US" b="1" dirty="0"/>
              <a:t>Advertising Examples (Social Media)</a:t>
            </a:r>
          </a:p>
        </p:txBody>
      </p:sp>
      <p:pic>
        <p:nvPicPr>
          <p:cNvPr id="10" name="Picture Placeholder 9" descr="Graphical user interface, text&#10;&#10;Description automatically generated">
            <a:extLst>
              <a:ext uri="{FF2B5EF4-FFF2-40B4-BE49-F238E27FC236}">
                <a16:creationId xmlns:a16="http://schemas.microsoft.com/office/drawing/2014/main" id="{6445953F-9CE6-3148-A8D2-E6B0CA7EE2FB}"/>
              </a:ext>
            </a:extLst>
          </p:cNvPr>
          <p:cNvPicPr>
            <a:picLocks noGrp="1" noChangeAspect="1"/>
          </p:cNvPicPr>
          <p:nvPr>
            <p:ph type="pic" idx="1"/>
          </p:nvPr>
        </p:nvPicPr>
        <p:blipFill>
          <a:blip r:embed="rId3"/>
          <a:stretch>
            <a:fillRect/>
          </a:stretch>
        </p:blipFill>
        <p:spPr>
          <a:xfrm>
            <a:off x="6462224" y="184419"/>
            <a:ext cx="4628683" cy="6088537"/>
          </a:xfrm>
          <a:prstGeom prst="rect">
            <a:avLst/>
          </a:prstGeom>
        </p:spPr>
      </p:pic>
      <p:sp>
        <p:nvSpPr>
          <p:cNvPr id="15" name="Text Placeholder 3">
            <a:extLst>
              <a:ext uri="{FF2B5EF4-FFF2-40B4-BE49-F238E27FC236}">
                <a16:creationId xmlns:a16="http://schemas.microsoft.com/office/drawing/2014/main" id="{A6A9956F-61C1-4CED-A9E0-962ACDCF0448}"/>
              </a:ext>
            </a:extLst>
          </p:cNvPr>
          <p:cNvSpPr>
            <a:spLocks noGrp="1"/>
          </p:cNvSpPr>
          <p:nvPr>
            <p:ph type="body" sz="half" idx="2"/>
          </p:nvPr>
        </p:nvSpPr>
        <p:spPr>
          <a:xfrm>
            <a:off x="839788" y="2725270"/>
            <a:ext cx="3932237" cy="3143717"/>
          </a:xfrm>
        </p:spPr>
        <p:txBody>
          <a:bodyPr>
            <a:normAutofit/>
          </a:bodyPr>
          <a:lstStyle/>
          <a:p>
            <a:pPr marL="457200" indent="-457200">
              <a:buFont typeface="Wingdings" pitchFamily="2" charset="2"/>
              <a:buChar char="ü"/>
            </a:pPr>
            <a:r>
              <a:rPr lang="en-US" sz="2800" b="1" dirty="0"/>
              <a:t>Visual is emphasized</a:t>
            </a:r>
          </a:p>
          <a:p>
            <a:pPr marL="457200" indent="-457200">
              <a:buFont typeface="Wingdings" pitchFamily="2" charset="2"/>
              <a:buChar char="ü"/>
            </a:pPr>
            <a:r>
              <a:rPr lang="en-US" sz="2800" b="1" dirty="0"/>
              <a:t>More concise text</a:t>
            </a:r>
          </a:p>
          <a:p>
            <a:pPr marL="457200" indent="-457200">
              <a:buFont typeface="Wingdings" pitchFamily="2" charset="2"/>
              <a:buChar char="ü"/>
            </a:pPr>
            <a:r>
              <a:rPr lang="en-US" sz="2800" b="1" dirty="0"/>
              <a:t>Link to page/website</a:t>
            </a:r>
          </a:p>
        </p:txBody>
      </p:sp>
    </p:spTree>
    <p:extLst>
      <p:ext uri="{BB962C8B-B14F-4D97-AF65-F5344CB8AC3E}">
        <p14:creationId xmlns:p14="http://schemas.microsoft.com/office/powerpoint/2010/main" val="2706969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Graphic Design Resource</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6520070" y="1915077"/>
            <a:ext cx="4833730" cy="4351338"/>
          </a:xfrm>
        </p:spPr>
        <p:txBody>
          <a:bodyPr/>
          <a:lstStyle/>
          <a:p>
            <a:pPr marL="0" indent="0">
              <a:buNone/>
            </a:pPr>
            <a:r>
              <a:rPr lang="en-US" sz="3200" b="1" dirty="0"/>
              <a:t>Canva</a:t>
            </a:r>
          </a:p>
          <a:p>
            <a:pPr lvl="1"/>
            <a:r>
              <a:rPr lang="en-US" sz="3200" dirty="0">
                <a:solidFill>
                  <a:srgbClr val="115740"/>
                </a:solidFill>
              </a:rPr>
              <a:t>Free</a:t>
            </a:r>
          </a:p>
          <a:p>
            <a:pPr lvl="1"/>
            <a:r>
              <a:rPr lang="en-US" sz="3200" dirty="0">
                <a:solidFill>
                  <a:srgbClr val="115740"/>
                </a:solidFill>
              </a:rPr>
              <a:t>Various templates</a:t>
            </a:r>
          </a:p>
          <a:p>
            <a:pPr lvl="1"/>
            <a:r>
              <a:rPr lang="en-US" sz="3200" dirty="0">
                <a:solidFill>
                  <a:srgbClr val="115740"/>
                </a:solidFill>
              </a:rPr>
              <a:t>Create logos, flyers, invitations &amp; more</a:t>
            </a:r>
          </a:p>
          <a:p>
            <a:endParaRPr lang="en-US" dirty="0"/>
          </a:p>
        </p:txBody>
      </p:sp>
      <p:pic>
        <p:nvPicPr>
          <p:cNvPr id="4" name="Picture 2" descr="Canva Logo - PNG and Vector - Logo Download">
            <a:extLst>
              <a:ext uri="{FF2B5EF4-FFF2-40B4-BE49-F238E27FC236}">
                <a16:creationId xmlns:a16="http://schemas.microsoft.com/office/drawing/2014/main" id="{690070E6-43D5-0F4E-B3BD-26F6313C9B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1844" y="1570431"/>
            <a:ext cx="4351338" cy="4351338"/>
          </a:xfrm>
          <a:prstGeom prst="rect">
            <a:avLst/>
          </a:prstGeom>
          <a:solidFill>
            <a:srgbClr val="FFFFFF"/>
          </a:solidFill>
        </p:spPr>
      </p:pic>
    </p:spTree>
    <p:extLst>
      <p:ext uri="{BB962C8B-B14F-4D97-AF65-F5344CB8AC3E}">
        <p14:creationId xmlns:p14="http://schemas.microsoft.com/office/powerpoint/2010/main" val="134036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D88BF-8209-D449-97ED-DD690C5A9CA1}"/>
              </a:ext>
            </a:extLst>
          </p:cNvPr>
          <p:cNvSpPr>
            <a:spLocks noGrp="1"/>
          </p:cNvSpPr>
          <p:nvPr>
            <p:ph type="title"/>
          </p:nvPr>
        </p:nvSpPr>
        <p:spPr>
          <a:xfrm>
            <a:off x="838200" y="454577"/>
            <a:ext cx="10515600" cy="1325563"/>
          </a:xfrm>
        </p:spPr>
        <p:txBody>
          <a:bodyPr anchor="ctr">
            <a:normAutofit/>
          </a:bodyPr>
          <a:lstStyle/>
          <a:p>
            <a:r>
              <a:rPr lang="en-US" b="1" dirty="0"/>
              <a:t>Measuring Effectiveness</a:t>
            </a:r>
          </a:p>
        </p:txBody>
      </p:sp>
      <p:graphicFrame>
        <p:nvGraphicFramePr>
          <p:cNvPr id="5" name="Content Placeholder 2">
            <a:extLst>
              <a:ext uri="{FF2B5EF4-FFF2-40B4-BE49-F238E27FC236}">
                <a16:creationId xmlns:a16="http://schemas.microsoft.com/office/drawing/2014/main" id="{3C4485FD-51B2-40AE-A4C4-ED71D28EB48B}"/>
              </a:ext>
            </a:extLst>
          </p:cNvPr>
          <p:cNvGraphicFramePr>
            <a:graphicFrameLocks noGrp="1"/>
          </p:cNvGraphicFramePr>
          <p:nvPr>
            <p:ph idx="1"/>
            <p:extLst>
              <p:ext uri="{D42A27DB-BD31-4B8C-83A1-F6EECF244321}">
                <p14:modId xmlns:p14="http://schemas.microsoft.com/office/powerpoint/2010/main" val="1000008085"/>
              </p:ext>
            </p:extLst>
          </p:nvPr>
        </p:nvGraphicFramePr>
        <p:xfrm>
          <a:off x="838200" y="178014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2301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DE1BB-05FE-C74A-95A3-0BA8B1C7076C}"/>
              </a:ext>
            </a:extLst>
          </p:cNvPr>
          <p:cNvSpPr>
            <a:spLocks noGrp="1"/>
          </p:cNvSpPr>
          <p:nvPr>
            <p:ph type="title"/>
          </p:nvPr>
        </p:nvSpPr>
        <p:spPr/>
        <p:txBody>
          <a:bodyPr/>
          <a:lstStyle/>
          <a:p>
            <a:r>
              <a:rPr lang="en-US" b="1" dirty="0"/>
              <a:t>Other Pathways for Advertisement</a:t>
            </a:r>
          </a:p>
        </p:txBody>
      </p:sp>
      <p:sp>
        <p:nvSpPr>
          <p:cNvPr id="6" name="Content Placeholder 5">
            <a:extLst>
              <a:ext uri="{FF2B5EF4-FFF2-40B4-BE49-F238E27FC236}">
                <a16:creationId xmlns:a16="http://schemas.microsoft.com/office/drawing/2014/main" id="{2FE5977F-3E48-E845-A777-670697E21988}"/>
              </a:ext>
            </a:extLst>
          </p:cNvPr>
          <p:cNvSpPr>
            <a:spLocks noGrp="1"/>
          </p:cNvSpPr>
          <p:nvPr>
            <p:ph idx="1"/>
          </p:nvPr>
        </p:nvSpPr>
        <p:spPr/>
        <p:txBody>
          <a:bodyPr>
            <a:normAutofit/>
          </a:bodyPr>
          <a:lstStyle/>
          <a:p>
            <a:r>
              <a:rPr lang="en-US" sz="3200" b="1" dirty="0"/>
              <a:t>Radio/Podcasts</a:t>
            </a:r>
          </a:p>
          <a:p>
            <a:pPr lvl="1"/>
            <a:r>
              <a:rPr lang="en-US" sz="2800" dirty="0"/>
              <a:t>More conversational delivery</a:t>
            </a:r>
          </a:p>
          <a:p>
            <a:r>
              <a:rPr lang="en-US" sz="3200" b="1" dirty="0"/>
              <a:t>TV</a:t>
            </a:r>
          </a:p>
          <a:p>
            <a:r>
              <a:rPr lang="en-US" sz="3200" b="1" dirty="0"/>
              <a:t>Outdoor (Billboards)</a:t>
            </a:r>
          </a:p>
          <a:p>
            <a:r>
              <a:rPr lang="en-US" sz="3200" b="1" dirty="0"/>
              <a:t>Newspaper</a:t>
            </a:r>
          </a:p>
          <a:p>
            <a:pPr lvl="1"/>
            <a:r>
              <a:rPr lang="en-US" sz="2800" dirty="0"/>
              <a:t>Black &amp; white or color?</a:t>
            </a:r>
          </a:p>
        </p:txBody>
      </p:sp>
    </p:spTree>
    <p:extLst>
      <p:ext uri="{BB962C8B-B14F-4D97-AF65-F5344CB8AC3E}">
        <p14:creationId xmlns:p14="http://schemas.microsoft.com/office/powerpoint/2010/main" val="2061158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raphical user interface&#10;&#10;Description automatically generated with medium confidence">
            <a:extLst>
              <a:ext uri="{FF2B5EF4-FFF2-40B4-BE49-F238E27FC236}">
                <a16:creationId xmlns:a16="http://schemas.microsoft.com/office/drawing/2014/main" id="{7D9DA07D-8EB6-8A4E-89BD-9F0992DDE60B}"/>
              </a:ext>
            </a:extLst>
          </p:cNvPr>
          <p:cNvPicPr>
            <a:picLocks noChangeAspect="1"/>
          </p:cNvPicPr>
          <p:nvPr/>
        </p:nvPicPr>
        <p:blipFill>
          <a:blip r:embed="rId3"/>
          <a:stretch>
            <a:fillRect/>
          </a:stretch>
        </p:blipFill>
        <p:spPr>
          <a:xfrm>
            <a:off x="178234" y="3717799"/>
            <a:ext cx="8033437" cy="2430988"/>
          </a:xfrm>
          <a:prstGeom prst="rect">
            <a:avLst/>
          </a:prstGeom>
        </p:spPr>
      </p:pic>
      <p:pic>
        <p:nvPicPr>
          <p:cNvPr id="19" name="Picture 18" descr="Table&#10;&#10;Description automatically generated">
            <a:extLst>
              <a:ext uri="{FF2B5EF4-FFF2-40B4-BE49-F238E27FC236}">
                <a16:creationId xmlns:a16="http://schemas.microsoft.com/office/drawing/2014/main" id="{EA6183AA-9F20-784F-A760-FFAE62694934}"/>
              </a:ext>
            </a:extLst>
          </p:cNvPr>
          <p:cNvPicPr>
            <a:picLocks noChangeAspect="1"/>
          </p:cNvPicPr>
          <p:nvPr/>
        </p:nvPicPr>
        <p:blipFill rotWithShape="1">
          <a:blip r:embed="rId4"/>
          <a:srcRect t="1212" r="2977" b="5"/>
          <a:stretch/>
        </p:blipFill>
        <p:spPr>
          <a:xfrm>
            <a:off x="521844" y="376238"/>
            <a:ext cx="7453755" cy="3123703"/>
          </a:xfrm>
          <a:prstGeom prst="rect">
            <a:avLst/>
          </a:prstGeom>
        </p:spPr>
      </p:pic>
    </p:spTree>
    <p:extLst>
      <p:ext uri="{BB962C8B-B14F-4D97-AF65-F5344CB8AC3E}">
        <p14:creationId xmlns:p14="http://schemas.microsoft.com/office/powerpoint/2010/main" val="2876680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838200" y="454577"/>
            <a:ext cx="10515600" cy="1325563"/>
          </a:xfrm>
        </p:spPr>
        <p:txBody>
          <a:bodyPr anchor="ctr">
            <a:normAutofit/>
          </a:bodyPr>
          <a:lstStyle/>
          <a:p>
            <a:r>
              <a:rPr lang="en-US" b="1" dirty="0"/>
              <a:t>Overview</a:t>
            </a:r>
          </a:p>
        </p:txBody>
      </p:sp>
      <p:graphicFrame>
        <p:nvGraphicFramePr>
          <p:cNvPr id="5" name="Content Placeholder 2">
            <a:extLst>
              <a:ext uri="{FF2B5EF4-FFF2-40B4-BE49-F238E27FC236}">
                <a16:creationId xmlns:a16="http://schemas.microsoft.com/office/drawing/2014/main" id="{45CEF9C4-20EA-42C7-9993-66CDC9CD8255}"/>
              </a:ext>
            </a:extLst>
          </p:cNvPr>
          <p:cNvGraphicFramePr>
            <a:graphicFrameLocks noGrp="1"/>
          </p:cNvGraphicFramePr>
          <p:nvPr>
            <p:ph idx="1"/>
            <p:extLst>
              <p:ext uri="{D42A27DB-BD31-4B8C-83A1-F6EECF244321}">
                <p14:modId xmlns:p14="http://schemas.microsoft.com/office/powerpoint/2010/main" val="222590823"/>
              </p:ext>
            </p:extLst>
          </p:nvPr>
        </p:nvGraphicFramePr>
        <p:xfrm>
          <a:off x="838200" y="191507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3027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p:txBody>
          <a:bodyPr/>
          <a:lstStyle/>
          <a:p>
            <a:r>
              <a:rPr lang="en-US" b="1" dirty="0"/>
              <a:t>What </a:t>
            </a:r>
            <a:r>
              <a:rPr lang="en-US" b="1" u="sng" dirty="0"/>
              <a:t>Not</a:t>
            </a:r>
            <a:r>
              <a:rPr lang="en-US" b="1" dirty="0"/>
              <a:t> to Do</a:t>
            </a:r>
          </a:p>
        </p:txBody>
      </p:sp>
    </p:spTree>
    <p:extLst>
      <p:ext uri="{BB962C8B-B14F-4D97-AF65-F5344CB8AC3E}">
        <p14:creationId xmlns:p14="http://schemas.microsoft.com/office/powerpoint/2010/main" val="3111146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What </a:t>
            </a:r>
            <a:r>
              <a:rPr lang="en-US" b="1" u="sng" dirty="0"/>
              <a:t>Not</a:t>
            </a:r>
            <a:r>
              <a:rPr lang="en-US" b="1" dirty="0"/>
              <a:t> to Do</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p:txBody>
          <a:bodyPr/>
          <a:lstStyle/>
          <a:p>
            <a:r>
              <a:rPr lang="en-US" b="1" dirty="0"/>
              <a:t>Do not </a:t>
            </a:r>
            <a:r>
              <a:rPr lang="en-US" dirty="0"/>
              <a:t>make promissory claims</a:t>
            </a:r>
          </a:p>
          <a:p>
            <a:r>
              <a:rPr lang="en-US" b="1" dirty="0"/>
              <a:t>Do not </a:t>
            </a:r>
            <a:r>
              <a:rPr lang="en-US" dirty="0"/>
              <a:t>use language such as "new treatment," "new medication," or "new drug" without explaining that the treatment is investigational</a:t>
            </a:r>
          </a:p>
          <a:p>
            <a:r>
              <a:rPr lang="en-US" b="1" dirty="0"/>
              <a:t>Do not </a:t>
            </a:r>
            <a:r>
              <a:rPr lang="en-US" dirty="0"/>
              <a:t>promote your study as "free medical treatment”</a:t>
            </a:r>
          </a:p>
          <a:p>
            <a:r>
              <a:rPr lang="en-US" b="1" dirty="0"/>
              <a:t>Do not </a:t>
            </a:r>
            <a:r>
              <a:rPr lang="en-US" dirty="0"/>
              <a:t>emphasize compensation with larger or bold type</a:t>
            </a:r>
          </a:p>
          <a:p>
            <a:endParaRPr lang="en-US" dirty="0"/>
          </a:p>
        </p:txBody>
      </p:sp>
    </p:spTree>
    <p:extLst>
      <p:ext uri="{BB962C8B-B14F-4D97-AF65-F5344CB8AC3E}">
        <p14:creationId xmlns:p14="http://schemas.microsoft.com/office/powerpoint/2010/main" val="2882925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Remember!</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p:txBody>
          <a:bodyPr/>
          <a:lstStyle/>
          <a:p>
            <a:r>
              <a:rPr lang="en-US" dirty="0"/>
              <a:t>Mandatory information for advertisements and recruitment materials provided by the UTHSC IRB Review Board can be found </a:t>
            </a:r>
            <a:r>
              <a:rPr lang="en-US" u="sng" dirty="0">
                <a:hlinkClick r:id="rId3"/>
              </a:rPr>
              <a:t>here.</a:t>
            </a:r>
            <a:r>
              <a:rPr lang="en-US" dirty="0"/>
              <a:t> </a:t>
            </a:r>
          </a:p>
          <a:p>
            <a:pPr marL="0" indent="0">
              <a:buNone/>
            </a:pPr>
            <a:endParaRPr lang="en-US" dirty="0"/>
          </a:p>
          <a:p>
            <a:r>
              <a:rPr lang="en-US" b="1" u="sng" dirty="0"/>
              <a:t>ALL</a:t>
            </a:r>
            <a:r>
              <a:rPr lang="en-US" b="1" dirty="0"/>
              <a:t> </a:t>
            </a:r>
            <a:r>
              <a:rPr lang="en-US" dirty="0"/>
              <a:t>advertisements must be approved by the UTHSC IRB Review Board. </a:t>
            </a:r>
          </a:p>
          <a:p>
            <a:endParaRPr lang="en-US" dirty="0"/>
          </a:p>
        </p:txBody>
      </p:sp>
    </p:spTree>
    <p:extLst>
      <p:ext uri="{BB962C8B-B14F-4D97-AF65-F5344CB8AC3E}">
        <p14:creationId xmlns:p14="http://schemas.microsoft.com/office/powerpoint/2010/main" val="307656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p:txBody>
          <a:bodyPr/>
          <a:lstStyle/>
          <a:p>
            <a:r>
              <a:rPr lang="en-US" b="1" dirty="0"/>
              <a:t>Preparing Advertisement Content</a:t>
            </a:r>
          </a:p>
        </p:txBody>
      </p:sp>
    </p:spTree>
    <p:extLst>
      <p:ext uri="{BB962C8B-B14F-4D97-AF65-F5344CB8AC3E}">
        <p14:creationId xmlns:p14="http://schemas.microsoft.com/office/powerpoint/2010/main" val="110358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39DA-6FE3-1444-A105-CB46712CC72B}"/>
              </a:ext>
            </a:extLst>
          </p:cNvPr>
          <p:cNvSpPr>
            <a:spLocks noGrp="1"/>
          </p:cNvSpPr>
          <p:nvPr>
            <p:ph type="title"/>
          </p:nvPr>
        </p:nvSpPr>
        <p:spPr>
          <a:xfrm>
            <a:off x="838200" y="454577"/>
            <a:ext cx="10515600" cy="1325563"/>
          </a:xfrm>
        </p:spPr>
        <p:txBody>
          <a:bodyPr anchor="ctr">
            <a:normAutofit/>
          </a:bodyPr>
          <a:lstStyle/>
          <a:p>
            <a:r>
              <a:rPr lang="en-US" b="1" dirty="0"/>
              <a:t>Remember the 6 P’s</a:t>
            </a:r>
          </a:p>
        </p:txBody>
      </p:sp>
      <p:graphicFrame>
        <p:nvGraphicFramePr>
          <p:cNvPr id="7" name="Content Placeholder 4">
            <a:extLst>
              <a:ext uri="{FF2B5EF4-FFF2-40B4-BE49-F238E27FC236}">
                <a16:creationId xmlns:a16="http://schemas.microsoft.com/office/drawing/2014/main" id="{972A8293-8622-48B6-9560-0F323F6C9042}"/>
              </a:ext>
            </a:extLst>
          </p:cNvPr>
          <p:cNvGraphicFramePr>
            <a:graphicFrameLocks noGrp="1"/>
          </p:cNvGraphicFramePr>
          <p:nvPr>
            <p:ph idx="1"/>
            <p:extLst>
              <p:ext uri="{D42A27DB-BD31-4B8C-83A1-F6EECF244321}">
                <p14:modId xmlns:p14="http://schemas.microsoft.com/office/powerpoint/2010/main" val="2399849496"/>
              </p:ext>
            </p:extLst>
          </p:nvPr>
        </p:nvGraphicFramePr>
        <p:xfrm>
          <a:off x="838200" y="191507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389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Preparing Advertisement Content</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p:txBody>
          <a:bodyPr>
            <a:normAutofit lnSpcReduction="10000"/>
          </a:bodyPr>
          <a:lstStyle/>
          <a:p>
            <a:pPr>
              <a:spcAft>
                <a:spcPts val="1200"/>
              </a:spcAft>
            </a:pPr>
            <a:r>
              <a:rPr lang="en-US" sz="3200" b="1" u="sng" dirty="0"/>
              <a:t>What</a:t>
            </a:r>
            <a:r>
              <a:rPr lang="en-US" sz="3200" b="1" dirty="0"/>
              <a:t> is this study about? (Product)</a:t>
            </a:r>
          </a:p>
          <a:p>
            <a:pPr lvl="1"/>
            <a:r>
              <a:rPr lang="en-US" sz="2800" dirty="0"/>
              <a:t>Name</a:t>
            </a:r>
          </a:p>
          <a:p>
            <a:pPr lvl="1"/>
            <a:r>
              <a:rPr lang="en-US" sz="2800" dirty="0"/>
              <a:t>Purpose</a:t>
            </a:r>
          </a:p>
          <a:p>
            <a:pPr lvl="1"/>
            <a:r>
              <a:rPr lang="en-US" sz="2800" dirty="0"/>
              <a:t>Short Description</a:t>
            </a:r>
          </a:p>
          <a:p>
            <a:r>
              <a:rPr lang="en-US" sz="3200" b="1" u="sng" dirty="0"/>
              <a:t>What</a:t>
            </a:r>
            <a:r>
              <a:rPr lang="en-US" sz="3200" dirty="0"/>
              <a:t> </a:t>
            </a:r>
            <a:r>
              <a:rPr lang="en-US" sz="3200" b="1" dirty="0"/>
              <a:t>is expected of participation? (Price)</a:t>
            </a:r>
          </a:p>
          <a:p>
            <a:pPr lvl="1"/>
            <a:r>
              <a:rPr lang="en-US" sz="2800" dirty="0"/>
              <a:t>Participant expectations </a:t>
            </a:r>
          </a:p>
          <a:p>
            <a:pPr lvl="1"/>
            <a:r>
              <a:rPr lang="en-US" sz="2800" dirty="0"/>
              <a:t>Potential benefits</a:t>
            </a:r>
            <a:endParaRPr lang="en-US" sz="3200" b="1" dirty="0"/>
          </a:p>
          <a:p>
            <a:r>
              <a:rPr lang="en-US" sz="3200" b="1" dirty="0"/>
              <a:t>Be mindful of FDA &amp; IRB guidelines </a:t>
            </a:r>
          </a:p>
          <a:p>
            <a:endParaRPr lang="en-US" b="1" dirty="0"/>
          </a:p>
          <a:p>
            <a:pPr marL="457200" lvl="1" indent="0">
              <a:buNone/>
            </a:pPr>
            <a:endParaRPr lang="en-US" b="1" dirty="0"/>
          </a:p>
          <a:p>
            <a:pPr lvl="1"/>
            <a:endParaRPr lang="en-US" b="1" dirty="0"/>
          </a:p>
        </p:txBody>
      </p:sp>
    </p:spTree>
    <p:extLst>
      <p:ext uri="{BB962C8B-B14F-4D97-AF65-F5344CB8AC3E}">
        <p14:creationId xmlns:p14="http://schemas.microsoft.com/office/powerpoint/2010/main" val="1272564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Preparing Advertisement Content</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p:txBody>
          <a:bodyPr>
            <a:normAutofit/>
          </a:bodyPr>
          <a:lstStyle/>
          <a:p>
            <a:pPr>
              <a:spcAft>
                <a:spcPts val="1200"/>
              </a:spcAft>
            </a:pPr>
            <a:r>
              <a:rPr lang="en-US" sz="3600" b="1" u="sng" dirty="0"/>
              <a:t>Who</a:t>
            </a:r>
            <a:r>
              <a:rPr lang="en-US" sz="3600" b="1" dirty="0"/>
              <a:t> is invited to participate? (People)</a:t>
            </a:r>
          </a:p>
          <a:p>
            <a:pPr lvl="1"/>
            <a:r>
              <a:rPr lang="en-US" sz="3200" dirty="0"/>
              <a:t>Age</a:t>
            </a:r>
          </a:p>
          <a:p>
            <a:pPr lvl="1"/>
            <a:r>
              <a:rPr lang="en-US" sz="3200" dirty="0"/>
              <a:t>Gender</a:t>
            </a:r>
          </a:p>
          <a:p>
            <a:pPr lvl="1"/>
            <a:r>
              <a:rPr lang="en-US" sz="3200" dirty="0"/>
              <a:t>Ethnicity</a:t>
            </a:r>
          </a:p>
          <a:p>
            <a:pPr lvl="1"/>
            <a:r>
              <a:rPr lang="en-US" sz="3200" dirty="0"/>
              <a:t>Health History</a:t>
            </a:r>
          </a:p>
          <a:p>
            <a:pPr lvl="1"/>
            <a:r>
              <a:rPr lang="en-US" sz="3200" dirty="0"/>
              <a:t>More</a:t>
            </a:r>
          </a:p>
        </p:txBody>
      </p:sp>
    </p:spTree>
    <p:extLst>
      <p:ext uri="{BB962C8B-B14F-4D97-AF65-F5344CB8AC3E}">
        <p14:creationId xmlns:p14="http://schemas.microsoft.com/office/powerpoint/2010/main" val="252189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Preparing Advertisement Content</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p:txBody>
          <a:bodyPr>
            <a:normAutofit/>
          </a:bodyPr>
          <a:lstStyle/>
          <a:p>
            <a:pPr>
              <a:spcAft>
                <a:spcPts val="1200"/>
              </a:spcAft>
            </a:pPr>
            <a:r>
              <a:rPr lang="en-US" sz="3200" b="1" u="sng" dirty="0"/>
              <a:t>Where</a:t>
            </a:r>
            <a:r>
              <a:rPr lang="en-US" sz="3200" b="1" dirty="0"/>
              <a:t> will this study take place? (Place)</a:t>
            </a:r>
          </a:p>
          <a:p>
            <a:pPr lvl="1"/>
            <a:r>
              <a:rPr lang="en-US" sz="2800" dirty="0"/>
              <a:t>In person</a:t>
            </a:r>
          </a:p>
          <a:p>
            <a:pPr lvl="1"/>
            <a:r>
              <a:rPr lang="en-US" sz="2800" dirty="0"/>
              <a:t>Virtual</a:t>
            </a:r>
          </a:p>
          <a:p>
            <a:r>
              <a:rPr lang="en-US" sz="3200" b="1" u="sng" dirty="0"/>
              <a:t>When</a:t>
            </a:r>
            <a:r>
              <a:rPr lang="en-US" sz="3200" b="1" dirty="0"/>
              <a:t> will this study take place?</a:t>
            </a:r>
          </a:p>
          <a:p>
            <a:pPr lvl="1"/>
            <a:r>
              <a:rPr lang="en-US" sz="2800" dirty="0"/>
              <a:t>After work/school</a:t>
            </a:r>
          </a:p>
          <a:p>
            <a:pPr lvl="1"/>
            <a:r>
              <a:rPr lang="en-US" sz="2800" dirty="0"/>
              <a:t>Weekends</a:t>
            </a:r>
          </a:p>
          <a:p>
            <a:pPr lvl="1"/>
            <a:r>
              <a:rPr lang="en-US" sz="2800" dirty="0"/>
              <a:t>Monthly</a:t>
            </a:r>
          </a:p>
        </p:txBody>
      </p:sp>
    </p:spTree>
    <p:extLst>
      <p:ext uri="{BB962C8B-B14F-4D97-AF65-F5344CB8AC3E}">
        <p14:creationId xmlns:p14="http://schemas.microsoft.com/office/powerpoint/2010/main" val="2977854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Preparing Advertisement Content</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p:txBody>
          <a:bodyPr>
            <a:normAutofit/>
          </a:bodyPr>
          <a:lstStyle/>
          <a:p>
            <a:pPr>
              <a:spcAft>
                <a:spcPts val="1200"/>
              </a:spcAft>
            </a:pPr>
            <a:r>
              <a:rPr lang="en-US" sz="3200" b="1" u="sng" dirty="0"/>
              <a:t>How</a:t>
            </a:r>
            <a:r>
              <a:rPr lang="en-US" sz="3200" b="1" dirty="0"/>
              <a:t> do interested participants contact the study team?</a:t>
            </a:r>
          </a:p>
          <a:p>
            <a:pPr lvl="1"/>
            <a:r>
              <a:rPr lang="en-US" sz="2800" dirty="0"/>
              <a:t>Name of study administrator</a:t>
            </a:r>
          </a:p>
          <a:p>
            <a:pPr lvl="1"/>
            <a:r>
              <a:rPr lang="en-US" sz="2800" dirty="0"/>
              <a:t>Phone number</a:t>
            </a:r>
          </a:p>
          <a:p>
            <a:pPr lvl="1"/>
            <a:r>
              <a:rPr lang="en-US" sz="2800" dirty="0"/>
              <a:t>Email address</a:t>
            </a:r>
          </a:p>
          <a:p>
            <a:pPr lvl="1"/>
            <a:r>
              <a:rPr lang="en-US" sz="2800" dirty="0"/>
              <a:t>Website (and/or social media handles)</a:t>
            </a:r>
          </a:p>
        </p:txBody>
      </p:sp>
    </p:spTree>
    <p:extLst>
      <p:ext uri="{BB962C8B-B14F-4D97-AF65-F5344CB8AC3E}">
        <p14:creationId xmlns:p14="http://schemas.microsoft.com/office/powerpoint/2010/main" val="156201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59E5B-330F-AA44-9782-DF5762183F26}"/>
              </a:ext>
            </a:extLst>
          </p:cNvPr>
          <p:cNvSpPr>
            <a:spLocks noGrp="1"/>
          </p:cNvSpPr>
          <p:nvPr>
            <p:ph type="title"/>
          </p:nvPr>
        </p:nvSpPr>
        <p:spPr/>
        <p:txBody>
          <a:bodyPr/>
          <a:lstStyle/>
          <a:p>
            <a:r>
              <a:rPr lang="en-US" b="1" dirty="0"/>
              <a:t>Preparing Advertisement Content</a:t>
            </a:r>
            <a:endParaRPr lang="en-US" dirty="0"/>
          </a:p>
        </p:txBody>
      </p:sp>
      <p:sp>
        <p:nvSpPr>
          <p:cNvPr id="6" name="Content Placeholder 5">
            <a:extLst>
              <a:ext uri="{FF2B5EF4-FFF2-40B4-BE49-F238E27FC236}">
                <a16:creationId xmlns:a16="http://schemas.microsoft.com/office/drawing/2014/main" id="{9186BE81-128F-4D4E-801E-BC684CAC12AF}"/>
              </a:ext>
            </a:extLst>
          </p:cNvPr>
          <p:cNvSpPr>
            <a:spLocks noGrp="1"/>
          </p:cNvSpPr>
          <p:nvPr>
            <p:ph idx="1"/>
          </p:nvPr>
        </p:nvSpPr>
        <p:spPr/>
        <p:txBody>
          <a:bodyPr>
            <a:normAutofit lnSpcReduction="10000"/>
          </a:bodyPr>
          <a:lstStyle/>
          <a:p>
            <a:r>
              <a:rPr lang="en-US" b="1" u="sng" dirty="0"/>
              <a:t>Where</a:t>
            </a:r>
            <a:r>
              <a:rPr lang="en-US" b="1" dirty="0"/>
              <a:t> will be a good place to market your advertisement? (Promotion)</a:t>
            </a:r>
          </a:p>
          <a:p>
            <a:pPr lvl="1"/>
            <a:r>
              <a:rPr lang="en-US" sz="2800" dirty="0"/>
              <a:t>Local businesses</a:t>
            </a:r>
          </a:p>
          <a:p>
            <a:pPr lvl="1"/>
            <a:r>
              <a:rPr lang="en-US" sz="2800" dirty="0"/>
              <a:t>Nonprofits/charities</a:t>
            </a:r>
          </a:p>
          <a:p>
            <a:pPr lvl="1"/>
            <a:r>
              <a:rPr lang="en-US" sz="2800" dirty="0"/>
              <a:t>Religious institutions</a:t>
            </a:r>
          </a:p>
          <a:p>
            <a:pPr lvl="1"/>
            <a:r>
              <a:rPr lang="en-US" sz="2800" dirty="0"/>
              <a:t>TV</a:t>
            </a:r>
          </a:p>
          <a:p>
            <a:pPr lvl="1"/>
            <a:r>
              <a:rPr lang="en-US" sz="2800" dirty="0"/>
              <a:t>Radio</a:t>
            </a:r>
          </a:p>
          <a:p>
            <a:pPr lvl="1"/>
            <a:r>
              <a:rPr lang="en-US" sz="2800" dirty="0"/>
              <a:t>Print/Newspaper</a:t>
            </a:r>
          </a:p>
          <a:p>
            <a:pPr lvl="1"/>
            <a:r>
              <a:rPr lang="en-US" sz="2800" dirty="0"/>
              <a:t>Social Media</a:t>
            </a:r>
            <a:endParaRPr lang="en-US" dirty="0"/>
          </a:p>
        </p:txBody>
      </p:sp>
    </p:spTree>
    <p:extLst>
      <p:ext uri="{BB962C8B-B14F-4D97-AF65-F5344CB8AC3E}">
        <p14:creationId xmlns:p14="http://schemas.microsoft.com/office/powerpoint/2010/main" val="3010927437"/>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1CD7C5D5-7372-E545-BC66-09B17C23D80F}"/>
    </a:ext>
  </a:extLst>
</a:theme>
</file>

<file path=ppt/theme/theme2.xml><?xml version="1.0" encoding="utf-8"?>
<a:theme xmlns:a="http://schemas.openxmlformats.org/drawingml/2006/main" name="UTHSC 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DD0AE88C-F3C8-0641-8013-CBF595DF0D3D}"/>
    </a:ext>
  </a:extLst>
</a:theme>
</file>

<file path=ppt/theme/theme3.xml><?xml version="1.0" encoding="utf-8"?>
<a:theme xmlns:a="http://schemas.openxmlformats.org/drawingml/2006/main" name="Section brea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68E5DD6C-94FE-A544-91DF-0A8A01CDDC11}"/>
    </a:ext>
  </a:extLst>
</a:theme>
</file>

<file path=ppt/theme/theme4.xml><?xml version="1.0" encoding="utf-8"?>
<a:theme xmlns:a="http://schemas.openxmlformats.org/drawingml/2006/main" name="1_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8BB08CD5-6B39-164B-9014-B01BDCB2B66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DB773883AD3048A88EA7B3BD9DC026" ma:contentTypeVersion="10" ma:contentTypeDescription="Create a new document." ma:contentTypeScope="" ma:versionID="d11a306b637a8f09e11bf27426be7ca1">
  <xsd:schema xmlns:xsd="http://www.w3.org/2001/XMLSchema" xmlns:xs="http://www.w3.org/2001/XMLSchema" xmlns:p="http://schemas.microsoft.com/office/2006/metadata/properties" xmlns:ns2="f76a0f58-7f3e-4dee-998e-8d01334dce2a" xmlns:ns3="cb6a0c6b-8bc0-4126-af1d-cc9d398efd30" targetNamespace="http://schemas.microsoft.com/office/2006/metadata/properties" ma:root="true" ma:fieldsID="bcbdd214351249b0e6441c5e84278034" ns2:_="" ns3:_="">
    <xsd:import namespace="f76a0f58-7f3e-4dee-998e-8d01334dce2a"/>
    <xsd:import namespace="cb6a0c6b-8bc0-4126-af1d-cc9d398efd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a0f58-7f3e-4dee-998e-8d01334dce2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6a0c6b-8bc0-4126-af1d-cc9d398efd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F8F971-58C3-4350-8AC5-320F98C9549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12EE614-4A17-4D29-AB82-006EF7972D7E}">
  <ds:schemaRefs>
    <ds:schemaRef ds:uri="http://schemas.microsoft.com/sharepoint/v3/contenttype/forms"/>
  </ds:schemaRefs>
</ds:datastoreItem>
</file>

<file path=customXml/itemProps3.xml><?xml version="1.0" encoding="utf-8"?>
<ds:datastoreItem xmlns:ds="http://schemas.openxmlformats.org/officeDocument/2006/customXml" ds:itemID="{8662054E-147A-4C65-8556-F35C4FBA8D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6a0f58-7f3e-4dee-998e-8d01334dce2a"/>
    <ds:schemaRef ds:uri="cb6a0c6b-8bc0-4126-af1d-cc9d398efd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Title slides</Template>
  <TotalTime>4993</TotalTime>
  <Words>2525</Words>
  <Application>Microsoft Macintosh PowerPoint</Application>
  <PresentationFormat>Widescreen</PresentationFormat>
  <Paragraphs>278</Paragraphs>
  <Slides>22</Slides>
  <Notes>21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22</vt:i4>
      </vt:variant>
    </vt:vector>
  </HeadingPairs>
  <TitlesOfParts>
    <vt:vector size="30" baseType="lpstr">
      <vt:lpstr>Arial</vt:lpstr>
      <vt:lpstr>Arial Black</vt:lpstr>
      <vt:lpstr>Calibri</vt:lpstr>
      <vt:lpstr>Wingdings</vt:lpstr>
      <vt:lpstr>Title slides</vt:lpstr>
      <vt:lpstr>UTHSC content slides</vt:lpstr>
      <vt:lpstr>Section breaks</vt:lpstr>
      <vt:lpstr>1_End slides</vt:lpstr>
      <vt:lpstr>Creating an Effective Advertisement</vt:lpstr>
      <vt:lpstr>Overview</vt:lpstr>
      <vt:lpstr>Preparing Advertisement Content</vt:lpstr>
      <vt:lpstr>Remember the 6 P’s</vt:lpstr>
      <vt:lpstr>Preparing Advertisement Content</vt:lpstr>
      <vt:lpstr>Preparing Advertisement Content</vt:lpstr>
      <vt:lpstr>Preparing Advertisement Content</vt:lpstr>
      <vt:lpstr>Preparing Advertisement Content</vt:lpstr>
      <vt:lpstr>Preparing Advertisement Content</vt:lpstr>
      <vt:lpstr>Creating an Advertisement (Presentation)</vt:lpstr>
      <vt:lpstr>Creating an Advertisement</vt:lpstr>
      <vt:lpstr>Creating an Advertisement</vt:lpstr>
      <vt:lpstr>Advertisement Example</vt:lpstr>
      <vt:lpstr>Advertisement Example</vt:lpstr>
      <vt:lpstr>Advertising Examples (Social Media)</vt:lpstr>
      <vt:lpstr>Graphic Design Resource</vt:lpstr>
      <vt:lpstr>Measuring Effectiveness</vt:lpstr>
      <vt:lpstr>Other Pathways for Advertisement</vt:lpstr>
      <vt:lpstr>PowerPoint Presentation</vt:lpstr>
      <vt:lpstr>What Not to Do</vt:lpstr>
      <vt:lpstr>What Not to Do</vt:lpstr>
      <vt:lpstr>Remember!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an Effective Advertisement</dc:title>
  <dc:creator>Evans, Ashley G</dc:creator>
  <cp:lastModifiedBy>Lee Anne</cp:lastModifiedBy>
  <cp:revision>26</cp:revision>
  <dcterms:created xsi:type="dcterms:W3CDTF">2021-12-14T14:46:42Z</dcterms:created>
  <dcterms:modified xsi:type="dcterms:W3CDTF">2024-11-18T16:59:42Z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0x010100F8DB773883AD3048A88EA7B3BD9DC026</vt:lpwstr>
  </property>
</Properties>
</file>