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sldIdLst>
    <p:sldId id="256" r:id="rId2"/>
    <p:sldId id="267" r:id="rId3"/>
    <p:sldId id="273" r:id="rId4"/>
    <p:sldId id="297" r:id="rId5"/>
    <p:sldId id="298" r:id="rId6"/>
    <p:sldId id="274" r:id="rId7"/>
    <p:sldId id="272" r:id="rId8"/>
    <p:sldId id="269" r:id="rId9"/>
    <p:sldId id="300" r:id="rId10"/>
    <p:sldId id="299" r:id="rId11"/>
    <p:sldId id="301" r:id="rId12"/>
    <p:sldId id="302" r:id="rId13"/>
    <p:sldId id="303" r:id="rId14"/>
    <p:sldId id="289" r:id="rId15"/>
    <p:sldId id="304" r:id="rId16"/>
    <p:sldId id="296" r:id="rId17"/>
    <p:sldId id="283" r:id="rId18"/>
    <p:sldId id="275" r:id="rId19"/>
    <p:sldId id="277" r:id="rId20"/>
    <p:sldId id="278" r:id="rId21"/>
    <p:sldId id="279" r:id="rId22"/>
    <p:sldId id="280" r:id="rId23"/>
    <p:sldId id="286" r:id="rId24"/>
    <p:sldId id="288" r:id="rId25"/>
    <p:sldId id="287" r:id="rId26"/>
    <p:sldId id="281" r:id="rId27"/>
    <p:sldId id="282" r:id="rId28"/>
    <p:sldId id="284" r:id="rId29"/>
    <p:sldId id="285" r:id="rId30"/>
    <p:sldId id="293" r:id="rId31"/>
    <p:sldId id="291" r:id="rId32"/>
    <p:sldId id="294" r:id="rId33"/>
    <p:sldId id="290" r:id="rId34"/>
    <p:sldId id="265" r:id="rId35"/>
    <p:sldId id="261" r:id="rId36"/>
    <p:sldId id="266" r:id="rId37"/>
    <p:sldId id="305" r:id="rId38"/>
    <p:sldId id="306" r:id="rId39"/>
  </p:sldIdLst>
  <p:sldSz cx="12192000" cy="6858000"/>
  <p:notesSz cx="6858000" cy="9144000"/>
  <p:embeddedFontLst>
    <p:embeddedFont>
      <p:font typeface="Arial Black" panose="020B0604020202020204" pitchFamily="34" charset="0"/>
      <p:bold r:id="rId41"/>
    </p:embeddedFont>
    <p:embeddedFont>
      <p:font typeface="Trebuchet MS" panose="020B0703020202090204" pitchFamily="34" charset="0"/>
      <p:regular r:id="rId42"/>
      <p:bold r:id="rId43"/>
      <p:italic r:id="rId44"/>
    </p:embeddedFont>
    <p:embeddedFont>
      <p:font typeface="Wingdings 3" pitchFamily="2"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8415B-D0B0-204C-980B-6BA33DD27278}" type="datetimeFigureOut">
              <a:rPr lang="en-US" smtClean="0"/>
              <a:t>10/31/24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A9D84-4660-D743-93DD-06E34EAA64FA}" type="slidenum">
              <a:rPr lang="en-US" smtClean="0"/>
              <a:t>‹#›</a:t>
            </a:fld>
            <a:endParaRPr lang="en-US"/>
          </a:p>
        </p:txBody>
      </p:sp>
    </p:spTree>
    <p:extLst>
      <p:ext uri="{BB962C8B-B14F-4D97-AF65-F5344CB8AC3E}">
        <p14:creationId xmlns:p14="http://schemas.microsoft.com/office/powerpoint/2010/main" val="387178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Who would pay for PPE? Not in study budget.</a:t>
            </a:r>
          </a:p>
        </p:txBody>
      </p:sp>
      <p:sp>
        <p:nvSpPr>
          <p:cNvPr id="4" name="Slide Number Placeholder 3"/>
          <p:cNvSpPr>
            <a:spLocks noGrp="1"/>
          </p:cNvSpPr>
          <p:nvPr>
            <p:ph type="sldNum" sz="quarter" idx="5"/>
          </p:nvPr>
        </p:nvSpPr>
        <p:spPr/>
        <p:txBody>
          <a:bodyPr/>
          <a:lstStyle/>
          <a:p>
            <a:fld id="{551A9D84-4660-D743-93DD-06E34EAA64FA}" type="slidenum">
              <a:rPr lang="en-US" smtClean="0"/>
              <a:t>23</a:t>
            </a:fld>
            <a:endParaRPr lang="en-US"/>
          </a:p>
        </p:txBody>
      </p:sp>
    </p:spTree>
    <p:extLst>
      <p:ext uri="{BB962C8B-B14F-4D97-AF65-F5344CB8AC3E}">
        <p14:creationId xmlns:p14="http://schemas.microsoft.com/office/powerpoint/2010/main" val="125460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Social distancing, masks in place, cart with equipment, two staff members for recruitment</a:t>
            </a:r>
          </a:p>
        </p:txBody>
      </p:sp>
      <p:sp>
        <p:nvSpPr>
          <p:cNvPr id="4" name="Slide Number Placeholder 3"/>
          <p:cNvSpPr>
            <a:spLocks noGrp="1"/>
          </p:cNvSpPr>
          <p:nvPr>
            <p:ph type="sldNum" sz="quarter" idx="5"/>
          </p:nvPr>
        </p:nvSpPr>
        <p:spPr/>
        <p:txBody>
          <a:bodyPr/>
          <a:lstStyle/>
          <a:p>
            <a:fld id="{551A9D84-4660-D743-93DD-06E34EAA64FA}" type="slidenum">
              <a:rPr lang="en-US" smtClean="0"/>
              <a:t>24</a:t>
            </a:fld>
            <a:endParaRPr lang="en-US"/>
          </a:p>
        </p:txBody>
      </p:sp>
    </p:spTree>
    <p:extLst>
      <p:ext uri="{BB962C8B-B14F-4D97-AF65-F5344CB8AC3E}">
        <p14:creationId xmlns:p14="http://schemas.microsoft.com/office/powerpoint/2010/main" val="22468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Screened- number of unduplicated patients screened through Epic   </a:t>
            </a:r>
          </a:p>
          <a:p>
            <a:r>
              <a:rPr lang="en-US"/>
              <a:t>Ineligible- number of patients who did not meet study inclusion criteria    </a:t>
            </a:r>
          </a:p>
          <a:p>
            <a:r>
              <a:rPr lang="en-US"/>
              <a:t>Deferred- number of patients who are eligible but are unapproachable </a:t>
            </a:r>
          </a:p>
          <a:p>
            <a:r>
              <a:rPr lang="en-US"/>
              <a:t>Enrolled- number of patients consented and enrolled    </a:t>
            </a:r>
          </a:p>
        </p:txBody>
      </p:sp>
      <p:sp>
        <p:nvSpPr>
          <p:cNvPr id="4" name="Slide Number Placeholder 3"/>
          <p:cNvSpPr>
            <a:spLocks noGrp="1"/>
          </p:cNvSpPr>
          <p:nvPr>
            <p:ph type="sldNum" sz="quarter" idx="5"/>
          </p:nvPr>
        </p:nvSpPr>
        <p:spPr/>
        <p:txBody>
          <a:bodyPr/>
          <a:lstStyle/>
          <a:p>
            <a:fld id="{551A9D84-4660-D743-93DD-06E34EAA64FA}" type="slidenum">
              <a:rPr lang="en-US" smtClean="0"/>
              <a:t>26</a:t>
            </a:fld>
            <a:endParaRPr lang="en-US"/>
          </a:p>
        </p:txBody>
      </p:sp>
    </p:spTree>
    <p:extLst>
      <p:ext uri="{BB962C8B-B14F-4D97-AF65-F5344CB8AC3E}">
        <p14:creationId xmlns:p14="http://schemas.microsoft.com/office/powerpoint/2010/main" val="262917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Non-community dwelling (ineligible)* - residing or being discharged to in-patient rehabilitation, long-term care or assisted living resident or hospice care, homeless,    </a:t>
            </a:r>
          </a:p>
          <a:p>
            <a:endParaRPr lang="en-US">
              <a:cs typeface="Calibri"/>
            </a:endParaRPr>
          </a:p>
          <a:p>
            <a:r>
              <a:rPr lang="en-US"/>
              <a:t>Not approached**- discharged before approached, out of the room when approached, having a procedure/surgery unable to approach to consent, left AMA, were approached given a flyer and were to call research staff if interested </a:t>
            </a:r>
          </a:p>
          <a:p>
            <a:r>
              <a:rPr lang="en-US" i="1"/>
              <a:t> </a:t>
            </a:r>
            <a:r>
              <a:rPr lang="en-US"/>
              <a:t> </a:t>
            </a:r>
            <a:endParaRPr lang="en-US">
              <a:cs typeface="Calibri"/>
            </a:endParaRPr>
          </a:p>
          <a:p>
            <a:r>
              <a:rPr lang="en-US"/>
              <a:t>Non-community dwelling (deferred)* - being discharged to in-patient rehabilitation, SNF </a:t>
            </a:r>
          </a:p>
          <a:p>
            <a:r>
              <a:rPr lang="en-US"/>
              <a:t>Too sick***- definition has not been standardized  </a:t>
            </a:r>
          </a:p>
        </p:txBody>
      </p:sp>
      <p:sp>
        <p:nvSpPr>
          <p:cNvPr id="4" name="Slide Number Placeholder 3"/>
          <p:cNvSpPr>
            <a:spLocks noGrp="1"/>
          </p:cNvSpPr>
          <p:nvPr>
            <p:ph type="sldNum" sz="quarter" idx="5"/>
          </p:nvPr>
        </p:nvSpPr>
        <p:spPr/>
        <p:txBody>
          <a:bodyPr/>
          <a:lstStyle/>
          <a:p>
            <a:fld id="{551A9D84-4660-D743-93DD-06E34EAA64FA}" type="slidenum">
              <a:rPr lang="en-US" smtClean="0"/>
              <a:t>27</a:t>
            </a:fld>
            <a:endParaRPr lang="en-US"/>
          </a:p>
        </p:txBody>
      </p:sp>
    </p:spTree>
    <p:extLst>
      <p:ext uri="{BB962C8B-B14F-4D97-AF65-F5344CB8AC3E}">
        <p14:creationId xmlns:p14="http://schemas.microsoft.com/office/powerpoint/2010/main" val="316737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dx.doi.org/10.1136/bmjopen-2012-00236023396504" TargetMode="External"/><Relationship Id="rId2" Type="http://schemas.openxmlformats.org/officeDocument/2006/relationships/hyperlink" Target="http://dx.doi.org/10.1177/174077451455830725475878"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201434" y="1940519"/>
            <a:ext cx="6912552" cy="1841008"/>
          </a:xfrm>
        </p:spPr>
        <p:txBody>
          <a:bodyPr>
            <a:normAutofit/>
          </a:bodyPr>
          <a:lstStyle/>
          <a:p>
            <a:pPr algn="l"/>
            <a:r>
              <a:rPr lang="en-US" sz="4000" b="1" dirty="0">
                <a:solidFill>
                  <a:schemeClr val="tx1"/>
                </a:solidFill>
                <a:latin typeface="Arial Black" panose="020B0604020202020204" pitchFamily="34" charset="0"/>
                <a:cs typeface="Arial Black" panose="020B0604020202020204" pitchFamily="34" charset="0"/>
              </a:rPr>
              <a:t>Participant Recruitment and Retention </a:t>
            </a:r>
          </a:p>
        </p:txBody>
      </p:sp>
      <p:sp>
        <p:nvSpPr>
          <p:cNvPr id="3" name="TextBox 2">
            <a:extLst>
              <a:ext uri="{FF2B5EF4-FFF2-40B4-BE49-F238E27FC236}">
                <a16:creationId xmlns:a16="http://schemas.microsoft.com/office/drawing/2014/main" id="{DDDD93EA-B2B3-6E29-4808-89B42F09423E}"/>
              </a:ext>
            </a:extLst>
          </p:cNvPr>
          <p:cNvSpPr txBox="1"/>
          <p:nvPr/>
        </p:nvSpPr>
        <p:spPr>
          <a:xfrm>
            <a:off x="1156137" y="4674662"/>
            <a:ext cx="958246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Michelle Martin, PhD, FACSM​</a:t>
            </a:r>
          </a:p>
          <a:p>
            <a:r>
              <a:rPr lang="en-US" dirty="0">
                <a:latin typeface="Arial" panose="020B0604020202020204" pitchFamily="34" charset="0"/>
                <a:cs typeface="Arial" panose="020B0604020202020204" pitchFamily="34" charset="0"/>
              </a:rPr>
              <a:t>Sarah J Rhoads, PhD, DNP, WHNP-BC, FAAN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Anne H. Zachry, PhD, OTR/L</a:t>
            </a:r>
          </a:p>
        </p:txBody>
      </p:sp>
      <p:sp>
        <p:nvSpPr>
          <p:cNvPr id="5" name="TextBox 4">
            <a:extLst>
              <a:ext uri="{FF2B5EF4-FFF2-40B4-BE49-F238E27FC236}">
                <a16:creationId xmlns:a16="http://schemas.microsoft.com/office/drawing/2014/main" id="{FDBE68A0-9508-A3AD-FE33-111554E8873B}"/>
              </a:ext>
            </a:extLst>
          </p:cNvPr>
          <p:cNvSpPr txBox="1"/>
          <p:nvPr/>
        </p:nvSpPr>
        <p:spPr>
          <a:xfrm>
            <a:off x="1156136" y="798343"/>
            <a:ext cx="958246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PRINCIPAL INVESTIGATOR RESEARCH TRAINING</a:t>
            </a:r>
          </a:p>
          <a:p>
            <a:r>
              <a:rPr lang="en-US" dirty="0">
                <a:latin typeface="Arial" panose="020B0604020202020204" pitchFamily="34" charset="0"/>
                <a:cs typeface="Arial" panose="020B0604020202020204" pitchFamily="34" charset="0"/>
              </a:rPr>
              <a:t>SESSION 8:</a:t>
            </a:r>
          </a:p>
        </p:txBody>
      </p:sp>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5AD5-7757-4E92-B1D5-AAFCC3D4332F}"/>
              </a:ext>
            </a:extLst>
          </p:cNvPr>
          <p:cNvSpPr>
            <a:spLocks noGrp="1"/>
          </p:cNvSpPr>
          <p:nvPr>
            <p:ph type="title"/>
          </p:nvPr>
        </p:nvSpPr>
        <p:spPr>
          <a:xfrm>
            <a:off x="677334" y="609600"/>
            <a:ext cx="9369711" cy="1320800"/>
          </a:xfrm>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Ewing A. et al., Factors associated with willingness to provide biospecimens for genetics research among African American cancer survivors (2019)</a:t>
            </a:r>
          </a:p>
        </p:txBody>
      </p:sp>
      <p:sp>
        <p:nvSpPr>
          <p:cNvPr id="3" name="Content Placeholder 2">
            <a:extLst>
              <a:ext uri="{FF2B5EF4-FFF2-40B4-BE49-F238E27FC236}">
                <a16:creationId xmlns:a16="http://schemas.microsoft.com/office/drawing/2014/main" id="{BC3D9C50-2A5E-49BE-B27C-0ED0F98F12EC}"/>
              </a:ext>
            </a:extLst>
          </p:cNvPr>
          <p:cNvSpPr>
            <a:spLocks noGrp="1"/>
          </p:cNvSpPr>
          <p:nvPr>
            <p:ph idx="1"/>
          </p:nvPr>
        </p:nvSpPr>
        <p:spPr/>
        <p:txBody>
          <a:bodyPr vert="horz" lIns="91440" tIns="45720" rIns="91440" bIns="45720" rtlCol="0" anchor="t">
            <a:normAutofit/>
          </a:bodyPr>
          <a:lstStyle/>
          <a:p>
            <a:r>
              <a:rPr lang="en-US" sz="2000" dirty="0">
                <a:latin typeface="Arial" panose="020B0604020202020204" pitchFamily="34" charset="0"/>
                <a:cs typeface="Arial" panose="020B0604020202020204" pitchFamily="34" charset="0"/>
              </a:rPr>
              <a:t>A self-administered survey of individuals diagnosed with cancer </a:t>
            </a:r>
          </a:p>
          <a:p>
            <a:pPr lvl="1"/>
            <a:r>
              <a:rPr lang="en-US" sz="1800" dirty="0">
                <a:latin typeface="Arial" panose="020B0604020202020204" pitchFamily="34" charset="0"/>
                <a:cs typeface="Arial" panose="020B0604020202020204" pitchFamily="34" charset="0"/>
              </a:rPr>
              <a:t>Demographics, family history, knowledge about cancer genetics and disparities, beliefs about cancer research, willingness to provide a biospecimen  </a:t>
            </a:r>
          </a:p>
          <a:p>
            <a:r>
              <a:rPr lang="en-US" sz="2000" dirty="0">
                <a:latin typeface="Arial" panose="020B0604020202020204" pitchFamily="34" charset="0"/>
                <a:cs typeface="Arial" panose="020B0604020202020204" pitchFamily="34" charset="0"/>
              </a:rPr>
              <a:t>Willingness to provide a biospecimen was associated with: </a:t>
            </a:r>
          </a:p>
          <a:p>
            <a:pPr lvl="1"/>
            <a:r>
              <a:rPr lang="en-US" sz="1800" dirty="0">
                <a:latin typeface="Arial" panose="020B0604020202020204" pitchFamily="34" charset="0"/>
                <a:ea typeface="+mn-lt"/>
                <a:cs typeface="Arial" panose="020B0604020202020204" pitchFamily="34" charset="0"/>
              </a:rPr>
              <a:t>Belief in the importance of genetic causes for cancer</a:t>
            </a:r>
          </a:p>
          <a:p>
            <a:pPr lvl="1"/>
            <a:r>
              <a:rPr lang="en-US" sz="1800" dirty="0">
                <a:latin typeface="Arial" panose="020B0604020202020204" pitchFamily="34" charset="0"/>
                <a:ea typeface="+mn-lt"/>
                <a:cs typeface="Arial" panose="020B0604020202020204" pitchFamily="34" charset="0"/>
              </a:rPr>
              <a:t>Help future generations</a:t>
            </a:r>
          </a:p>
          <a:p>
            <a:pPr lvl="1"/>
            <a:r>
              <a:rPr lang="en-US" sz="1800" dirty="0">
                <a:latin typeface="Arial" panose="020B0604020202020204" pitchFamily="34" charset="0"/>
                <a:ea typeface="+mn-lt"/>
                <a:cs typeface="Arial" panose="020B0604020202020204" pitchFamily="34" charset="0"/>
              </a:rPr>
              <a:t>Male</a:t>
            </a:r>
          </a:p>
          <a:p>
            <a:pPr lvl="1"/>
            <a:r>
              <a:rPr lang="en-US" sz="1800" dirty="0">
                <a:latin typeface="Arial" panose="020B0604020202020204" pitchFamily="34" charset="0"/>
                <a:ea typeface="+mn-lt"/>
                <a:cs typeface="Arial" panose="020B0604020202020204" pitchFamily="34" charset="0"/>
              </a:rPr>
              <a:t>Belief in importance of participating in genetics research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42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9BD3-3EFB-403C-8C28-ACE78B19654F}"/>
              </a:ext>
            </a:extLst>
          </p:cNvPr>
          <p:cNvSpPr>
            <a:spLocks noGrp="1"/>
          </p:cNvSpPr>
          <p:nvPr>
            <p:ph type="title"/>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O'Neill, Z. et al., Who says "no" to participating in stroke clinical trials and why: an observational study from the Vancouver Stroke Program (2019)</a:t>
            </a:r>
          </a:p>
        </p:txBody>
      </p:sp>
      <p:sp>
        <p:nvSpPr>
          <p:cNvPr id="3" name="Content Placeholder 2">
            <a:extLst>
              <a:ext uri="{FF2B5EF4-FFF2-40B4-BE49-F238E27FC236}">
                <a16:creationId xmlns:a16="http://schemas.microsoft.com/office/drawing/2014/main" id="{09B1F617-E273-4BBD-B96D-46B2EB597BD1}"/>
              </a:ext>
            </a:extLst>
          </p:cNvPr>
          <p:cNvSpPr>
            <a:spLocks noGrp="1"/>
          </p:cNvSpPr>
          <p:nvPr>
            <p:ph idx="1"/>
          </p:nvPr>
        </p:nvSpPr>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Review of the screening logs and reasons for refusals across a number of studies (and study types) as a part of stroke program </a:t>
            </a:r>
          </a:p>
          <a:p>
            <a:r>
              <a:rPr lang="en-US" sz="2400" dirty="0">
                <a:latin typeface="Arial" panose="020B0604020202020204" pitchFamily="34" charset="0"/>
                <a:cs typeface="Arial" panose="020B0604020202020204" pitchFamily="34" charset="0"/>
              </a:rPr>
              <a:t>Prospective data collection using structured case report and list of reasons for refusal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3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FC6B-47E4-4862-AE23-4AD8FC3D316F}"/>
              </a:ext>
            </a:extLst>
          </p:cNvPr>
          <p:cNvSpPr>
            <a:spLocks noGrp="1"/>
          </p:cNvSpPr>
          <p:nvPr>
            <p:ph type="title"/>
          </p:nvPr>
        </p:nvSpPr>
        <p:spPr/>
        <p:txBody>
          <a:bodyPr>
            <a:noAutofit/>
          </a:bodyPr>
          <a:lstStyle/>
          <a:p>
            <a:r>
              <a:rPr lang="en-US" sz="2800" dirty="0">
                <a:latin typeface="Arial" panose="020B0604020202020204" pitchFamily="34" charset="0"/>
                <a:ea typeface="+mj-lt"/>
                <a:cs typeface="Arial" panose="020B0604020202020204" pitchFamily="34" charset="0"/>
              </a:rPr>
              <a:t>O'Neill, Z. et al., Who says "no" to participating in stroke clinical trials and why: an observational study from the Vancouver Stroke Program (2019)</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AD4E59-C3AD-4C80-85CC-CB56C9A12FB8}"/>
              </a:ext>
            </a:extLst>
          </p:cNvPr>
          <p:cNvSpPr>
            <a:spLocks noGrp="1"/>
          </p:cNvSpPr>
          <p:nvPr>
            <p:ph idx="1"/>
          </p:nvPr>
        </p:nvSpPr>
        <p:spPr/>
        <p:txBody>
          <a:bodyPr vert="horz" lIns="91440" tIns="45720" rIns="91440" bIns="45720" rtlCol="0" anchor="t">
            <a:normAutofit/>
          </a:bodyPr>
          <a:lstStyle/>
          <a:p>
            <a:r>
              <a:rPr lang="en-US" sz="2000" dirty="0">
                <a:latin typeface="Arial" panose="020B0604020202020204" pitchFamily="34" charset="0"/>
                <a:cs typeface="Arial" panose="020B0604020202020204" pitchFamily="34" charset="0"/>
              </a:rPr>
              <a:t>Lowest rate of refusal to highest: Device trial (lowest), antithrombotic, surgical intervention  (highest rate of refusal)</a:t>
            </a:r>
          </a:p>
          <a:p>
            <a:r>
              <a:rPr lang="en-US" sz="2000" dirty="0">
                <a:latin typeface="Arial" panose="020B0604020202020204" pitchFamily="34" charset="0"/>
                <a:cs typeface="Arial" panose="020B0604020202020204" pitchFamily="34" charset="0"/>
              </a:rPr>
              <a:t>Antithrombotic trial  - most common reason for refusal was randomization to the study drug (i.e., the increased bleeding risk)</a:t>
            </a:r>
          </a:p>
          <a:p>
            <a:r>
              <a:rPr lang="en-US" sz="2000" dirty="0">
                <a:latin typeface="Arial" panose="020B0604020202020204" pitchFamily="34" charset="0"/>
                <a:cs typeface="Arial" panose="020B0604020202020204" pitchFamily="34" charset="0"/>
              </a:rPr>
              <a:t>Device trial – most common reason for refusal was disinterest</a:t>
            </a:r>
          </a:p>
          <a:p>
            <a:r>
              <a:rPr lang="en-US" sz="2000" dirty="0">
                <a:latin typeface="Arial" panose="020B0604020202020204" pitchFamily="34" charset="0"/>
                <a:cs typeface="Arial" panose="020B0604020202020204" pitchFamily="34" charset="0"/>
              </a:rPr>
              <a:t>Surgical trial – most common reason for refusal was inability to choose preferred treatment (i.e., random design)</a:t>
            </a:r>
          </a:p>
          <a:p>
            <a:r>
              <a:rPr lang="en-US" sz="2000" dirty="0">
                <a:latin typeface="Arial" panose="020B0604020202020204" pitchFamily="34" charset="0"/>
                <a:cs typeface="Arial" panose="020B0604020202020204" pitchFamily="34" charset="0"/>
              </a:rPr>
              <a:t>Women more likely to refuse participation, overall </a:t>
            </a: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53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E6AF-2F79-41EF-A879-50244229F3FB}"/>
              </a:ext>
            </a:extLst>
          </p:cNvPr>
          <p:cNvSpPr>
            <a:spLocks noGrp="1"/>
          </p:cNvSpPr>
          <p:nvPr>
            <p:ph type="title"/>
          </p:nvPr>
        </p:nvSpPr>
        <p:spPr>
          <a:xfrm>
            <a:off x="788545" y="906162"/>
            <a:ext cx="8596668" cy="1320800"/>
          </a:xfrm>
        </p:spPr>
        <p:txBody>
          <a:bodyPr/>
          <a:lstStyle/>
          <a:p>
            <a:r>
              <a:rPr lang="en-US">
                <a:latin typeface="Arial" panose="020B0604020202020204" pitchFamily="34" charset="0"/>
                <a:cs typeface="Arial" panose="020B0604020202020204" pitchFamily="34" charset="0"/>
              </a:rPr>
              <a:t>Recruitment from a safety-net hospital for a cancer education program (2011)</a:t>
            </a:r>
          </a:p>
        </p:txBody>
      </p:sp>
    </p:spTree>
    <p:extLst>
      <p:ext uri="{BB962C8B-B14F-4D97-AF65-F5344CB8AC3E}">
        <p14:creationId xmlns:p14="http://schemas.microsoft.com/office/powerpoint/2010/main" val="342247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AD76B4F4-4583-435D-A504-BA300612C856}"/>
              </a:ext>
            </a:extLst>
          </p:cNvPr>
          <p:cNvPicPr>
            <a:picLocks noChangeAspect="1"/>
          </p:cNvPicPr>
          <p:nvPr/>
        </p:nvPicPr>
        <p:blipFill>
          <a:blip r:embed="rId2"/>
          <a:stretch>
            <a:fillRect/>
          </a:stretch>
        </p:blipFill>
        <p:spPr>
          <a:xfrm>
            <a:off x="1517212" y="211990"/>
            <a:ext cx="6428184" cy="6627475"/>
          </a:xfrm>
          <a:prstGeom prst="rect">
            <a:avLst/>
          </a:prstGeom>
        </p:spPr>
      </p:pic>
    </p:spTree>
    <p:extLst>
      <p:ext uri="{BB962C8B-B14F-4D97-AF65-F5344CB8AC3E}">
        <p14:creationId xmlns:p14="http://schemas.microsoft.com/office/powerpoint/2010/main" val="317262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E34E-377E-48A9-96E3-8B5D273D13C0}"/>
              </a:ext>
            </a:extLst>
          </p:cNvPr>
          <p:cNvSpPr>
            <a:spLocks noGrp="1"/>
          </p:cNvSpPr>
          <p:nvPr>
            <p:ph type="title"/>
          </p:nvPr>
        </p:nvSpPr>
        <p:spPr/>
        <p:txBody>
          <a:bodyPr>
            <a:noAutofit/>
          </a:bodyPr>
          <a:lstStyle/>
          <a:p>
            <a:r>
              <a:rPr lang="en-US" sz="3100" dirty="0">
                <a:latin typeface="Arial" panose="020B0604020202020204" pitchFamily="34" charset="0"/>
                <a:cs typeface="Arial" panose="020B0604020202020204" pitchFamily="34" charset="0"/>
              </a:rPr>
              <a:t>Sheridan R., et al. Why do patients take part in research? An overview of systematic reviews of psychosocial barriers and facilitators (2020)</a:t>
            </a:r>
          </a:p>
        </p:txBody>
      </p:sp>
      <p:sp>
        <p:nvSpPr>
          <p:cNvPr id="3" name="Content Placeholder 2">
            <a:extLst>
              <a:ext uri="{FF2B5EF4-FFF2-40B4-BE49-F238E27FC236}">
                <a16:creationId xmlns:a16="http://schemas.microsoft.com/office/drawing/2014/main" id="{4654D143-C404-4515-8A16-502E036B62FF}"/>
              </a:ext>
            </a:extLst>
          </p:cNvPr>
          <p:cNvSpPr>
            <a:spLocks noGrp="1"/>
          </p:cNvSpPr>
          <p:nvPr>
            <p:ph idx="1"/>
          </p:nvPr>
        </p:nvSpPr>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Stigma related to disease topic (concerns about individuals knowing or assuming based on their participation in the study)</a:t>
            </a:r>
          </a:p>
          <a:p>
            <a:r>
              <a:rPr lang="en-US" sz="2400" dirty="0">
                <a:latin typeface="Arial" panose="020B0604020202020204" pitchFamily="34" charset="0"/>
                <a:cs typeface="Arial" panose="020B0604020202020204" pitchFamily="34" charset="0"/>
              </a:rPr>
              <a:t>Fear and risk of treatments/side effects (Individuals with life-limiting diagnoses more tolerant of research risk) </a:t>
            </a:r>
          </a:p>
          <a:p>
            <a:r>
              <a:rPr lang="en-US" sz="2400" dirty="0">
                <a:latin typeface="Arial" panose="020B0604020202020204" pitchFamily="34" charset="0"/>
                <a:cs typeface="Arial" panose="020B0604020202020204" pitchFamily="34" charset="0"/>
              </a:rPr>
              <a:t>Confidence/trust  in the physician </a:t>
            </a:r>
          </a:p>
          <a:p>
            <a:r>
              <a:rPr lang="en-US" sz="2400" dirty="0">
                <a:latin typeface="Arial" panose="020B0604020202020204" pitchFamily="34" charset="0"/>
                <a:cs typeface="Arial" panose="020B0604020202020204" pitchFamily="34" charset="0"/>
              </a:rPr>
              <a:t>Benefit to self, others (generally and those personally important –this varied)</a:t>
            </a:r>
          </a:p>
        </p:txBody>
      </p:sp>
    </p:spTree>
    <p:extLst>
      <p:ext uri="{BB962C8B-B14F-4D97-AF65-F5344CB8AC3E}">
        <p14:creationId xmlns:p14="http://schemas.microsoft.com/office/powerpoint/2010/main" val="374709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CB8B-C9F7-4869-9D74-46CA7A4F29E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Take Home Messages</a:t>
            </a:r>
          </a:p>
        </p:txBody>
      </p:sp>
      <p:sp>
        <p:nvSpPr>
          <p:cNvPr id="6" name="Content Placeholder 5">
            <a:extLst>
              <a:ext uri="{FF2B5EF4-FFF2-40B4-BE49-F238E27FC236}">
                <a16:creationId xmlns:a16="http://schemas.microsoft.com/office/drawing/2014/main" id="{ACCD0956-8E6F-4C43-B5B7-46C24C6A7739}"/>
              </a:ext>
            </a:extLst>
          </p:cNvPr>
          <p:cNvSpPr>
            <a:spLocks noGrp="1"/>
          </p:cNvSpPr>
          <p:nvPr>
            <p:ph sz="quarter" idx="4"/>
          </p:nvPr>
        </p:nvSpPr>
        <p:spPr>
          <a:xfrm>
            <a:off x="4436076" y="2131764"/>
            <a:ext cx="5202194" cy="3304117"/>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Study participation is a decision influenced by many factors </a:t>
            </a:r>
          </a:p>
          <a:p>
            <a:r>
              <a:rPr lang="en-US" sz="2400" dirty="0">
                <a:latin typeface="Arial" panose="020B0604020202020204" pitchFamily="34" charset="0"/>
                <a:cs typeface="Arial" panose="020B0604020202020204" pitchFamily="34" charset="0"/>
              </a:rPr>
              <a:t>Recruitment is a process </a:t>
            </a:r>
          </a:p>
          <a:p>
            <a:r>
              <a:rPr lang="en-US" sz="2400" dirty="0">
                <a:latin typeface="Arial" panose="020B0604020202020204" pitchFamily="34" charset="0"/>
                <a:cs typeface="Arial" panose="020B0604020202020204" pitchFamily="34" charset="0"/>
              </a:rPr>
              <a:t>Research literature and conceptual frameworks can provide guidance on recruitment efforts </a:t>
            </a:r>
          </a:p>
          <a:p>
            <a:endParaRPr lang="en-US" dirty="0">
              <a:latin typeface="Arial" panose="020B0604020202020204" pitchFamily="34" charset="0"/>
              <a:cs typeface="Arial" panose="020B0604020202020204" pitchFamily="34" charset="0"/>
            </a:endParaRPr>
          </a:p>
        </p:txBody>
      </p:sp>
      <p:pic>
        <p:nvPicPr>
          <p:cNvPr id="8" name="Picture 14" descr="A picture containing text, sign, vector graphics&#10;&#10;Description automatically generated">
            <a:extLst>
              <a:ext uri="{FF2B5EF4-FFF2-40B4-BE49-F238E27FC236}">
                <a16:creationId xmlns:a16="http://schemas.microsoft.com/office/drawing/2014/main" id="{6363B3BB-E1B7-466B-9561-120C7CA8339A}"/>
              </a:ext>
            </a:extLst>
          </p:cNvPr>
          <p:cNvPicPr>
            <a:picLocks noChangeAspect="1"/>
          </p:cNvPicPr>
          <p:nvPr/>
        </p:nvPicPr>
        <p:blipFill>
          <a:blip r:embed="rId2"/>
          <a:stretch>
            <a:fillRect/>
          </a:stretch>
        </p:blipFill>
        <p:spPr>
          <a:xfrm>
            <a:off x="838565" y="2038694"/>
            <a:ext cx="3305175" cy="3305175"/>
          </a:xfrm>
          <a:prstGeom prst="rect">
            <a:avLst/>
          </a:prstGeom>
        </p:spPr>
      </p:pic>
    </p:spTree>
    <p:extLst>
      <p:ext uri="{BB962C8B-B14F-4D97-AF65-F5344CB8AC3E}">
        <p14:creationId xmlns:p14="http://schemas.microsoft.com/office/powerpoint/2010/main" val="54700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F674-FF42-4F28-A5D7-D3D93CDF643A}"/>
              </a:ext>
            </a:extLst>
          </p:cNvPr>
          <p:cNvSpPr>
            <a:spLocks noGrp="1"/>
          </p:cNvSpPr>
          <p:nvPr>
            <p:ph type="ctrTitle"/>
          </p:nvPr>
        </p:nvSpPr>
        <p:spPr/>
        <p:txBody>
          <a:bodyPr/>
          <a:lstStyle/>
          <a:p>
            <a:r>
              <a:rPr lang="en-US" sz="4400" dirty="0">
                <a:latin typeface="Arial" panose="020B0604020202020204" pitchFamily="34" charset="0"/>
                <a:cs typeface="Arial" panose="020B0604020202020204" pitchFamily="34" charset="0"/>
              </a:rPr>
              <a:t>COVID-19 Pandemic's Impact on Research Recruitment</a:t>
            </a:r>
          </a:p>
        </p:txBody>
      </p:sp>
      <p:sp>
        <p:nvSpPr>
          <p:cNvPr id="3" name="Subtitle 2">
            <a:extLst>
              <a:ext uri="{FF2B5EF4-FFF2-40B4-BE49-F238E27FC236}">
                <a16:creationId xmlns:a16="http://schemas.microsoft.com/office/drawing/2014/main" id="{200B8AAF-8A96-4B7E-BE5D-A20C6A13E21F}"/>
              </a:ext>
            </a:extLst>
          </p:cNvPr>
          <p:cNvSpPr>
            <a:spLocks noGrp="1"/>
          </p:cNvSpPr>
          <p:nvPr>
            <p:ph type="subTitle" idx="1"/>
          </p:nvPr>
        </p:nvSpPr>
        <p:spPr/>
        <p:txBody>
          <a:bodyPr>
            <a:normAutofit/>
          </a:bodyPr>
          <a:lstStyle/>
          <a:p>
            <a:r>
              <a:rPr lang="en-US" sz="3600" dirty="0">
                <a:latin typeface="Arial" panose="020B0604020202020204" pitchFamily="34" charset="0"/>
                <a:cs typeface="Arial" panose="020B0604020202020204" pitchFamily="34" charset="0"/>
              </a:rPr>
              <a:t>Case Study </a:t>
            </a:r>
          </a:p>
        </p:txBody>
      </p:sp>
    </p:spTree>
    <p:extLst>
      <p:ext uri="{BB962C8B-B14F-4D97-AF65-F5344CB8AC3E}">
        <p14:creationId xmlns:p14="http://schemas.microsoft.com/office/powerpoint/2010/main" val="543752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10;&#10;Description automatically generated">
            <a:extLst>
              <a:ext uri="{FF2B5EF4-FFF2-40B4-BE49-F238E27FC236}">
                <a16:creationId xmlns:a16="http://schemas.microsoft.com/office/drawing/2014/main" id="{216D306D-78BF-47A2-AF86-FA7DE5A54434}"/>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68452" y="571500"/>
            <a:ext cx="11055096" cy="5715000"/>
          </a:xfrm>
          <a:prstGeom prst="rect">
            <a:avLst/>
          </a:prstGeom>
        </p:spPr>
      </p:pic>
    </p:spTree>
    <p:extLst>
      <p:ext uri="{BB962C8B-B14F-4D97-AF65-F5344CB8AC3E}">
        <p14:creationId xmlns:p14="http://schemas.microsoft.com/office/powerpoint/2010/main" val="187041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217784CA-038D-49B2-B704-BD259FC20863}"/>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68452" y="571500"/>
            <a:ext cx="11055096" cy="5715000"/>
          </a:xfrm>
          <a:prstGeom prst="rect">
            <a:avLst/>
          </a:prstGeom>
        </p:spPr>
      </p:pic>
    </p:spTree>
    <p:extLst>
      <p:ext uri="{BB962C8B-B14F-4D97-AF65-F5344CB8AC3E}">
        <p14:creationId xmlns:p14="http://schemas.microsoft.com/office/powerpoint/2010/main" val="42555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1EC3-2746-496E-A4D6-11E1AE6E1CE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Session Overview  </a:t>
            </a:r>
          </a:p>
        </p:txBody>
      </p:sp>
      <p:sp>
        <p:nvSpPr>
          <p:cNvPr id="3" name="Content Placeholder 2">
            <a:extLst>
              <a:ext uri="{FF2B5EF4-FFF2-40B4-BE49-F238E27FC236}">
                <a16:creationId xmlns:a16="http://schemas.microsoft.com/office/drawing/2014/main" id="{677675AB-692C-466C-8EF9-C8160F55B552}"/>
              </a:ext>
            </a:extLst>
          </p:cNvPr>
          <p:cNvSpPr>
            <a:spLocks noGrp="1"/>
          </p:cNvSpPr>
          <p:nvPr>
            <p:ph idx="1"/>
          </p:nvPr>
        </p:nvSpPr>
        <p:spPr>
          <a:xfrm>
            <a:off x="677334" y="1577014"/>
            <a:ext cx="9249810" cy="3880773"/>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Conceptual framework for understanding factors that influence participation in research </a:t>
            </a:r>
          </a:p>
          <a:p>
            <a:r>
              <a:rPr lang="en-US" sz="2400" dirty="0">
                <a:latin typeface="Arial" panose="020B0604020202020204" pitchFamily="34" charset="0"/>
                <a:cs typeface="Arial" panose="020B0604020202020204" pitchFamily="34" charset="0"/>
              </a:rPr>
              <a:t>Highlight research studies that explore factors associated with recruitment </a:t>
            </a:r>
          </a:p>
          <a:p>
            <a:r>
              <a:rPr lang="en-US" sz="2400" dirty="0">
                <a:latin typeface="Arial" panose="020B0604020202020204" pitchFamily="34" charset="0"/>
                <a:cs typeface="Arial" panose="020B0604020202020204" pitchFamily="34" charset="0"/>
              </a:rPr>
              <a:t>Share recruitment successes and lessons from the field </a:t>
            </a:r>
          </a:p>
          <a:p>
            <a:r>
              <a:rPr lang="en-US" sz="2400" dirty="0">
                <a:latin typeface="Arial" panose="020B0604020202020204" pitchFamily="34" charset="0"/>
                <a:cs typeface="Arial" panose="020B0604020202020204" pitchFamily="34" charset="0"/>
              </a:rPr>
              <a:t>Recruitment and retention strategies and lessons learned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03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D96A351F-E3FB-4E71-9A2E-A2FEB566D070}"/>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01757" y="588716"/>
            <a:ext cx="11021790" cy="5697783"/>
          </a:xfrm>
          <a:prstGeom prst="rect">
            <a:avLst/>
          </a:prstGeom>
        </p:spPr>
      </p:pic>
    </p:spTree>
    <p:extLst>
      <p:ext uri="{BB962C8B-B14F-4D97-AF65-F5344CB8AC3E}">
        <p14:creationId xmlns:p14="http://schemas.microsoft.com/office/powerpoint/2010/main" val="323021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BAFA98BB-129B-4762-9B33-BB0E1E76511C}"/>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68452" y="571500"/>
            <a:ext cx="11055096" cy="5715000"/>
          </a:xfrm>
          <a:prstGeom prst="rect">
            <a:avLst/>
          </a:prstGeom>
        </p:spPr>
      </p:pic>
    </p:spTree>
    <p:extLst>
      <p:ext uri="{BB962C8B-B14F-4D97-AF65-F5344CB8AC3E}">
        <p14:creationId xmlns:p14="http://schemas.microsoft.com/office/powerpoint/2010/main" val="96539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a:extLst>
              <a:ext uri="{FF2B5EF4-FFF2-40B4-BE49-F238E27FC236}">
                <a16:creationId xmlns:a16="http://schemas.microsoft.com/office/drawing/2014/main" id="{4D96C523-2243-4978-A830-518FEFE059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F132E3A-FF48-4F87-BB92-9200845773A5}"/>
              </a:ext>
            </a:extLst>
          </p:cNvPr>
          <p:cNvSpPr>
            <a:spLocks noGrp="1"/>
          </p:cNvSpPr>
          <p:nvPr>
            <p:ph type="title"/>
          </p:nvPr>
        </p:nvSpPr>
        <p:spPr>
          <a:xfrm>
            <a:off x="677333" y="760919"/>
            <a:ext cx="3851123" cy="1320800"/>
          </a:xfrm>
        </p:spPr>
        <p:txBody>
          <a:bodyPr>
            <a:normAutofit/>
          </a:bodyPr>
          <a:lstStyle/>
          <a:p>
            <a:r>
              <a:rPr lang="en-US" dirty="0">
                <a:latin typeface="Arial" panose="020B0604020202020204" pitchFamily="34" charset="0"/>
                <a:cs typeface="Arial" panose="020B0604020202020204" pitchFamily="34" charset="0"/>
              </a:rPr>
              <a:t>Recruitment</a:t>
            </a:r>
          </a:p>
        </p:txBody>
      </p:sp>
      <p:sp>
        <p:nvSpPr>
          <p:cNvPr id="3" name="Content Placeholder 2">
            <a:extLst>
              <a:ext uri="{FF2B5EF4-FFF2-40B4-BE49-F238E27FC236}">
                <a16:creationId xmlns:a16="http://schemas.microsoft.com/office/drawing/2014/main" id="{BD1E9137-CE13-4E46-BFD3-5565609DBD01}"/>
              </a:ext>
            </a:extLst>
          </p:cNvPr>
          <p:cNvSpPr>
            <a:spLocks noGrp="1"/>
          </p:cNvSpPr>
          <p:nvPr>
            <p:ph idx="1"/>
          </p:nvPr>
        </p:nvSpPr>
        <p:spPr>
          <a:xfrm>
            <a:off x="677334" y="2160589"/>
            <a:ext cx="3851122" cy="3880773"/>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Supposed to start April 1, 2020 </a:t>
            </a:r>
          </a:p>
          <a:p>
            <a:r>
              <a:rPr lang="en-US" dirty="0">
                <a:latin typeface="Arial" panose="020B0604020202020204" pitchFamily="34" charset="0"/>
                <a:cs typeface="Arial" panose="020B0604020202020204" pitchFamily="34" charset="0"/>
              </a:rPr>
              <a:t>Suspended until November 2020 due to the COVID-19 pandemic</a:t>
            </a:r>
          </a:p>
          <a:p>
            <a:r>
              <a:rPr lang="en-US" dirty="0">
                <a:latin typeface="Arial" panose="020B0604020202020204" pitchFamily="34" charset="0"/>
                <a:cs typeface="Arial" panose="020B0604020202020204" pitchFamily="34" charset="0"/>
              </a:rPr>
              <a:t>Research recruitment halted campus-wide until June 15, 2020</a:t>
            </a:r>
          </a:p>
          <a:p>
            <a:r>
              <a:rPr lang="en-US" dirty="0">
                <a:latin typeface="Arial" panose="020B0604020202020204" pitchFamily="34" charset="0"/>
                <a:cs typeface="Arial" panose="020B0604020202020204" pitchFamily="34" charset="0"/>
              </a:rPr>
              <a:t>PCORI wanted to ensure that study design did not need adaptation due to pandemic</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7136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804B-B944-4CC9-AE89-2EB8DE057104}"/>
              </a:ext>
            </a:extLst>
          </p:cNvPr>
          <p:cNvSpPr>
            <a:spLocks noGrp="1"/>
          </p:cNvSpPr>
          <p:nvPr>
            <p:ph type="title"/>
          </p:nvPr>
        </p:nvSpPr>
        <p:spPr>
          <a:xfrm>
            <a:off x="5579866" y="1285336"/>
            <a:ext cx="3737268" cy="2485366"/>
          </a:xfrm>
        </p:spPr>
        <p:txBody>
          <a:bodyPr>
            <a:normAutofit/>
          </a:bodyPr>
          <a:lstStyle/>
          <a:p>
            <a:r>
              <a:rPr lang="en-US" dirty="0">
                <a:latin typeface="Arial" panose="020B0604020202020204" pitchFamily="34" charset="0"/>
                <a:ea typeface="+mj-lt"/>
                <a:cs typeface="Arial" panose="020B0604020202020204" pitchFamily="34" charset="0"/>
              </a:rPr>
              <a:t>Personal Protective Equipment</a:t>
            </a:r>
            <a:endParaRPr lang="en-US" dirty="0">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878ADCBB-CD84-4B97-AEF8-776027F6D8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7026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8053-AD24-4393-9F18-3DD9F15043CD}"/>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Study Staff Training</a:t>
            </a:r>
          </a:p>
        </p:txBody>
      </p:sp>
      <p:pic>
        <p:nvPicPr>
          <p:cNvPr id="5" name="Picture 5" descr="A picture containing floor, indoor, office&#10;&#10;Description automatically generated">
            <a:extLst>
              <a:ext uri="{FF2B5EF4-FFF2-40B4-BE49-F238E27FC236}">
                <a16:creationId xmlns:a16="http://schemas.microsoft.com/office/drawing/2014/main" id="{D1ECCCD8-2022-46EB-B7C8-D5F73BA92A54}"/>
              </a:ext>
            </a:extLst>
          </p:cNvPr>
          <p:cNvPicPr>
            <a:picLocks noGrp="1" noChangeAspect="1"/>
          </p:cNvPicPr>
          <p:nvPr>
            <p:ph sz="half" idx="1"/>
          </p:nvPr>
        </p:nvPicPr>
        <p:blipFill>
          <a:blip r:embed="rId3"/>
          <a:stretch>
            <a:fillRect/>
          </a:stretch>
        </p:blipFill>
        <p:spPr>
          <a:xfrm>
            <a:off x="7108138" y="349042"/>
            <a:ext cx="4693371" cy="6253036"/>
          </a:xfrm>
        </p:spPr>
      </p:pic>
      <p:pic>
        <p:nvPicPr>
          <p:cNvPr id="6" name="Picture 6">
            <a:extLst>
              <a:ext uri="{FF2B5EF4-FFF2-40B4-BE49-F238E27FC236}">
                <a16:creationId xmlns:a16="http://schemas.microsoft.com/office/drawing/2014/main" id="{DF7576B1-BE23-47ED-9B55-3C0DC95416CA}"/>
              </a:ext>
            </a:extLst>
          </p:cNvPr>
          <p:cNvPicPr>
            <a:picLocks noGrp="1" noChangeAspect="1"/>
          </p:cNvPicPr>
          <p:nvPr>
            <p:ph sz="half" idx="2"/>
          </p:nvPr>
        </p:nvPicPr>
        <p:blipFill>
          <a:blip r:embed="rId4"/>
          <a:stretch>
            <a:fillRect/>
          </a:stretch>
        </p:blipFill>
        <p:spPr>
          <a:xfrm>
            <a:off x="374196" y="1870605"/>
            <a:ext cx="6340637" cy="4733912"/>
          </a:xfrm>
        </p:spPr>
      </p:pic>
    </p:spTree>
    <p:extLst>
      <p:ext uri="{BB962C8B-B14F-4D97-AF65-F5344CB8AC3E}">
        <p14:creationId xmlns:p14="http://schemas.microsoft.com/office/powerpoint/2010/main" val="308683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2A72-E4ED-4A2D-B791-B983A5D46F3D}"/>
              </a:ext>
            </a:extLst>
          </p:cNvPr>
          <p:cNvSpPr>
            <a:spLocks noGrp="1"/>
          </p:cNvSpPr>
          <p:nvPr>
            <p:ph type="title"/>
          </p:nvPr>
        </p:nvSpPr>
        <p:spPr>
          <a:xfrm>
            <a:off x="677334" y="609600"/>
            <a:ext cx="8596668" cy="587555"/>
          </a:xfrm>
        </p:spPr>
        <p:txBody>
          <a:bodyPr>
            <a:normAutofit fontScale="90000"/>
          </a:bodyPr>
          <a:lstStyle/>
          <a:p>
            <a:pPr>
              <a:spcBef>
                <a:spcPts val="1000"/>
              </a:spcBef>
            </a:pPr>
            <a:r>
              <a:rPr lang="en-US" dirty="0">
                <a:latin typeface="Arial" panose="020B0604020202020204" pitchFamily="34" charset="0"/>
                <a:cs typeface="Arial" panose="020B0604020202020204" pitchFamily="34" charset="0"/>
              </a:rPr>
              <a:t>Logistics</a:t>
            </a:r>
          </a:p>
        </p:txBody>
      </p:sp>
      <p:sp>
        <p:nvSpPr>
          <p:cNvPr id="3" name="Text Placeholder 2">
            <a:extLst>
              <a:ext uri="{FF2B5EF4-FFF2-40B4-BE49-F238E27FC236}">
                <a16:creationId xmlns:a16="http://schemas.microsoft.com/office/drawing/2014/main" id="{E661CF21-6489-4A30-AA0C-607528DE1C78}"/>
              </a:ext>
            </a:extLst>
          </p:cNvPr>
          <p:cNvSpPr>
            <a:spLocks noGrp="1"/>
          </p:cNvSpPr>
          <p:nvPr>
            <p:ph type="body" idx="1"/>
          </p:nvPr>
        </p:nvSpPr>
        <p:spPr>
          <a:xfrm>
            <a:off x="675745" y="1312719"/>
            <a:ext cx="4185623" cy="576262"/>
          </a:xfrm>
        </p:spPr>
        <p:txBody>
          <a:bodyPr/>
          <a:lstStyle/>
          <a:p>
            <a:r>
              <a:rPr lang="en-US" dirty="0">
                <a:latin typeface="Arial" panose="020B0604020202020204" pitchFamily="34" charset="0"/>
                <a:cs typeface="Arial" panose="020B0604020202020204" pitchFamily="34" charset="0"/>
              </a:rPr>
              <a:t>In hospital Recruitment</a:t>
            </a:r>
          </a:p>
        </p:txBody>
      </p:sp>
      <p:pic>
        <p:nvPicPr>
          <p:cNvPr id="7" name="Picture 7" descr="A picture containing person, indoor, floor&#10;&#10;Description automatically generated">
            <a:extLst>
              <a:ext uri="{FF2B5EF4-FFF2-40B4-BE49-F238E27FC236}">
                <a16:creationId xmlns:a16="http://schemas.microsoft.com/office/drawing/2014/main" id="{29B1A2E7-A92A-4586-ACEF-CB3EF5958C3A}"/>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r="-417"/>
          <a:stretch/>
        </p:blipFill>
        <p:spPr>
          <a:xfrm>
            <a:off x="839400" y="2119019"/>
            <a:ext cx="3470148" cy="4509193"/>
          </a:xfrm>
        </p:spPr>
      </p:pic>
      <p:sp>
        <p:nvSpPr>
          <p:cNvPr id="5" name="Text Placeholder 4">
            <a:extLst>
              <a:ext uri="{FF2B5EF4-FFF2-40B4-BE49-F238E27FC236}">
                <a16:creationId xmlns:a16="http://schemas.microsoft.com/office/drawing/2014/main" id="{C042A52A-567E-4F78-B741-1577D3AF9ED9}"/>
              </a:ext>
            </a:extLst>
          </p:cNvPr>
          <p:cNvSpPr>
            <a:spLocks noGrp="1"/>
          </p:cNvSpPr>
          <p:nvPr>
            <p:ph type="body" sz="quarter" idx="3"/>
          </p:nvPr>
        </p:nvSpPr>
        <p:spPr>
          <a:xfrm>
            <a:off x="5145892" y="1312719"/>
            <a:ext cx="4185618" cy="576262"/>
          </a:xfrm>
        </p:spPr>
        <p:txBody>
          <a:bodyPr/>
          <a:lstStyle/>
          <a:p>
            <a:r>
              <a:rPr lang="en-US" dirty="0"/>
              <a:t>Caregivers</a:t>
            </a:r>
          </a:p>
        </p:txBody>
      </p:sp>
      <p:pic>
        <p:nvPicPr>
          <p:cNvPr id="8" name="Picture 8" descr="A picture containing text, person, indoor&#10;&#10;Description automatically generated">
            <a:extLst>
              <a:ext uri="{FF2B5EF4-FFF2-40B4-BE49-F238E27FC236}">
                <a16:creationId xmlns:a16="http://schemas.microsoft.com/office/drawing/2014/main" id="{81455BCB-6E43-40BD-9E1C-59AC0883006E}"/>
              </a:ext>
            </a:extLst>
          </p:cNvPr>
          <p:cNvPicPr>
            <a:picLocks noGrp="1" noChangeAspect="1"/>
          </p:cNvPicPr>
          <p:nvPr>
            <p:ph sz="quarter" idx="4"/>
          </p:nvPr>
        </p:nvPicPr>
        <p:blipFill>
          <a:blip r:embed="rId3"/>
          <a:stretch>
            <a:fillRect/>
          </a:stretch>
        </p:blipFill>
        <p:spPr>
          <a:xfrm>
            <a:off x="5217780" y="2115206"/>
            <a:ext cx="6025918" cy="4519439"/>
          </a:xfrm>
        </p:spPr>
      </p:pic>
    </p:spTree>
    <p:extLst>
      <p:ext uri="{BB962C8B-B14F-4D97-AF65-F5344CB8AC3E}">
        <p14:creationId xmlns:p14="http://schemas.microsoft.com/office/powerpoint/2010/main" val="235413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Chart, bar chart&#10;&#10;Description automatically generated">
            <a:extLst>
              <a:ext uri="{FF2B5EF4-FFF2-40B4-BE49-F238E27FC236}">
                <a16:creationId xmlns:a16="http://schemas.microsoft.com/office/drawing/2014/main" id="{D3429BC6-1573-C94E-8306-235F3D20D6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452" y="567266"/>
            <a:ext cx="11055096" cy="5715000"/>
          </a:xfrm>
          <a:prstGeom prst="rect">
            <a:avLst/>
          </a:prstGeom>
        </p:spPr>
      </p:pic>
    </p:spTree>
    <p:extLst>
      <p:ext uri="{BB962C8B-B14F-4D97-AF65-F5344CB8AC3E}">
        <p14:creationId xmlns:p14="http://schemas.microsoft.com/office/powerpoint/2010/main" val="57603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Chart, waterfall chart&#10;&#10;Description automatically generated">
            <a:extLst>
              <a:ext uri="{FF2B5EF4-FFF2-40B4-BE49-F238E27FC236}">
                <a16:creationId xmlns:a16="http://schemas.microsoft.com/office/drawing/2014/main" id="{A80CD8AC-46DC-C949-B2AA-45C2E12C03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
          <a:stretch/>
        </p:blipFill>
        <p:spPr>
          <a:xfrm>
            <a:off x="568452" y="571500"/>
            <a:ext cx="11055096" cy="5715000"/>
          </a:xfrm>
          <a:prstGeom prst="rect">
            <a:avLst/>
          </a:prstGeom>
        </p:spPr>
      </p:pic>
    </p:spTree>
    <p:extLst>
      <p:ext uri="{BB962C8B-B14F-4D97-AF65-F5344CB8AC3E}">
        <p14:creationId xmlns:p14="http://schemas.microsoft.com/office/powerpoint/2010/main" val="31208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18B2-8CDB-46D1-B6FE-1ED3C154200F}"/>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Chat </a:t>
            </a:r>
          </a:p>
        </p:txBody>
      </p:sp>
      <p:sp>
        <p:nvSpPr>
          <p:cNvPr id="3" name="Subtitle 2">
            <a:extLst>
              <a:ext uri="{FF2B5EF4-FFF2-40B4-BE49-F238E27FC236}">
                <a16:creationId xmlns:a16="http://schemas.microsoft.com/office/drawing/2014/main" id="{6502CC12-C6A3-4C0D-93B3-B3E264DFE9CF}"/>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Has your study had similar barriers? Type in examples that have impacted recruitment for your study</a:t>
            </a:r>
          </a:p>
        </p:txBody>
      </p:sp>
    </p:spTree>
    <p:extLst>
      <p:ext uri="{BB962C8B-B14F-4D97-AF65-F5344CB8AC3E}">
        <p14:creationId xmlns:p14="http://schemas.microsoft.com/office/powerpoint/2010/main" val="3268586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79FC-7264-4702-BBB9-BF05C6B300A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Proposed Recruitment Changes </a:t>
            </a:r>
          </a:p>
        </p:txBody>
      </p:sp>
      <p:sp>
        <p:nvSpPr>
          <p:cNvPr id="3" name="Content Placeholder 2">
            <a:extLst>
              <a:ext uri="{FF2B5EF4-FFF2-40B4-BE49-F238E27FC236}">
                <a16:creationId xmlns:a16="http://schemas.microsoft.com/office/drawing/2014/main" id="{20AEADD1-BB78-410A-BF08-64FEA60BB6C0}"/>
              </a:ext>
            </a:extLst>
          </p:cNvPr>
          <p:cNvSpPr>
            <a:spLocks noGrp="1"/>
          </p:cNvSpPr>
          <p:nvPr>
            <p:ph idx="1"/>
          </p:nvPr>
        </p:nvSpPr>
        <p:spPr>
          <a:xfrm>
            <a:off x="677334" y="1488613"/>
            <a:ext cx="8596668" cy="3880773"/>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Recruit from the clinic</a:t>
            </a:r>
          </a:p>
          <a:p>
            <a:r>
              <a:rPr lang="en-US" dirty="0">
                <a:latin typeface="Arial" panose="020B0604020202020204" pitchFamily="34" charset="0"/>
                <a:cs typeface="Arial" panose="020B0604020202020204" pitchFamily="34" charset="0"/>
              </a:rPr>
              <a:t>Provider referral</a:t>
            </a:r>
          </a:p>
          <a:p>
            <a:r>
              <a:rPr lang="en-US" dirty="0">
                <a:latin typeface="Arial" panose="020B0604020202020204" pitchFamily="34" charset="0"/>
                <a:cs typeface="Arial" panose="020B0604020202020204" pitchFamily="34" charset="0"/>
              </a:rPr>
              <a:t>Provider talks to eligible participants prior to being approached by study staff</a:t>
            </a:r>
          </a:p>
          <a:p>
            <a:r>
              <a:rPr lang="en-US" dirty="0">
                <a:latin typeface="Arial" panose="020B0604020202020204" pitchFamily="34" charset="0"/>
                <a:cs typeface="Arial" panose="020B0604020202020204" pitchFamily="34" charset="0"/>
              </a:rPr>
              <a:t>Research staff will use clinic space</a:t>
            </a:r>
          </a:p>
          <a:p>
            <a:r>
              <a:rPr lang="en-US" dirty="0">
                <a:latin typeface="Arial" panose="020B0604020202020204" pitchFamily="34" charset="0"/>
                <a:cs typeface="Arial" panose="020B0604020202020204" pitchFamily="34" charset="0"/>
              </a:rPr>
              <a:t>PCORI must approve changes to recruitment strategy</a:t>
            </a:r>
          </a:p>
          <a:p>
            <a:r>
              <a:rPr lang="en-US" dirty="0">
                <a:latin typeface="Arial" panose="020B0604020202020204" pitchFamily="34" charset="0"/>
                <a:cs typeface="Arial" panose="020B0604020202020204" pitchFamily="34" charset="0"/>
              </a:rPr>
              <a:t>Use our public advisory board to guide changes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27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5FAF16E-902F-49F9-90D4-5CDFB1826E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0531" y="234002"/>
            <a:ext cx="5670876" cy="1409900"/>
          </a:xfrm>
          <a:prstGeom prst="rect">
            <a:avLst/>
          </a:prstGeom>
        </p:spPr>
      </p:pic>
      <p:pic>
        <p:nvPicPr>
          <p:cNvPr id="3" name="Picture 3" descr="Graphical user interface, text&#10;&#10;Description automatically generated">
            <a:extLst>
              <a:ext uri="{FF2B5EF4-FFF2-40B4-BE49-F238E27FC236}">
                <a16:creationId xmlns:a16="http://schemas.microsoft.com/office/drawing/2014/main" id="{7DABB02C-1FFE-4256-9AE3-44AFE77AA046}"/>
              </a:ext>
            </a:extLst>
          </p:cNvPr>
          <p:cNvPicPr>
            <a:picLocks noChangeAspect="1"/>
          </p:cNvPicPr>
          <p:nvPr/>
        </p:nvPicPr>
        <p:blipFill>
          <a:blip r:embed="rId3"/>
          <a:stretch>
            <a:fillRect/>
          </a:stretch>
        </p:blipFill>
        <p:spPr>
          <a:xfrm>
            <a:off x="425124" y="1974037"/>
            <a:ext cx="5670876" cy="1785523"/>
          </a:xfrm>
          <a:prstGeom prst="rect">
            <a:avLst/>
          </a:prstGeom>
        </p:spPr>
      </p:pic>
      <p:pic>
        <p:nvPicPr>
          <p:cNvPr id="4" name="Picture 4" descr="Graphical user interface, text, application&#10;&#10;Description automatically generated">
            <a:extLst>
              <a:ext uri="{FF2B5EF4-FFF2-40B4-BE49-F238E27FC236}">
                <a16:creationId xmlns:a16="http://schemas.microsoft.com/office/drawing/2014/main" id="{FE527E39-0EFF-419F-8D86-31EFBEAECC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8580" y="446100"/>
            <a:ext cx="4618866" cy="1463390"/>
          </a:xfrm>
          <a:prstGeom prst="rect">
            <a:avLst/>
          </a:prstGeom>
        </p:spPr>
      </p:pic>
      <p:sp>
        <p:nvSpPr>
          <p:cNvPr id="5" name="TextBox 4">
            <a:extLst>
              <a:ext uri="{FF2B5EF4-FFF2-40B4-BE49-F238E27FC236}">
                <a16:creationId xmlns:a16="http://schemas.microsoft.com/office/drawing/2014/main" id="{084C363C-8AD1-4838-8848-C74965C9138A}"/>
              </a:ext>
            </a:extLst>
          </p:cNvPr>
          <p:cNvSpPr txBox="1"/>
          <p:nvPr/>
        </p:nvSpPr>
        <p:spPr>
          <a:xfrm>
            <a:off x="7881257" y="2675905"/>
            <a:ext cx="27135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8" name="Picture 8" descr="Graphical user interface, text, application&#10;&#10;Description automatically generated">
            <a:extLst>
              <a:ext uri="{FF2B5EF4-FFF2-40B4-BE49-F238E27FC236}">
                <a16:creationId xmlns:a16="http://schemas.microsoft.com/office/drawing/2014/main" id="{77E3EAF8-2190-400C-8FEE-421D72882272}"/>
              </a:ext>
            </a:extLst>
          </p:cNvPr>
          <p:cNvPicPr>
            <a:picLocks noChangeAspect="1"/>
          </p:cNvPicPr>
          <p:nvPr/>
        </p:nvPicPr>
        <p:blipFill>
          <a:blip r:embed="rId5"/>
          <a:stretch>
            <a:fillRect/>
          </a:stretch>
        </p:blipFill>
        <p:spPr>
          <a:xfrm>
            <a:off x="330531" y="4331406"/>
            <a:ext cx="3871355" cy="1409900"/>
          </a:xfrm>
          <a:prstGeom prst="rect">
            <a:avLst/>
          </a:prstGeom>
        </p:spPr>
      </p:pic>
      <p:pic>
        <p:nvPicPr>
          <p:cNvPr id="9" name="Picture 9" descr="Text&#10;&#10;Description automatically generated">
            <a:extLst>
              <a:ext uri="{FF2B5EF4-FFF2-40B4-BE49-F238E27FC236}">
                <a16:creationId xmlns:a16="http://schemas.microsoft.com/office/drawing/2014/main" id="{BD120944-B0B9-4BBA-BB84-CFAD77ECCD0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31039" y="2474792"/>
            <a:ext cx="5019303" cy="1530857"/>
          </a:xfrm>
          <a:prstGeom prst="rect">
            <a:avLst/>
          </a:prstGeom>
        </p:spPr>
      </p:pic>
      <p:pic>
        <p:nvPicPr>
          <p:cNvPr id="10" name="Picture 10" descr="Text&#10;&#10;Description automatically generated">
            <a:extLst>
              <a:ext uri="{FF2B5EF4-FFF2-40B4-BE49-F238E27FC236}">
                <a16:creationId xmlns:a16="http://schemas.microsoft.com/office/drawing/2014/main" id="{F3B9264E-690C-43F8-9620-2D8E0594F1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66593" y="4524020"/>
            <a:ext cx="5729272" cy="1658107"/>
          </a:xfrm>
          <a:prstGeom prst="rect">
            <a:avLst/>
          </a:prstGeom>
        </p:spPr>
      </p:pic>
    </p:spTree>
    <p:extLst>
      <p:ext uri="{BB962C8B-B14F-4D97-AF65-F5344CB8AC3E}">
        <p14:creationId xmlns:p14="http://schemas.microsoft.com/office/powerpoint/2010/main" val="94281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B3A8-40B1-4361-B7A9-2FEE72F231B2}"/>
              </a:ext>
            </a:extLst>
          </p:cNvPr>
          <p:cNvSpPr>
            <a:spLocks noGrp="1"/>
          </p:cNvSpPr>
          <p:nvPr>
            <p:ph type="title"/>
          </p:nvPr>
        </p:nvSpPr>
        <p:spPr>
          <a:xfrm>
            <a:off x="1522300" y="2603892"/>
            <a:ext cx="7399278" cy="4956627"/>
          </a:xfrm>
        </p:spPr>
        <p:txBody>
          <a:bodyPr>
            <a:normAutofit/>
          </a:bodyPr>
          <a:lstStyle/>
          <a:p>
            <a:pPr algn="r"/>
            <a:r>
              <a:rPr lang="en-US" sz="4000" dirty="0">
                <a:latin typeface="Arial"/>
                <a:ea typeface="+mj-lt"/>
                <a:cs typeface="+mj-lt"/>
              </a:rPr>
              <a:t>Recruitment &amp; Retention: Lessons Learned</a:t>
            </a:r>
          </a:p>
        </p:txBody>
      </p:sp>
    </p:spTree>
    <p:extLst>
      <p:ext uri="{BB962C8B-B14F-4D97-AF65-F5344CB8AC3E}">
        <p14:creationId xmlns:p14="http://schemas.microsoft.com/office/powerpoint/2010/main" val="1534271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A679FE3-FE0F-4567-B852-979DADB3CE6C}"/>
              </a:ext>
            </a:extLst>
          </p:cNvPr>
          <p:cNvSpPr>
            <a:spLocks noGrp="1"/>
          </p:cNvSpPr>
          <p:nvPr>
            <p:ph type="title"/>
          </p:nvPr>
        </p:nvSpPr>
        <p:spPr>
          <a:xfrm>
            <a:off x="4434786" y="691977"/>
            <a:ext cx="5408006" cy="1400315"/>
          </a:xfrm>
        </p:spPr>
        <p:txBody>
          <a:bodyPr vert="horz" lIns="91440" tIns="45720" rIns="91440" bIns="45720" rtlCol="0" anchor="b">
            <a:normAutofit/>
          </a:bodyPr>
          <a:lstStyle/>
          <a:p>
            <a:r>
              <a:rPr lang="en-US" kern="1200" dirty="0">
                <a:latin typeface="Arial" panose="020B0604020202020204" pitchFamily="34" charset="0"/>
                <a:cs typeface="Arial" panose="020B0604020202020204" pitchFamily="34" charset="0"/>
              </a:rPr>
              <a:t>Overcoming Tummy Time Challenges</a:t>
            </a:r>
          </a:p>
        </p:txBody>
      </p:sp>
      <p:sp>
        <p:nvSpPr>
          <p:cNvPr id="3" name="Text Placeholder 2">
            <a:extLst>
              <a:ext uri="{FF2B5EF4-FFF2-40B4-BE49-F238E27FC236}">
                <a16:creationId xmlns:a16="http://schemas.microsoft.com/office/drawing/2014/main" id="{E5B7E7E4-0B24-4C9A-9A62-0F4BF824455D}"/>
              </a:ext>
            </a:extLst>
          </p:cNvPr>
          <p:cNvSpPr>
            <a:spLocks noGrp="1"/>
          </p:cNvSpPr>
          <p:nvPr>
            <p:ph type="body" idx="1"/>
          </p:nvPr>
        </p:nvSpPr>
        <p:spPr>
          <a:xfrm>
            <a:off x="4581260" y="2255577"/>
            <a:ext cx="5022182" cy="3423277"/>
          </a:xfrm>
        </p:spPr>
        <p:txBody>
          <a:bodyPr vert="horz" lIns="91440" tIns="45720" rIns="91440" bIns="45720" rtlCol="0" anchor="t">
            <a:normAutofit/>
          </a:bodyPr>
          <a:lstStyle/>
          <a:p>
            <a:pPr>
              <a:lnSpc>
                <a:spcPct val="90000"/>
              </a:lnSpc>
            </a:pPr>
            <a:r>
              <a:rPr lang="en-US" b="1" dirty="0">
                <a:solidFill>
                  <a:schemeClr val="tx1"/>
                </a:solidFill>
                <a:latin typeface="Arial" panose="020B0604020202020204" pitchFamily="34" charset="0"/>
                <a:cs typeface="Arial" panose="020B0604020202020204" pitchFamily="34" charset="0"/>
              </a:rPr>
              <a:t>Research Question:</a:t>
            </a:r>
            <a:r>
              <a:rPr lang="en-US" dirty="0">
                <a:solidFill>
                  <a:schemeClr val="tx1"/>
                </a:solidFill>
                <a:latin typeface="Arial" panose="020B0604020202020204" pitchFamily="34" charset="0"/>
                <a:cs typeface="Arial" panose="020B0604020202020204" pitchFamily="34" charset="0"/>
              </a:rPr>
              <a:t> Do babies tolerate tummy time better when on a blanket, on a commercially available tummy time mat &amp; play gym, or using a wedge system?</a:t>
            </a:r>
          </a:p>
          <a:p>
            <a:pPr>
              <a:lnSpc>
                <a:spcPct val="90000"/>
              </a:lnSpc>
            </a:pPr>
            <a:endParaRPr lang="en-US" dirty="0">
              <a:solidFill>
                <a:schemeClr val="tx1"/>
              </a:solidFill>
              <a:latin typeface="Arial" panose="020B0604020202020204" pitchFamily="34" charset="0"/>
              <a:cs typeface="Arial" panose="020B0604020202020204" pitchFamily="34" charset="0"/>
            </a:endParaRPr>
          </a:p>
          <a:p>
            <a:pPr>
              <a:lnSpc>
                <a:spcPct val="90000"/>
              </a:lnSpc>
            </a:pPr>
            <a:r>
              <a:rPr lang="en-US" b="1" dirty="0">
                <a:solidFill>
                  <a:schemeClr val="tx1"/>
                </a:solidFill>
                <a:latin typeface="Arial" panose="020B0604020202020204" pitchFamily="34" charset="0"/>
                <a:cs typeface="Arial" panose="020B0604020202020204" pitchFamily="34" charset="0"/>
              </a:rPr>
              <a:t>Sample:</a:t>
            </a:r>
            <a:r>
              <a:rPr lang="en-US" dirty="0">
                <a:solidFill>
                  <a:schemeClr val="tx1"/>
                </a:solidFill>
                <a:latin typeface="Arial" panose="020B0604020202020204" pitchFamily="34" charset="0"/>
                <a:cs typeface="Arial" panose="020B0604020202020204" pitchFamily="34" charset="0"/>
              </a:rPr>
              <a:t> 25 infants and a parent/legal guardian for each infant, for a total of 50 participants</a:t>
            </a:r>
          </a:p>
          <a:p>
            <a:pPr>
              <a:lnSpc>
                <a:spcPct val="90000"/>
              </a:lnSpc>
            </a:pPr>
            <a:endParaRPr lang="en-US" dirty="0">
              <a:solidFill>
                <a:schemeClr val="tx1"/>
              </a:solidFill>
              <a:latin typeface="Arial" panose="020B0604020202020204" pitchFamily="34" charset="0"/>
              <a:cs typeface="Arial" panose="020B0604020202020204" pitchFamily="34" charset="0"/>
            </a:endParaRPr>
          </a:p>
          <a:p>
            <a:pPr>
              <a:lnSpc>
                <a:spcPct val="90000"/>
              </a:lnSpc>
            </a:pPr>
            <a:r>
              <a:rPr lang="en-US" b="1" dirty="0">
                <a:solidFill>
                  <a:schemeClr val="tx1"/>
                </a:solidFill>
                <a:latin typeface="Arial" panose="020B0604020202020204" pitchFamily="34" charset="0"/>
                <a:cs typeface="Arial" panose="020B0604020202020204" pitchFamily="34" charset="0"/>
              </a:rPr>
              <a:t>Research Design:</a:t>
            </a:r>
            <a:r>
              <a:rPr lang="en-US" dirty="0">
                <a:solidFill>
                  <a:schemeClr val="tx1"/>
                </a:solidFill>
                <a:latin typeface="Arial" panose="020B0604020202020204" pitchFamily="34" charset="0"/>
                <a:cs typeface="Arial" panose="020B0604020202020204" pitchFamily="34" charset="0"/>
              </a:rPr>
              <a:t> Case Report Study </a:t>
            </a:r>
          </a:p>
        </p:txBody>
      </p:sp>
      <p:sp>
        <p:nvSpPr>
          <p:cNvPr id="22" name="Isosceles Triangle 21">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Text&#10;&#10;Description automatically generated">
            <a:extLst>
              <a:ext uri="{FF2B5EF4-FFF2-40B4-BE49-F238E27FC236}">
                <a16:creationId xmlns:a16="http://schemas.microsoft.com/office/drawing/2014/main" id="{3E0A2886-B52F-42A8-951E-333A6B3AEB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619" y="886732"/>
            <a:ext cx="4187202" cy="5402141"/>
          </a:xfrm>
          <a:prstGeom prst="rect">
            <a:avLst/>
          </a:prstGeom>
        </p:spPr>
      </p:pic>
    </p:spTree>
    <p:extLst>
      <p:ext uri="{BB962C8B-B14F-4D97-AF65-F5344CB8AC3E}">
        <p14:creationId xmlns:p14="http://schemas.microsoft.com/office/powerpoint/2010/main" val="363690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A2D6-29EA-4CD6-8EED-7575BCB18553}"/>
              </a:ext>
            </a:extLst>
          </p:cNvPr>
          <p:cNvSpPr>
            <a:spLocks noGrp="1"/>
          </p:cNvSpPr>
          <p:nvPr>
            <p:ph type="title"/>
          </p:nvPr>
        </p:nvSpPr>
        <p:spPr>
          <a:xfrm>
            <a:off x="251367" y="131641"/>
            <a:ext cx="9170928" cy="1263364"/>
          </a:xfrm>
        </p:spPr>
        <p:txBody>
          <a:bodyPr>
            <a:normAutofit/>
          </a:bodyPr>
          <a:lstStyle/>
          <a:p>
            <a:r>
              <a:rPr lang="en-US" dirty="0">
                <a:latin typeface="Arial" panose="020B0604020202020204" pitchFamily="34" charset="0"/>
                <a:cs typeface="Arial" panose="020B0604020202020204" pitchFamily="34" charset="0"/>
              </a:rPr>
              <a:t>Overcoming Tummy Time Challenges</a:t>
            </a:r>
            <a:endParaRPr lang="en-US" dirty="0">
              <a:latin typeface="Arial" panose="020B0604020202020204" pitchFamily="34" charset="0"/>
              <a:ea typeface="+mj-lt"/>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4" descr="A picture containing person, child, little, bedclothes&#10;&#10;Description automatically generated">
            <a:extLst>
              <a:ext uri="{FF2B5EF4-FFF2-40B4-BE49-F238E27FC236}">
                <a16:creationId xmlns:a16="http://schemas.microsoft.com/office/drawing/2014/main" id="{A1DB3C28-CD71-410B-B8F1-2DD1C0045D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33166" y="3553325"/>
            <a:ext cx="2743200" cy="3123607"/>
          </a:xfrm>
          <a:prstGeom prst="rect">
            <a:avLst/>
          </a:prstGeom>
        </p:spPr>
      </p:pic>
      <p:pic>
        <p:nvPicPr>
          <p:cNvPr id="6" name="Picture 6">
            <a:extLst>
              <a:ext uri="{FF2B5EF4-FFF2-40B4-BE49-F238E27FC236}">
                <a16:creationId xmlns:a16="http://schemas.microsoft.com/office/drawing/2014/main" id="{9482A425-11AE-4EED-98EB-789746A2C6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0574" y="3491514"/>
            <a:ext cx="3162852" cy="3243233"/>
          </a:xfrm>
          <a:prstGeom prst="rect">
            <a:avLst/>
          </a:prstGeom>
        </p:spPr>
      </p:pic>
      <p:pic>
        <p:nvPicPr>
          <p:cNvPr id="7" name="Picture 7" descr="Chart, bar chart&#10;&#10;Description automatically generated">
            <a:extLst>
              <a:ext uri="{FF2B5EF4-FFF2-40B4-BE49-F238E27FC236}">
                <a16:creationId xmlns:a16="http://schemas.microsoft.com/office/drawing/2014/main" id="{569BD2D0-5821-4FEB-8158-6DA874FE873A}"/>
              </a:ext>
            </a:extLst>
          </p:cNvPr>
          <p:cNvPicPr>
            <a:picLocks noChangeAspect="1"/>
          </p:cNvPicPr>
          <p:nvPr/>
        </p:nvPicPr>
        <p:blipFill>
          <a:blip r:embed="rId4"/>
          <a:stretch>
            <a:fillRect/>
          </a:stretch>
        </p:blipFill>
        <p:spPr>
          <a:xfrm>
            <a:off x="837095" y="828798"/>
            <a:ext cx="4156764" cy="2478186"/>
          </a:xfrm>
          <a:prstGeom prst="rect">
            <a:avLst/>
          </a:prstGeom>
        </p:spPr>
      </p:pic>
      <p:pic>
        <p:nvPicPr>
          <p:cNvPr id="8" name="Picture 8" descr="Chart, bar chart&#10;&#10;Description automatically generated">
            <a:extLst>
              <a:ext uri="{FF2B5EF4-FFF2-40B4-BE49-F238E27FC236}">
                <a16:creationId xmlns:a16="http://schemas.microsoft.com/office/drawing/2014/main" id="{1258405C-D78D-45BC-A6BA-ED9632E000EE}"/>
              </a:ext>
            </a:extLst>
          </p:cNvPr>
          <p:cNvPicPr>
            <a:picLocks noChangeAspect="1"/>
          </p:cNvPicPr>
          <p:nvPr/>
        </p:nvPicPr>
        <p:blipFill>
          <a:blip r:embed="rId5"/>
          <a:stretch>
            <a:fillRect/>
          </a:stretch>
        </p:blipFill>
        <p:spPr>
          <a:xfrm>
            <a:off x="5254487" y="848608"/>
            <a:ext cx="4167808" cy="2499307"/>
          </a:xfrm>
          <a:prstGeom prst="rect">
            <a:avLst/>
          </a:prstGeom>
        </p:spPr>
      </p:pic>
    </p:spTree>
    <p:extLst>
      <p:ext uri="{BB962C8B-B14F-4D97-AF65-F5344CB8AC3E}">
        <p14:creationId xmlns:p14="http://schemas.microsoft.com/office/powerpoint/2010/main" val="109558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EFB9-1993-4A1E-9684-219EABAD637B}"/>
              </a:ext>
            </a:extLst>
          </p:cNvPr>
          <p:cNvSpPr>
            <a:spLocks noGrp="1"/>
          </p:cNvSpPr>
          <p:nvPr>
            <p:ph type="title"/>
          </p:nvPr>
        </p:nvSpPr>
        <p:spPr>
          <a:xfrm>
            <a:off x="518755" y="458508"/>
            <a:ext cx="8596668" cy="1320800"/>
          </a:xfrm>
        </p:spPr>
        <p:txBody>
          <a:bodyPr>
            <a:normAutofit/>
          </a:bodyPr>
          <a:lstStyle/>
          <a:p>
            <a:r>
              <a:rPr lang="en-US" sz="4000" dirty="0">
                <a:latin typeface="Arial" panose="020B0604020202020204" pitchFamily="34" charset="0"/>
                <a:cs typeface="Arial" panose="020B0604020202020204" pitchFamily="34" charset="0"/>
              </a:rPr>
              <a:t>Recruitment Strategies: Tips</a:t>
            </a:r>
          </a:p>
        </p:txBody>
      </p:sp>
      <p:sp>
        <p:nvSpPr>
          <p:cNvPr id="3" name="Content Placeholder 2">
            <a:extLst>
              <a:ext uri="{FF2B5EF4-FFF2-40B4-BE49-F238E27FC236}">
                <a16:creationId xmlns:a16="http://schemas.microsoft.com/office/drawing/2014/main" id="{0292DA7A-8366-4822-82EE-3C5BEC5122E3}"/>
              </a:ext>
            </a:extLst>
          </p:cNvPr>
          <p:cNvSpPr>
            <a:spLocks noGrp="1"/>
          </p:cNvSpPr>
          <p:nvPr>
            <p:ph idx="1"/>
          </p:nvPr>
        </p:nvSpPr>
        <p:spPr>
          <a:xfrm>
            <a:off x="518755" y="1272682"/>
            <a:ext cx="10011810" cy="4625454"/>
          </a:xfrm>
        </p:spPr>
        <p:txBody>
          <a:bodyPr vert="horz" lIns="91440" tIns="45720" rIns="91440" bIns="45720" rtlCol="0" anchor="t">
            <a:normAutofit/>
          </a:bodyPr>
          <a:lstStyle/>
          <a:p>
            <a:r>
              <a:rPr lang="en-US" sz="2400" dirty="0">
                <a:solidFill>
                  <a:schemeClr val="tx1"/>
                </a:solidFill>
                <a:latin typeface="Arial" panose="020B0604020202020204" pitchFamily="34" charset="0"/>
                <a:cs typeface="Arial" panose="020B0604020202020204" pitchFamily="34" charset="0"/>
              </a:rPr>
              <a:t>Have a dedicated clinical research coordinator </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Patient transport to trial site for study visits</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Design the recruitment strategy prior to study initiation</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Interact with local medical community regarding recruitment</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Educate participants on trial during routine visits</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Offer incentives</a:t>
            </a:r>
            <a:endParaRPr lang="en-US" sz="2400" dirty="0">
              <a:solidFill>
                <a:schemeClr val="tx1"/>
              </a:solidFill>
              <a:latin typeface="Arial" panose="020B0604020202020204" pitchFamily="34" charset="0"/>
              <a:ea typeface="+mn-lt"/>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Creating positive message about study through press and media</a:t>
            </a:r>
            <a:endParaRPr lang="en-US" sz="2400" dirty="0">
              <a:solidFill>
                <a:schemeClr val="tx1"/>
              </a:solidFill>
              <a:latin typeface="Arial" panose="020B0604020202020204" pitchFamily="34" charset="0"/>
              <a:ea typeface="+mn-lt"/>
              <a:cs typeface="Arial" panose="020B0604020202020204" pitchFamily="34" charset="0"/>
            </a:endParaRPr>
          </a:p>
          <a:p>
            <a:endParaRPr lang="en-US" sz="2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003779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0866A-4B21-E74B-919C-C5C00C233E2A}"/>
              </a:ext>
            </a:extLst>
          </p:cNvPr>
          <p:cNvSpPr>
            <a:spLocks noGrp="1"/>
          </p:cNvSpPr>
          <p:nvPr>
            <p:ph type="body" idx="1"/>
          </p:nvPr>
        </p:nvSpPr>
        <p:spPr>
          <a:xfrm>
            <a:off x="786574" y="609551"/>
            <a:ext cx="8596668" cy="860400"/>
          </a:xfrm>
        </p:spPr>
        <p:txBody>
          <a:bodyPr>
            <a:noAutofit/>
          </a:bodyPr>
          <a:lstStyle/>
          <a:p>
            <a:r>
              <a:rPr lang="en-US" sz="4400" dirty="0">
                <a:solidFill>
                  <a:schemeClr val="accent2"/>
                </a:solidFill>
                <a:latin typeface="Arial" panose="020B0604020202020204" pitchFamily="34" charset="0"/>
                <a:cs typeface="Arial" panose="020B0604020202020204" pitchFamily="34" charset="0"/>
              </a:rPr>
              <a:t>Retention</a:t>
            </a:r>
          </a:p>
        </p:txBody>
      </p:sp>
      <p:sp>
        <p:nvSpPr>
          <p:cNvPr id="2" name="TextBox 1">
            <a:extLst>
              <a:ext uri="{FF2B5EF4-FFF2-40B4-BE49-F238E27FC236}">
                <a16:creationId xmlns:a16="http://schemas.microsoft.com/office/drawing/2014/main" id="{55C045C0-D839-4854-B4A0-7937A53FD04E}"/>
              </a:ext>
            </a:extLst>
          </p:cNvPr>
          <p:cNvSpPr txBox="1"/>
          <p:nvPr/>
        </p:nvSpPr>
        <p:spPr>
          <a:xfrm>
            <a:off x="786574" y="1720840"/>
            <a:ext cx="903704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ea typeface="+mn-lt"/>
                <a:cs typeface="Arial" panose="020B0604020202020204" pitchFamily="34" charset="0"/>
              </a:rPr>
              <a:t>Poor retention is common in studies with demanding </a:t>
            </a:r>
          </a:p>
          <a:p>
            <a:r>
              <a:rPr lang="en-US" sz="2400" dirty="0">
                <a:latin typeface="Arial" panose="020B0604020202020204" pitchFamily="34" charset="0"/>
                <a:ea typeface="+mn-lt"/>
                <a:cs typeface="Arial" panose="020B0604020202020204" pitchFamily="34" charset="0"/>
              </a:rPr>
              <a:t>protocols and among high risk, distressed or vulnerable participants </a:t>
            </a:r>
            <a:endParaRPr lang="en-US" sz="2400" dirty="0">
              <a:latin typeface="Arial" panose="020B0604020202020204" pitchFamily="34" charset="0"/>
              <a:cs typeface="Arial" panose="020B0604020202020204" pitchFamily="34" charset="0"/>
            </a:endParaRPr>
          </a:p>
          <a:p>
            <a:pPr marL="285750" indent="-285750">
              <a:buFont typeface="Symbol"/>
              <a:buChar char="•"/>
            </a:pPr>
            <a:endParaRPr lang="en-US" sz="2400" dirty="0">
              <a:latin typeface="Arial" panose="020B0604020202020204" pitchFamily="34" charset="0"/>
              <a:ea typeface="+mn-lt"/>
              <a:cs typeface="Arial" panose="020B0604020202020204" pitchFamily="34" charset="0"/>
            </a:endParaRPr>
          </a:p>
          <a:p>
            <a:pPr marL="285750" indent="-285750">
              <a:buFont typeface="Symbol"/>
              <a:buChar char="•"/>
            </a:pPr>
            <a:r>
              <a:rPr lang="en-US" sz="2400" dirty="0">
                <a:latin typeface="Arial" panose="020B0604020202020204" pitchFamily="34" charset="0"/>
                <a:ea typeface="+mn-lt"/>
                <a:cs typeface="Arial" panose="020B0604020202020204" pitchFamily="34" charset="0"/>
              </a:rPr>
              <a:t>Convenient study visits</a:t>
            </a:r>
            <a:endParaRPr lang="en-US" sz="2400" dirty="0">
              <a:latin typeface="Arial" panose="020B0604020202020204" pitchFamily="34" charset="0"/>
              <a:cs typeface="Arial" panose="020B0604020202020204" pitchFamily="34" charset="0"/>
            </a:endParaRPr>
          </a:p>
          <a:p>
            <a:pPr marL="285750" indent="-285750">
              <a:buFont typeface="Symbol"/>
              <a:buChar char="•"/>
            </a:pPr>
            <a:r>
              <a:rPr lang="en-US" sz="2400" dirty="0">
                <a:latin typeface="Arial" panose="020B0604020202020204" pitchFamily="34" charset="0"/>
                <a:ea typeface="+mn-lt"/>
                <a:cs typeface="Arial" panose="020B0604020202020204" pitchFamily="34" charset="0"/>
              </a:rPr>
              <a:t>Open communication</a:t>
            </a:r>
          </a:p>
          <a:p>
            <a:pPr marL="285750" indent="-285750">
              <a:buFont typeface="Symbol"/>
              <a:buChar char="•"/>
            </a:pPr>
            <a:r>
              <a:rPr lang="en-US" sz="2400" dirty="0">
                <a:latin typeface="Arial" panose="020B0604020202020204" pitchFamily="34" charset="0"/>
                <a:ea typeface="+mn-lt"/>
                <a:cs typeface="Arial" panose="020B0604020202020204" pitchFamily="34" charset="0"/>
              </a:rPr>
              <a:t>Contact information</a:t>
            </a:r>
            <a:endParaRPr lang="en-US" sz="2400" dirty="0">
              <a:latin typeface="Arial" panose="020B0604020202020204" pitchFamily="34" charset="0"/>
              <a:cs typeface="Arial" panose="020B0604020202020204" pitchFamily="34" charset="0"/>
            </a:endParaRPr>
          </a:p>
          <a:p>
            <a:pPr marL="285750" indent="-285750">
              <a:buFont typeface="Symbol"/>
              <a:buChar char="•"/>
            </a:pPr>
            <a:r>
              <a:rPr lang="en-US" sz="2400" dirty="0">
                <a:latin typeface="Arial" panose="020B0604020202020204" pitchFamily="34" charset="0"/>
                <a:ea typeface="+mn-lt"/>
                <a:cs typeface="Arial" panose="020B0604020202020204" pitchFamily="34" charset="0"/>
              </a:rPr>
              <a:t>Transportation resources</a:t>
            </a:r>
          </a:p>
          <a:p>
            <a:endParaRPr lang="en-US" sz="2400" dirty="0">
              <a:latin typeface="Arial" panose="020B0604020202020204" pitchFamily="34" charset="0"/>
              <a:ea typeface="+mn-lt"/>
              <a:cs typeface="Arial" panose="020B0604020202020204" pitchFamily="34" charset="0"/>
            </a:endParaRPr>
          </a:p>
          <a:p>
            <a:endParaRPr lang="en-US" sz="24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25658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E2AAB0-951D-B94E-A9EB-3F32BD411BDB}"/>
              </a:ext>
            </a:extLst>
          </p:cNvPr>
          <p:cNvSpPr>
            <a:spLocks noGrp="1"/>
          </p:cNvSpPr>
          <p:nvPr>
            <p:ph type="body" idx="1"/>
          </p:nvPr>
        </p:nvSpPr>
        <p:spPr>
          <a:xfrm>
            <a:off x="1359244" y="2456213"/>
            <a:ext cx="7716522" cy="972787"/>
          </a:xfrm>
        </p:spPr>
        <p:txBody>
          <a:bodyPr>
            <a:normAutofit fontScale="92500" lnSpcReduction="10000"/>
          </a:bodyPr>
          <a:lstStyle/>
          <a:p>
            <a:pPr algn="ctr"/>
            <a:r>
              <a:rPr lang="en-US" sz="3200" dirty="0">
                <a:solidFill>
                  <a:schemeClr val="tx1"/>
                </a:solidFill>
                <a:latin typeface="Arial" panose="020B0604020202020204" pitchFamily="34" charset="0"/>
                <a:cs typeface="Arial" panose="020B0604020202020204" pitchFamily="34" charset="0"/>
              </a:rPr>
              <a:t>What recruitment and retention strategies have you used that have been successful?</a:t>
            </a:r>
            <a:endParaRPr lang="en-US" dirty="0">
              <a:solidFill>
                <a:schemeClr val="tx1"/>
              </a:solidFill>
              <a:latin typeface="Arial" panose="020B0604020202020204" pitchFamily="34" charset="0"/>
              <a:cs typeface="Arial" panose="020B0604020202020204" pitchFamily="34" charset="0"/>
            </a:endParaRPr>
          </a:p>
          <a:p>
            <a:pPr algn="ctr"/>
            <a:endParaRPr lang="en-US" sz="4400" dirty="0">
              <a:solidFill>
                <a:schemeClr val="tx1"/>
              </a:solidFill>
              <a:latin typeface="Arial" panose="020B0604020202020204" pitchFamily="34" charset="0"/>
              <a:cs typeface="Arial" panose="020B0604020202020204" pitchFamily="34" charset="0"/>
            </a:endParaRPr>
          </a:p>
          <a:p>
            <a:pPr algn="ct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226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19AB42-71B1-8E40-A77B-E7590875C147}"/>
              </a:ext>
            </a:extLst>
          </p:cNvPr>
          <p:cNvSpPr>
            <a:spLocks noGrp="1"/>
          </p:cNvSpPr>
          <p:nvPr>
            <p:ph type="body" idx="1"/>
          </p:nvPr>
        </p:nvSpPr>
        <p:spPr>
          <a:xfrm>
            <a:off x="479645" y="560391"/>
            <a:ext cx="8596668" cy="860400"/>
          </a:xfrm>
        </p:spPr>
        <p:txBody>
          <a:bodyPr>
            <a:normAutofit/>
          </a:bodyPr>
          <a:lstStyle/>
          <a:p>
            <a:r>
              <a:rPr lang="en-US" sz="3200" dirty="0">
                <a:solidFill>
                  <a:schemeClr val="accent1"/>
                </a:solidFill>
                <a:latin typeface="Arial" panose="020B0604020202020204" pitchFamily="34" charset="0"/>
                <a:cs typeface="Arial" panose="020B0604020202020204" pitchFamily="34" charset="0"/>
              </a:rPr>
              <a:t>References</a:t>
            </a:r>
          </a:p>
        </p:txBody>
      </p:sp>
      <p:sp>
        <p:nvSpPr>
          <p:cNvPr id="2" name="TextBox 1">
            <a:extLst>
              <a:ext uri="{FF2B5EF4-FFF2-40B4-BE49-F238E27FC236}">
                <a16:creationId xmlns:a16="http://schemas.microsoft.com/office/drawing/2014/main" id="{0D07ACAF-C547-4752-A72C-4CD8632D28B0}"/>
              </a:ext>
            </a:extLst>
          </p:cNvPr>
          <p:cNvSpPr txBox="1"/>
          <p:nvPr/>
        </p:nvSpPr>
        <p:spPr>
          <a:xfrm>
            <a:off x="479645" y="1173656"/>
            <a:ext cx="934397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Arial" panose="020B0604020202020204" pitchFamily="34" charset="0"/>
              <a:ea typeface="+mn-lt"/>
              <a:cs typeface="Arial" panose="020B0604020202020204" pitchFamily="34" charset="0"/>
            </a:endParaRPr>
          </a:p>
          <a:p>
            <a:r>
              <a:rPr lang="en-US" sz="1400" dirty="0">
                <a:latin typeface="Arial" panose="020B0604020202020204" pitchFamily="34" charset="0"/>
                <a:ea typeface="+mn-lt"/>
                <a:cs typeface="Arial" panose="020B0604020202020204" pitchFamily="34" charset="0"/>
              </a:rPr>
              <a:t>Carlisle B, Kimmelman, J, Ramsay T, MacKinnon N. Unsuccessful trial accrual and human subjects protections: an empirical analysis of recently closed trials, </a:t>
            </a:r>
            <a:r>
              <a:rPr lang="en-US" sz="1400" dirty="0" err="1">
                <a:latin typeface="Arial" panose="020B0604020202020204" pitchFamily="34" charset="0"/>
                <a:ea typeface="+mn-lt"/>
                <a:cs typeface="Arial" panose="020B0604020202020204" pitchFamily="34" charset="0"/>
              </a:rPr>
              <a:t>Clin.Trials</a:t>
            </a:r>
            <a:r>
              <a:rPr lang="en-US" sz="1400" dirty="0">
                <a:latin typeface="Arial" panose="020B0604020202020204" pitchFamily="34" charset="0"/>
                <a:ea typeface="+mn-lt"/>
                <a:cs typeface="Arial" panose="020B0604020202020204" pitchFamily="34" charset="0"/>
              </a:rPr>
              <a:t> 12. 2015; 77-83.</a:t>
            </a:r>
            <a:endParaRPr lang="en-US" dirty="0">
              <a:latin typeface="Arial" panose="020B0604020202020204" pitchFamily="34" charset="0"/>
              <a:ea typeface="+mn-lt"/>
              <a:cs typeface="Arial" panose="020B0604020202020204" pitchFamily="34" charset="0"/>
            </a:endParaRPr>
          </a:p>
          <a:p>
            <a:r>
              <a:rPr lang="en-US" sz="1400" u="sng" dirty="0">
                <a:latin typeface="Arial" panose="020B0604020202020204" pitchFamily="34" charset="0"/>
                <a:ea typeface="+mn-lt"/>
                <a:cs typeface="Arial" panose="020B0604020202020204" pitchFamily="34" charset="0"/>
                <a:hlinkClick r:id="rId2"/>
              </a:rPr>
              <a:t>http://dx.doi.org/10.1177/174077451455830725475878</a:t>
            </a:r>
            <a:r>
              <a:rPr lang="en-US" sz="1400" dirty="0">
                <a:latin typeface="Arial" panose="020B0604020202020204" pitchFamily="34" charset="0"/>
                <a:ea typeface="+mn-lt"/>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ea typeface="+mn-lt"/>
              <a:cs typeface="Arial" panose="020B0604020202020204" pitchFamily="34" charset="0"/>
            </a:endParaRPr>
          </a:p>
          <a:p>
            <a:r>
              <a:rPr lang="en-US" sz="1400" dirty="0">
                <a:latin typeface="Arial" panose="020B0604020202020204" pitchFamily="34" charset="0"/>
                <a:ea typeface="+mn-lt"/>
                <a:cs typeface="Arial" panose="020B0604020202020204" pitchFamily="34" charset="0"/>
              </a:rPr>
              <a:t>Anderson DL, A Guide To Patient Recruitment, </a:t>
            </a:r>
            <a:r>
              <a:rPr lang="en-US" sz="1400" dirty="0" err="1">
                <a:latin typeface="Arial" panose="020B0604020202020204" pitchFamily="34" charset="0"/>
                <a:ea typeface="+mn-lt"/>
                <a:cs typeface="Arial" panose="020B0604020202020204" pitchFamily="34" charset="0"/>
              </a:rPr>
              <a:t>CenterWatch</a:t>
            </a:r>
            <a:r>
              <a:rPr lang="en-US" sz="1400" dirty="0">
                <a:latin typeface="Arial" panose="020B0604020202020204" pitchFamily="34" charset="0"/>
                <a:ea typeface="+mn-lt"/>
                <a:cs typeface="Arial" panose="020B0604020202020204" pitchFamily="34" charset="0"/>
              </a:rPr>
              <a:t>/Thomson Healthcare, 2001.</a:t>
            </a:r>
          </a:p>
          <a:p>
            <a:endParaRPr lang="en-US" sz="1400" dirty="0">
              <a:latin typeface="Arial" panose="020B0604020202020204" pitchFamily="34" charset="0"/>
              <a:ea typeface="+mn-lt"/>
              <a:cs typeface="Arial" panose="020B0604020202020204" pitchFamily="34" charset="0"/>
            </a:endParaRPr>
          </a:p>
          <a:p>
            <a:r>
              <a:rPr lang="en-US" sz="1400" dirty="0" err="1">
                <a:latin typeface="Arial" panose="020B0604020202020204" pitchFamily="34" charset="0"/>
                <a:ea typeface="+mn-lt"/>
                <a:cs typeface="Arial" panose="020B0604020202020204" pitchFamily="34" charset="0"/>
              </a:rPr>
              <a:t>Treweek</a:t>
            </a:r>
            <a:r>
              <a:rPr lang="en-US" sz="1400" dirty="0">
                <a:latin typeface="Arial" panose="020B0604020202020204" pitchFamily="34" charset="0"/>
                <a:ea typeface="+mn-lt"/>
                <a:cs typeface="Arial" panose="020B0604020202020204" pitchFamily="34" charset="0"/>
              </a:rPr>
              <a:t> S, </a:t>
            </a:r>
            <a:r>
              <a:rPr lang="en-US" sz="1400" dirty="0" err="1">
                <a:latin typeface="Arial" panose="020B0604020202020204" pitchFamily="34" charset="0"/>
                <a:ea typeface="+mn-lt"/>
                <a:cs typeface="Arial" panose="020B0604020202020204" pitchFamily="34" charset="0"/>
              </a:rPr>
              <a:t>Lockhartn</a:t>
            </a:r>
            <a:r>
              <a:rPr lang="en-US" sz="1400" dirty="0">
                <a:latin typeface="Arial" panose="020B0604020202020204" pitchFamily="34" charset="0"/>
                <a:ea typeface="+mn-lt"/>
                <a:cs typeface="Arial" panose="020B0604020202020204" pitchFamily="34" charset="0"/>
              </a:rPr>
              <a:t> P, </a:t>
            </a:r>
            <a:r>
              <a:rPr lang="en-US" sz="1400" dirty="0" err="1">
                <a:latin typeface="Arial" panose="020B0604020202020204" pitchFamily="34" charset="0"/>
                <a:ea typeface="+mn-lt"/>
                <a:cs typeface="Arial" panose="020B0604020202020204" pitchFamily="34" charset="0"/>
              </a:rPr>
              <a:t>Pitkethly</a:t>
            </a:r>
            <a:r>
              <a:rPr lang="en-US" sz="1400" dirty="0">
                <a:latin typeface="Arial" panose="020B0604020202020204" pitchFamily="34" charset="0"/>
                <a:ea typeface="+mn-lt"/>
                <a:cs typeface="Arial" panose="020B0604020202020204" pitchFamily="34" charset="0"/>
              </a:rPr>
              <a:t> J, Cook JA, </a:t>
            </a:r>
            <a:r>
              <a:rPr lang="en-US" sz="1400" dirty="0" err="1">
                <a:latin typeface="Arial" panose="020B0604020202020204" pitchFamily="34" charset="0"/>
                <a:ea typeface="+mn-lt"/>
                <a:cs typeface="Arial" panose="020B0604020202020204" pitchFamily="34" charset="0"/>
              </a:rPr>
              <a:t>Kjeldstrom</a:t>
            </a:r>
            <a:r>
              <a:rPr lang="en-US" sz="1400" dirty="0">
                <a:latin typeface="Arial" panose="020B0604020202020204" pitchFamily="34" charset="0"/>
                <a:ea typeface="+mn-lt"/>
                <a:cs typeface="Arial" panose="020B0604020202020204" pitchFamily="34" charset="0"/>
              </a:rPr>
              <a:t> M, Johansen M. Methods to improve recruitment to </a:t>
            </a:r>
            <a:r>
              <a:rPr lang="en-US" sz="1400" dirty="0" err="1">
                <a:latin typeface="Arial" panose="020B0604020202020204" pitchFamily="34" charset="0"/>
                <a:ea typeface="+mn-lt"/>
                <a:cs typeface="Arial" panose="020B0604020202020204" pitchFamily="34" charset="0"/>
              </a:rPr>
              <a:t>randomised</a:t>
            </a:r>
            <a:r>
              <a:rPr lang="en-US" sz="1400" dirty="0">
                <a:latin typeface="Arial" panose="020B0604020202020204" pitchFamily="34" charset="0"/>
                <a:ea typeface="+mn-lt"/>
                <a:cs typeface="Arial" panose="020B0604020202020204" pitchFamily="34" charset="0"/>
              </a:rPr>
              <a:t> controlled trials: Cochrane systematic review and meta-analysis, BMJ Open 3. 2013. </a:t>
            </a:r>
            <a:r>
              <a:rPr lang="en-US" sz="1400" dirty="0">
                <a:latin typeface="Arial" panose="020B0604020202020204" pitchFamily="34" charset="0"/>
                <a:ea typeface="+mn-lt"/>
                <a:cs typeface="Arial" panose="020B0604020202020204" pitchFamily="34" charset="0"/>
                <a:hlinkClick r:id="rId3"/>
              </a:rPr>
              <a:t>http://dx.doi.org/10.1136/bmjopen-2012-00236023396504</a:t>
            </a:r>
            <a:r>
              <a:rPr lang="en-US" sz="1400" dirty="0">
                <a:latin typeface="Arial" panose="020B0604020202020204" pitchFamily="34" charset="0"/>
                <a:ea typeface="+mn-lt"/>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ea typeface="+mn-lt"/>
              <a:cs typeface="Arial" panose="020B0604020202020204" pitchFamily="34" charset="0"/>
            </a:endParaRPr>
          </a:p>
          <a:p>
            <a:r>
              <a:rPr lang="en-US" sz="1400" dirty="0">
                <a:latin typeface="Arial" panose="020B0604020202020204" pitchFamily="34" charset="0"/>
                <a:ea typeface="+mn-lt"/>
                <a:cs typeface="Arial" panose="020B0604020202020204" pitchFamily="34" charset="0"/>
              </a:rPr>
              <a:t>Huang GD, Bull J, Johnston McKee K, Mahon E, Harper B, Roberts JN; CTTI Recruitment Project Team. Clinical trials recruitment planning: A proposed framework from the Clinical Trials Transformation Initiative. </a:t>
            </a:r>
            <a:r>
              <a:rPr lang="en-US" sz="1400" dirty="0" err="1">
                <a:latin typeface="Arial" panose="020B0604020202020204" pitchFamily="34" charset="0"/>
                <a:ea typeface="+mn-lt"/>
                <a:cs typeface="Arial" panose="020B0604020202020204" pitchFamily="34" charset="0"/>
              </a:rPr>
              <a:t>Contemp</a:t>
            </a:r>
            <a:r>
              <a:rPr lang="en-US" sz="1400" dirty="0">
                <a:latin typeface="Arial" panose="020B0604020202020204" pitchFamily="34" charset="0"/>
                <a:ea typeface="+mn-lt"/>
                <a:cs typeface="Arial" panose="020B0604020202020204" pitchFamily="34" charset="0"/>
              </a:rPr>
              <a:t> Clin Trials. 2018 Mar;66:74-79. </a:t>
            </a:r>
            <a:r>
              <a:rPr lang="en-US" sz="1400" dirty="0" err="1">
                <a:latin typeface="Arial" panose="020B0604020202020204" pitchFamily="34" charset="0"/>
                <a:ea typeface="+mn-lt"/>
                <a:cs typeface="Arial" panose="020B0604020202020204" pitchFamily="34" charset="0"/>
              </a:rPr>
              <a:t>doi</a:t>
            </a:r>
            <a:r>
              <a:rPr lang="en-US" sz="1400" dirty="0">
                <a:latin typeface="Arial" panose="020B0604020202020204" pitchFamily="34" charset="0"/>
                <a:ea typeface="+mn-lt"/>
                <a:cs typeface="Arial" panose="020B0604020202020204" pitchFamily="34" charset="0"/>
              </a:rPr>
              <a:t>: 10.1016/j.cct.2018.01.003. </a:t>
            </a:r>
            <a:r>
              <a:rPr lang="en-US" sz="1400" dirty="0" err="1">
                <a:latin typeface="Arial" panose="020B0604020202020204" pitchFamily="34" charset="0"/>
                <a:ea typeface="+mn-lt"/>
                <a:cs typeface="Arial" panose="020B0604020202020204" pitchFamily="34" charset="0"/>
              </a:rPr>
              <a:t>Epub</a:t>
            </a:r>
            <a:r>
              <a:rPr lang="en-US" sz="1400" dirty="0">
                <a:latin typeface="Arial" panose="020B0604020202020204" pitchFamily="34" charset="0"/>
                <a:ea typeface="+mn-lt"/>
                <a:cs typeface="Arial" panose="020B0604020202020204" pitchFamily="34" charset="0"/>
              </a:rPr>
              <a:t> 2018 Jan 9. PMID: 29330082.</a:t>
            </a:r>
          </a:p>
          <a:p>
            <a:endParaRPr lang="en-US" sz="1400" dirty="0">
              <a:latin typeface="Arial" panose="020B0604020202020204" pitchFamily="34" charset="0"/>
              <a:ea typeface="+mn-lt"/>
              <a:cs typeface="Arial" panose="020B0604020202020204" pitchFamily="34" charset="0"/>
            </a:endParaRPr>
          </a:p>
          <a:p>
            <a:r>
              <a:rPr lang="en-US" sz="1400" dirty="0">
                <a:latin typeface="Arial" panose="020B0604020202020204" pitchFamily="34" charset="0"/>
                <a:ea typeface="+mn-lt"/>
                <a:cs typeface="Arial" panose="020B0604020202020204" pitchFamily="34" charset="0"/>
              </a:rPr>
              <a:t>Brannon EE, Kuhl ES, Boles RE, Aylward BS, Ratcliff MB, Valenzuela JM, Johnson SL, Powers SW. Strategies for Recruitment and Retention of Families from Low-Income, Ethnic Minority Backgrounds in a Longitudinal Study of Caregiver Feeding and Child Weight. Child Health Care. 2013;42(3):198-213. </a:t>
            </a:r>
            <a:r>
              <a:rPr lang="en-US" sz="1400" dirty="0" err="1">
                <a:latin typeface="Arial" panose="020B0604020202020204" pitchFamily="34" charset="0"/>
                <a:ea typeface="+mn-lt"/>
                <a:cs typeface="Arial" panose="020B0604020202020204" pitchFamily="34" charset="0"/>
              </a:rPr>
              <a:t>doi</a:t>
            </a:r>
            <a:r>
              <a:rPr lang="en-US" sz="1400" dirty="0">
                <a:latin typeface="Arial" panose="020B0604020202020204" pitchFamily="34" charset="0"/>
                <a:ea typeface="+mn-lt"/>
                <a:cs typeface="Arial" panose="020B0604020202020204" pitchFamily="34" charset="0"/>
              </a:rPr>
              <a:t>: 10.1080/02739615.2013.816590. PMID: 24078763; PMCID: PMC3782992.</a:t>
            </a:r>
          </a:p>
          <a:p>
            <a:endParaRPr lang="en-US" sz="1400" dirty="0">
              <a:latin typeface="Arial" panose="020B0604020202020204" pitchFamily="34" charset="0"/>
              <a:ea typeface="+mn-lt"/>
              <a:cs typeface="Arial" panose="020B0604020202020204" pitchFamily="34" charset="0"/>
            </a:endParaRPr>
          </a:p>
          <a:p>
            <a:r>
              <a:rPr lang="en-US" sz="1400" dirty="0" err="1">
                <a:latin typeface="Arial" panose="020B0604020202020204" pitchFamily="34" charset="0"/>
                <a:ea typeface="+mn-lt"/>
                <a:cs typeface="Arial" panose="020B0604020202020204" pitchFamily="34" charset="0"/>
              </a:rPr>
              <a:t>Kadem</a:t>
            </a:r>
            <a:r>
              <a:rPr lang="en-US" sz="1400" dirty="0">
                <a:latin typeface="Arial" panose="020B0604020202020204" pitchFamily="34" charset="0"/>
                <a:ea typeface="+mn-lt"/>
                <a:cs typeface="Arial" panose="020B0604020202020204" pitchFamily="34" charset="0"/>
              </a:rPr>
              <a:t>, RA, </a:t>
            </a:r>
            <a:r>
              <a:rPr lang="en-US" sz="1400" dirty="0" err="1">
                <a:latin typeface="Arial" panose="020B0604020202020204" pitchFamily="34" charset="0"/>
                <a:ea typeface="+mn-lt"/>
                <a:cs typeface="Arial" panose="020B0604020202020204" pitchFamily="34" charset="0"/>
              </a:rPr>
              <a:t>Borde</a:t>
            </a:r>
            <a:r>
              <a:rPr lang="en-US" sz="1400" dirty="0">
                <a:latin typeface="Arial" panose="020B0604020202020204" pitchFamily="34" charset="0"/>
                <a:ea typeface="+mn-lt"/>
                <a:cs typeface="Arial" panose="020B0604020202020204" pitchFamily="34" charset="0"/>
              </a:rPr>
              <a:t> SU, </a:t>
            </a:r>
            <a:r>
              <a:rPr lang="en-US" sz="1400" dirty="0" err="1">
                <a:latin typeface="Arial" panose="020B0604020202020204" pitchFamily="34" charset="0"/>
                <a:ea typeface="+mn-lt"/>
                <a:cs typeface="Arial" panose="020B0604020202020204" pitchFamily="34" charset="0"/>
              </a:rPr>
              <a:t>Madas</a:t>
            </a:r>
            <a:r>
              <a:rPr lang="en-US" sz="1400" dirty="0">
                <a:latin typeface="Arial" panose="020B0604020202020204" pitchFamily="34" charset="0"/>
                <a:ea typeface="+mn-lt"/>
                <a:cs typeface="Arial" panose="020B0604020202020204" pitchFamily="34" charset="0"/>
              </a:rPr>
              <a:t> SA, Salvi SS, Limaye SS. Challenges in recruitment and retention of clinical trial subjects. </a:t>
            </a:r>
            <a:r>
              <a:rPr lang="en-US" sz="1400" dirty="0" err="1">
                <a:latin typeface="Arial" panose="020B0604020202020204" pitchFamily="34" charset="0"/>
                <a:ea typeface="+mn-lt"/>
                <a:cs typeface="Arial" panose="020B0604020202020204" pitchFamily="34" charset="0"/>
              </a:rPr>
              <a:t>Perspect</a:t>
            </a:r>
            <a:r>
              <a:rPr lang="en-US" sz="1400" dirty="0">
                <a:latin typeface="Arial" panose="020B0604020202020204" pitchFamily="34" charset="0"/>
                <a:ea typeface="+mn-lt"/>
                <a:cs typeface="Arial" panose="020B0604020202020204" pitchFamily="34" charset="0"/>
              </a:rPr>
              <a:t> Clin Res. 2016 Jul-Sep;7(3):137-43. </a:t>
            </a:r>
            <a:r>
              <a:rPr lang="en-US" sz="1400" dirty="0" err="1">
                <a:latin typeface="Arial" panose="020B0604020202020204" pitchFamily="34" charset="0"/>
                <a:ea typeface="+mn-lt"/>
                <a:cs typeface="Arial" panose="020B0604020202020204" pitchFamily="34" charset="0"/>
              </a:rPr>
              <a:t>doi</a:t>
            </a:r>
            <a:r>
              <a:rPr lang="en-US" sz="1400" dirty="0">
                <a:latin typeface="Arial" panose="020B0604020202020204" pitchFamily="34" charset="0"/>
                <a:ea typeface="+mn-lt"/>
                <a:cs typeface="Arial" panose="020B0604020202020204" pitchFamily="34" charset="0"/>
              </a:rPr>
              <a:t>: 10.4103/2229-3485.184820. PMID: 27453831; PMCID: PMC4936073</a:t>
            </a:r>
          </a:p>
          <a:p>
            <a:pPr algn="l"/>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93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AEE0-C082-4E36-8DE5-15AF124F5C38}"/>
              </a:ext>
            </a:extLst>
          </p:cNvPr>
          <p:cNvSpPr>
            <a:spLocks noGrp="1"/>
          </p:cNvSpPr>
          <p:nvPr>
            <p:ph type="title"/>
          </p:nvPr>
        </p:nvSpPr>
        <p:spPr>
          <a:xfrm>
            <a:off x="677334" y="537138"/>
            <a:ext cx="8596668" cy="859176"/>
          </a:xfrm>
        </p:spPr>
        <p:txBody>
          <a:bodyPr>
            <a:normAutofit/>
          </a:bodyPr>
          <a:lstStyle/>
          <a:p>
            <a:r>
              <a:rPr lang="en-US" sz="32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AD1DF0E3-AA59-49EC-BF15-79574EC0CCF5}"/>
              </a:ext>
            </a:extLst>
          </p:cNvPr>
          <p:cNvSpPr>
            <a:spLocks noGrp="1"/>
          </p:cNvSpPr>
          <p:nvPr>
            <p:ph idx="1"/>
          </p:nvPr>
        </p:nvSpPr>
        <p:spPr>
          <a:xfrm>
            <a:off x="788545" y="1246189"/>
            <a:ext cx="8596668" cy="3880773"/>
          </a:xfrm>
        </p:spPr>
        <p:txBody>
          <a:bodyPr vert="horz" lIns="91440" tIns="45720" rIns="91440" bIns="45720" rtlCol="0" anchor="t">
            <a:normAutofit/>
          </a:bodyPr>
          <a:lstStyle/>
          <a:p>
            <a:pPr marL="0" indent="0">
              <a:buNone/>
            </a:pPr>
            <a:r>
              <a:rPr lang="en-US" sz="1400" dirty="0">
                <a:latin typeface="Arial" panose="020B0604020202020204" pitchFamily="34" charset="0"/>
                <a:cs typeface="Arial" panose="020B0604020202020204" pitchFamily="34" charset="0"/>
              </a:rPr>
              <a:t>Wenzel, J, Mbah, O., Xu, J., </a:t>
            </a:r>
            <a:r>
              <a:rPr lang="en-US" sz="1400" dirty="0" err="1">
                <a:latin typeface="Arial" panose="020B0604020202020204" pitchFamily="34" charset="0"/>
                <a:cs typeface="Arial" panose="020B0604020202020204" pitchFamily="34" charset="0"/>
              </a:rPr>
              <a:t>Moscou</a:t>
            </a:r>
            <a:r>
              <a:rPr lang="en-US" sz="1400" dirty="0">
                <a:latin typeface="Arial" panose="020B0604020202020204" pitchFamily="34" charset="0"/>
                <a:cs typeface="Arial" panose="020B0604020202020204" pitchFamily="34" charset="0"/>
              </a:rPr>
              <a:t>-Jackson, G., Saleem, H., </a:t>
            </a:r>
            <a:r>
              <a:rPr lang="en-US" sz="1400" dirty="0" err="1">
                <a:latin typeface="Arial" panose="020B0604020202020204" pitchFamily="34" charset="0"/>
                <a:cs typeface="Arial" panose="020B0604020202020204" pitchFamily="34" charset="0"/>
              </a:rPr>
              <a:t>Sakyi</a:t>
            </a:r>
            <a:r>
              <a:rPr lang="en-US" sz="1400" dirty="0">
                <a:latin typeface="Arial" panose="020B0604020202020204" pitchFamily="34" charset="0"/>
                <a:cs typeface="Arial" panose="020B0604020202020204" pitchFamily="34" charset="0"/>
              </a:rPr>
              <a:t>, K., Ford, J. A Model of Cancer Clinical Trial Decision-making informed by African-American Cancer Patients., J. Racial Ethnic Health Disparities, 2015, 2(2) 192-199. </a:t>
            </a:r>
          </a:p>
          <a:p>
            <a:pPr marL="0" indent="0">
              <a:buNone/>
            </a:pPr>
            <a:r>
              <a:rPr lang="en-US" sz="1400" dirty="0">
                <a:latin typeface="Arial" panose="020B0604020202020204" pitchFamily="34" charset="0"/>
                <a:cs typeface="Arial" panose="020B0604020202020204" pitchFamily="34" charset="0"/>
              </a:rPr>
              <a:t>O'Neill, Z, </a:t>
            </a:r>
            <a:r>
              <a:rPr lang="en-US" sz="1400" dirty="0" err="1">
                <a:latin typeface="Arial" panose="020B0604020202020204" pitchFamily="34" charset="0"/>
                <a:cs typeface="Arial" panose="020B0604020202020204" pitchFamily="34" charset="0"/>
              </a:rPr>
              <a:t>Deptuck</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Quong</a:t>
            </a:r>
            <a:r>
              <a:rPr lang="en-US" sz="1400" dirty="0">
                <a:latin typeface="Arial" panose="020B0604020202020204" pitchFamily="34" charset="0"/>
                <a:cs typeface="Arial" panose="020B0604020202020204" pitchFamily="34" charset="0"/>
              </a:rPr>
              <a:t>, L., Maclean, G., </a:t>
            </a:r>
            <a:r>
              <a:rPr lang="en-US" sz="1400" dirty="0" err="1">
                <a:latin typeface="Arial" panose="020B0604020202020204" pitchFamily="34" charset="0"/>
                <a:cs typeface="Arial" panose="020B0604020202020204" pitchFamily="34" charset="0"/>
              </a:rPr>
              <a:t>Villaluna</a:t>
            </a:r>
            <a:r>
              <a:rPr lang="en-US" sz="1400" dirty="0">
                <a:latin typeface="Arial" panose="020B0604020202020204" pitchFamily="34" charset="0"/>
                <a:cs typeface="Arial" panose="020B0604020202020204" pitchFamily="34" charset="0"/>
              </a:rPr>
              <a:t>, K., King-Azote, P., Sharma, M., Butcher, K., Hart, R., Field, T., Who says "no" to participating in stroke clinical trials and why: an observational study from the Vancouver Stroke Program, Trials, 2019, 20: 313</a:t>
            </a:r>
          </a:p>
          <a:p>
            <a:pPr marL="0" indent="0">
              <a:buNone/>
            </a:pPr>
            <a:r>
              <a:rPr lang="en-US" sz="1400" dirty="0">
                <a:latin typeface="Arial" panose="020B0604020202020204" pitchFamily="34" charset="0"/>
                <a:cs typeface="Arial" panose="020B0604020202020204" pitchFamily="34" charset="0"/>
              </a:rPr>
              <a:t>Ewing, A., Kalu, N, Cain, G., </a:t>
            </a:r>
            <a:r>
              <a:rPr lang="en-US" sz="1400" dirty="0" err="1">
                <a:latin typeface="Arial" panose="020B0604020202020204" pitchFamily="34" charset="0"/>
                <a:cs typeface="Arial" panose="020B0604020202020204" pitchFamily="34" charset="0"/>
              </a:rPr>
              <a:t>Erby</a:t>
            </a:r>
            <a:r>
              <a:rPr lang="en-US" sz="1400" dirty="0">
                <a:latin typeface="Arial" panose="020B0604020202020204" pitchFamily="34" charset="0"/>
                <a:cs typeface="Arial" panose="020B0604020202020204" pitchFamily="34" charset="0"/>
              </a:rPr>
              <a:t>, L., Ricks-Santi, L., </a:t>
            </a:r>
            <a:r>
              <a:rPr lang="en-US" sz="1400" dirty="0" err="1">
                <a:latin typeface="Arial" panose="020B0604020202020204" pitchFamily="34" charset="0"/>
                <a:cs typeface="Arial" panose="020B0604020202020204" pitchFamily="34" charset="0"/>
              </a:rPr>
              <a:t>Telemaque</a:t>
            </a:r>
            <a:r>
              <a:rPr lang="en-US" sz="1400" dirty="0">
                <a:latin typeface="Arial" panose="020B0604020202020204" pitchFamily="34" charset="0"/>
                <a:cs typeface="Arial" panose="020B0604020202020204" pitchFamily="34" charset="0"/>
              </a:rPr>
              <a:t>, E., Scott, D, Factors </a:t>
            </a:r>
            <a:r>
              <a:rPr lang="en-US" sz="1400" dirty="0" err="1">
                <a:latin typeface="Arial" panose="020B0604020202020204" pitchFamily="34" charset="0"/>
                <a:cs typeface="Arial" panose="020B0604020202020204" pitchFamily="34" charset="0"/>
              </a:rPr>
              <a:t>asscociated</a:t>
            </a:r>
            <a:r>
              <a:rPr lang="en-US" sz="1400" dirty="0">
                <a:latin typeface="Arial" panose="020B0604020202020204" pitchFamily="34" charset="0"/>
                <a:cs typeface="Arial" panose="020B0604020202020204" pitchFamily="34" charset="0"/>
              </a:rPr>
              <a:t> with willingness to provide </a:t>
            </a:r>
            <a:r>
              <a:rPr lang="en-US" sz="1400" dirty="0" err="1">
                <a:latin typeface="Arial" panose="020B0604020202020204" pitchFamily="34" charset="0"/>
                <a:cs typeface="Arial" panose="020B0604020202020204" pitchFamily="34" charset="0"/>
              </a:rPr>
              <a:t>biospeciments</a:t>
            </a:r>
            <a:r>
              <a:rPr lang="en-US" sz="1400" dirty="0">
                <a:latin typeface="Arial" panose="020B0604020202020204" pitchFamily="34" charset="0"/>
                <a:cs typeface="Arial" panose="020B0604020202020204" pitchFamily="34" charset="0"/>
              </a:rPr>
              <a:t> for genetics research among African American cancer survivors., Journal of Community Genetics (2019), 10: 471-480. </a:t>
            </a:r>
          </a:p>
        </p:txBody>
      </p:sp>
    </p:spTree>
    <p:extLst>
      <p:ext uri="{BB962C8B-B14F-4D97-AF65-F5344CB8AC3E}">
        <p14:creationId xmlns:p14="http://schemas.microsoft.com/office/powerpoint/2010/main" val="239339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82B6-BB19-41E8-9EE3-1B24F0B3523B}"/>
              </a:ext>
            </a:extLst>
          </p:cNvPr>
          <p:cNvSpPr>
            <a:spLocks noGrp="1"/>
          </p:cNvSpPr>
          <p:nvPr>
            <p:ph type="title"/>
          </p:nvPr>
        </p:nvSpPr>
        <p:spPr>
          <a:xfrm>
            <a:off x="677334" y="609600"/>
            <a:ext cx="8596668" cy="774357"/>
          </a:xfrm>
        </p:spPr>
        <p:txBody>
          <a:bodyPr/>
          <a:lstStyle/>
          <a:p>
            <a:r>
              <a:rPr lang="en-US"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4FA49632-175C-4E0F-BDC5-8F16B7474C67}"/>
              </a:ext>
            </a:extLst>
          </p:cNvPr>
          <p:cNvSpPr>
            <a:spLocks noGrp="1"/>
          </p:cNvSpPr>
          <p:nvPr>
            <p:ph idx="1"/>
          </p:nvPr>
        </p:nvSpPr>
        <p:spPr>
          <a:xfrm>
            <a:off x="825616" y="1383957"/>
            <a:ext cx="8596668" cy="3880773"/>
          </a:xfrm>
        </p:spPr>
        <p:txBody>
          <a:bodyPr vert="horz" lIns="91440" tIns="45720" rIns="91440" bIns="45720" rtlCol="0" anchor="t">
            <a:normAutofit/>
          </a:bodyPr>
          <a:lstStyle/>
          <a:p>
            <a:pPr marL="0" indent="0">
              <a:buNone/>
            </a:pPr>
            <a:r>
              <a:rPr lang="en-US" sz="1600">
                <a:latin typeface="Arial" panose="020B0604020202020204" pitchFamily="34" charset="0"/>
                <a:cs typeface="Arial" panose="020B0604020202020204" pitchFamily="34" charset="0"/>
              </a:rPr>
              <a:t>Sheridan, R., Martin-Kerry, J, Hudson, J., Parker, A., Bower, P., Knapp, P..,Why to patients take part in research? An overview of systematic reviews of psychosocial barriers and facilitatiors. Trials, 2020, 21:259</a:t>
            </a:r>
            <a:endParaRPr lang="en-US" sz="1600" dirty="0">
              <a:latin typeface="Arial" panose="020B0604020202020204" pitchFamily="34" charset="0"/>
              <a:cs typeface="Arial" panose="020B0604020202020204" pitchFamily="34" charset="0"/>
            </a:endParaRPr>
          </a:p>
          <a:p>
            <a:pPr marL="0" indent="0">
              <a:buNone/>
            </a:pPr>
            <a:r>
              <a:rPr lang="en-US" sz="1600">
                <a:latin typeface="Arial" panose="020B0604020202020204" pitchFamily="34" charset="0"/>
                <a:cs typeface="Arial" panose="020B0604020202020204" pitchFamily="34" charset="0"/>
              </a:rPr>
              <a:t>Ford JG, Howerton MW, Bolen S, Gary TL, Lai GY, Tilburt J, Gibbons MC, Baffi C, Wilson RF, Feuerstein CJ, Tanpitukpongse P, Powe NR, Bass EB. Knowledge and Access to Information on Recruitment of Underrepresented Populations to Cancer Clinical Trials. Evidence Report/Technology Assessment No. 122 (Prepared by the Johns Hopkins University Evidence based Practice Center under Contract No. 290-02-0018.) AHRQ Publication No. 05-E019-2. Rockville, MD. Agency for Healthcare Research and Quality. June 2005.</a:t>
            </a:r>
            <a:endParaRPr lang="en-US" sz="1600">
              <a:latin typeface="Arial" panose="020B0604020202020204" pitchFamily="34" charset="0"/>
              <a:ea typeface="+mn-lt"/>
              <a:cs typeface="Arial" panose="020B0604020202020204" pitchFamily="34" charset="0"/>
            </a:endParaRPr>
          </a:p>
          <a:p>
            <a:pPr marL="0" indent="0">
              <a:buNone/>
            </a:pPr>
            <a:r>
              <a:rPr lang="en-US" sz="1600">
                <a:latin typeface="Arial" panose="020B0604020202020204" pitchFamily="34" charset="0"/>
                <a:cs typeface="Arial" panose="020B0604020202020204" pitchFamily="34" charset="0"/>
              </a:rPr>
              <a:t>Dignan, M., Evans, M, Kratt, P., Pollack, L, Pisu, M., Smith, J., Prayor-Patterson, H., Houston, P,</a:t>
            </a:r>
            <a:r>
              <a:rPr lang="en-US" sz="1600" dirty="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Watson, C., Hullett, S., Martin, MY. Recruitmetn of low income, predominantly minority cancer survivors to a randomized trial of the I Can Cope cancer education program. J Health Care Poor Underserved 2011, 22 (3): 912-24</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4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2D13-CB10-4036-B871-C903D711DA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the Cost of Poor Recruitment to Research Studies?</a:t>
            </a:r>
          </a:p>
        </p:txBody>
      </p:sp>
    </p:spTree>
    <p:extLst>
      <p:ext uri="{BB962C8B-B14F-4D97-AF65-F5344CB8AC3E}">
        <p14:creationId xmlns:p14="http://schemas.microsoft.com/office/powerpoint/2010/main" val="414896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A7DA-9F01-49BC-927D-D4F6DD900416}"/>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Costs of Poor Accrual to Studies </a:t>
            </a:r>
          </a:p>
        </p:txBody>
      </p:sp>
      <p:sp>
        <p:nvSpPr>
          <p:cNvPr id="3" name="Content Placeholder 2">
            <a:extLst>
              <a:ext uri="{FF2B5EF4-FFF2-40B4-BE49-F238E27FC236}">
                <a16:creationId xmlns:a16="http://schemas.microsoft.com/office/drawing/2014/main" id="{C618AF5E-8C22-45EE-90F8-1840A809AC0F}"/>
              </a:ext>
            </a:extLst>
          </p:cNvPr>
          <p:cNvSpPr>
            <a:spLocks noGrp="1"/>
          </p:cNvSpPr>
          <p:nvPr>
            <p:ph sz="half" idx="1"/>
          </p:nvPr>
        </p:nvSpPr>
        <p:spPr>
          <a:xfrm>
            <a:off x="791633" y="1604535"/>
            <a:ext cx="4184035" cy="3880772"/>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Studies closed prematurely </a:t>
            </a:r>
          </a:p>
          <a:p>
            <a:r>
              <a:rPr lang="en-US" sz="2800" dirty="0">
                <a:latin typeface="Arial" panose="020B0604020202020204" pitchFamily="34" charset="0"/>
                <a:cs typeface="Arial" panose="020B0604020202020204" pitchFamily="34" charset="0"/>
              </a:rPr>
              <a:t>Studies are extended, without additional funds</a:t>
            </a:r>
          </a:p>
          <a:p>
            <a:r>
              <a:rPr lang="en-US" sz="2800" dirty="0">
                <a:latin typeface="Arial" panose="020B0604020202020204" pitchFamily="34" charset="0"/>
                <a:cs typeface="Arial" panose="020B0604020202020204" pitchFamily="34" charset="0"/>
              </a:rPr>
              <a:t>Funds reallocated to support additional recruitment </a:t>
            </a:r>
          </a:p>
          <a:p>
            <a:endParaRPr lang="en-US" sz="28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101354A-1C87-4821-AD57-FA6500EF2688}"/>
              </a:ext>
            </a:extLst>
          </p:cNvPr>
          <p:cNvSpPr>
            <a:spLocks noGrp="1"/>
          </p:cNvSpPr>
          <p:nvPr>
            <p:ph sz="half" idx="2"/>
          </p:nvPr>
        </p:nvSpPr>
        <p:spPr>
          <a:xfrm>
            <a:off x="5485386" y="1617343"/>
            <a:ext cx="4184034" cy="3880773"/>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Study results are not generalizable </a:t>
            </a:r>
          </a:p>
          <a:p>
            <a:r>
              <a:rPr lang="en-US" sz="2800" dirty="0">
                <a:latin typeface="Arial" panose="020B0604020202020204" pitchFamily="34" charset="0"/>
                <a:cs typeface="Arial" panose="020B0604020202020204" pitchFamily="34" charset="0"/>
              </a:rPr>
              <a:t>Initial research question not answered </a:t>
            </a:r>
          </a:p>
        </p:txBody>
      </p:sp>
    </p:spTree>
    <p:extLst>
      <p:ext uri="{BB962C8B-B14F-4D97-AF65-F5344CB8AC3E}">
        <p14:creationId xmlns:p14="http://schemas.microsoft.com/office/powerpoint/2010/main" val="86683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C21C-92F7-43A2-BA1E-E387C3D58313}"/>
              </a:ext>
            </a:extLst>
          </p:cNvPr>
          <p:cNvSpPr>
            <a:spLocks noGrp="1"/>
          </p:cNvSpPr>
          <p:nvPr>
            <p:ph type="title"/>
          </p:nvPr>
        </p:nvSpPr>
        <p:spPr>
          <a:xfrm>
            <a:off x="677335" y="609600"/>
            <a:ext cx="8596668" cy="2638097"/>
          </a:xfrm>
        </p:spPr>
        <p:txBody>
          <a:bodyPr/>
          <a:lstStyle/>
          <a:p>
            <a:r>
              <a:rPr lang="en-US" dirty="0">
                <a:latin typeface="Arial" panose="020B0604020202020204" pitchFamily="34" charset="0"/>
                <a:cs typeface="Arial" panose="020B0604020202020204" pitchFamily="34" charset="0"/>
              </a:rPr>
              <a:t>Conceptual Framework for Recruitment </a:t>
            </a:r>
          </a:p>
        </p:txBody>
      </p:sp>
      <p:sp>
        <p:nvSpPr>
          <p:cNvPr id="3" name="Text Placeholder 2">
            <a:extLst>
              <a:ext uri="{FF2B5EF4-FFF2-40B4-BE49-F238E27FC236}">
                <a16:creationId xmlns:a16="http://schemas.microsoft.com/office/drawing/2014/main" id="{0CFDC540-E3D9-43DF-842E-3489E3A55078}"/>
              </a:ext>
            </a:extLst>
          </p:cNvPr>
          <p:cNvSpPr>
            <a:spLocks noGrp="1"/>
          </p:cNvSpPr>
          <p:nvPr>
            <p:ph type="body" idx="1"/>
          </p:nvPr>
        </p:nvSpPr>
        <p:spPr>
          <a:xfrm>
            <a:off x="677335" y="3429000"/>
            <a:ext cx="8760955" cy="1570962"/>
          </a:xfrm>
        </p:spPr>
        <p:txBody>
          <a:bodyPr>
            <a:normAutofit/>
          </a:bodyPr>
          <a:lstStyle/>
          <a:p>
            <a:r>
              <a:rPr lang="en-US" sz="1400" dirty="0">
                <a:latin typeface="Arial" panose="020B0604020202020204" pitchFamily="34" charset="0"/>
                <a:ea typeface="+mn-lt"/>
                <a:cs typeface="Arial" panose="020B0604020202020204" pitchFamily="34" charset="0"/>
              </a:rPr>
              <a:t>Ford JG, Howerton MW, Bolen S, Gary TL, Lai GY, </a:t>
            </a:r>
            <a:r>
              <a:rPr lang="en-US" sz="1400" dirty="0" err="1">
                <a:latin typeface="Arial" panose="020B0604020202020204" pitchFamily="34" charset="0"/>
                <a:ea typeface="+mn-lt"/>
                <a:cs typeface="Arial" panose="020B0604020202020204" pitchFamily="34" charset="0"/>
              </a:rPr>
              <a:t>Tilburt</a:t>
            </a:r>
            <a:r>
              <a:rPr lang="en-US" sz="1400" dirty="0">
                <a:latin typeface="Arial" panose="020B0604020202020204" pitchFamily="34" charset="0"/>
                <a:ea typeface="+mn-lt"/>
                <a:cs typeface="Arial" panose="020B0604020202020204" pitchFamily="34" charset="0"/>
              </a:rPr>
              <a:t> J, Gibbons MC, </a:t>
            </a:r>
            <a:r>
              <a:rPr lang="en-US" sz="1400" dirty="0" err="1">
                <a:latin typeface="Arial" panose="020B0604020202020204" pitchFamily="34" charset="0"/>
                <a:ea typeface="+mn-lt"/>
                <a:cs typeface="Arial" panose="020B0604020202020204" pitchFamily="34" charset="0"/>
              </a:rPr>
              <a:t>Baffi</a:t>
            </a:r>
            <a:r>
              <a:rPr lang="en-US" sz="1400" dirty="0">
                <a:latin typeface="Arial" panose="020B0604020202020204" pitchFamily="34" charset="0"/>
                <a:ea typeface="+mn-lt"/>
                <a:cs typeface="Arial" panose="020B0604020202020204" pitchFamily="34" charset="0"/>
              </a:rPr>
              <a:t> C, Wilson RF, Feuerstein CJ, </a:t>
            </a:r>
            <a:r>
              <a:rPr lang="en-US" sz="1400" dirty="0" err="1">
                <a:latin typeface="Arial" panose="020B0604020202020204" pitchFamily="34" charset="0"/>
                <a:ea typeface="+mn-lt"/>
                <a:cs typeface="Arial" panose="020B0604020202020204" pitchFamily="34" charset="0"/>
              </a:rPr>
              <a:t>Tanpitukpongse</a:t>
            </a:r>
            <a:r>
              <a:rPr lang="en-US" sz="1400" dirty="0">
                <a:latin typeface="Arial" panose="020B0604020202020204" pitchFamily="34" charset="0"/>
                <a:ea typeface="+mn-lt"/>
                <a:cs typeface="Arial" panose="020B0604020202020204" pitchFamily="34" charset="0"/>
              </a:rPr>
              <a:t> P, Powe NR, Bass EB. Knowledge and Access to Information on Recruitment of Underrepresented Populations to Cancer Clinical Trials. Evidence Report/Technology Assessment No. 122 (Prepared by the Johns Hopkins University Evidence based Practice Center under Contract No. 290-02-0018.) AHRQ Publication No. 05-E019-2. Rockville, MD. Agency for Healthcare Research and Quality. June 2005.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22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F846D3C5-FC19-4D08-8544-1788D44F9F19}"/>
              </a:ext>
            </a:extLst>
          </p:cNvPr>
          <p:cNvPicPr>
            <a:picLocks noChangeAspect="1"/>
          </p:cNvPicPr>
          <p:nvPr/>
        </p:nvPicPr>
        <p:blipFill>
          <a:blip r:embed="rId2"/>
          <a:stretch>
            <a:fillRect/>
          </a:stretch>
        </p:blipFill>
        <p:spPr>
          <a:xfrm>
            <a:off x="704335" y="586718"/>
            <a:ext cx="10169610" cy="5495416"/>
          </a:xfrm>
          <a:prstGeom prst="rect">
            <a:avLst/>
          </a:prstGeom>
        </p:spPr>
      </p:pic>
    </p:spTree>
    <p:extLst>
      <p:ext uri="{BB962C8B-B14F-4D97-AF65-F5344CB8AC3E}">
        <p14:creationId xmlns:p14="http://schemas.microsoft.com/office/powerpoint/2010/main" val="156670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A295-B2E9-4A90-AFA3-7C911A7C67AE}"/>
              </a:ext>
            </a:extLst>
          </p:cNvPr>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Wenzel J., et al. A Model of Cancer Clinical Trial Decision-making informed by African American Cancer Patients (2015)</a:t>
            </a:r>
          </a:p>
        </p:txBody>
      </p:sp>
      <p:sp>
        <p:nvSpPr>
          <p:cNvPr id="3" name="Content Placeholder 2">
            <a:extLst>
              <a:ext uri="{FF2B5EF4-FFF2-40B4-BE49-F238E27FC236}">
                <a16:creationId xmlns:a16="http://schemas.microsoft.com/office/drawing/2014/main" id="{7E1B3971-398C-4BAD-844B-B673E774B6E3}"/>
              </a:ext>
            </a:extLst>
          </p:cNvPr>
          <p:cNvSpPr>
            <a:spLocks noGrp="1"/>
          </p:cNvSpPr>
          <p:nvPr>
            <p:ph idx="1"/>
          </p:nvPr>
        </p:nvSpPr>
        <p:spPr>
          <a:xfrm>
            <a:off x="677334" y="2422707"/>
            <a:ext cx="8596668" cy="4189990"/>
          </a:xfrm>
        </p:spPr>
        <p:txBody>
          <a:bodyPr vert="horz" lIns="91440" tIns="45720" rIns="91440" bIns="45720" rtlCol="0" anchor="t">
            <a:normAutofit/>
          </a:bodyPr>
          <a:lstStyle/>
          <a:p>
            <a:r>
              <a:rPr lang="en-US" sz="2400" dirty="0">
                <a:latin typeface="Arial" panose="020B0604020202020204" pitchFamily="34" charset="0"/>
                <a:ea typeface="+mn-lt"/>
                <a:cs typeface="Arial" panose="020B0604020202020204" pitchFamily="34" charset="0"/>
              </a:rPr>
              <a:t>Focus groups with clinical trial-eligible cancer patients who had been offered trial participation </a:t>
            </a:r>
            <a:endParaRPr lang="en-US" sz="2400" i="1" dirty="0">
              <a:latin typeface="Arial" panose="020B0604020202020204" pitchFamily="34" charset="0"/>
              <a:ea typeface="+mn-lt"/>
              <a:cs typeface="Arial" panose="020B0604020202020204" pitchFamily="34" charset="0"/>
            </a:endParaRPr>
          </a:p>
          <a:p>
            <a:r>
              <a:rPr lang="en-US" sz="2400" dirty="0">
                <a:latin typeface="Arial" panose="020B0604020202020204" pitchFamily="34" charset="0"/>
                <a:ea typeface="+mn-lt"/>
                <a:cs typeface="Arial" panose="020B0604020202020204" pitchFamily="34" charset="0"/>
              </a:rPr>
              <a:t>"Acceptor" and "Decliner" focus groups conducted</a:t>
            </a:r>
          </a:p>
          <a:p>
            <a:r>
              <a:rPr lang="en-US" sz="2400" dirty="0">
                <a:latin typeface="Arial" panose="020B0604020202020204" pitchFamily="34" charset="0"/>
                <a:ea typeface="+mn-lt"/>
                <a:cs typeface="Arial" panose="020B0604020202020204" pitchFamily="34" charset="0"/>
              </a:rPr>
              <a:t>Focus group questions: </a:t>
            </a:r>
          </a:p>
          <a:p>
            <a:pPr lvl="1"/>
            <a:r>
              <a:rPr lang="en-US" sz="2400" dirty="0">
                <a:latin typeface="Arial" panose="020B0604020202020204" pitchFamily="34" charset="0"/>
                <a:ea typeface="+mn-lt"/>
                <a:cs typeface="Arial" panose="020B0604020202020204" pitchFamily="34" charset="0"/>
              </a:rPr>
              <a:t>reasons for accepting/declining trial participation, attitudes toward clinical trials, and recommendations for minority recruitment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ea typeface="+mn-lt"/>
              <a:cs typeface="Arial" panose="020B0604020202020204" pitchFamily="34" charset="0"/>
            </a:endParaRPr>
          </a:p>
          <a:p>
            <a:endParaRPr lang="en-US" sz="2400" i="1" dirty="0">
              <a:latin typeface="Arial" panose="020B0604020202020204" pitchFamily="34" charset="0"/>
              <a:ea typeface="+mn-lt"/>
              <a:cs typeface="Arial" panose="020B0604020202020204" pitchFamily="34" charset="0"/>
            </a:endParaRPr>
          </a:p>
          <a:p>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0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08D4-24CA-498E-A20F-2271FDE7C236}"/>
              </a:ext>
            </a:extLst>
          </p:cNvPr>
          <p:cNvSpPr>
            <a:spLocks noGrp="1"/>
          </p:cNvSpPr>
          <p:nvPr>
            <p:ph type="title"/>
          </p:nvPr>
        </p:nvSpPr>
        <p:spPr/>
        <p:txBody>
          <a:bodyPr vert="horz" lIns="91440" tIns="45720" rIns="91440" bIns="45720" rtlCol="0" anchor="t">
            <a:noAutofit/>
          </a:bodyPr>
          <a:lstStyle/>
          <a:p>
            <a:r>
              <a:rPr lang="en-US" sz="2800">
                <a:latin typeface="Arial" panose="020B0604020202020204" pitchFamily="34" charset="0"/>
                <a:ea typeface="+mj-lt"/>
                <a:cs typeface="Arial" panose="020B0604020202020204" pitchFamily="34" charset="0"/>
              </a:rPr>
              <a:t>Wenzel J., et al. A Model of Cancer Clinical Trial Decision-making informed by African American Cancer Patients (2015)</a:t>
            </a:r>
          </a:p>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792470D-8F57-49C9-86DC-088DB3C8281A}"/>
              </a:ext>
            </a:extLst>
          </p:cNvPr>
          <p:cNvSpPr>
            <a:spLocks noGrp="1"/>
          </p:cNvSpPr>
          <p:nvPr>
            <p:ph idx="1"/>
          </p:nvPr>
        </p:nvSpPr>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Themes:</a:t>
            </a:r>
          </a:p>
          <a:p>
            <a:pPr lvl="1"/>
            <a:r>
              <a:rPr lang="en-US" sz="2000" b="1" dirty="0">
                <a:latin typeface="Arial" panose="020B0604020202020204" pitchFamily="34" charset="0"/>
                <a:cs typeface="Arial" panose="020B0604020202020204" pitchFamily="34" charset="0"/>
              </a:rPr>
              <a:t>Information gathering </a:t>
            </a:r>
            <a:r>
              <a:rPr lang="en-US" sz="2000" dirty="0">
                <a:latin typeface="Arial" panose="020B0604020202020204" pitchFamily="34" charset="0"/>
                <a:cs typeface="Arial" panose="020B0604020202020204" pitchFamily="34" charset="0"/>
              </a:rPr>
              <a:t>– about clinical trials, timing of that information, interest in testimonials from those who accepted and declined clinical trial participation </a:t>
            </a:r>
          </a:p>
          <a:p>
            <a:pPr lvl="1"/>
            <a:r>
              <a:rPr lang="en-US" sz="2000" b="1" dirty="0">
                <a:latin typeface="Arial" panose="020B0604020202020204" pitchFamily="34" charset="0"/>
                <a:cs typeface="Arial" panose="020B0604020202020204" pitchFamily="34" charset="0"/>
              </a:rPr>
              <a:t>Intrapersonal perspective </a:t>
            </a:r>
            <a:r>
              <a:rPr lang="en-US" sz="2000" dirty="0">
                <a:latin typeface="Arial" panose="020B0604020202020204" pitchFamily="34" charset="0"/>
                <a:cs typeface="Arial" panose="020B0604020202020204" pitchFamily="34" charset="0"/>
              </a:rPr>
              <a:t>– tension about the importance of African Americans participating in research with knowledge of historical mistreatment </a:t>
            </a:r>
          </a:p>
          <a:p>
            <a:pPr lvl="1"/>
            <a:r>
              <a:rPr lang="en-US" sz="2000" b="1" dirty="0">
                <a:latin typeface="Arial" panose="020B0604020202020204" pitchFamily="34" charset="0"/>
                <a:cs typeface="Arial" panose="020B0604020202020204" pitchFamily="34" charset="0"/>
              </a:rPr>
              <a:t>Interpersonal influences</a:t>
            </a:r>
            <a:r>
              <a:rPr lang="en-US" sz="2000" dirty="0">
                <a:latin typeface="Arial" panose="020B0604020202020204" pitchFamily="34" charset="0"/>
                <a:cs typeface="Arial" panose="020B0604020202020204" pitchFamily="34" charset="0"/>
              </a:rPr>
              <a:t> – friends and family influenced decision, spiritual guidance also important </a:t>
            </a:r>
          </a:p>
          <a:p>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418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1913</Words>
  <Application>Microsoft Macintosh PowerPoint</Application>
  <PresentationFormat>Widescreen</PresentationFormat>
  <Paragraphs>143</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Trebuchet MS</vt:lpstr>
      <vt:lpstr>Calibri</vt:lpstr>
      <vt:lpstr>Wingdings 3</vt:lpstr>
      <vt:lpstr>Arial Black</vt:lpstr>
      <vt:lpstr>Symbol</vt:lpstr>
      <vt:lpstr>Arial</vt:lpstr>
      <vt:lpstr>Facet</vt:lpstr>
      <vt:lpstr>Participant Recruitment and Retention </vt:lpstr>
      <vt:lpstr>Session Overview  </vt:lpstr>
      <vt:lpstr>PowerPoint Presentation</vt:lpstr>
      <vt:lpstr>What is the Cost of Poor Recruitment to Research Studies?</vt:lpstr>
      <vt:lpstr>Costs of Poor Accrual to Studies </vt:lpstr>
      <vt:lpstr>Conceptual Framework for Recruitment </vt:lpstr>
      <vt:lpstr>PowerPoint Presentation</vt:lpstr>
      <vt:lpstr>Wenzel J., et al. A Model of Cancer Clinical Trial Decision-making informed by African American Cancer Patients (2015)</vt:lpstr>
      <vt:lpstr>Wenzel J., et al. A Model of Cancer Clinical Trial Decision-making informed by African American Cancer Patients (2015) </vt:lpstr>
      <vt:lpstr>Ewing A. et al., Factors associated with willingness to provide biospecimens for genetics research among African American cancer survivors (2019)</vt:lpstr>
      <vt:lpstr>O'Neill, Z. et al., Who says "no" to participating in stroke clinical trials and why: an observational study from the Vancouver Stroke Program (2019)</vt:lpstr>
      <vt:lpstr>O'Neill, Z. et al., Who says "no" to participating in stroke clinical trials and why: an observational study from the Vancouver Stroke Program (2019)</vt:lpstr>
      <vt:lpstr>Recruitment from a safety-net hospital for a cancer education program (2011)</vt:lpstr>
      <vt:lpstr>PowerPoint Presentation</vt:lpstr>
      <vt:lpstr>Sheridan R., et al. Why do patients take part in research? An overview of systematic reviews of psychosocial barriers and facilitators (2020)</vt:lpstr>
      <vt:lpstr>Take Home Messages</vt:lpstr>
      <vt:lpstr>COVID-19 Pandemic's Impact on Research Recruitment</vt:lpstr>
      <vt:lpstr>PowerPoint Presentation</vt:lpstr>
      <vt:lpstr>PowerPoint Presentation</vt:lpstr>
      <vt:lpstr>PowerPoint Presentation</vt:lpstr>
      <vt:lpstr>PowerPoint Presentation</vt:lpstr>
      <vt:lpstr>Recruitment</vt:lpstr>
      <vt:lpstr>Personal Protective Equipment</vt:lpstr>
      <vt:lpstr>Study Staff Training</vt:lpstr>
      <vt:lpstr>Logistics</vt:lpstr>
      <vt:lpstr>PowerPoint Presentation</vt:lpstr>
      <vt:lpstr>PowerPoint Presentation</vt:lpstr>
      <vt:lpstr>Chat </vt:lpstr>
      <vt:lpstr>Proposed Recruitment Changes </vt:lpstr>
      <vt:lpstr>Recruitment &amp; Retention: Lessons Learned</vt:lpstr>
      <vt:lpstr>Overcoming Tummy Time Challenges</vt:lpstr>
      <vt:lpstr>Overcoming Tummy Time Challenges </vt:lpstr>
      <vt:lpstr>Recruitment Strategies: Tips</vt:lpstr>
      <vt:lpstr>PowerPoint Presentation</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dc:title>
  <dc:creator>Lynn, Margaret M</dc:creator>
  <cp:lastModifiedBy>Lee Anne</cp:lastModifiedBy>
  <cp:revision>126</cp:revision>
  <dcterms:created xsi:type="dcterms:W3CDTF">2020-05-13T14:27:30Z</dcterms:created>
  <dcterms:modified xsi:type="dcterms:W3CDTF">2024-10-31T17:33:52Z</dcterms:modified>
</cp:coreProperties>
</file>