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763280"/>
            <a:ext cx="3810635" cy="3439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3765" y="1299022"/>
            <a:ext cx="3942715" cy="4437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D99593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83" cy="76337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729" y="1453448"/>
            <a:ext cx="6094971" cy="25038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717" y="2198483"/>
            <a:ext cx="6507000" cy="120304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266" y="3999999"/>
            <a:ext cx="808796" cy="12213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5682941" y="3535880"/>
            <a:ext cx="0" cy="1490345"/>
          </a:xfrm>
          <a:custGeom>
            <a:avLst/>
            <a:gdLst/>
            <a:ahLst/>
            <a:cxnLst/>
            <a:rect l="l" t="t" r="r" b="b"/>
            <a:pathLst>
              <a:path h="1490345">
                <a:moveTo>
                  <a:pt x="0" y="1490068"/>
                </a:moveTo>
                <a:lnTo>
                  <a:pt x="0" y="0"/>
                </a:lnTo>
              </a:path>
            </a:pathLst>
          </a:custGeom>
          <a:ln w="732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650445" y="3572521"/>
            <a:ext cx="0" cy="391160"/>
          </a:xfrm>
          <a:custGeom>
            <a:avLst/>
            <a:gdLst/>
            <a:ahLst/>
            <a:cxnLst/>
            <a:rect l="l" t="t" r="r" b="b"/>
            <a:pathLst>
              <a:path h="391160">
                <a:moveTo>
                  <a:pt x="0" y="390837"/>
                </a:moveTo>
                <a:lnTo>
                  <a:pt x="0" y="0"/>
                </a:lnTo>
              </a:path>
            </a:pathLst>
          </a:custGeom>
          <a:ln w="67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819029" y="3462598"/>
            <a:ext cx="5384165" cy="0"/>
          </a:xfrm>
          <a:custGeom>
            <a:avLst/>
            <a:gdLst/>
            <a:ahLst/>
            <a:cxnLst/>
            <a:rect l="l" t="t" r="r" b="b"/>
            <a:pathLst>
              <a:path w="5384165">
                <a:moveTo>
                  <a:pt x="0" y="0"/>
                </a:moveTo>
                <a:lnTo>
                  <a:pt x="5383839" y="0"/>
                </a:lnTo>
              </a:path>
            </a:pathLst>
          </a:custGeom>
          <a:ln w="946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7858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6481" y="951756"/>
            <a:ext cx="1951037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53624" y="1518614"/>
            <a:ext cx="6478270" cy="4245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gharris@utfi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03" y="1534667"/>
            <a:ext cx="8827007" cy="37642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The</a:t>
            </a:r>
            <a:r>
              <a:rPr spc="-90" dirty="0"/>
              <a:t> </a:t>
            </a:r>
            <a:r>
              <a:rPr spc="-25" dirty="0"/>
              <a:t>Road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8835"/>
            <a:ext cx="3848100" cy="3230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Calibri"/>
                <a:cs typeface="Calibri"/>
              </a:rPr>
              <a:t>Solicitation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prospects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Calibri"/>
              <a:cs typeface="Calibri"/>
            </a:endParaRPr>
          </a:p>
          <a:p>
            <a:pPr marL="355600" marR="65341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Write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proposal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get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approvals</a:t>
            </a:r>
            <a:endParaRPr sz="2400">
              <a:latin typeface="Calibri"/>
              <a:cs typeface="Calibri"/>
            </a:endParaRPr>
          </a:p>
          <a:p>
            <a:pPr marL="355600" marR="3937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Deliver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proposal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(preferably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person)</a:t>
            </a:r>
            <a:endParaRPr sz="2400">
              <a:latin typeface="Calibri"/>
              <a:cs typeface="Calibri"/>
            </a:endParaRPr>
          </a:p>
          <a:p>
            <a:pPr marL="355600" marR="23939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Follow </a:t>
            </a:r>
            <a:r>
              <a:rPr sz="2400" spc="-5" dirty="0">
                <a:latin typeface="Calibri"/>
                <a:cs typeface="Calibri"/>
              </a:rPr>
              <a:t>up and close gift or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receive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decline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6940" y="1610360"/>
            <a:ext cx="3827145" cy="3162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1945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Calibri"/>
                <a:cs typeface="Calibri"/>
              </a:rPr>
              <a:t>Stewardship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donors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Period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between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end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solicitation </a:t>
            </a:r>
            <a:r>
              <a:rPr sz="2400" spc="-5" dirty="0">
                <a:latin typeface="Calibri"/>
                <a:cs typeface="Calibri"/>
              </a:rPr>
              <a:t>period/last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gift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and</a:t>
            </a:r>
            <a:r>
              <a:rPr sz="2400" dirty="0">
                <a:latin typeface="Calibri"/>
                <a:cs typeface="Calibri"/>
              </a:rPr>
              <a:t> 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next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solicitation</a:t>
            </a:r>
            <a:endParaRPr sz="2400">
              <a:latin typeface="Calibri"/>
              <a:cs typeface="Calibri"/>
            </a:endParaRPr>
          </a:p>
          <a:p>
            <a:pPr marL="355600" marR="558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Includes </a:t>
            </a:r>
            <a:r>
              <a:rPr sz="2400" spc="-10" dirty="0">
                <a:latin typeface="Calibri"/>
                <a:cs typeface="Calibri"/>
              </a:rPr>
              <a:t>touch </a:t>
            </a:r>
            <a:r>
              <a:rPr sz="2400" spc="-5" dirty="0">
                <a:latin typeface="Calibri"/>
                <a:cs typeface="Calibri"/>
              </a:rPr>
              <a:t>base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contact, </a:t>
            </a:r>
            <a:r>
              <a:rPr sz="2400" spc="-5" dirty="0">
                <a:latin typeface="Calibri"/>
                <a:cs typeface="Calibri"/>
              </a:rPr>
              <a:t>sending </a:t>
            </a:r>
            <a:r>
              <a:rPr sz="2400" spc="-25" dirty="0">
                <a:latin typeface="Calibri"/>
                <a:cs typeface="Calibri"/>
              </a:rPr>
              <a:t>info, </a:t>
            </a:r>
            <a:r>
              <a:rPr sz="2400" spc="-15" dirty="0">
                <a:latin typeface="Calibri"/>
                <a:cs typeface="Calibri"/>
              </a:rPr>
              <a:t>event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invitations,</a:t>
            </a:r>
            <a:r>
              <a:rPr sz="2400" spc="-20" dirty="0">
                <a:latin typeface="Calibri"/>
                <a:cs typeface="Calibri"/>
              </a:rPr>
              <a:t> etc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83" cy="7633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568" y="1960316"/>
            <a:ext cx="4684917" cy="16854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311" y="4806102"/>
            <a:ext cx="2392818" cy="131297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366634" y="3580686"/>
            <a:ext cx="2480310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75" dirty="0">
                <a:solidFill>
                  <a:srgbClr val="0C0C0C"/>
                </a:solidFill>
                <a:latin typeface="Times New Roman"/>
                <a:cs typeface="Times New Roman"/>
              </a:rPr>
              <a:t>culture</a:t>
            </a:r>
            <a:r>
              <a:rPr sz="1900" spc="-1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900" spc="-40" dirty="0">
                <a:solidFill>
                  <a:srgbClr val="0C0C0C"/>
                </a:solidFill>
                <a:latin typeface="Times New Roman"/>
                <a:cs typeface="Times New Roman"/>
              </a:rPr>
              <a:t>of</a:t>
            </a:r>
            <a:r>
              <a:rPr sz="1900" spc="17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900" spc="90" dirty="0">
                <a:solidFill>
                  <a:srgbClr val="0C0C0C"/>
                </a:solidFill>
                <a:latin typeface="Times New Roman"/>
                <a:cs typeface="Times New Roman"/>
              </a:rPr>
              <a:t>philanthropy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72518" y="3805367"/>
            <a:ext cx="1835785" cy="537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50" spc="40" dirty="0">
                <a:solidFill>
                  <a:srgbClr val="0C0C0C"/>
                </a:solidFill>
                <a:latin typeface="Times New Roman"/>
                <a:cs typeface="Times New Roman"/>
              </a:rPr>
              <a:t>YOGURT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68934" y="4245822"/>
            <a:ext cx="20193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 algn="ctr">
              <a:lnSpc>
                <a:spcPts val="2185"/>
              </a:lnSpc>
              <a:spcBef>
                <a:spcPts val="100"/>
              </a:spcBef>
            </a:pPr>
            <a:r>
              <a:rPr sz="2000" spc="125" dirty="0">
                <a:solidFill>
                  <a:srgbClr val="0C0C0C"/>
                </a:solidFill>
                <a:latin typeface="Courier New"/>
                <a:cs typeface="Courier New"/>
              </a:rPr>
              <a:t>GOO</a:t>
            </a:r>
            <a:r>
              <a:rPr sz="2000" spc="130" dirty="0">
                <a:solidFill>
                  <a:srgbClr val="0C0C0C"/>
                </a:solidFill>
                <a:latin typeface="Courier New"/>
                <a:cs typeface="Courier New"/>
              </a:rPr>
              <a:t>D</a:t>
            </a:r>
            <a:r>
              <a:rPr sz="2000" spc="-869" dirty="0">
                <a:solidFill>
                  <a:srgbClr val="0C0C0C"/>
                </a:solidFill>
                <a:latin typeface="Courier New"/>
                <a:cs typeface="Courier New"/>
              </a:rPr>
              <a:t> </a:t>
            </a:r>
            <a:r>
              <a:rPr sz="2000" spc="-65" dirty="0">
                <a:solidFill>
                  <a:srgbClr val="0C0C0C"/>
                </a:solidFill>
                <a:latin typeface="Courier New"/>
                <a:cs typeface="Courier New"/>
              </a:rPr>
              <a:t>FO</a:t>
            </a:r>
            <a:r>
              <a:rPr sz="2000" spc="-60" dirty="0">
                <a:solidFill>
                  <a:srgbClr val="0C0C0C"/>
                </a:solidFill>
                <a:latin typeface="Courier New"/>
                <a:cs typeface="Courier New"/>
              </a:rPr>
              <a:t>R</a:t>
            </a:r>
            <a:r>
              <a:rPr sz="2000" spc="-819" dirty="0">
                <a:solidFill>
                  <a:srgbClr val="0C0C0C"/>
                </a:solidFill>
                <a:latin typeface="Courier New"/>
                <a:cs typeface="Courier New"/>
              </a:rPr>
              <a:t> </a:t>
            </a:r>
            <a:r>
              <a:rPr sz="2000" spc="90" dirty="0">
                <a:solidFill>
                  <a:srgbClr val="0C0C0C"/>
                </a:solidFill>
                <a:latin typeface="Courier New"/>
                <a:cs typeface="Courier New"/>
              </a:rPr>
              <a:t>YOU</a:t>
            </a:r>
            <a:endParaRPr sz="2000">
              <a:latin typeface="Courier New"/>
              <a:cs typeface="Courier New"/>
            </a:endParaRPr>
          </a:p>
          <a:p>
            <a:pPr algn="ctr">
              <a:lnSpc>
                <a:spcPts val="1405"/>
              </a:lnSpc>
            </a:pPr>
            <a:r>
              <a:rPr sz="1350" spc="60" dirty="0">
                <a:solidFill>
                  <a:srgbClr val="0C0C0C"/>
                </a:solidFill>
                <a:latin typeface="Courier New"/>
                <a:cs typeface="Courier New"/>
              </a:rPr>
              <a:t>GO</a:t>
            </a:r>
            <a:r>
              <a:rPr sz="1350" spc="-110" dirty="0">
                <a:solidFill>
                  <a:srgbClr val="0C0C0C"/>
                </a:solidFill>
                <a:latin typeface="Courier New"/>
                <a:cs typeface="Courier New"/>
              </a:rPr>
              <a:t>O</a:t>
            </a:r>
            <a:r>
              <a:rPr sz="1350" spc="65" dirty="0">
                <a:solidFill>
                  <a:srgbClr val="2A2A2B"/>
                </a:solidFill>
                <a:latin typeface="Courier New"/>
                <a:cs typeface="Courier New"/>
              </a:rPr>
              <a:t>D</a:t>
            </a:r>
            <a:r>
              <a:rPr sz="1350" spc="-560" dirty="0">
                <a:solidFill>
                  <a:srgbClr val="2A2A2B"/>
                </a:solidFill>
                <a:latin typeface="Courier New"/>
                <a:cs typeface="Courier New"/>
              </a:rPr>
              <a:t> </a:t>
            </a:r>
            <a:r>
              <a:rPr sz="1350" spc="-180" dirty="0">
                <a:solidFill>
                  <a:srgbClr val="2A2A2B"/>
                </a:solidFill>
                <a:latin typeface="Courier New"/>
                <a:cs typeface="Courier New"/>
              </a:rPr>
              <a:t>F</a:t>
            </a:r>
            <a:r>
              <a:rPr sz="1350" spc="-140" dirty="0">
                <a:solidFill>
                  <a:srgbClr val="0C0C0C"/>
                </a:solidFill>
                <a:latin typeface="Courier New"/>
                <a:cs typeface="Courier New"/>
              </a:rPr>
              <a:t>O</a:t>
            </a:r>
            <a:r>
              <a:rPr sz="1350" spc="-610" dirty="0">
                <a:solidFill>
                  <a:srgbClr val="0C0C0C"/>
                </a:solidFill>
                <a:latin typeface="Courier New"/>
                <a:cs typeface="Courier New"/>
              </a:rPr>
              <a:t> </a:t>
            </a:r>
            <a:r>
              <a:rPr sz="1350" spc="-40" dirty="0">
                <a:solidFill>
                  <a:srgbClr val="2A2A2B"/>
                </a:solidFill>
                <a:latin typeface="Courier New"/>
                <a:cs typeface="Courier New"/>
              </a:rPr>
              <a:t>R</a:t>
            </a:r>
            <a:r>
              <a:rPr sz="1350" spc="-635" dirty="0">
                <a:solidFill>
                  <a:srgbClr val="2A2A2B"/>
                </a:solidFill>
                <a:latin typeface="Courier New"/>
                <a:cs typeface="Courier New"/>
              </a:rPr>
              <a:t> </a:t>
            </a:r>
            <a:r>
              <a:rPr sz="1350" spc="-40" dirty="0">
                <a:solidFill>
                  <a:srgbClr val="2A2A2B"/>
                </a:solidFill>
                <a:latin typeface="Courier New"/>
                <a:cs typeface="Courier New"/>
              </a:rPr>
              <a:t>TH</a:t>
            </a:r>
            <a:r>
              <a:rPr sz="1350" spc="-35" dirty="0">
                <a:solidFill>
                  <a:srgbClr val="2A2A2B"/>
                </a:solidFill>
                <a:latin typeface="Courier New"/>
                <a:cs typeface="Courier New"/>
              </a:rPr>
              <a:t>E</a:t>
            </a:r>
            <a:r>
              <a:rPr sz="1350" spc="-665" dirty="0">
                <a:solidFill>
                  <a:srgbClr val="2A2A2B"/>
                </a:solidFill>
                <a:latin typeface="Courier New"/>
                <a:cs typeface="Courier New"/>
              </a:rPr>
              <a:t> </a:t>
            </a:r>
            <a:r>
              <a:rPr sz="1350" spc="-40" dirty="0">
                <a:solidFill>
                  <a:srgbClr val="0C0C0C"/>
                </a:solidFill>
                <a:latin typeface="Courier New"/>
                <a:cs typeface="Courier New"/>
              </a:rPr>
              <a:t>C</a:t>
            </a:r>
            <a:r>
              <a:rPr sz="1350" spc="-35" dirty="0">
                <a:solidFill>
                  <a:srgbClr val="0C0C0C"/>
                </a:solidFill>
                <a:latin typeface="Courier New"/>
                <a:cs typeface="Courier New"/>
              </a:rPr>
              <a:t>O</a:t>
            </a:r>
            <a:r>
              <a:rPr sz="1350" spc="-690" dirty="0">
                <a:solidFill>
                  <a:srgbClr val="0C0C0C"/>
                </a:solidFill>
                <a:latin typeface="Courier New"/>
                <a:cs typeface="Courier New"/>
              </a:rPr>
              <a:t> </a:t>
            </a:r>
            <a:r>
              <a:rPr sz="1350" spc="-35" dirty="0">
                <a:solidFill>
                  <a:srgbClr val="2A2A2B"/>
                </a:solidFill>
                <a:latin typeface="Courier New"/>
                <a:cs typeface="Courier New"/>
              </a:rPr>
              <a:t>M</a:t>
            </a:r>
            <a:r>
              <a:rPr sz="1350" spc="-560" dirty="0">
                <a:solidFill>
                  <a:srgbClr val="2A2A2B"/>
                </a:solidFill>
                <a:latin typeface="Courier New"/>
                <a:cs typeface="Courier New"/>
              </a:rPr>
              <a:t> </a:t>
            </a:r>
            <a:r>
              <a:rPr sz="1350" spc="-40" dirty="0">
                <a:solidFill>
                  <a:srgbClr val="2A2A2B"/>
                </a:solidFill>
                <a:latin typeface="Courier New"/>
                <a:cs typeface="Courier New"/>
              </a:rPr>
              <a:t>M</a:t>
            </a:r>
            <a:r>
              <a:rPr sz="1350" spc="-35" dirty="0">
                <a:solidFill>
                  <a:srgbClr val="2A2A2B"/>
                </a:solidFill>
                <a:latin typeface="Courier New"/>
                <a:cs typeface="Courier New"/>
              </a:rPr>
              <a:t>U</a:t>
            </a:r>
            <a:r>
              <a:rPr sz="1350" spc="-509" dirty="0">
                <a:solidFill>
                  <a:srgbClr val="2A2A2B"/>
                </a:solidFill>
                <a:latin typeface="Courier New"/>
                <a:cs typeface="Courier New"/>
              </a:rPr>
              <a:t> </a:t>
            </a:r>
            <a:r>
              <a:rPr sz="1350" spc="-50" dirty="0">
                <a:solidFill>
                  <a:srgbClr val="2A2A2B"/>
                </a:solidFill>
                <a:latin typeface="Courier New"/>
                <a:cs typeface="Courier New"/>
              </a:rPr>
              <a:t>N</a:t>
            </a:r>
            <a:r>
              <a:rPr sz="1350" spc="-210" dirty="0">
                <a:solidFill>
                  <a:srgbClr val="2A2A2B"/>
                </a:solidFill>
                <a:latin typeface="Courier New"/>
                <a:cs typeface="Courier New"/>
              </a:rPr>
              <a:t>ITY</a:t>
            </a:r>
            <a:endParaRPr sz="135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5636" y="1328653"/>
            <a:ext cx="6147435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84020" marR="5080" indent="-167195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Fund </a:t>
            </a:r>
            <a:r>
              <a:rPr spc="-5" dirty="0"/>
              <a:t>Raising </a:t>
            </a:r>
            <a:r>
              <a:rPr spc="-20" dirty="0"/>
              <a:t>Partnership </a:t>
            </a:r>
            <a:r>
              <a:rPr spc="-5" dirty="0"/>
              <a:t>with </a:t>
            </a:r>
            <a:r>
              <a:rPr spc="-890" dirty="0"/>
              <a:t> </a:t>
            </a:r>
            <a:r>
              <a:rPr spc="-15" dirty="0"/>
              <a:t>Development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00971" y="2841282"/>
            <a:ext cx="5996305" cy="3012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20" dirty="0">
                <a:latin typeface="Calibri"/>
                <a:cs typeface="Calibri"/>
              </a:rPr>
              <a:t>Role</a:t>
            </a:r>
            <a:r>
              <a:rPr sz="2800" spc="-5" dirty="0">
                <a:latin typeface="Calibri"/>
                <a:cs typeface="Calibri"/>
              </a:rPr>
              <a:t> 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development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officer</a:t>
            </a:r>
            <a:endParaRPr sz="2800">
              <a:latin typeface="Calibri"/>
              <a:cs typeface="Calibri"/>
            </a:endParaRPr>
          </a:p>
          <a:p>
            <a:pPr marL="469900" marR="1012825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15" dirty="0">
                <a:latin typeface="Calibri"/>
                <a:cs typeface="Calibri"/>
              </a:rPr>
              <a:t>Responsible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constituent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relationship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behalf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UT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Calibri"/>
                <a:cs typeface="Calibri"/>
              </a:rPr>
              <a:t>Acts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relationship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QB</a:t>
            </a:r>
            <a:endParaRPr sz="2800">
              <a:latin typeface="Calibri"/>
              <a:cs typeface="Calibri"/>
            </a:endParaRPr>
          </a:p>
          <a:p>
            <a:pPr marL="469900" marR="190881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connector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between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prospect/donor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35" dirty="0">
                <a:latin typeface="Calibri"/>
                <a:cs typeface="Calibri"/>
              </a:rPr>
              <a:t>YOU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solicitor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co-solicitor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YOU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3630" y="1584602"/>
            <a:ext cx="6223635" cy="119316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pc="-5" dirty="0"/>
              <a:t>UTHSC</a:t>
            </a:r>
            <a:r>
              <a:rPr spc="-20" dirty="0"/>
              <a:t> </a:t>
            </a:r>
            <a:r>
              <a:rPr spc="-15" dirty="0"/>
              <a:t>Development</a:t>
            </a:r>
            <a:r>
              <a:rPr spc="-30" dirty="0"/>
              <a:t> </a:t>
            </a:r>
            <a:r>
              <a:rPr spc="-15" dirty="0"/>
              <a:t>Contacts</a:t>
            </a:r>
          </a:p>
          <a:p>
            <a:pPr marL="2182495" marR="2174875" indent="243840">
              <a:lnSpc>
                <a:spcPct val="100000"/>
              </a:lnSpc>
              <a:spcBef>
                <a:spcPts val="160"/>
              </a:spcBef>
            </a:pPr>
            <a:r>
              <a:rPr sz="1600" spc="-5" dirty="0"/>
              <a:t>62</a:t>
            </a:r>
            <a:r>
              <a:rPr sz="1600" spc="5" dirty="0"/>
              <a:t> </a:t>
            </a:r>
            <a:r>
              <a:rPr sz="1600" spc="-5" dirty="0"/>
              <a:t>South</a:t>
            </a:r>
            <a:r>
              <a:rPr sz="1600" spc="-15" dirty="0"/>
              <a:t> </a:t>
            </a:r>
            <a:r>
              <a:rPr sz="1600" spc="-5" dirty="0"/>
              <a:t>Dunlap </a:t>
            </a:r>
            <a:r>
              <a:rPr sz="1600" dirty="0"/>
              <a:t> </a:t>
            </a:r>
            <a:r>
              <a:rPr sz="1600" spc="-5" dirty="0"/>
              <a:t>Suite</a:t>
            </a:r>
            <a:r>
              <a:rPr sz="1600" spc="-25" dirty="0"/>
              <a:t> </a:t>
            </a:r>
            <a:r>
              <a:rPr sz="1600" spc="-10" dirty="0"/>
              <a:t>500</a:t>
            </a:r>
            <a:r>
              <a:rPr sz="1600" spc="-5" dirty="0"/>
              <a:t> Hyman</a:t>
            </a:r>
            <a:r>
              <a:rPr sz="1600" spc="-10" dirty="0"/>
              <a:t> </a:t>
            </a:r>
            <a:r>
              <a:rPr sz="1600" spc="-5" dirty="0"/>
              <a:t>Bldg.</a:t>
            </a:r>
            <a:endParaRPr sz="1600"/>
          </a:p>
        </p:txBody>
      </p:sp>
      <p:sp>
        <p:nvSpPr>
          <p:cNvPr id="3" name="object 3"/>
          <p:cNvSpPr txBox="1"/>
          <p:nvPr/>
        </p:nvSpPr>
        <p:spPr>
          <a:xfrm>
            <a:off x="2260474" y="3053054"/>
            <a:ext cx="490791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3990" marR="164465" algn="ct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Greg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Harris,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Senior</a:t>
            </a:r>
            <a:r>
              <a:rPr sz="2000" spc="-10" dirty="0">
                <a:latin typeface="Calibri"/>
                <a:cs typeface="Calibri"/>
              </a:rPr>
              <a:t> Director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Development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gharris@utfi.org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2742565" algn="l"/>
              </a:tabLst>
            </a:pPr>
            <a:r>
              <a:rPr sz="2000" spc="-5" dirty="0">
                <a:latin typeface="Calibri"/>
                <a:cs typeface="Calibri"/>
              </a:rPr>
              <a:t>(901)448-4975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(office)	</a:t>
            </a:r>
            <a:r>
              <a:rPr sz="2000" dirty="0">
                <a:latin typeface="Calibri"/>
                <a:cs typeface="Calibri"/>
              </a:rPr>
              <a:t>(404)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358-5283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(cell)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6530" y="976534"/>
            <a:ext cx="31902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5" dirty="0"/>
              <a:t>Philanthropy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535940" y="1968500"/>
            <a:ext cx="3870325" cy="26924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480"/>
              </a:lnSpc>
              <a:spcBef>
                <a:spcPts val="420"/>
              </a:spcBef>
            </a:pPr>
            <a:r>
              <a:rPr sz="2300" dirty="0">
                <a:latin typeface="Calibri"/>
                <a:cs typeface="Calibri"/>
              </a:rPr>
              <a:t>No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expectation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for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 </a:t>
            </a:r>
            <a:r>
              <a:rPr sz="2300" spc="-5" dirty="0">
                <a:latin typeface="Calibri"/>
                <a:cs typeface="Calibri"/>
              </a:rPr>
              <a:t>tangible 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return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on financial</a:t>
            </a:r>
            <a:r>
              <a:rPr sz="2300" spc="-3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contributions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900" spc="-5" dirty="0">
                <a:latin typeface="Calibri"/>
                <a:cs typeface="Calibri"/>
              </a:rPr>
              <a:t>No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ROI</a:t>
            </a:r>
            <a:endParaRPr sz="19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185420" algn="l"/>
              </a:tabLst>
            </a:pPr>
            <a:r>
              <a:rPr sz="1900" spc="-5" dirty="0">
                <a:latin typeface="Calibri"/>
                <a:cs typeface="Calibri"/>
              </a:rPr>
              <a:t>No</a:t>
            </a:r>
            <a:r>
              <a:rPr sz="1900" spc="-10" dirty="0">
                <a:latin typeface="Calibri"/>
                <a:cs typeface="Calibri"/>
              </a:rPr>
              <a:t> partnership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or </a:t>
            </a:r>
            <a:r>
              <a:rPr sz="1900" spc="-10" dirty="0">
                <a:latin typeface="Calibri"/>
                <a:cs typeface="Calibri"/>
              </a:rPr>
              <a:t>ownership</a:t>
            </a:r>
            <a:endParaRPr sz="1900">
              <a:latin typeface="Calibri"/>
              <a:cs typeface="Calibri"/>
            </a:endParaRPr>
          </a:p>
          <a:p>
            <a:pPr marL="184785" marR="366395" indent="-172720">
              <a:lnSpc>
                <a:spcPts val="2050"/>
              </a:lnSpc>
              <a:spcBef>
                <a:spcPts val="835"/>
              </a:spcBef>
              <a:buFont typeface="Arial"/>
              <a:buChar char="•"/>
              <a:tabLst>
                <a:tab pos="185420" algn="l"/>
              </a:tabLst>
            </a:pPr>
            <a:r>
              <a:rPr sz="1900" spc="-5" dirty="0">
                <a:latin typeface="Calibri"/>
                <a:cs typeface="Calibri"/>
              </a:rPr>
              <a:t>No</a:t>
            </a:r>
            <a:r>
              <a:rPr sz="1900" spc="-10" dirty="0">
                <a:latin typeface="Calibri"/>
                <a:cs typeface="Calibri"/>
              </a:rPr>
              <a:t> tangible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benefits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personally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or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through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company/foundation</a:t>
            </a:r>
            <a:endParaRPr sz="19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185420" algn="l"/>
              </a:tabLst>
            </a:pPr>
            <a:r>
              <a:rPr sz="1900" spc="-5" dirty="0">
                <a:latin typeface="Calibri"/>
                <a:cs typeface="Calibri"/>
              </a:rPr>
              <a:t>No</a:t>
            </a:r>
            <a:r>
              <a:rPr sz="1900" spc="-10" dirty="0">
                <a:latin typeface="Calibri"/>
                <a:cs typeface="Calibri"/>
              </a:rPr>
              <a:t> influence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over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program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or </a:t>
            </a:r>
            <a:r>
              <a:rPr sz="1900" spc="-10" dirty="0">
                <a:latin typeface="Calibri"/>
                <a:cs typeface="Calibri"/>
              </a:rPr>
              <a:t>project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6940" y="1968500"/>
            <a:ext cx="3736340" cy="311086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175895">
              <a:lnSpc>
                <a:spcPts val="2480"/>
              </a:lnSpc>
              <a:spcBef>
                <a:spcPts val="420"/>
              </a:spcBef>
            </a:pPr>
            <a:r>
              <a:rPr sz="2300" spc="-5" dirty="0">
                <a:latin typeface="Calibri"/>
                <a:cs typeface="Calibri"/>
              </a:rPr>
              <a:t>Gifts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are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eligible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for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an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IRS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tax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deduction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Calibri"/>
              <a:cs typeface="Calibri"/>
            </a:endParaRPr>
          </a:p>
          <a:p>
            <a:pPr marL="184785" marR="129539" indent="-172720">
              <a:lnSpc>
                <a:spcPts val="2050"/>
              </a:lnSpc>
              <a:buFont typeface="Arial"/>
              <a:buChar char="•"/>
              <a:tabLst>
                <a:tab pos="185420" algn="l"/>
              </a:tabLst>
            </a:pPr>
            <a:r>
              <a:rPr sz="1900" spc="-10" dirty="0">
                <a:latin typeface="Calibri"/>
                <a:cs typeface="Calibri"/>
              </a:rPr>
              <a:t>Charitable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in</a:t>
            </a:r>
            <a:r>
              <a:rPr sz="1900" spc="-10" dirty="0">
                <a:latin typeface="Calibri"/>
                <a:cs typeface="Calibri"/>
              </a:rPr>
              <a:t> nature,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recognized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by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IRS</a:t>
            </a:r>
            <a:endParaRPr sz="19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185420" algn="l"/>
              </a:tabLst>
            </a:pPr>
            <a:r>
              <a:rPr sz="1900" spc="-10" dirty="0">
                <a:latin typeface="Calibri"/>
                <a:cs typeface="Calibri"/>
              </a:rPr>
              <a:t>Signed/accepted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by</a:t>
            </a:r>
            <a:r>
              <a:rPr sz="1900" spc="-5" dirty="0">
                <a:latin typeface="Calibri"/>
                <a:cs typeface="Calibri"/>
              </a:rPr>
              <a:t> UT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Foundation</a:t>
            </a:r>
            <a:endParaRPr sz="1900">
              <a:latin typeface="Calibri"/>
              <a:cs typeface="Calibri"/>
            </a:endParaRPr>
          </a:p>
          <a:p>
            <a:pPr marL="184785" marR="5080" indent="-172720">
              <a:lnSpc>
                <a:spcPts val="2050"/>
              </a:lnSpc>
              <a:spcBef>
                <a:spcPts val="835"/>
              </a:spcBef>
              <a:buFont typeface="Arial"/>
              <a:buChar char="•"/>
              <a:tabLst>
                <a:tab pos="185420" algn="l"/>
              </a:tabLst>
            </a:pPr>
            <a:r>
              <a:rPr sz="1900" spc="-5" dirty="0">
                <a:latin typeface="Calibri"/>
                <a:cs typeface="Calibri"/>
              </a:rPr>
              <a:t>In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2021,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person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may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deduct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 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maximum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of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up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to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50% </a:t>
            </a:r>
            <a:r>
              <a:rPr sz="1900" spc="-5" dirty="0">
                <a:latin typeface="Calibri"/>
                <a:cs typeface="Calibri"/>
              </a:rPr>
              <a:t>of </a:t>
            </a:r>
            <a:r>
              <a:rPr sz="1900" spc="-10" dirty="0">
                <a:latin typeface="Calibri"/>
                <a:cs typeface="Calibri"/>
              </a:rPr>
              <a:t>adjusted 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gross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income;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excess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may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be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carried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forward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up </a:t>
            </a:r>
            <a:r>
              <a:rPr sz="1900" spc="-15" dirty="0">
                <a:latin typeface="Calibri"/>
                <a:cs typeface="Calibri"/>
              </a:rPr>
              <a:t>to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five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years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4139" y="930244"/>
            <a:ext cx="285750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/>
              <a:t>Phil</a:t>
            </a:r>
            <a:r>
              <a:rPr sz="4300" spc="-10" dirty="0"/>
              <a:t>a</a:t>
            </a:r>
            <a:r>
              <a:rPr sz="4300" spc="-45" dirty="0"/>
              <a:t>n</a:t>
            </a:r>
            <a:r>
              <a:rPr sz="4300" spc="-5" dirty="0"/>
              <a:t>th</a:t>
            </a:r>
            <a:r>
              <a:rPr sz="4300" spc="-80" dirty="0"/>
              <a:t>r</a:t>
            </a:r>
            <a:r>
              <a:rPr sz="4300" spc="-5" dirty="0"/>
              <a:t>o</a:t>
            </a:r>
            <a:r>
              <a:rPr sz="4300" spc="-35" dirty="0"/>
              <a:t>p</a:t>
            </a:r>
            <a:r>
              <a:rPr sz="4300" spc="-5" dirty="0"/>
              <a:t>y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535940" y="1915160"/>
            <a:ext cx="328295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5" dirty="0">
                <a:solidFill>
                  <a:srgbClr val="FFC000"/>
                </a:solidFill>
                <a:latin typeface="Calibri"/>
                <a:cs typeface="Calibri"/>
              </a:rPr>
              <a:t>Not</a:t>
            </a:r>
            <a:r>
              <a:rPr sz="3500" spc="-2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FFC000"/>
                </a:solidFill>
                <a:latin typeface="Calibri"/>
                <a:cs typeface="Calibri"/>
              </a:rPr>
              <a:t>a</a:t>
            </a:r>
            <a:r>
              <a:rPr sz="3500" spc="-3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FFC000"/>
                </a:solidFill>
                <a:latin typeface="Calibri"/>
                <a:cs typeface="Calibri"/>
              </a:rPr>
              <a:t>sponsorship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866135"/>
            <a:ext cx="3758565" cy="316039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41300" marR="195580" indent="-228600">
              <a:lnSpc>
                <a:spcPts val="2020"/>
              </a:lnSpc>
              <a:spcBef>
                <a:spcPts val="5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5" dirty="0">
                <a:latin typeface="Calibri"/>
                <a:cs typeface="Calibri"/>
              </a:rPr>
              <a:t>Gifts </a:t>
            </a:r>
            <a:r>
              <a:rPr sz="2100" dirty="0">
                <a:latin typeface="Calibri"/>
                <a:cs typeface="Calibri"/>
              </a:rPr>
              <a:t>do </a:t>
            </a:r>
            <a:r>
              <a:rPr sz="2100" spc="-5" dirty="0">
                <a:latin typeface="Calibri"/>
                <a:cs typeface="Calibri"/>
              </a:rPr>
              <a:t>not </a:t>
            </a:r>
            <a:r>
              <a:rPr sz="2100" spc="-10" dirty="0">
                <a:latin typeface="Calibri"/>
                <a:cs typeface="Calibri"/>
              </a:rPr>
              <a:t>accompany </a:t>
            </a:r>
            <a:r>
              <a:rPr sz="2100" dirty="0">
                <a:latin typeface="Calibri"/>
                <a:cs typeface="Calibri"/>
              </a:rPr>
              <a:t>a </a:t>
            </a:r>
            <a:r>
              <a:rPr sz="2100" spc="-15" dirty="0">
                <a:latin typeface="Calibri"/>
                <a:cs typeface="Calibri"/>
              </a:rPr>
              <a:t>legal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contract </a:t>
            </a:r>
            <a:r>
              <a:rPr sz="2100" spc="-5" dirty="0">
                <a:latin typeface="Calibri"/>
                <a:cs typeface="Calibri"/>
              </a:rPr>
              <a:t>or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work-for-hire 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agreement</a:t>
            </a:r>
            <a:endParaRPr sz="2100">
              <a:latin typeface="Calibri"/>
              <a:cs typeface="Calibri"/>
            </a:endParaRPr>
          </a:p>
          <a:p>
            <a:pPr marL="240665" marR="5080" indent="-228600">
              <a:lnSpc>
                <a:spcPts val="2020"/>
              </a:lnSpc>
              <a:spcBef>
                <a:spcPts val="9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5" dirty="0">
                <a:latin typeface="Calibri"/>
                <a:cs typeface="Calibri"/>
              </a:rPr>
              <a:t>Gifts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are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secured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through</a:t>
            </a:r>
            <a:r>
              <a:rPr sz="2100" dirty="0">
                <a:latin typeface="Calibri"/>
                <a:cs typeface="Calibri"/>
              </a:rPr>
              <a:t> 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non-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legal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agreement</a:t>
            </a:r>
            <a:endParaRPr sz="2100">
              <a:latin typeface="Calibri"/>
              <a:cs typeface="Calibri"/>
            </a:endParaRPr>
          </a:p>
          <a:p>
            <a:pPr marL="241300" marR="189230" indent="-228600">
              <a:lnSpc>
                <a:spcPct val="80000"/>
              </a:lnSpc>
              <a:spcBef>
                <a:spcPts val="101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5" dirty="0">
                <a:latin typeface="Calibri"/>
                <a:cs typeface="Calibri"/>
              </a:rPr>
              <a:t>Contributions cannot induce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tangible benefits other </a:t>
            </a:r>
            <a:r>
              <a:rPr sz="2100" dirty="0">
                <a:latin typeface="Calibri"/>
                <a:cs typeface="Calibri"/>
              </a:rPr>
              <a:t>than 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name </a:t>
            </a:r>
            <a:r>
              <a:rPr sz="2100" spc="-10" dirty="0">
                <a:latin typeface="Calibri"/>
                <a:cs typeface="Calibri"/>
              </a:rPr>
              <a:t>recognition </a:t>
            </a:r>
            <a:r>
              <a:rPr sz="2100" dirty="0">
                <a:latin typeface="Calibri"/>
                <a:cs typeface="Calibri"/>
              </a:rPr>
              <a:t>and </a:t>
            </a:r>
            <a:r>
              <a:rPr sz="2100" spc="-20" dirty="0">
                <a:latin typeface="Calibri"/>
                <a:cs typeface="Calibri"/>
              </a:rPr>
              <a:t>token 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valued </a:t>
            </a:r>
            <a:r>
              <a:rPr sz="2100" spc="-5" dirty="0">
                <a:latin typeface="Calibri"/>
                <a:cs typeface="Calibri"/>
              </a:rPr>
              <a:t>under </a:t>
            </a:r>
            <a:r>
              <a:rPr sz="2100" dirty="0">
                <a:latin typeface="Calibri"/>
                <a:cs typeface="Calibri"/>
              </a:rPr>
              <a:t>$75; </a:t>
            </a:r>
            <a:r>
              <a:rPr sz="2100" spc="-5" dirty="0">
                <a:latin typeface="Calibri"/>
                <a:cs typeface="Calibri"/>
              </a:rPr>
              <a:t>tangible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benefits </a:t>
            </a:r>
            <a:r>
              <a:rPr sz="2100" spc="-15" dirty="0">
                <a:latin typeface="Calibri"/>
                <a:cs typeface="Calibri"/>
              </a:rPr>
              <a:t>(ex: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food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cost) are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not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tax-deductible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6940" y="1775907"/>
            <a:ext cx="3875404" cy="4138929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3500" spc="-10" dirty="0">
                <a:solidFill>
                  <a:srgbClr val="FFC000"/>
                </a:solidFill>
                <a:latin typeface="Calibri"/>
                <a:cs typeface="Calibri"/>
              </a:rPr>
              <a:t>Sponsorships</a:t>
            </a:r>
            <a:r>
              <a:rPr sz="3500" spc="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500" spc="-5" dirty="0">
                <a:solidFill>
                  <a:srgbClr val="FFC000"/>
                </a:solidFill>
                <a:latin typeface="Calibri"/>
                <a:cs typeface="Calibri"/>
              </a:rPr>
              <a:t>allow</a:t>
            </a:r>
            <a:endParaRPr sz="3500">
              <a:latin typeface="Calibri"/>
              <a:cs typeface="Calibri"/>
            </a:endParaRPr>
          </a:p>
          <a:p>
            <a:pPr marL="241300" marR="40005" indent="-228600">
              <a:lnSpc>
                <a:spcPct val="80000"/>
              </a:lnSpc>
              <a:spcBef>
                <a:spcPts val="10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10" dirty="0">
                <a:latin typeface="Calibri"/>
                <a:cs typeface="Calibri"/>
              </a:rPr>
              <a:t>Sponsors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receive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tangible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benefits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of </a:t>
            </a:r>
            <a:r>
              <a:rPr sz="2100" spc="-10" dirty="0">
                <a:latin typeface="Calibri"/>
                <a:cs typeface="Calibri"/>
              </a:rPr>
              <a:t>perceived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value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equal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to</a:t>
            </a:r>
            <a:r>
              <a:rPr sz="2100" spc="-5" dirty="0">
                <a:latin typeface="Calibri"/>
                <a:cs typeface="Calibri"/>
              </a:rPr>
              <a:t> their </a:t>
            </a:r>
            <a:r>
              <a:rPr sz="2100" spc="-15" dirty="0">
                <a:latin typeface="Calibri"/>
                <a:cs typeface="Calibri"/>
              </a:rPr>
              <a:t>investment</a:t>
            </a:r>
            <a:endParaRPr sz="2100">
              <a:latin typeface="Calibri"/>
              <a:cs typeface="Calibri"/>
            </a:endParaRPr>
          </a:p>
          <a:p>
            <a:pPr marL="241300" marR="49530" indent="-228600">
              <a:lnSpc>
                <a:spcPts val="2020"/>
              </a:lnSpc>
              <a:spcBef>
                <a:spcPts val="9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10" dirty="0">
                <a:latin typeface="Calibri"/>
                <a:cs typeface="Calibri"/>
              </a:rPr>
              <a:t>Examples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of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sponsor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benefits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are: </a:t>
            </a:r>
            <a:r>
              <a:rPr sz="2100" spc="-5" dirty="0">
                <a:latin typeface="Calibri"/>
                <a:cs typeface="Calibri"/>
              </a:rPr>
              <a:t>ability </a:t>
            </a:r>
            <a:r>
              <a:rPr sz="2100" spc="-10" dirty="0">
                <a:latin typeface="Calibri"/>
                <a:cs typeface="Calibri"/>
              </a:rPr>
              <a:t>to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market</a:t>
            </a:r>
            <a:r>
              <a:rPr sz="2100" spc="-10" dirty="0">
                <a:latin typeface="Calibri"/>
                <a:cs typeface="Calibri"/>
              </a:rPr>
              <a:t> to</a:t>
            </a:r>
            <a:r>
              <a:rPr sz="2100" spc="-5" dirty="0">
                <a:latin typeface="Calibri"/>
                <a:cs typeface="Calibri"/>
              </a:rPr>
              <a:t> non-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profit’s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constituents, </a:t>
            </a:r>
            <a:r>
              <a:rPr sz="2100" spc="-5" dirty="0">
                <a:latin typeface="Calibri"/>
                <a:cs typeface="Calibri"/>
              </a:rPr>
              <a:t>sell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products/services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on-site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of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non-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profit,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receive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tickets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or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use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of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facilities</a:t>
            </a:r>
            <a:endParaRPr sz="21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9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10" dirty="0">
                <a:latin typeface="Calibri"/>
                <a:cs typeface="Calibri"/>
              </a:rPr>
              <a:t>Sponsorships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are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generally </a:t>
            </a:r>
            <a:r>
              <a:rPr sz="2100" spc="-10" dirty="0">
                <a:latin typeface="Calibri"/>
                <a:cs typeface="Calibri"/>
              </a:rPr>
              <a:t> considered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contract</a:t>
            </a:r>
            <a:r>
              <a:rPr sz="2100" spc="-5" dirty="0">
                <a:latin typeface="Calibri"/>
                <a:cs typeface="Calibri"/>
              </a:rPr>
              <a:t> upheld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by 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55" dirty="0">
                <a:latin typeface="Calibri"/>
                <a:cs typeface="Calibri"/>
              </a:rPr>
              <a:t>law,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but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provide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no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tax </a:t>
            </a:r>
            <a:r>
              <a:rPr sz="2100" spc="-5" dirty="0">
                <a:latin typeface="Calibri"/>
                <a:cs typeface="Calibri"/>
              </a:rPr>
              <a:t>deduction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5100" y="1209642"/>
            <a:ext cx="62871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00AF50"/>
                </a:solidFill>
              </a:rPr>
              <a:t>UT</a:t>
            </a:r>
            <a:r>
              <a:rPr sz="4400" dirty="0">
                <a:solidFill>
                  <a:srgbClr val="00AF50"/>
                </a:solidFill>
              </a:rPr>
              <a:t> </a:t>
            </a:r>
            <a:r>
              <a:rPr sz="4400" spc="-10" dirty="0">
                <a:solidFill>
                  <a:srgbClr val="00AF50"/>
                </a:solidFill>
              </a:rPr>
              <a:t>Foundation</a:t>
            </a:r>
            <a:r>
              <a:rPr sz="4400" spc="-35" dirty="0">
                <a:solidFill>
                  <a:srgbClr val="00AF50"/>
                </a:solidFill>
              </a:rPr>
              <a:t> </a:t>
            </a:r>
            <a:r>
              <a:rPr sz="4400" spc="-15" dirty="0"/>
              <a:t>vs </a:t>
            </a:r>
            <a:r>
              <a:rPr sz="4400" spc="-30" dirty="0"/>
              <a:t>ORD,</a:t>
            </a:r>
            <a:r>
              <a:rPr sz="4400" spc="-5" dirty="0"/>
              <a:t> </a:t>
            </a:r>
            <a:r>
              <a:rPr sz="4400" dirty="0"/>
              <a:t>OSP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588033" y="2208563"/>
            <a:ext cx="3810635" cy="34397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5" dirty="0"/>
              <a:t>Philanthropy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/>
              <a:t>Individuals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20" dirty="0"/>
              <a:t>Private</a:t>
            </a:r>
            <a:r>
              <a:rPr spc="-10" dirty="0"/>
              <a:t> </a:t>
            </a:r>
            <a:r>
              <a:rPr spc="-15" dirty="0"/>
              <a:t>Foundations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5" dirty="0"/>
              <a:t>Corporations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pc="-15" dirty="0"/>
              <a:t>Groups, </a:t>
            </a:r>
            <a:r>
              <a:rPr spc="-10" dirty="0"/>
              <a:t>associations, </a:t>
            </a:r>
            <a:r>
              <a:rPr spc="-5" dirty="0"/>
              <a:t>or </a:t>
            </a:r>
            <a:r>
              <a:rPr spc="-620" dirty="0"/>
              <a:t> </a:t>
            </a:r>
            <a:r>
              <a:rPr spc="-25" dirty="0"/>
              <a:t>any </a:t>
            </a:r>
            <a:r>
              <a:rPr spc="-10" dirty="0"/>
              <a:t>entity that </a:t>
            </a:r>
            <a:r>
              <a:rPr spc="-15" dirty="0"/>
              <a:t>requires </a:t>
            </a:r>
            <a:r>
              <a:rPr spc="-10" dirty="0"/>
              <a:t> </a:t>
            </a:r>
            <a:r>
              <a:rPr spc="-20" dirty="0"/>
              <a:t>grantee</a:t>
            </a:r>
            <a:r>
              <a:rPr spc="-25" dirty="0"/>
              <a:t> </a:t>
            </a:r>
            <a:r>
              <a:rPr spc="-15" dirty="0"/>
              <a:t>to</a:t>
            </a:r>
            <a:r>
              <a:rPr spc="-10" dirty="0"/>
              <a:t> </a:t>
            </a:r>
            <a:r>
              <a:rPr spc="-5" dirty="0"/>
              <a:t>be</a:t>
            </a:r>
            <a:r>
              <a:rPr spc="5" dirty="0"/>
              <a:t> </a:t>
            </a:r>
            <a:r>
              <a:rPr spc="-5" dirty="0"/>
              <a:t>a</a:t>
            </a:r>
            <a:r>
              <a:rPr spc="-15" dirty="0"/>
              <a:t> </a:t>
            </a:r>
            <a:r>
              <a:rPr spc="-5" dirty="0"/>
              <a:t>501c3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24313" y="2208563"/>
            <a:ext cx="3792854" cy="386651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Contracts/work-for-hire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Awards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researchers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Operating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Foundations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Specific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research</a:t>
            </a:r>
            <a:endParaRPr sz="2800" dirty="0">
              <a:latin typeface="Calibri"/>
              <a:cs typeface="Calibri"/>
            </a:endParaRPr>
          </a:p>
          <a:p>
            <a:pPr marL="355600" marR="9144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Government,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any 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entity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not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require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501c3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proposal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origination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5032" y="1143000"/>
            <a:ext cx="3813936" cy="52242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5032" y="1211305"/>
            <a:ext cx="283400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10" dirty="0"/>
              <a:t>Constituents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830164" y="2133600"/>
            <a:ext cx="7063740" cy="39325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00AFEF"/>
                </a:solidFill>
                <a:latin typeface="Calibri"/>
                <a:cs typeface="Calibri"/>
              </a:rPr>
              <a:t>Foundations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 dirty="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500" spc="-10" dirty="0">
                <a:latin typeface="Calibri"/>
                <a:cs typeface="Calibri"/>
              </a:rPr>
              <a:t>Foundations </a:t>
            </a:r>
            <a:r>
              <a:rPr sz="2500" spc="-15" dirty="0">
                <a:latin typeface="Calibri"/>
                <a:cs typeface="Calibri"/>
              </a:rPr>
              <a:t>must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distribute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5%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of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invested </a:t>
            </a:r>
            <a:r>
              <a:rPr sz="2500" spc="-5" dirty="0">
                <a:latin typeface="Calibri"/>
                <a:cs typeface="Calibri"/>
              </a:rPr>
              <a:t>earnings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annually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to</a:t>
            </a:r>
            <a:r>
              <a:rPr sz="2500" spc="-10" dirty="0">
                <a:latin typeface="Calibri"/>
                <a:cs typeface="Calibri"/>
              </a:rPr>
              <a:t> 501c3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nonprofits</a:t>
            </a:r>
            <a:endParaRPr sz="2500" dirty="0">
              <a:latin typeface="Calibri"/>
              <a:cs typeface="Calibri"/>
            </a:endParaRPr>
          </a:p>
          <a:p>
            <a:pPr marL="299085" marR="21209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500" spc="-10" dirty="0">
                <a:latin typeface="Calibri"/>
                <a:cs typeface="Calibri"/>
              </a:rPr>
              <a:t>Foundation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contributions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are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usually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referred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to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as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grants</a:t>
            </a:r>
            <a:endParaRPr sz="2500" dirty="0">
              <a:latin typeface="Calibri"/>
              <a:cs typeface="Calibri"/>
            </a:endParaRPr>
          </a:p>
          <a:p>
            <a:pPr marL="299085" marR="15621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500" spc="-10" dirty="0">
                <a:latin typeface="Calibri"/>
                <a:cs typeface="Calibri"/>
              </a:rPr>
              <a:t>Most</a:t>
            </a:r>
            <a:r>
              <a:rPr sz="2500" spc="-15" dirty="0">
                <a:latin typeface="Calibri"/>
                <a:cs typeface="Calibri"/>
              </a:rPr>
              <a:t> foundations </a:t>
            </a:r>
            <a:r>
              <a:rPr sz="2500" spc="-20" dirty="0">
                <a:latin typeface="Calibri"/>
                <a:cs typeface="Calibri"/>
              </a:rPr>
              <a:t>have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narrowed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their </a:t>
            </a:r>
            <a:r>
              <a:rPr sz="2500" spc="-15" dirty="0">
                <a:latin typeface="Calibri"/>
                <a:cs typeface="Calibri"/>
              </a:rPr>
              <a:t>grants focus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to </a:t>
            </a:r>
            <a:r>
              <a:rPr sz="2500" spc="-5" dirty="0">
                <a:latin typeface="Calibri"/>
                <a:cs typeface="Calibri"/>
              </a:rPr>
              <a:t>a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30" dirty="0">
                <a:latin typeface="Calibri"/>
                <a:cs typeface="Calibri"/>
              </a:rPr>
              <a:t>few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specific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causes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or</a:t>
            </a:r>
            <a:r>
              <a:rPr sz="2500" spc="-10" dirty="0">
                <a:latin typeface="Calibri"/>
                <a:cs typeface="Calibri"/>
              </a:rPr>
              <a:t> categories (children, </a:t>
            </a:r>
            <a:r>
              <a:rPr sz="2500" spc="-5" dirty="0">
                <a:latin typeface="Calibri"/>
                <a:cs typeface="Calibri"/>
              </a:rPr>
              <a:t> health,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housing)</a:t>
            </a:r>
            <a:endParaRPr sz="25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500" spc="-20" dirty="0">
                <a:latin typeface="Calibri"/>
                <a:cs typeface="Calibri"/>
              </a:rPr>
              <a:t>Many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foundations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only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give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to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“pre-selected”</a:t>
            </a:r>
            <a:endParaRPr sz="2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9442" y="1066800"/>
            <a:ext cx="282511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15" dirty="0"/>
              <a:t>Constituents</a:t>
            </a:r>
            <a:endParaRPr sz="4300" dirty="0"/>
          </a:p>
        </p:txBody>
      </p:sp>
      <p:sp>
        <p:nvSpPr>
          <p:cNvPr id="3" name="object 3"/>
          <p:cNvSpPr txBox="1"/>
          <p:nvPr/>
        </p:nvSpPr>
        <p:spPr>
          <a:xfrm>
            <a:off x="238126" y="1582096"/>
            <a:ext cx="4182110" cy="4578350"/>
          </a:xfrm>
          <a:prstGeom prst="rect">
            <a:avLst/>
          </a:prstGeom>
        </p:spPr>
        <p:txBody>
          <a:bodyPr vert="horz" wrap="square" lIns="0" tIns="245110" rIns="0" bIns="0" rtlCol="0">
            <a:spAutoFit/>
          </a:bodyPr>
          <a:lstStyle/>
          <a:p>
            <a:pPr marL="1205865">
              <a:lnSpc>
                <a:spcPct val="100000"/>
              </a:lnSpc>
              <a:spcBef>
                <a:spcPts val="1930"/>
              </a:spcBef>
            </a:pPr>
            <a:r>
              <a:rPr sz="3200" b="0" spc="-30" dirty="0">
                <a:solidFill>
                  <a:srgbClr val="B3A1C6"/>
                </a:solidFill>
                <a:latin typeface="Calibri Light"/>
                <a:cs typeface="Calibri Light"/>
              </a:rPr>
              <a:t>Corporations</a:t>
            </a:r>
            <a:endParaRPr sz="3200" dirty="0">
              <a:latin typeface="Calibri Light"/>
              <a:cs typeface="Calibri Light"/>
            </a:endParaRPr>
          </a:p>
          <a:p>
            <a:pPr marL="355600" marR="46990" indent="-342900">
              <a:lnSpc>
                <a:spcPts val="2270"/>
              </a:lnSpc>
              <a:spcBef>
                <a:spcPts val="1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spc="-10" dirty="0">
                <a:latin typeface="Calibri"/>
                <a:cs typeface="Calibri"/>
              </a:rPr>
              <a:t>Corporations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make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“contributions”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through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their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business</a:t>
            </a:r>
            <a:endParaRPr sz="2100" dirty="0">
              <a:latin typeface="Calibri"/>
              <a:cs typeface="Calibri"/>
            </a:endParaRPr>
          </a:p>
          <a:p>
            <a:pPr marL="355600" marR="5080" indent="-342900">
              <a:lnSpc>
                <a:spcPts val="2270"/>
              </a:lnSpc>
              <a:spcBef>
                <a:spcPts val="5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spc="-10" dirty="0">
                <a:latin typeface="Calibri"/>
                <a:cs typeface="Calibri"/>
              </a:rPr>
              <a:t>Large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corporations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also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contribute 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through </a:t>
            </a:r>
            <a:r>
              <a:rPr sz="2100" spc="-5" dirty="0">
                <a:latin typeface="Calibri"/>
                <a:cs typeface="Calibri"/>
              </a:rPr>
              <a:t>their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corporate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foundation</a:t>
            </a:r>
            <a:endParaRPr sz="2100" dirty="0">
              <a:latin typeface="Calibri"/>
              <a:cs typeface="Calibri"/>
            </a:endParaRPr>
          </a:p>
          <a:p>
            <a:pPr marL="355600" marR="517525" indent="-342900">
              <a:lnSpc>
                <a:spcPts val="2270"/>
              </a:lnSpc>
              <a:spcBef>
                <a:spcPts val="5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spc="-15" dirty="0">
                <a:latin typeface="Calibri"/>
                <a:cs typeface="Calibri"/>
              </a:rPr>
              <a:t>Corporate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sponsorships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come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through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marketing </a:t>
            </a:r>
            <a:r>
              <a:rPr sz="2100" spc="-5" dirty="0">
                <a:latin typeface="Calibri"/>
                <a:cs typeface="Calibri"/>
              </a:rPr>
              <a:t>or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research</a:t>
            </a:r>
            <a:endParaRPr sz="2100" dirty="0">
              <a:latin typeface="Calibri"/>
              <a:cs typeface="Calibri"/>
            </a:endParaRPr>
          </a:p>
          <a:p>
            <a:pPr marL="354965" marR="60960" indent="-342900">
              <a:lnSpc>
                <a:spcPts val="2270"/>
              </a:lnSpc>
              <a:spcBef>
                <a:spcPts val="5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spc="-10" dirty="0">
                <a:latin typeface="Calibri"/>
                <a:cs typeface="Calibri"/>
              </a:rPr>
              <a:t>Many </a:t>
            </a:r>
            <a:r>
              <a:rPr sz="2100" spc="-5" dirty="0">
                <a:latin typeface="Calibri"/>
                <a:cs typeface="Calibri"/>
              </a:rPr>
              <a:t>companies tie their giving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focus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to</a:t>
            </a:r>
            <a:r>
              <a:rPr sz="2100" spc="-5" dirty="0">
                <a:latin typeface="Calibri"/>
                <a:cs typeface="Calibri"/>
              </a:rPr>
              <a:t> their </a:t>
            </a:r>
            <a:r>
              <a:rPr sz="2100" spc="-15" dirty="0">
                <a:latin typeface="Calibri"/>
                <a:cs typeface="Calibri"/>
              </a:rPr>
              <a:t>core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business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(HD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with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building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products)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or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through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employee </a:t>
            </a:r>
            <a:r>
              <a:rPr sz="2100" spc="-5" dirty="0">
                <a:latin typeface="Calibri"/>
                <a:cs typeface="Calibri"/>
              </a:rPr>
              <a:t>community </a:t>
            </a:r>
            <a:r>
              <a:rPr sz="2100" spc="-15" dirty="0">
                <a:latin typeface="Calibri"/>
                <a:cs typeface="Calibri"/>
              </a:rPr>
              <a:t>involvement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(WalMart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matches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employee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gifts </a:t>
            </a:r>
            <a:r>
              <a:rPr sz="2100" dirty="0">
                <a:latin typeface="Calibri"/>
                <a:cs typeface="Calibri"/>
              </a:rPr>
              <a:t> and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volunteer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hours)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xfrm>
            <a:off x="4723766" y="1622715"/>
            <a:ext cx="3942715" cy="4437380"/>
          </a:xfrm>
          <a:prstGeom prst="rect">
            <a:avLst/>
          </a:prstGeom>
        </p:spPr>
        <p:txBody>
          <a:bodyPr vert="horz" wrap="square" lIns="0" tIns="232410" rIns="0" bIns="0" rtlCol="0">
            <a:spAutoFit/>
          </a:bodyPr>
          <a:lstStyle/>
          <a:p>
            <a:pPr marL="1082040">
              <a:lnSpc>
                <a:spcPct val="100000"/>
              </a:lnSpc>
              <a:spcBef>
                <a:spcPts val="1830"/>
              </a:spcBef>
            </a:pPr>
            <a:r>
              <a:rPr spc="-20" dirty="0"/>
              <a:t>Individuals</a:t>
            </a:r>
          </a:p>
          <a:p>
            <a:pPr marL="355600" marR="304165" indent="-342900">
              <a:lnSpc>
                <a:spcPts val="2380"/>
              </a:lnSpc>
              <a:spcBef>
                <a:spcPts val="1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Individuals 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give personally 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or </a:t>
            </a:r>
            <a:r>
              <a:rPr sz="2200" b="0" spc="-4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through </a:t>
            </a:r>
            <a:r>
              <a:rPr sz="2200" b="0" spc="-15" dirty="0">
                <a:solidFill>
                  <a:srgbClr val="000000"/>
                </a:solidFill>
                <a:latin typeface="Calibri"/>
                <a:cs typeface="Calibri"/>
              </a:rPr>
              <a:t>family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foundations</a:t>
            </a:r>
            <a:endParaRPr sz="2200" dirty="0">
              <a:latin typeface="Calibri"/>
              <a:cs typeface="Calibri"/>
            </a:endParaRPr>
          </a:p>
          <a:p>
            <a:pPr marL="355600" marR="70485" indent="-342900">
              <a:lnSpc>
                <a:spcPts val="2380"/>
              </a:lnSpc>
              <a:spcBef>
                <a:spcPts val="5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Some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15" dirty="0">
                <a:solidFill>
                  <a:srgbClr val="000000"/>
                </a:solidFill>
                <a:latin typeface="Calibri"/>
                <a:cs typeface="Calibri"/>
              </a:rPr>
              <a:t>family</a:t>
            </a:r>
            <a:r>
              <a:rPr sz="22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foundations</a:t>
            </a:r>
            <a:r>
              <a:rPr sz="2200" b="0" spc="-15" dirty="0">
                <a:solidFill>
                  <a:srgbClr val="000000"/>
                </a:solidFill>
                <a:latin typeface="Calibri"/>
                <a:cs typeface="Calibri"/>
              </a:rPr>
              <a:t> are 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 managed by banks, </a:t>
            </a:r>
            <a:r>
              <a:rPr sz="2200" b="0" spc="-15" dirty="0">
                <a:solidFill>
                  <a:srgbClr val="000000"/>
                </a:solidFill>
                <a:latin typeface="Calibri"/>
                <a:cs typeface="Calibri"/>
              </a:rPr>
              <a:t>investment </a:t>
            </a:r>
            <a:r>
              <a:rPr sz="2200" b="0" spc="-4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15" dirty="0">
                <a:solidFill>
                  <a:srgbClr val="000000"/>
                </a:solidFill>
                <a:latin typeface="Calibri"/>
                <a:cs typeface="Calibri"/>
              </a:rPr>
              <a:t>groups 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or 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community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foundations</a:t>
            </a:r>
            <a:endParaRPr sz="2200" dirty="0">
              <a:latin typeface="Calibri"/>
              <a:cs typeface="Calibri"/>
            </a:endParaRPr>
          </a:p>
          <a:p>
            <a:pPr marL="355600" marR="233045" indent="-342900">
              <a:lnSpc>
                <a:spcPts val="2380"/>
              </a:lnSpc>
              <a:spcBef>
                <a:spcPts val="5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Individuals 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give more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than 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foundations</a:t>
            </a:r>
            <a:r>
              <a:rPr sz="22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20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15" dirty="0">
                <a:solidFill>
                  <a:srgbClr val="000000"/>
                </a:solidFill>
                <a:latin typeface="Calibri"/>
                <a:cs typeface="Calibri"/>
              </a:rPr>
              <a:t>corporations</a:t>
            </a:r>
            <a:endParaRPr sz="2200" dirty="0">
              <a:latin typeface="Calibri"/>
              <a:cs typeface="Calibri"/>
            </a:endParaRPr>
          </a:p>
          <a:p>
            <a:pPr marL="355600" marR="5080" indent="-342900">
              <a:lnSpc>
                <a:spcPts val="2380"/>
              </a:lnSpc>
              <a:spcBef>
                <a:spcPts val="5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National</a:t>
            </a:r>
            <a:r>
              <a:rPr sz="22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25" dirty="0">
                <a:solidFill>
                  <a:srgbClr val="000000"/>
                </a:solidFill>
                <a:latin typeface="Calibri"/>
                <a:cs typeface="Calibri"/>
              </a:rPr>
              <a:t>average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public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university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alumni giving </a:t>
            </a:r>
            <a:r>
              <a:rPr sz="2200" b="0" spc="-20" dirty="0">
                <a:solidFill>
                  <a:srgbClr val="000000"/>
                </a:solidFill>
                <a:latin typeface="Calibri"/>
                <a:cs typeface="Calibri"/>
              </a:rPr>
              <a:t>to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their </a:t>
            </a:r>
            <a:r>
              <a:rPr sz="2200" b="0" spc="-4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alma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15" dirty="0">
                <a:solidFill>
                  <a:srgbClr val="000000"/>
                </a:solidFill>
                <a:latin typeface="Calibri"/>
                <a:cs typeface="Calibri"/>
              </a:rPr>
              <a:t>mater</a:t>
            </a:r>
            <a:r>
              <a:rPr sz="22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11-12%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8649" y="989975"/>
            <a:ext cx="68059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The</a:t>
            </a:r>
            <a:r>
              <a:rPr sz="4400" spc="-20" dirty="0"/>
              <a:t> </a:t>
            </a:r>
            <a:r>
              <a:rPr sz="4400" dirty="0"/>
              <a:t>Road</a:t>
            </a:r>
            <a:r>
              <a:rPr sz="4400" spc="-10" dirty="0"/>
              <a:t> </a:t>
            </a:r>
            <a:r>
              <a:rPr sz="4400" dirty="0"/>
              <a:t>of</a:t>
            </a:r>
            <a:r>
              <a:rPr sz="4400" spc="-10" dirty="0"/>
              <a:t> </a:t>
            </a:r>
            <a:r>
              <a:rPr sz="4400" dirty="0"/>
              <a:t>Contact</a:t>
            </a:r>
            <a:r>
              <a:rPr sz="4400" spc="-10" dirty="0"/>
              <a:t> </a:t>
            </a:r>
            <a:r>
              <a:rPr sz="4400" dirty="0"/>
              <a:t>to</a:t>
            </a:r>
            <a:r>
              <a:rPr sz="4400" spc="-5" dirty="0"/>
              <a:t> </a:t>
            </a:r>
            <a:r>
              <a:rPr sz="4400" dirty="0"/>
              <a:t>Donor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098648" y="1905000"/>
            <a:ext cx="7207151" cy="4245610"/>
          </a:xfrm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85"/>
              </a:spcBef>
            </a:pPr>
            <a:r>
              <a:rPr spc="-10" dirty="0"/>
              <a:t>Identification</a:t>
            </a:r>
            <a:r>
              <a:rPr spc="1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spc="-15" dirty="0"/>
              <a:t>contacts</a:t>
            </a:r>
          </a:p>
          <a:p>
            <a:pPr marL="299085" indent="-287020">
              <a:lnSpc>
                <a:spcPct val="100000"/>
              </a:lnSpc>
              <a:spcBef>
                <a:spcPts val="14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/>
              <a:t>Who</a:t>
            </a:r>
            <a:r>
              <a:rPr sz="2400" spc="-15" dirty="0"/>
              <a:t> </a:t>
            </a:r>
            <a:r>
              <a:rPr sz="2400" spc="-5" dirty="0"/>
              <a:t>do </a:t>
            </a:r>
            <a:r>
              <a:rPr sz="2400" spc="-10" dirty="0"/>
              <a:t>you</a:t>
            </a:r>
            <a:r>
              <a:rPr sz="2400" spc="-25" dirty="0"/>
              <a:t> </a:t>
            </a:r>
            <a:r>
              <a:rPr sz="2400" spc="-5" dirty="0"/>
              <a:t>know </a:t>
            </a:r>
            <a:r>
              <a:rPr sz="2400" spc="-10" dirty="0"/>
              <a:t>that</a:t>
            </a:r>
            <a:r>
              <a:rPr sz="2400" spc="-20" dirty="0"/>
              <a:t> </a:t>
            </a:r>
            <a:r>
              <a:rPr sz="2400" dirty="0"/>
              <a:t>is</a:t>
            </a:r>
            <a:r>
              <a:rPr sz="2400" spc="-15" dirty="0"/>
              <a:t> interested</a:t>
            </a:r>
            <a:r>
              <a:rPr sz="2400" spc="-25" dirty="0"/>
              <a:t> </a:t>
            </a:r>
            <a:r>
              <a:rPr sz="2400" dirty="0"/>
              <a:t>in</a:t>
            </a:r>
            <a:r>
              <a:rPr sz="2400" spc="-5" dirty="0"/>
              <a:t> </a:t>
            </a:r>
            <a:r>
              <a:rPr sz="2400" spc="-10" dirty="0"/>
              <a:t>your</a:t>
            </a:r>
            <a:r>
              <a:rPr sz="2400" spc="-20" dirty="0"/>
              <a:t> </a:t>
            </a:r>
            <a:r>
              <a:rPr sz="2400" spc="-10" dirty="0"/>
              <a:t>work?</a:t>
            </a:r>
            <a:endParaRPr sz="2400" dirty="0"/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350" dirty="0"/>
          </a:p>
          <a:p>
            <a:pPr marL="299085" marR="1339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/>
              <a:t>Do they </a:t>
            </a:r>
            <a:r>
              <a:rPr sz="2400" spc="-20" dirty="0"/>
              <a:t>have </a:t>
            </a:r>
            <a:r>
              <a:rPr sz="2400" dirty="0"/>
              <a:t>the </a:t>
            </a:r>
            <a:r>
              <a:rPr sz="2400" spc="-5" dirty="0"/>
              <a:t>financial capacity ($25,000+) </a:t>
            </a:r>
            <a:r>
              <a:rPr sz="2400" spc="-15" dirty="0"/>
              <a:t>to </a:t>
            </a:r>
            <a:r>
              <a:rPr sz="2400" spc="-530" dirty="0"/>
              <a:t> </a:t>
            </a:r>
            <a:r>
              <a:rPr sz="2400" spc="-20" dirty="0"/>
              <a:t>make</a:t>
            </a:r>
            <a:r>
              <a:rPr sz="2400" spc="-30" dirty="0"/>
              <a:t> </a:t>
            </a:r>
            <a:r>
              <a:rPr sz="2400" dirty="0"/>
              <a:t>a</a:t>
            </a:r>
            <a:r>
              <a:rPr sz="2400" spc="-5" dirty="0"/>
              <a:t> gift?</a:t>
            </a:r>
            <a:endParaRPr sz="2400" dirty="0"/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350" dirty="0"/>
          </a:p>
          <a:p>
            <a:pPr marL="299085" marR="48704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5" dirty="0"/>
              <a:t>Are </a:t>
            </a:r>
            <a:r>
              <a:rPr sz="2400" spc="-5" dirty="0"/>
              <a:t>they approachable and </a:t>
            </a:r>
            <a:r>
              <a:rPr sz="2400" dirty="0"/>
              <a:t>who </a:t>
            </a:r>
            <a:r>
              <a:rPr sz="2400" spc="-10" dirty="0"/>
              <a:t>can approach </a:t>
            </a:r>
            <a:r>
              <a:rPr sz="2400" spc="-530" dirty="0"/>
              <a:t> </a:t>
            </a:r>
            <a:r>
              <a:rPr sz="2400" dirty="0"/>
              <a:t>them?</a:t>
            </a: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350" dirty="0"/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/>
              <a:t>If</a:t>
            </a:r>
            <a:r>
              <a:rPr sz="2400" spc="-15" dirty="0"/>
              <a:t> </a:t>
            </a:r>
            <a:r>
              <a:rPr sz="2400" spc="-5" dirty="0"/>
              <a:t>yes</a:t>
            </a:r>
            <a:r>
              <a:rPr sz="2400" spc="-25" dirty="0"/>
              <a:t> </a:t>
            </a:r>
            <a:r>
              <a:rPr sz="2400" spc="-15" dirty="0"/>
              <a:t>to</a:t>
            </a:r>
            <a:r>
              <a:rPr sz="2400" spc="-20" dirty="0"/>
              <a:t> </a:t>
            </a:r>
            <a:r>
              <a:rPr sz="2400" dirty="0"/>
              <a:t>all</a:t>
            </a:r>
            <a:r>
              <a:rPr sz="2400" spc="-20" dirty="0"/>
              <a:t> </a:t>
            </a:r>
            <a:r>
              <a:rPr sz="2400" dirty="0"/>
              <a:t>=</a:t>
            </a:r>
            <a:r>
              <a:rPr sz="2400" spc="-5" dirty="0"/>
              <a:t> </a:t>
            </a:r>
            <a:r>
              <a:rPr sz="2400" spc="-10" dirty="0"/>
              <a:t>prospect</a:t>
            </a:r>
            <a:endParaRPr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6798" y="820911"/>
            <a:ext cx="19507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The</a:t>
            </a:r>
            <a:r>
              <a:rPr spc="-90" dirty="0"/>
              <a:t> </a:t>
            </a:r>
            <a:r>
              <a:rPr spc="-25" dirty="0"/>
              <a:t>Road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8835"/>
            <a:ext cx="79552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84345" algn="l"/>
              </a:tabLst>
            </a:pPr>
            <a:r>
              <a:rPr sz="3000" spc="-15" dirty="0">
                <a:latin typeface="Calibri"/>
                <a:cs typeface="Calibri"/>
              </a:rPr>
              <a:t>Exploration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prospects	Cultivation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prospects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472944"/>
            <a:ext cx="3448050" cy="192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144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Initial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phone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call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seek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level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5" dirty="0">
                <a:latin typeface="Calibri"/>
                <a:cs typeface="Calibri"/>
              </a:rPr>
              <a:t>interest </a:t>
            </a:r>
            <a:r>
              <a:rPr sz="2400" spc="-5" dirty="0">
                <a:latin typeface="Calibri"/>
                <a:cs typeface="Calibri"/>
              </a:rPr>
              <a:t>and set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meeting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Initial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meeting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inform,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potentially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engage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6940" y="2472944"/>
            <a:ext cx="3794125" cy="2659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5339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Follow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up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discussions/meetings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needed </a:t>
            </a:r>
            <a:r>
              <a:rPr sz="2400" spc="-15" dirty="0">
                <a:latin typeface="Calibri"/>
                <a:cs typeface="Calibri"/>
              </a:rPr>
              <a:t>to get </a:t>
            </a:r>
            <a:r>
              <a:rPr sz="2400" spc="-10" dirty="0">
                <a:latin typeface="Calibri"/>
                <a:cs typeface="Calibri"/>
              </a:rPr>
              <a:t>prospect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ready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solicitation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Cultivation </a:t>
            </a:r>
            <a:r>
              <a:rPr sz="2400" spc="-5" dirty="0">
                <a:latin typeface="Calibri"/>
                <a:cs typeface="Calibri"/>
              </a:rPr>
              <a:t>period </a:t>
            </a:r>
            <a:r>
              <a:rPr sz="2400" spc="-10" dirty="0">
                <a:latin typeface="Calibri"/>
                <a:cs typeface="Calibri"/>
              </a:rPr>
              <a:t>can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short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5" dirty="0">
                <a:latin typeface="Calibri"/>
                <a:cs typeface="Calibri"/>
              </a:rPr>
              <a:t>one additional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meeting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one year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628</Words>
  <Application>Microsoft Macintosh PowerPoint</Application>
  <PresentationFormat>On-screen Show (4:3)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Times New Roman</vt:lpstr>
      <vt:lpstr>Calibri</vt:lpstr>
      <vt:lpstr>Arial</vt:lpstr>
      <vt:lpstr>Courier New</vt:lpstr>
      <vt:lpstr>Calibri Light</vt:lpstr>
      <vt:lpstr>Office Theme</vt:lpstr>
      <vt:lpstr>PowerPoint Presentation</vt:lpstr>
      <vt:lpstr>Philanthropy</vt:lpstr>
      <vt:lpstr>Philanthropy</vt:lpstr>
      <vt:lpstr>UT Foundation vs ORD, OSP</vt:lpstr>
      <vt:lpstr>PowerPoint Presentation</vt:lpstr>
      <vt:lpstr>Constituents</vt:lpstr>
      <vt:lpstr>Constituents</vt:lpstr>
      <vt:lpstr>The Road of Contact to Donor</vt:lpstr>
      <vt:lpstr>The Road</vt:lpstr>
      <vt:lpstr>The Road</vt:lpstr>
      <vt:lpstr>PowerPoint Presentation</vt:lpstr>
      <vt:lpstr>Fund Raising Partnership with  Development</vt:lpstr>
      <vt:lpstr>UTHSC Development Contacts 62 South Dunlap  Suite 500 Hyman Bldg.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 Hume</dc:creator>
  <cp:lastModifiedBy>UTHSC Research</cp:lastModifiedBy>
  <cp:revision>2</cp:revision>
  <dcterms:created xsi:type="dcterms:W3CDTF">2021-04-22T19:58:24Z</dcterms:created>
  <dcterms:modified xsi:type="dcterms:W3CDTF">2021-07-13T19:16:37Z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2021-04-22T00:00:00Z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2021-04-22T00:00:00Z</vt:filetime>
  </property>
</Properties>
</file>