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4"/>
    <p:sldMasterId id="2147483648" r:id="rId5"/>
    <p:sldMasterId id="2147483661" r:id="rId6"/>
    <p:sldMasterId id="2147483665" r:id="rId7"/>
    <p:sldMasterId id="2147483669" r:id="rId8"/>
  </p:sldMasterIdLst>
  <p:notesMasterIdLst>
    <p:notesMasterId r:id="rId26"/>
  </p:notesMasterIdLst>
  <p:sldIdLst>
    <p:sldId id="256" r:id="rId9"/>
    <p:sldId id="258" r:id="rId10"/>
    <p:sldId id="277" r:id="rId11"/>
    <p:sldId id="272" r:id="rId12"/>
    <p:sldId id="273" r:id="rId13"/>
    <p:sldId id="441" r:id="rId14"/>
    <p:sldId id="274" r:id="rId15"/>
    <p:sldId id="275" r:id="rId16"/>
    <p:sldId id="276" r:id="rId17"/>
    <p:sldId id="279" r:id="rId18"/>
    <p:sldId id="271" r:id="rId19"/>
    <p:sldId id="281" r:id="rId20"/>
    <p:sldId id="267" r:id="rId21"/>
    <p:sldId id="266" r:id="rId22"/>
    <p:sldId id="278" r:id="rId23"/>
    <p:sldId id="280" r:id="rId24"/>
    <p:sldId id="260" r:id="rId25"/>
  </p:sldIdLst>
  <p:sldSz cx="12192000" cy="6858000"/>
  <p:notesSz cx="6858000" cy="9144000"/>
  <p:embeddedFontLst>
    <p:embeddedFont>
      <p:font typeface="Arial Black" panose="020B0604020202020204" pitchFamily="34" charset="0"/>
      <p:bold r:id="rId27"/>
    </p:embeddedFont>
    <p:embeddedFont>
      <p:font typeface="Gotham Black" pitchFamily="2" charset="0"/>
      <p:bold r:id="rId28"/>
    </p:embeddedFont>
    <p:embeddedFont>
      <p:font typeface="Gotham Bold" pitchFamily="2" charset="0"/>
      <p:bold r:id="rId29"/>
    </p:embeddedFont>
    <p:embeddedFont>
      <p:font typeface="Gotham Book" pitchFamily="2" charset="0"/>
      <p:regular r:id="rId30"/>
    </p:embeddedFont>
    <p:embeddedFont>
      <p:font typeface="Goudy Old Style" panose="02020502050305020303" pitchFamily="18" charset="77"/>
      <p:regular r:id="rId31"/>
      <p:bold r:id="rId32"/>
      <p:italic r:id="rId33"/>
    </p:embeddedFont>
    <p:embeddedFont>
      <p:font typeface="Trebuchet MS" panose="020B0703020202090204" pitchFamily="34" charset="0"/>
      <p:regular r:id="rId34"/>
      <p:bold r:id="rId35"/>
      <p:italic r:id="rId36"/>
    </p:embeddedFont>
    <p:embeddedFont>
      <p:font typeface="Wingdings 3" pitchFamily="2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8B"/>
    <a:srgbClr val="115740"/>
    <a:srgbClr val="F69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5A5A5-E605-41F0-8C3F-CAB7C99394DA}" v="5" dt="2021-10-04T17:45:44.030"/>
    <p1510:client id="{97B0016A-9ACF-47F8-9CF2-2C2893126006}" v="3" dt="2021-10-11T19:08:53.056"/>
    <p1510:client id="{9A39A663-C2C8-4F77-B225-2D36B3A94AAD}" v="135" dt="2021-10-11T19:08:0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font" Target="fonts/font8.fntdata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0FCA9-EDCA-49E2-8618-E5288776FA6A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552F9-14A7-419B-A585-6AC14DC98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1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5490664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Here</a:t>
            </a:r>
          </a:p>
          <a:p>
            <a:r>
              <a:rPr lang="en-US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132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273D-4579-6B48-84A6-610C8D757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B71C-1414-4344-BE9A-4E5AB22248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A34D-8BD6-7B4E-901E-37B5C80DC5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Subtopic goes here.</a:t>
            </a:r>
          </a:p>
        </p:txBody>
      </p:sp>
    </p:spTree>
    <p:extLst>
      <p:ext uri="{BB962C8B-B14F-4D97-AF65-F5344CB8AC3E}">
        <p14:creationId xmlns:p14="http://schemas.microsoft.com/office/powerpoint/2010/main" val="313017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62D-8175-DD49-A168-0502388E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Topic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1B8F-0647-594C-B682-05977D5B1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84CC-AAAA-E748-9A78-C4C9DD0F22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45134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2057400"/>
            <a:ext cx="10519719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F6941F"/>
                </a:solidFill>
              </a:defRPr>
            </a:lvl1pPr>
          </a:lstStyle>
          <a:p>
            <a:r>
              <a:rPr lang="en-US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47909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0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043609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3333873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Additional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18041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282148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759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65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34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7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9977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39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7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84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37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15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52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343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3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2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F0A-C91C-DF42-8392-2EEE75A13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5E1C-B105-0F49-A6C6-1C4F8120FE4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839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6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27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CD8-92E6-4E4C-A9ED-60997ACD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DA1E-E118-7347-90CE-2FEA4D5526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474E-95C5-A941-B049-6B25331286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91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2A6-8129-8A42-AE30-B8800232C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256" y="1041400"/>
            <a:ext cx="1096948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Topic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41C35-DA28-DC40-8D13-E0E6E7ED17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256" y="3521075"/>
            <a:ext cx="1096948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9592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86D4-822F-6440-8820-D2F5AA7C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7203-5679-774E-8106-D39A68918F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390822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4-DD7A-B840-BEE9-133B4609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187C-7D18-F043-8D7E-9174E1D20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First category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AA01-5E3B-9947-94E9-8DBEBB24FB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926A0-D74B-7040-9576-08885A9CBC0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Second category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82541-84DE-0A4A-B452-4A72AA5D82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99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CC42-4E0F-7245-80A3-DBFC04076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132871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7959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69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ED28DF-B9B5-4240-B469-CE97AD99E53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4139-7363-BE49-B955-130A8C2F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F40F-5806-B842-B69A-01A55649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50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Supporting info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1CF8A-CA46-4550-B647-11A9152AC446}"/>
              </a:ext>
            </a:extLst>
          </p:cNvPr>
          <p:cNvSpPr txBox="1"/>
          <p:nvPr userDrawn="1"/>
        </p:nvSpPr>
        <p:spPr>
          <a:xfrm>
            <a:off x="142460" y="6371699"/>
            <a:ext cx="653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Goudy Old Style" panose="02020502050305020303" pitchFamily="18" charset="0"/>
              </a:rPr>
              <a:t>Health Sciences Library</a:t>
            </a:r>
          </a:p>
        </p:txBody>
      </p:sp>
    </p:spTree>
    <p:extLst>
      <p:ext uri="{BB962C8B-B14F-4D97-AF65-F5344CB8AC3E}">
        <p14:creationId xmlns:p14="http://schemas.microsoft.com/office/powerpoint/2010/main" val="3627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157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088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9687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55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uthsc.edu/il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mphislibrary.org/about/inter-library-loan-request-form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uthsc.edu/c.php?g=856666&amp;p=6327276" TargetMode="External"/><Relationship Id="rId2" Type="http://schemas.openxmlformats.org/officeDocument/2006/relationships/hyperlink" Target="https://libguides.uthsc.edu/alumni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uthsc.edu/distance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uthsc.edu/clinicalresearcher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library@uthsc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thsc.edu/library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olar.google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ipdatabase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rxiv.org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npaywall.org/article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2C2B-8ECD-4228-B0C2-E7DAB91AC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684" y="209861"/>
            <a:ext cx="8288032" cy="1841008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  <a:t>Library Training Series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ld" pitchFamily="2" charset="0"/>
                <a:cs typeface="Gotham Bold" pitchFamily="2" charset="0"/>
              </a:rPr>
              <a:t>SESSION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31C98-844D-5380-FBAB-FAF4EFC6EEBA}"/>
              </a:ext>
            </a:extLst>
          </p:cNvPr>
          <p:cNvSpPr txBox="1"/>
          <p:nvPr/>
        </p:nvSpPr>
        <p:spPr>
          <a:xfrm>
            <a:off x="1420683" y="2826548"/>
            <a:ext cx="8175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lack" pitchFamily="2" charset="0"/>
                <a:cs typeface="Gotham Black" pitchFamily="2" charset="0"/>
              </a:rPr>
              <a:t>Getting Articles for 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AB20B-EA20-0CDF-BE5C-B3FA16B8D2A0}"/>
              </a:ext>
            </a:extLst>
          </p:cNvPr>
          <p:cNvSpPr txBox="1"/>
          <p:nvPr/>
        </p:nvSpPr>
        <p:spPr>
          <a:xfrm>
            <a:off x="1420683" y="4928617"/>
            <a:ext cx="6101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Kay Strahan, MSLIS</a:t>
            </a:r>
          </a:p>
        </p:txBody>
      </p:sp>
    </p:spTree>
    <p:extLst>
      <p:ext uri="{BB962C8B-B14F-4D97-AF65-F5344CB8AC3E}">
        <p14:creationId xmlns:p14="http://schemas.microsoft.com/office/powerpoint/2010/main" val="107742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E974-D9BA-4018-A3B5-173C804D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Save Relevant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7CC1E-0B2C-43CA-9858-B3080A791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Within Databases (</a:t>
            </a:r>
            <a:r>
              <a:rPr lang="en-US" err="1"/>
              <a:t>MyNCBI</a:t>
            </a:r>
            <a:r>
              <a:rPr lang="en-US"/>
              <a:t>, Folders,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EndNote (or other citation manager)</a:t>
            </a:r>
          </a:p>
          <a:p>
            <a:endParaRPr lang="en-US"/>
          </a:p>
          <a:p>
            <a:r>
              <a:rPr lang="en-US"/>
              <a:t>Google Docs</a:t>
            </a:r>
          </a:p>
          <a:p>
            <a:endParaRPr lang="en-US"/>
          </a:p>
          <a:p>
            <a:r>
              <a:rPr lang="en-US"/>
              <a:t>OneNote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2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InterLibrary Loan (UTHSC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Get access to an article or a book not available through the library</a:t>
            </a:r>
          </a:p>
          <a:p>
            <a:endParaRPr lang="en-US"/>
          </a:p>
          <a:p>
            <a:r>
              <a:rPr lang="en-US">
                <a:hlinkClick r:id="rId2"/>
              </a:rPr>
              <a:t>https://libguides.uthsc.edu/ill</a:t>
            </a:r>
            <a:r>
              <a:rPr lang="en-US"/>
              <a:t>  </a:t>
            </a:r>
          </a:p>
          <a:p>
            <a:endParaRPr lang="en-US"/>
          </a:p>
          <a:p>
            <a:r>
              <a:rPr lang="en-US"/>
              <a:t>Must register the first time</a:t>
            </a:r>
          </a:p>
          <a:p>
            <a:endParaRPr lang="en-US"/>
          </a:p>
          <a:p>
            <a:r>
              <a:rPr lang="en-US"/>
              <a:t>1-10 business days for requests to be filled</a:t>
            </a:r>
          </a:p>
          <a:p>
            <a:endParaRPr lang="en-US"/>
          </a:p>
          <a:p>
            <a:r>
              <a:rPr lang="en-US"/>
              <a:t>FREE!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8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InterLibrary Loan @ MPL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Get access to an article or a book not available through your library</a:t>
            </a:r>
          </a:p>
          <a:p>
            <a:endParaRPr lang="en-US"/>
          </a:p>
          <a:p>
            <a:r>
              <a:rPr lang="en-US">
                <a:hlinkClick r:id="rId2"/>
              </a:rPr>
              <a:t>https://www.memphislibrary.org/about/inter-library-loan-request-form/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Policies/more information can be found on MPL’s website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Non-Affiliate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https://libguides.uthsc.edu/alumni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Online guide to assist you in finding free full text information</a:t>
            </a:r>
          </a:p>
          <a:p>
            <a:endParaRPr lang="en-US"/>
          </a:p>
          <a:p>
            <a:r>
              <a:rPr lang="en-US">
                <a:hlinkClick r:id="rId3"/>
              </a:rPr>
              <a:t>https://libguides.uthsc.edu/c.php?g=856666&amp;p=6327276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Researchers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hlinkClick r:id="rId2"/>
              </a:rPr>
              <a:t>https://libguides.uthsc.edu/distance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Online guide to assist you in accessing virtual Library resources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5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Researchers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hlinkClick r:id="rId2"/>
              </a:rPr>
              <a:t>https://libguides.uthsc.edu/clinicalresearchers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Online resource guide to accompany this lecture series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4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3061-D389-4FCF-A8AB-3508ACC9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Library Has…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D537-E4F7-449F-A723-6E2AA2213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Databases</a:t>
            </a:r>
          </a:p>
          <a:p>
            <a:endParaRPr lang="en-US"/>
          </a:p>
          <a:p>
            <a:r>
              <a:rPr lang="en-US" err="1"/>
              <a:t>Ebooks</a:t>
            </a:r>
            <a:endParaRPr lang="en-US"/>
          </a:p>
          <a:p>
            <a:endParaRPr lang="en-US"/>
          </a:p>
          <a:p>
            <a:r>
              <a:rPr lang="en-US"/>
              <a:t>Apps</a:t>
            </a:r>
          </a:p>
          <a:p>
            <a:endParaRPr lang="en-US"/>
          </a:p>
          <a:p>
            <a:r>
              <a:rPr lang="en-US"/>
              <a:t>Librarians</a:t>
            </a:r>
          </a:p>
        </p:txBody>
      </p:sp>
    </p:spTree>
    <p:extLst>
      <p:ext uri="{BB962C8B-B14F-4D97-AF65-F5344CB8AC3E}">
        <p14:creationId xmlns:p14="http://schemas.microsoft.com/office/powerpoint/2010/main" val="14075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B0C7-7C26-A94C-909C-C6DCF301C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  <a:br>
              <a:rPr lang="en-US"/>
            </a:br>
            <a:r>
              <a:rPr lang="en-US">
                <a:hlinkClick r:id="rId2"/>
              </a:rPr>
              <a:t>library@uthsc.edu</a:t>
            </a:r>
            <a:r>
              <a:rPr lang="en-US"/>
              <a:t> </a:t>
            </a:r>
            <a:br>
              <a:rPr lang="en-US"/>
            </a:br>
            <a:r>
              <a:rPr lang="en-US"/>
              <a:t>901-448-5634</a:t>
            </a:r>
          </a:p>
        </p:txBody>
      </p:sp>
    </p:spTree>
    <p:extLst>
      <p:ext uri="{BB962C8B-B14F-4D97-AF65-F5344CB8AC3E}">
        <p14:creationId xmlns:p14="http://schemas.microsoft.com/office/powerpoint/2010/main" val="359221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Learn about tools (e.g., BrowZine, </a:t>
            </a:r>
            <a:r>
              <a:rPr lang="en-US" err="1"/>
              <a:t>LibKey</a:t>
            </a:r>
            <a:r>
              <a:rPr lang="en-US"/>
              <a:t>, and Discovery Search) to facilitate quick access to full text articles  </a:t>
            </a:r>
          </a:p>
          <a:p>
            <a:endParaRPr lang="en-US"/>
          </a:p>
          <a:p>
            <a:r>
              <a:rPr lang="en-US"/>
              <a:t>Determine which tool to use based on information needs </a:t>
            </a:r>
          </a:p>
          <a:p>
            <a:endParaRPr lang="en-US"/>
          </a:p>
          <a:p>
            <a:r>
              <a:rPr lang="en-US"/>
              <a:t>Discuss tips to access full text articles from the Library’s licensed resources </a:t>
            </a:r>
          </a:p>
        </p:txBody>
      </p:sp>
    </p:spTree>
    <p:extLst>
      <p:ext uri="{BB962C8B-B14F-4D97-AF65-F5344CB8AC3E}">
        <p14:creationId xmlns:p14="http://schemas.microsoft.com/office/powerpoint/2010/main" val="252189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4F1D-174E-4A47-9513-C863269D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Homepage</a:t>
            </a:r>
          </a:p>
        </p:txBody>
      </p:sp>
      <p:pic>
        <p:nvPicPr>
          <p:cNvPr id="4" name="Picture 3" descr="Graphical user interface,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51D8BCF-E62F-4C7F-A581-2902D4DC3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668" y="1447812"/>
            <a:ext cx="8580664" cy="47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5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F429-8134-466B-80D4-87431175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F42E-BBA3-473C-B568-85CA993C1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Leading database in biomedical literature with over 32 million citations</a:t>
            </a:r>
          </a:p>
          <a:p>
            <a:endParaRPr lang="en-US"/>
          </a:p>
          <a:p>
            <a:r>
              <a:rPr lang="en-US"/>
              <a:t>Free citation database</a:t>
            </a:r>
          </a:p>
          <a:p>
            <a:endParaRPr lang="en-US"/>
          </a:p>
          <a:p>
            <a:r>
              <a:rPr lang="en-US"/>
              <a:t>Full-text available from PubMed Central</a:t>
            </a:r>
          </a:p>
          <a:p>
            <a:endParaRPr lang="en-US"/>
          </a:p>
          <a:p>
            <a:r>
              <a:rPr lang="en-US">
                <a:hlinkClick r:id="rId2"/>
              </a:rPr>
              <a:t>https://pubmed.ncbi.nlm.nih.gov/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040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2A02-51CE-4502-9042-94E63872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Scholar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4FAF1-6140-4CC4-9196-8CED21F4A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Search engine for scholarly work</a:t>
            </a:r>
          </a:p>
          <a:p>
            <a:endParaRPr lang="en-US"/>
          </a:p>
          <a:p>
            <a:r>
              <a:rPr lang="en-US"/>
              <a:t>Sometimes full text is attached</a:t>
            </a:r>
          </a:p>
          <a:p>
            <a:endParaRPr lang="en-US"/>
          </a:p>
          <a:p>
            <a:r>
              <a:rPr lang="en-US"/>
              <a:t>Can find articles, books, citations to look for in other freely accessible places</a:t>
            </a:r>
          </a:p>
          <a:p>
            <a:endParaRPr lang="en-US"/>
          </a:p>
          <a:p>
            <a:r>
              <a:rPr lang="en-US">
                <a:hlinkClick r:id="rId2"/>
              </a:rPr>
              <a:t>https://www.scholar.google.com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342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2A02-51CE-4502-9042-94E63872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4FAF1-6140-4CC4-9196-8CED21F4A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Formerly Turning Research Into Practice</a:t>
            </a:r>
          </a:p>
          <a:p>
            <a:endParaRPr lang="en-US"/>
          </a:p>
          <a:p>
            <a:r>
              <a:rPr lang="en-US"/>
              <a:t>High-quality evidence-based medicine resource</a:t>
            </a:r>
          </a:p>
          <a:p>
            <a:endParaRPr lang="en-US"/>
          </a:p>
          <a:p>
            <a:r>
              <a:rPr lang="en-US"/>
              <a:t>Searches secondary evidence, key primary research, Clinical Q &amp; A’s, and other resources. </a:t>
            </a:r>
          </a:p>
          <a:p>
            <a:endParaRPr lang="en-US"/>
          </a:p>
          <a:p>
            <a:r>
              <a:rPr lang="en-US">
                <a:hlinkClick r:id="rId2"/>
              </a:rPr>
              <a:t>https://www.tripdatabase.com/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46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B522-BDF6-47F8-9BA8-3429B8FE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medRxiv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585B-421E-48A1-A69A-0C422DFA3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Preprint server for health sciences </a:t>
            </a:r>
          </a:p>
          <a:p>
            <a:endParaRPr lang="en-US"/>
          </a:p>
          <a:p>
            <a:r>
              <a:rPr lang="en-US"/>
              <a:t>Preprints are preliminary reports of work that have not been certified by peer review</a:t>
            </a:r>
          </a:p>
          <a:p>
            <a:endParaRPr lang="en-US"/>
          </a:p>
          <a:p>
            <a:r>
              <a:rPr lang="en-US">
                <a:hlinkClick r:id="rId2"/>
              </a:rPr>
              <a:t>https://www.medrxiv.org/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80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7324-898B-460E-85D4-F7CE33AE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Academic Social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B58A8-5DEC-47F4-8C51-CCF3B71A7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Email the author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Academia.edu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ResearchGate</a:t>
            </a:r>
          </a:p>
          <a:p>
            <a:r>
              <a:rPr lang="en-US">
                <a:latin typeface="Arial"/>
                <a:cs typeface="Arial"/>
              </a:rPr>
              <a:t>#ICanHazPDF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R/Scholar</a:t>
            </a:r>
          </a:p>
          <a:p>
            <a:endParaRPr lang="en-US"/>
          </a:p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Health Sciences Library does not officially endorse usage of these social networking sites</a:t>
            </a:r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6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D4FD-8EA3-4CAD-B1DB-487A63CF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Unpaywall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6811-7E65-4313-8C46-4767F9FB4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Searches for full-text of open access articles</a:t>
            </a:r>
          </a:p>
          <a:p>
            <a:endParaRPr lang="en-US"/>
          </a:p>
          <a:p>
            <a:r>
              <a:rPr lang="en-US"/>
              <a:t>Has browser plug-in </a:t>
            </a:r>
          </a:p>
          <a:p>
            <a:endParaRPr lang="en-US"/>
          </a:p>
          <a:p>
            <a:r>
              <a:rPr lang="en-US">
                <a:hlinkClick r:id="rId2"/>
              </a:rPr>
              <a:t>https://unpaywall.org/articles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98169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1CD7C5D5-7372-E545-BC66-09B17C23D80F}"/>
    </a:ext>
  </a:extLst>
</a:theme>
</file>

<file path=ppt/theme/theme2.xml><?xml version="1.0" encoding="utf-8"?>
<a:theme xmlns:a="http://schemas.openxmlformats.org/drawingml/2006/main" name="UTHSC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DD0AE88C-F3C8-0641-8013-CBF595DF0D3D}"/>
    </a:ext>
  </a:extLst>
</a:theme>
</file>

<file path=ppt/theme/theme3.xml><?xml version="1.0" encoding="utf-8"?>
<a:theme xmlns:a="http://schemas.openxmlformats.org/drawingml/2006/main" name="Section brea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68E5DD6C-94FE-A544-91DF-0A8A01CDDC11}"/>
    </a:ext>
  </a:extLst>
</a:theme>
</file>

<file path=ppt/theme/theme4.xml><?xml version="1.0" encoding="utf-8"?>
<a:theme xmlns:a="http://schemas.openxmlformats.org/drawingml/2006/main" name="1_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8BB08CD5-6B39-164B-9014-B01BDCB2B66F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0cd99f-67e1-42ef-9d87-a93b8801e167">
      <Terms xmlns="http://schemas.microsoft.com/office/infopath/2007/PartnerControls"/>
    </lcf76f155ced4ddcb4097134ff3c332f>
    <TaxCatchAll xmlns="ecebac2a-1c6d-4e7e-a809-e8984ab44acf" xsi:nil="true"/>
    <SharedWithUsers xmlns="ecebac2a-1c6d-4e7e-a809-e8984ab44acf">
      <UserInfo>
        <DisplayName>Nelson, Tamara M</DisplayName>
        <AccountId>124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D6E4CA336F74D94DE2268E40125E1" ma:contentTypeVersion="18" ma:contentTypeDescription="Create a new document." ma:contentTypeScope="" ma:versionID="38fe62104956ff05588c333b2adf1f19">
  <xsd:schema xmlns:xsd="http://www.w3.org/2001/XMLSchema" xmlns:xs="http://www.w3.org/2001/XMLSchema" xmlns:p="http://schemas.microsoft.com/office/2006/metadata/properties" xmlns:ns2="4b0cd99f-67e1-42ef-9d87-a93b8801e167" xmlns:ns3="ecebac2a-1c6d-4e7e-a809-e8984ab44acf" targetNamespace="http://schemas.microsoft.com/office/2006/metadata/properties" ma:root="true" ma:fieldsID="89d74f28451f1f025390614dc3837163" ns2:_="" ns3:_="">
    <xsd:import namespace="4b0cd99f-67e1-42ef-9d87-a93b8801e167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cd99f-67e1-42ef-9d87-a93b8801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49d866-60c6-4559-842f-764d32f99b7f}" ma:internalName="TaxCatchAll" ma:showField="CatchAllData" ma:web="ecebac2a-1c6d-4e7e-a809-e8984ab4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458543-F188-4E05-8913-57A9C4570B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9DC4CB-5DFE-4C11-A078-CB5F43355BB5}">
  <ds:schemaRefs>
    <ds:schemaRef ds:uri="22d70409-118e-487c-90c0-16edaa7405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9C2304-B7BF-400A-B321-B857043FBD84}"/>
</file>

<file path=docProps/app.xml><?xml version="1.0" encoding="utf-8"?>
<Properties xmlns="http://schemas.openxmlformats.org/officeDocument/2006/extended-properties" xmlns:vt="http://schemas.openxmlformats.org/officeDocument/2006/docPropsVTypes">
  <Template>ppt-template-green</Template>
  <TotalTime>11</TotalTime>
  <Words>447</Words>
  <Application>Microsoft Macintosh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Gotham Bold</vt:lpstr>
      <vt:lpstr>Gotham Book</vt:lpstr>
      <vt:lpstr>Gotham Black</vt:lpstr>
      <vt:lpstr>Trebuchet MS</vt:lpstr>
      <vt:lpstr>Goudy Old Style</vt:lpstr>
      <vt:lpstr>Calibri</vt:lpstr>
      <vt:lpstr>Wingdings 3</vt:lpstr>
      <vt:lpstr>Arial Black</vt:lpstr>
      <vt:lpstr>Title slides</vt:lpstr>
      <vt:lpstr>UTHSC content slides</vt:lpstr>
      <vt:lpstr>Section breaks</vt:lpstr>
      <vt:lpstr>1_End slides</vt:lpstr>
      <vt:lpstr>Facet</vt:lpstr>
      <vt:lpstr>Library Training Series SESSION 3:</vt:lpstr>
      <vt:lpstr>Objectives</vt:lpstr>
      <vt:lpstr>Library Homepage</vt:lpstr>
      <vt:lpstr>PubMed</vt:lpstr>
      <vt:lpstr>Google Scholar</vt:lpstr>
      <vt:lpstr>TRIP</vt:lpstr>
      <vt:lpstr>medRxiv</vt:lpstr>
      <vt:lpstr>Academic Social Networking</vt:lpstr>
      <vt:lpstr>Unpaywall</vt:lpstr>
      <vt:lpstr>Save Relevant Information</vt:lpstr>
      <vt:lpstr>InterLibrary Loan (UTHSC only)</vt:lpstr>
      <vt:lpstr>InterLibrary Loan @ MPL</vt:lpstr>
      <vt:lpstr>Non-Affiliate Resources</vt:lpstr>
      <vt:lpstr>Clinical Researchers Resources</vt:lpstr>
      <vt:lpstr>Clinical Researchers Resources</vt:lpstr>
      <vt:lpstr>The Library Has…</vt:lpstr>
      <vt:lpstr>Questions? library@uthsc.edu  901-448-5634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Training Series sponsored by</dc:title>
  <dc:creator>Strahan, KayLee Scott (Kay)</dc:creator>
  <cp:lastModifiedBy>Lee Anne</cp:lastModifiedBy>
  <cp:revision>6</cp:revision>
  <dcterms:created xsi:type="dcterms:W3CDTF">2021-08-13T18:25:12Z</dcterms:created>
  <dcterms:modified xsi:type="dcterms:W3CDTF">2024-11-12T19:06:42Z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0x01010005FD6E4CA336F74D94DE2268E40125E1</vt:lpwstr>
  </property>
  <property fmtid="{D5CDD505-2E9C-101B-9397-08002B2CF9AE}" pid="3" name="SharedWithUsers">
    <vt:lpwstr>124;#Nelson, Tamara M</vt:lpwstr>
  </property>
  <property fmtid="{D5CDD505-2E9C-101B-9397-08002B2CF9AE}" pid="4" name="ComplianceAssetId">
    <vt:lpwstr/>
  </property>
  <property fmtid="{D5CDD505-2E9C-101B-9397-08002B2CF9AE}" pid="5" name="_ExtendedDescription">
    <vt:lpwstr/>
  </property>
</Properties>
</file>