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9872" y="2343213"/>
            <a:ext cx="9373870" cy="26682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14337" y="1955355"/>
            <a:ext cx="5477510" cy="3879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23608" y="2037143"/>
            <a:ext cx="4720590" cy="3878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99199"/>
            <a:ext cx="12192000" cy="558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317" y="27490"/>
            <a:ext cx="11416030" cy="172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4337" y="2152713"/>
            <a:ext cx="5451475" cy="3878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1297" y="6432907"/>
            <a:ext cx="2872105" cy="36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umanalytics.com/learn/about-metrics/" TargetMode="External"/><Relationship Id="rId2" Type="http://schemas.openxmlformats.org/officeDocument/2006/relationships/hyperlink" Target="https://www.altmetric.com/audience/researche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files.impactstory.org/" TargetMode="External"/><Relationship Id="rId4" Type="http://schemas.openxmlformats.org/officeDocument/2006/relationships/hyperlink" Target="https://dc.uthsc.ed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mensions.ai/discover/publication" TargetMode="External"/><Relationship Id="rId2" Type="http://schemas.openxmlformats.org/officeDocument/2006/relationships/hyperlink" Target="https://www.abs.gov.au/Ausstats/abs%40.nsf/Latestproducts/4AE1B46AE2048A28CA25741800044242?opendocumen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ibguides.uthsc.edu/scop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hyperlink" Target="https://libguides.uthsc.edu/scop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harzing.com/resources/publish-or-perish" TargetMode="External"/><Relationship Id="rId4" Type="http://schemas.openxmlformats.org/officeDocument/2006/relationships/hyperlink" Target="https://publon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cite.od.nih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cholar.google.com/schhp?hl=e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" TargetMode="External"/><Relationship Id="rId2" Type="http://schemas.openxmlformats.org/officeDocument/2006/relationships/hyperlink" Target="http://libguides.uthsc.edu/scopu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libguides.uthsc.edu/scopu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uthsc.edu/metrics/directory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thebibliomagician.wordpress.com/2021/04/21/responsible-research-evaluation-starts-here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405844016322800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libguides.uthsc.edu/scopu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app.dimensions.ai/discover/publication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icite.od.nih.gov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uthsc.edu/clinicalresearchers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ite.ai/home" TargetMode="External"/><Relationship Id="rId2" Type="http://schemas.openxmlformats.org/officeDocument/2006/relationships/hyperlink" Target="https://sparontologies.github.io/cito/current/cito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143C-E5C7-8B7F-F936-1593D97E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724" y="2667000"/>
            <a:ext cx="8865476" cy="615553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2" charset="0"/>
                <a:cs typeface="Gotham Black" pitchFamily="2" charset="0"/>
              </a:rPr>
              <a:t>Understanding</a:t>
            </a:r>
            <a:r>
              <a:rPr lang="en-US" sz="4000" b="1" spc="-245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2" charset="0"/>
                <a:cs typeface="Gotham Black" pitchFamily="2" charset="0"/>
              </a:rPr>
              <a:t>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2" charset="0"/>
                <a:cs typeface="Gotham Black" pitchFamily="2" charset="0"/>
              </a:rPr>
              <a:t>Research</a:t>
            </a:r>
            <a:r>
              <a:rPr lang="en-US" sz="4000" b="1" spc="-229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2" charset="0"/>
                <a:cs typeface="Gotham Black" pitchFamily="2" charset="0"/>
              </a:rPr>
              <a:t> </a:t>
            </a:r>
            <a:r>
              <a:rPr lang="en-US" sz="4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2" charset="0"/>
                <a:cs typeface="Gotham Black" pitchFamily="2" charset="0"/>
              </a:rPr>
              <a:t>Impact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Gotham Black" pitchFamily="2" charset="0"/>
              <a:cs typeface="Gotham Black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11E17-DFAD-03FB-2A77-77977E5DA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143000"/>
            <a:ext cx="4038600" cy="738664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 pitchFamily="2" charset="0"/>
                <a:cs typeface="Gotham Bold" pitchFamily="2" charset="0"/>
              </a:rPr>
              <a:t>Library Training Series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 pitchFamily="2" charset="0"/>
                <a:cs typeface="Gotham Bold" pitchFamily="2" charset="0"/>
              </a:rPr>
              <a:t>SESSION 11: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EA9BF8C-98ED-4887-227C-E5B0C824C401}"/>
              </a:ext>
            </a:extLst>
          </p:cNvPr>
          <p:cNvSpPr txBox="1">
            <a:spLocks/>
          </p:cNvSpPr>
          <p:nvPr/>
        </p:nvSpPr>
        <p:spPr>
          <a:xfrm>
            <a:off x="1524000" y="4495800"/>
            <a:ext cx="40386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Jess Newman, MSIS</a:t>
            </a:r>
          </a:p>
        </p:txBody>
      </p:sp>
    </p:spTree>
    <p:extLst>
      <p:ext uri="{BB962C8B-B14F-4D97-AF65-F5344CB8AC3E}">
        <p14:creationId xmlns:p14="http://schemas.microsoft.com/office/powerpoint/2010/main" val="200675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347662"/>
            <a:ext cx="9827260" cy="15938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</a:pPr>
            <a:r>
              <a:rPr sz="5400" dirty="0"/>
              <a:t>Altmetrics</a:t>
            </a:r>
            <a:r>
              <a:rPr sz="5400" spc="40" dirty="0"/>
              <a:t> </a:t>
            </a:r>
            <a:r>
              <a:rPr sz="5400" dirty="0"/>
              <a:t>are</a:t>
            </a:r>
            <a:r>
              <a:rPr sz="5400" spc="-15" dirty="0"/>
              <a:t> </a:t>
            </a:r>
            <a:r>
              <a:rPr sz="5400" dirty="0"/>
              <a:t>an</a:t>
            </a:r>
            <a:r>
              <a:rPr sz="5400" spc="-15" dirty="0"/>
              <a:t> </a:t>
            </a:r>
            <a:r>
              <a:rPr sz="5400" dirty="0"/>
              <a:t>*alternative*</a:t>
            </a:r>
            <a:r>
              <a:rPr sz="5400" spc="-95" dirty="0"/>
              <a:t> </a:t>
            </a:r>
            <a:r>
              <a:rPr sz="5400" spc="-25" dirty="0"/>
              <a:t>to </a:t>
            </a:r>
            <a:r>
              <a:rPr sz="5400" dirty="0"/>
              <a:t>traditional</a:t>
            </a:r>
            <a:r>
              <a:rPr sz="5400" spc="-60" dirty="0"/>
              <a:t> </a:t>
            </a:r>
            <a:r>
              <a:rPr sz="5400" spc="-10" dirty="0"/>
              <a:t>measures.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2790825"/>
            <a:ext cx="8039100" cy="2590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17" y="323595"/>
            <a:ext cx="3368675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Altmetrics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317" y="1358011"/>
            <a:ext cx="10673715" cy="764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20" dirty="0">
                <a:solidFill>
                  <a:srgbClr val="888888"/>
                </a:solidFill>
                <a:latin typeface="Arial"/>
                <a:cs typeface="Arial"/>
              </a:rPr>
              <a:t>Typically</a:t>
            </a:r>
            <a:r>
              <a:rPr sz="2400" spc="1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online</a:t>
            </a:r>
            <a:r>
              <a:rPr sz="2400" spc="-10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engagement</a:t>
            </a:r>
            <a:r>
              <a:rPr sz="2400" spc="1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with</a:t>
            </a:r>
            <a:r>
              <a:rPr sz="2400" spc="-10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</a:t>
            </a:r>
            <a:r>
              <a:rPr sz="2400" spc="-9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work,</a:t>
            </a:r>
            <a:r>
              <a:rPr sz="2400" spc="-114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including</a:t>
            </a:r>
            <a:r>
              <a:rPr sz="2400" spc="-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downloads,</a:t>
            </a:r>
            <a:r>
              <a:rPr sz="2400" spc="1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shares,</a:t>
            </a:r>
            <a:r>
              <a:rPr sz="2400" spc="-114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Tweets,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mentions,</a:t>
            </a:r>
            <a:r>
              <a:rPr sz="2400" spc="-7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88888"/>
                </a:solidFill>
                <a:latin typeface="Arial"/>
                <a:cs typeface="Arial"/>
              </a:rPr>
              <a:t>etc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7690" y="1955355"/>
            <a:ext cx="4463415" cy="3879215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Sources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16839" indent="-114300">
              <a:lnSpc>
                <a:spcPct val="100000"/>
              </a:lnSpc>
              <a:spcBef>
                <a:spcPts val="1475"/>
              </a:spcBef>
              <a:buClr>
                <a:srgbClr val="0000FF"/>
              </a:buClr>
              <a:buSzPct val="95833"/>
              <a:buChar char="•"/>
              <a:tabLst>
                <a:tab pos="116839" algn="l"/>
              </a:tabLst>
            </a:pP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Altmetric</a:t>
            </a:r>
            <a:r>
              <a:rPr sz="2400" spc="-10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(plugin</a:t>
            </a:r>
            <a:r>
              <a:rPr sz="24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24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standalone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explorer)</a:t>
            </a:r>
            <a:endParaRPr sz="2400">
              <a:latin typeface="Arial"/>
              <a:cs typeface="Arial"/>
            </a:endParaRPr>
          </a:p>
          <a:p>
            <a:pPr marL="12700" marR="868044" indent="-10160" algn="just">
              <a:lnSpc>
                <a:spcPct val="150000"/>
              </a:lnSpc>
              <a:spcBef>
                <a:spcPts val="35"/>
              </a:spcBef>
              <a:buClr>
                <a:srgbClr val="0000FF"/>
              </a:buClr>
              <a:buSzPct val="95833"/>
              <a:buChar char="•"/>
              <a:tabLst>
                <a:tab pos="116839" algn="l"/>
              </a:tabLst>
            </a:pP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	PlumX</a:t>
            </a:r>
            <a:r>
              <a:rPr sz="2400" spc="-114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(plugin</a:t>
            </a:r>
            <a:r>
              <a:rPr sz="24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sz="24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seen</a:t>
            </a:r>
            <a:r>
              <a:rPr sz="24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Arial"/>
                <a:cs typeface="Arial"/>
              </a:rPr>
              <a:t>on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Scopus</a:t>
            </a:r>
            <a:r>
              <a:rPr sz="2400" spc="10" dirty="0">
                <a:solidFill>
                  <a:srgbClr val="04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  <a:hlinkClick r:id="rId4"/>
              </a:rPr>
              <a:t>&amp;</a:t>
            </a:r>
            <a:r>
              <a:rPr sz="2400" spc="-25" dirty="0">
                <a:solidFill>
                  <a:srgbClr val="333333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  <a:hlinkClick r:id="rId4"/>
              </a:rPr>
              <a:t>our</a:t>
            </a:r>
            <a:r>
              <a:rPr sz="2400" spc="-30" dirty="0">
                <a:solidFill>
                  <a:srgbClr val="333333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Institutional</a:t>
            </a:r>
            <a:r>
              <a:rPr sz="2400" spc="-10" dirty="0">
                <a:solidFill>
                  <a:srgbClr val="04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Repository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  <a:hlinkClick r:id="rId4"/>
              </a:rPr>
              <a:t>)</a:t>
            </a:r>
            <a:endParaRPr sz="2400">
              <a:latin typeface="Arial"/>
              <a:cs typeface="Arial"/>
            </a:endParaRPr>
          </a:p>
          <a:p>
            <a:pPr marL="116839" indent="-114300">
              <a:lnSpc>
                <a:spcPct val="100000"/>
              </a:lnSpc>
              <a:spcBef>
                <a:spcPts val="1475"/>
              </a:spcBef>
              <a:buClr>
                <a:srgbClr val="0000FF"/>
              </a:buClr>
              <a:buSzPct val="95833"/>
              <a:buChar char="•"/>
              <a:tabLst>
                <a:tab pos="116839" algn="l"/>
              </a:tabLst>
            </a:pP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ImpactStory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5600" marR="100330" indent="-342900">
              <a:lnSpc>
                <a:spcPct val="149900"/>
              </a:lnSpc>
              <a:spcBef>
                <a:spcPts val="135"/>
              </a:spcBef>
              <a:buChar char="•"/>
              <a:tabLst>
                <a:tab pos="355600" algn="l"/>
              </a:tabLst>
            </a:pPr>
            <a:r>
              <a:rPr dirty="0"/>
              <a:t>Can</a:t>
            </a:r>
            <a:r>
              <a:rPr spc="-30" dirty="0"/>
              <a:t> </a:t>
            </a:r>
            <a:r>
              <a:rPr dirty="0"/>
              <a:t>track</a:t>
            </a:r>
            <a:r>
              <a:rPr spc="-105" dirty="0"/>
              <a:t> </a:t>
            </a:r>
            <a:r>
              <a:rPr dirty="0"/>
              <a:t>wider</a:t>
            </a:r>
            <a:r>
              <a:rPr spc="-20" dirty="0"/>
              <a:t> </a:t>
            </a:r>
            <a:r>
              <a:rPr dirty="0"/>
              <a:t>variety</a:t>
            </a:r>
            <a:r>
              <a:rPr spc="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works,</a:t>
            </a:r>
            <a:r>
              <a:rPr spc="-95" dirty="0"/>
              <a:t> </a:t>
            </a:r>
            <a:r>
              <a:rPr spc="-20" dirty="0"/>
              <a:t>e.g. </a:t>
            </a:r>
            <a:r>
              <a:rPr dirty="0"/>
              <a:t>videos,</a:t>
            </a:r>
            <a:r>
              <a:rPr spc="-15" dirty="0"/>
              <a:t> </a:t>
            </a:r>
            <a:r>
              <a:rPr dirty="0"/>
              <a:t>learning</a:t>
            </a:r>
            <a:r>
              <a:rPr spc="-114" dirty="0"/>
              <a:t> </a:t>
            </a:r>
            <a:r>
              <a:rPr dirty="0"/>
              <a:t>materials,</a:t>
            </a:r>
            <a:r>
              <a:rPr spc="-70" dirty="0"/>
              <a:t> </a:t>
            </a:r>
            <a:r>
              <a:rPr spc="-10" dirty="0"/>
              <a:t>patents, </a:t>
            </a:r>
            <a:r>
              <a:rPr dirty="0"/>
              <a:t>data</a:t>
            </a:r>
            <a:r>
              <a:rPr spc="-40" dirty="0"/>
              <a:t> </a:t>
            </a:r>
            <a:r>
              <a:rPr spc="-20" dirty="0"/>
              <a:t>sets</a:t>
            </a:r>
          </a:p>
          <a:p>
            <a:pPr marL="353060" marR="5080" indent="-340360" algn="just">
              <a:lnSpc>
                <a:spcPct val="150000"/>
              </a:lnSpc>
              <a:spcBef>
                <a:spcPts val="40"/>
              </a:spcBef>
              <a:buChar char="•"/>
              <a:tabLst>
                <a:tab pos="355600" algn="l"/>
              </a:tabLst>
            </a:pPr>
            <a:r>
              <a:rPr dirty="0"/>
              <a:t>Demonstrates</a:t>
            </a:r>
            <a:r>
              <a:rPr spc="-135" dirty="0"/>
              <a:t> </a:t>
            </a:r>
            <a:r>
              <a:rPr dirty="0"/>
              <a:t>engagement</a:t>
            </a:r>
            <a:r>
              <a:rPr spc="-30" dirty="0"/>
              <a:t> </a:t>
            </a:r>
            <a:r>
              <a:rPr dirty="0"/>
              <a:t>outside</a:t>
            </a:r>
            <a:r>
              <a:rPr spc="-165" dirty="0"/>
              <a:t> </a:t>
            </a:r>
            <a:r>
              <a:rPr spc="-25" dirty="0"/>
              <a:t>of 	</a:t>
            </a:r>
            <a:r>
              <a:rPr dirty="0"/>
              <a:t>academia,</a:t>
            </a:r>
            <a:r>
              <a:rPr spc="50" dirty="0"/>
              <a:t> </a:t>
            </a:r>
            <a:r>
              <a:rPr dirty="0"/>
              <a:t>e.g.</a:t>
            </a:r>
            <a:r>
              <a:rPr spc="-105" dirty="0"/>
              <a:t> </a:t>
            </a:r>
            <a:r>
              <a:rPr dirty="0"/>
              <a:t>media,</a:t>
            </a:r>
            <a:r>
              <a:rPr spc="-50" dirty="0"/>
              <a:t> </a:t>
            </a:r>
            <a:r>
              <a:rPr dirty="0"/>
              <a:t>general</a:t>
            </a:r>
            <a:r>
              <a:rPr spc="-10" dirty="0"/>
              <a:t> public, 	</a:t>
            </a:r>
            <a:r>
              <a:rPr dirty="0"/>
              <a:t>working</a:t>
            </a:r>
            <a:r>
              <a:rPr spc="-114" dirty="0"/>
              <a:t> </a:t>
            </a:r>
            <a:r>
              <a:rPr spc="-10" dirty="0"/>
              <a:t>professionals</a:t>
            </a:r>
          </a:p>
          <a:p>
            <a:pPr marL="353060" indent="-340360" algn="just">
              <a:lnSpc>
                <a:spcPct val="100000"/>
              </a:lnSpc>
              <a:spcBef>
                <a:spcPts val="1475"/>
              </a:spcBef>
              <a:buChar char="•"/>
              <a:tabLst>
                <a:tab pos="353060" algn="l"/>
              </a:tabLst>
            </a:pPr>
            <a:r>
              <a:rPr dirty="0"/>
              <a:t>May</a:t>
            </a:r>
            <a:r>
              <a:rPr spc="-55" dirty="0"/>
              <a:t> </a:t>
            </a:r>
            <a:r>
              <a:rPr dirty="0"/>
              <a:t>occur</a:t>
            </a:r>
            <a:r>
              <a:rPr spc="-25" dirty="0"/>
              <a:t> </a:t>
            </a:r>
            <a:r>
              <a:rPr dirty="0"/>
              <a:t>more</a:t>
            </a:r>
            <a:r>
              <a:rPr spc="-35" dirty="0"/>
              <a:t> </a:t>
            </a:r>
            <a:r>
              <a:rPr spc="-10" dirty="0"/>
              <a:t>rapidly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0"/>
              </a:spcBef>
            </a:pPr>
            <a:r>
              <a:rPr spc="-10" dirty="0"/>
              <a:t>Altmetrics</a:t>
            </a: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888888"/>
                </a:solidFill>
              </a:rPr>
              <a:t>Online</a:t>
            </a:r>
            <a:r>
              <a:rPr sz="2400" spc="-170" dirty="0">
                <a:solidFill>
                  <a:srgbClr val="888888"/>
                </a:solidFill>
              </a:rPr>
              <a:t> </a:t>
            </a:r>
            <a:r>
              <a:rPr sz="2400" spc="-10" dirty="0">
                <a:solidFill>
                  <a:srgbClr val="888888"/>
                </a:solidFill>
              </a:rPr>
              <a:t>engagement</a:t>
            </a:r>
            <a:r>
              <a:rPr sz="2400" spc="15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with</a:t>
            </a:r>
            <a:r>
              <a:rPr sz="2400" spc="-10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a</a:t>
            </a:r>
            <a:r>
              <a:rPr sz="2400" spc="-9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work,</a:t>
            </a:r>
            <a:r>
              <a:rPr sz="2400" spc="-11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including</a:t>
            </a:r>
            <a:r>
              <a:rPr sz="2400" spc="-35" dirty="0">
                <a:solidFill>
                  <a:srgbClr val="888888"/>
                </a:solidFill>
              </a:rPr>
              <a:t> </a:t>
            </a:r>
            <a:r>
              <a:rPr sz="2400" spc="-10" dirty="0">
                <a:solidFill>
                  <a:srgbClr val="888888"/>
                </a:solidFill>
              </a:rPr>
              <a:t>downloads,</a:t>
            </a:r>
            <a:r>
              <a:rPr sz="2400" spc="14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shares,</a:t>
            </a:r>
            <a:r>
              <a:rPr sz="2400" spc="-105" dirty="0">
                <a:solidFill>
                  <a:srgbClr val="888888"/>
                </a:solidFill>
              </a:rPr>
              <a:t> </a:t>
            </a:r>
            <a:r>
              <a:rPr sz="2400" spc="-10" dirty="0">
                <a:solidFill>
                  <a:srgbClr val="888888"/>
                </a:solidFill>
              </a:rPr>
              <a:t>Tweets,</a:t>
            </a:r>
            <a:r>
              <a:rPr sz="2400" spc="2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mentions,</a:t>
            </a:r>
            <a:r>
              <a:rPr sz="2400" spc="80" dirty="0">
                <a:solidFill>
                  <a:srgbClr val="888888"/>
                </a:solidFill>
              </a:rPr>
              <a:t> </a:t>
            </a:r>
            <a:r>
              <a:rPr sz="2400" spc="-25" dirty="0">
                <a:solidFill>
                  <a:srgbClr val="888888"/>
                </a:solidFill>
              </a:rPr>
              <a:t>etc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pc="-10" dirty="0"/>
              <a:t>Disadvantages</a:t>
            </a:r>
          </a:p>
          <a:p>
            <a:pPr marL="116839" indent="-114300">
              <a:lnSpc>
                <a:spcPct val="100000"/>
              </a:lnSpc>
              <a:spcBef>
                <a:spcPts val="1475"/>
              </a:spcBef>
              <a:buSzPct val="95833"/>
              <a:buChar char="•"/>
              <a:tabLst>
                <a:tab pos="116839" algn="l"/>
              </a:tabLst>
            </a:pPr>
            <a:r>
              <a:rPr b="0" dirty="0">
                <a:latin typeface="Arial"/>
                <a:cs typeface="Arial"/>
              </a:rPr>
              <a:t>Potentially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“gameable”</a:t>
            </a:r>
            <a:r>
              <a:rPr b="0" spc="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(e.g.</a:t>
            </a:r>
            <a:r>
              <a:rPr b="0" spc="-165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bulk</a:t>
            </a: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b="0" spc="-10" dirty="0">
                <a:latin typeface="Arial"/>
                <a:cs typeface="Arial"/>
              </a:rPr>
              <a:t>downloads</a:t>
            </a:r>
            <a:r>
              <a:rPr b="0" spc="1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from</a:t>
            </a:r>
            <a:r>
              <a:rPr b="0" spc="-14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bots)</a:t>
            </a:r>
          </a:p>
          <a:p>
            <a:pPr marL="116839" indent="-114300">
              <a:lnSpc>
                <a:spcPct val="100000"/>
              </a:lnSpc>
              <a:spcBef>
                <a:spcPts val="1475"/>
              </a:spcBef>
              <a:buSzPct val="95833"/>
              <a:buChar char="•"/>
              <a:tabLst>
                <a:tab pos="116839" algn="l"/>
              </a:tabLst>
            </a:pPr>
            <a:r>
              <a:rPr b="0" dirty="0">
                <a:latin typeface="Arial"/>
                <a:cs typeface="Arial"/>
              </a:rPr>
              <a:t>Not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all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interaction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is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meaningful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or</a:t>
            </a: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b="0" dirty="0">
                <a:latin typeface="Arial"/>
                <a:cs typeface="Arial"/>
              </a:rPr>
              <a:t>equally weighted</a:t>
            </a:r>
            <a:r>
              <a:rPr b="0" spc="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(e.g.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click</a:t>
            </a: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b="0" dirty="0">
                <a:latin typeface="Arial"/>
                <a:cs typeface="Arial"/>
              </a:rPr>
              <a:t>vs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mention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</a:t>
            </a:r>
            <a:r>
              <a:rPr b="0" spc="-1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policy</a:t>
            </a:r>
            <a:r>
              <a:rPr b="0" spc="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documents)</a:t>
            </a:r>
          </a:p>
          <a:p>
            <a:pPr marL="116839" indent="-114300">
              <a:lnSpc>
                <a:spcPct val="100000"/>
              </a:lnSpc>
              <a:spcBef>
                <a:spcPts val="1475"/>
              </a:spcBef>
              <a:buSzPct val="95833"/>
              <a:buChar char="•"/>
              <a:tabLst>
                <a:tab pos="116839" algn="l"/>
              </a:tabLst>
            </a:pPr>
            <a:r>
              <a:rPr b="0" dirty="0">
                <a:latin typeface="Arial"/>
                <a:cs typeface="Arial"/>
              </a:rPr>
              <a:t>Sentiment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is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unknown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pc="-10" dirty="0"/>
              <a:t>Advantages</a:t>
            </a:r>
          </a:p>
          <a:p>
            <a:pPr marL="116839" indent="-114300">
              <a:lnSpc>
                <a:spcPct val="100000"/>
              </a:lnSpc>
              <a:spcBef>
                <a:spcPts val="1475"/>
              </a:spcBef>
              <a:buSzPct val="95833"/>
              <a:buChar char="•"/>
              <a:tabLst>
                <a:tab pos="116839" algn="l"/>
              </a:tabLst>
            </a:pPr>
            <a:r>
              <a:rPr b="0" dirty="0">
                <a:latin typeface="Arial"/>
                <a:cs typeface="Arial"/>
              </a:rPr>
              <a:t>Can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begin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1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be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measured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immediately</a:t>
            </a:r>
          </a:p>
          <a:p>
            <a:pPr marL="116839" indent="-114300">
              <a:lnSpc>
                <a:spcPct val="100000"/>
              </a:lnSpc>
              <a:spcBef>
                <a:spcPts val="1400"/>
              </a:spcBef>
              <a:buSzPct val="95833"/>
              <a:buChar char="•"/>
              <a:tabLst>
                <a:tab pos="116839" algn="l"/>
              </a:tabLst>
            </a:pPr>
            <a:r>
              <a:rPr b="0" dirty="0">
                <a:latin typeface="Arial"/>
                <a:cs typeface="Arial"/>
              </a:rPr>
              <a:t>Not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limited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traditional</a:t>
            </a:r>
            <a:r>
              <a:rPr b="0" spc="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scholarly</a:t>
            </a: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b="0" dirty="0">
                <a:latin typeface="Arial"/>
                <a:cs typeface="Arial"/>
              </a:rPr>
              <a:t>output,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may</a:t>
            </a:r>
            <a:r>
              <a:rPr b="0" spc="-1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include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other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types</a:t>
            </a:r>
            <a:r>
              <a:rPr b="0" spc="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of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works</a:t>
            </a:r>
          </a:p>
          <a:p>
            <a:pPr marL="116839" indent="-114300">
              <a:lnSpc>
                <a:spcPct val="100000"/>
              </a:lnSpc>
              <a:spcBef>
                <a:spcPts val="1475"/>
              </a:spcBef>
              <a:buSzPct val="95833"/>
              <a:buChar char="•"/>
              <a:tabLst>
                <a:tab pos="116839" algn="l"/>
              </a:tabLst>
            </a:pPr>
            <a:r>
              <a:rPr b="0" dirty="0">
                <a:latin typeface="Arial"/>
                <a:cs typeface="Arial"/>
              </a:rPr>
              <a:t>May</a:t>
            </a:r>
            <a:r>
              <a:rPr b="0" spc="-1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demonstrate</a:t>
            </a:r>
            <a:r>
              <a:rPr b="0" spc="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impact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outside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b="0" spc="-10" dirty="0">
                <a:latin typeface="Arial"/>
                <a:cs typeface="Arial"/>
              </a:rPr>
              <a:t>academia</a:t>
            </a:r>
          </a:p>
          <a:p>
            <a:pPr marL="116839" indent="-114300">
              <a:lnSpc>
                <a:spcPct val="100000"/>
              </a:lnSpc>
              <a:spcBef>
                <a:spcPts val="1475"/>
              </a:spcBef>
              <a:buSzPct val="95833"/>
              <a:buChar char="•"/>
              <a:tabLst>
                <a:tab pos="116839" algn="l"/>
              </a:tabLst>
            </a:pPr>
            <a:r>
              <a:rPr b="0" dirty="0">
                <a:latin typeface="Arial"/>
                <a:cs typeface="Arial"/>
              </a:rPr>
              <a:t>Compiles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data</a:t>
            </a:r>
            <a:r>
              <a:rPr b="0" spc="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from</a:t>
            </a:r>
            <a:r>
              <a:rPr b="0" spc="-1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multiple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sources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162" y="707390"/>
            <a:ext cx="3295650" cy="25031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dirty="0"/>
              <a:t>Altmetric</a:t>
            </a:r>
            <a:r>
              <a:rPr sz="4400" spc="-150" dirty="0"/>
              <a:t> </a:t>
            </a:r>
            <a:r>
              <a:rPr sz="4400" spc="-25" dirty="0"/>
              <a:t>and </a:t>
            </a:r>
            <a:r>
              <a:rPr sz="4400" spc="-10" dirty="0"/>
              <a:t>PlumX</a:t>
            </a:r>
            <a:endParaRPr sz="4400"/>
          </a:p>
          <a:p>
            <a:pPr marL="12700" marR="224790">
              <a:lnSpc>
                <a:spcPct val="100400"/>
              </a:lnSpc>
              <a:spcBef>
                <a:spcPts val="720"/>
              </a:spcBef>
            </a:pPr>
            <a:r>
              <a:rPr sz="2400" dirty="0">
                <a:solidFill>
                  <a:srgbClr val="404040"/>
                </a:solidFill>
              </a:rPr>
              <a:t>Compiled</a:t>
            </a:r>
            <a:r>
              <a:rPr sz="2400" spc="-25" dirty="0">
                <a:solidFill>
                  <a:srgbClr val="404040"/>
                </a:solidFill>
              </a:rPr>
              <a:t> </a:t>
            </a:r>
            <a:r>
              <a:rPr sz="2400" dirty="0">
                <a:solidFill>
                  <a:srgbClr val="404040"/>
                </a:solidFill>
              </a:rPr>
              <a:t>measures</a:t>
            </a:r>
            <a:r>
              <a:rPr sz="2400" spc="-35" dirty="0">
                <a:solidFill>
                  <a:srgbClr val="404040"/>
                </a:solidFill>
              </a:rPr>
              <a:t> </a:t>
            </a:r>
            <a:r>
              <a:rPr sz="2400" spc="-25" dirty="0">
                <a:solidFill>
                  <a:srgbClr val="404040"/>
                </a:solidFill>
              </a:rPr>
              <a:t>of </a:t>
            </a:r>
            <a:r>
              <a:rPr sz="2400" dirty="0">
                <a:solidFill>
                  <a:srgbClr val="404040"/>
                </a:solidFill>
              </a:rPr>
              <a:t>online</a:t>
            </a:r>
            <a:r>
              <a:rPr sz="2400" spc="-105" dirty="0">
                <a:solidFill>
                  <a:srgbClr val="404040"/>
                </a:solidFill>
              </a:rPr>
              <a:t> </a:t>
            </a:r>
            <a:r>
              <a:rPr sz="2400" spc="-10" dirty="0">
                <a:solidFill>
                  <a:srgbClr val="404040"/>
                </a:solidFill>
              </a:rPr>
              <a:t>attention </a:t>
            </a:r>
            <a:r>
              <a:rPr sz="2400" dirty="0">
                <a:solidFill>
                  <a:srgbClr val="404040"/>
                </a:solidFill>
              </a:rPr>
              <a:t>surrounding</a:t>
            </a:r>
            <a:r>
              <a:rPr sz="2400" spc="-130" dirty="0">
                <a:solidFill>
                  <a:srgbClr val="404040"/>
                </a:solidFill>
              </a:rPr>
              <a:t> </a:t>
            </a:r>
            <a:r>
              <a:rPr sz="2400" dirty="0">
                <a:solidFill>
                  <a:srgbClr val="404040"/>
                </a:solidFill>
              </a:rPr>
              <a:t>your</a:t>
            </a:r>
            <a:r>
              <a:rPr sz="2400" spc="-65" dirty="0">
                <a:solidFill>
                  <a:srgbClr val="404040"/>
                </a:solidFill>
              </a:rPr>
              <a:t> </a:t>
            </a:r>
            <a:r>
              <a:rPr sz="2400" spc="-20" dirty="0">
                <a:solidFill>
                  <a:srgbClr val="404040"/>
                </a:solidFill>
              </a:rPr>
              <a:t>work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5925" y="238125"/>
            <a:ext cx="2619375" cy="59245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400" y="704850"/>
            <a:ext cx="3248025" cy="54578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362" y="2784792"/>
            <a:ext cx="9860915" cy="13023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dirty="0"/>
              <a:t>All</a:t>
            </a:r>
            <a:r>
              <a:rPr sz="4400" spc="-25" dirty="0"/>
              <a:t> </a:t>
            </a:r>
            <a:r>
              <a:rPr sz="4400" dirty="0"/>
              <a:t>following</a:t>
            </a:r>
            <a:r>
              <a:rPr sz="4400" spc="-140" dirty="0"/>
              <a:t> </a:t>
            </a:r>
            <a:r>
              <a:rPr sz="4400" dirty="0"/>
              <a:t>metrics</a:t>
            </a:r>
            <a:r>
              <a:rPr sz="4400" spc="-130" dirty="0"/>
              <a:t> </a:t>
            </a:r>
            <a:r>
              <a:rPr sz="4400" dirty="0"/>
              <a:t>are</a:t>
            </a:r>
            <a:r>
              <a:rPr sz="4400" spc="10" dirty="0"/>
              <a:t> </a:t>
            </a:r>
            <a:r>
              <a:rPr sz="4400" dirty="0"/>
              <a:t>calculated</a:t>
            </a:r>
            <a:r>
              <a:rPr sz="4400" spc="-210" dirty="0"/>
              <a:t> </a:t>
            </a:r>
            <a:r>
              <a:rPr sz="4400" spc="-20" dirty="0"/>
              <a:t>from </a:t>
            </a:r>
            <a:r>
              <a:rPr sz="4400" spc="-10" dirty="0"/>
              <a:t>citations.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17" y="296862"/>
            <a:ext cx="7007859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dirty="0"/>
              <a:t>FCR</a:t>
            </a:r>
            <a:r>
              <a:rPr sz="4800" spc="-85" dirty="0"/>
              <a:t> </a:t>
            </a:r>
            <a:r>
              <a:rPr sz="4800" dirty="0"/>
              <a:t>(Field</a:t>
            </a:r>
            <a:r>
              <a:rPr sz="4800" spc="-40" dirty="0"/>
              <a:t> </a:t>
            </a:r>
            <a:r>
              <a:rPr sz="4800" dirty="0"/>
              <a:t>Citation</a:t>
            </a:r>
            <a:r>
              <a:rPr sz="4800" spc="-105" dirty="0"/>
              <a:t> </a:t>
            </a:r>
            <a:r>
              <a:rPr sz="4800" spc="-10" dirty="0"/>
              <a:t>Ratio)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317" y="1218882"/>
            <a:ext cx="10836275" cy="443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indicates</a:t>
            </a:r>
            <a:r>
              <a:rPr sz="2400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relative</a:t>
            </a:r>
            <a:r>
              <a:rPr sz="2400" spc="-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citation</a:t>
            </a:r>
            <a:r>
              <a:rPr sz="2400" spc="-7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performance</a:t>
            </a:r>
            <a:r>
              <a:rPr sz="2400" spc="-8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</a:t>
            </a:r>
            <a:r>
              <a:rPr sz="2400" spc="-1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publication</a:t>
            </a:r>
            <a:r>
              <a:rPr sz="2400" spc="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when</a:t>
            </a:r>
            <a:r>
              <a:rPr sz="2400" spc="-8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compared</a:t>
            </a:r>
            <a:r>
              <a:rPr sz="2400" spc="-1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88888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-25" dirty="0">
                <a:solidFill>
                  <a:srgbClr val="888888"/>
                </a:solidFill>
                <a:latin typeface="Arial"/>
                <a:cs typeface="Arial"/>
              </a:rPr>
              <a:t>similarly-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aged</a:t>
            </a:r>
            <a:r>
              <a:rPr sz="2400" spc="2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articles</a:t>
            </a:r>
            <a:r>
              <a:rPr sz="2400" spc="-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in</a:t>
            </a:r>
            <a:r>
              <a:rPr sz="2400" spc="-6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its</a:t>
            </a:r>
            <a:r>
              <a:rPr sz="2400" spc="-6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subject</a:t>
            </a:r>
            <a:r>
              <a:rPr sz="2400" spc="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88888"/>
                </a:solidFill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5"/>
              </a:spcBef>
            </a:pPr>
            <a:endParaRPr sz="2400">
              <a:latin typeface="Arial"/>
              <a:cs typeface="Arial"/>
            </a:endParaRPr>
          </a:p>
          <a:p>
            <a:pPr marL="514984" indent="-342265">
              <a:lnSpc>
                <a:spcPct val="100000"/>
              </a:lnSpc>
              <a:buChar char="•"/>
              <a:tabLst>
                <a:tab pos="514984" algn="l"/>
              </a:tabLst>
            </a:pPr>
            <a:r>
              <a:rPr sz="2400" dirty="0">
                <a:latin typeface="Arial"/>
                <a:cs typeface="Arial"/>
              </a:rPr>
              <a:t>Article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level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measure</a:t>
            </a:r>
            <a:endParaRPr sz="2400">
              <a:latin typeface="Arial"/>
              <a:cs typeface="Arial"/>
            </a:endParaRPr>
          </a:p>
          <a:p>
            <a:pPr marL="515620" marR="5080" indent="-342900">
              <a:lnSpc>
                <a:spcPts val="4350"/>
              </a:lnSpc>
              <a:spcBef>
                <a:spcPts val="325"/>
              </a:spcBef>
              <a:buChar char="•"/>
              <a:tabLst>
                <a:tab pos="515620" algn="l"/>
              </a:tabLst>
            </a:pPr>
            <a:r>
              <a:rPr sz="2400" dirty="0">
                <a:latin typeface="Arial"/>
                <a:cs typeface="Arial"/>
              </a:rPr>
              <a:t>Benchmarking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makes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easier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understand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what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score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means,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compare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across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disciplines</a:t>
            </a:r>
            <a:endParaRPr sz="2400">
              <a:latin typeface="Arial"/>
              <a:cs typeface="Arial"/>
            </a:endParaRPr>
          </a:p>
          <a:p>
            <a:pPr marL="514984" indent="-342265">
              <a:lnSpc>
                <a:spcPct val="100000"/>
              </a:lnSpc>
              <a:spcBef>
                <a:spcPts val="1090"/>
              </a:spcBef>
              <a:buChar char="•"/>
              <a:tabLst>
                <a:tab pos="514984" algn="l"/>
              </a:tabLst>
            </a:pPr>
            <a:r>
              <a:rPr sz="2400" dirty="0">
                <a:latin typeface="Arial"/>
                <a:cs typeface="Arial"/>
              </a:rPr>
              <a:t>Uses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sz="2400" u="heavy" spc="-9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(fields</a:t>
            </a:r>
            <a:r>
              <a:rPr sz="2400" u="heavy" spc="-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of</a:t>
            </a:r>
            <a:r>
              <a:rPr sz="24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research)</a:t>
            </a:r>
            <a:r>
              <a:rPr sz="2400" spc="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subject</a:t>
            </a:r>
            <a:r>
              <a:rPr sz="2400" spc="-10" dirty="0">
                <a:latin typeface="Arial"/>
                <a:cs typeface="Arial"/>
              </a:rPr>
              <a:t> codes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4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Source: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Dimensions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17" y="296862"/>
            <a:ext cx="1012126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dirty="0"/>
              <a:t>FWCI</a:t>
            </a:r>
            <a:r>
              <a:rPr sz="4800" spc="-215" dirty="0"/>
              <a:t> </a:t>
            </a:r>
            <a:r>
              <a:rPr sz="4800" dirty="0"/>
              <a:t>(Field</a:t>
            </a:r>
            <a:r>
              <a:rPr sz="4800" spc="10" dirty="0"/>
              <a:t> </a:t>
            </a:r>
            <a:r>
              <a:rPr sz="4800" dirty="0"/>
              <a:t>Weighted</a:t>
            </a:r>
            <a:r>
              <a:rPr sz="4800" spc="-204" dirty="0"/>
              <a:t> </a:t>
            </a:r>
            <a:r>
              <a:rPr sz="4800" dirty="0"/>
              <a:t>Citation</a:t>
            </a:r>
            <a:r>
              <a:rPr sz="4800" spc="-60" dirty="0"/>
              <a:t> </a:t>
            </a:r>
            <a:r>
              <a:rPr sz="4800" spc="-10" dirty="0"/>
              <a:t>Index)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317" y="1218882"/>
            <a:ext cx="11363960" cy="3834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ratio</a:t>
            </a:r>
            <a:r>
              <a:rPr sz="2400" spc="-10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the</a:t>
            </a:r>
            <a:r>
              <a:rPr sz="2400" spc="-15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total</a:t>
            </a:r>
            <a:r>
              <a:rPr sz="2400" spc="-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citations</a:t>
            </a:r>
            <a:r>
              <a:rPr sz="2400" spc="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actually</a:t>
            </a:r>
            <a:r>
              <a:rPr sz="2400" spc="-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received</a:t>
            </a:r>
            <a:r>
              <a:rPr sz="2400" spc="10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by</a:t>
            </a:r>
            <a:r>
              <a:rPr sz="2400" spc="-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the</a:t>
            </a:r>
            <a:r>
              <a:rPr sz="2400" spc="-15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denominator’s</a:t>
            </a:r>
            <a:r>
              <a:rPr sz="2400" spc="1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output,</a:t>
            </a:r>
            <a:r>
              <a:rPr sz="2400" spc="-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and</a:t>
            </a:r>
            <a:r>
              <a:rPr sz="2400" spc="-9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the</a:t>
            </a:r>
            <a:r>
              <a:rPr sz="2400" spc="-15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total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citations</a:t>
            </a:r>
            <a:r>
              <a:rPr sz="2400" spc="-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that</a:t>
            </a:r>
            <a:r>
              <a:rPr sz="2400" spc="-9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would</a:t>
            </a:r>
            <a:r>
              <a:rPr sz="2400" spc="-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be</a:t>
            </a:r>
            <a:r>
              <a:rPr sz="2400" spc="-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expected</a:t>
            </a:r>
            <a:r>
              <a:rPr sz="2400" spc="9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based</a:t>
            </a:r>
            <a:r>
              <a:rPr sz="2400" spc="10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on</a:t>
            </a:r>
            <a:r>
              <a:rPr sz="2400" spc="-10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the</a:t>
            </a:r>
            <a:r>
              <a:rPr sz="2400" spc="-16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average</a:t>
            </a:r>
            <a:r>
              <a:rPr sz="2400" spc="16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the</a:t>
            </a:r>
            <a:r>
              <a:rPr sz="2400" spc="-16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subject</a:t>
            </a:r>
            <a:r>
              <a:rPr sz="2400" spc="-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field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2400">
              <a:latin typeface="Arial"/>
              <a:cs typeface="Arial"/>
            </a:endParaRPr>
          </a:p>
          <a:p>
            <a:pPr marL="514984" indent="-342265">
              <a:lnSpc>
                <a:spcPct val="100000"/>
              </a:lnSpc>
              <a:buChar char="•"/>
              <a:tabLst>
                <a:tab pos="514984" algn="l"/>
              </a:tabLst>
            </a:pPr>
            <a:r>
              <a:rPr sz="2400" dirty="0">
                <a:latin typeface="Arial"/>
                <a:cs typeface="Arial"/>
              </a:rPr>
              <a:t>Article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level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measure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(also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calculated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authors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SciVal)</a:t>
            </a:r>
            <a:endParaRPr sz="2400">
              <a:latin typeface="Arial"/>
              <a:cs typeface="Arial"/>
            </a:endParaRPr>
          </a:p>
          <a:p>
            <a:pPr marL="514984" indent="-342265">
              <a:lnSpc>
                <a:spcPct val="100000"/>
              </a:lnSpc>
              <a:spcBef>
                <a:spcPts val="1475"/>
              </a:spcBef>
              <a:buChar char="•"/>
              <a:tabLst>
                <a:tab pos="514984" algn="l"/>
              </a:tabLst>
            </a:pPr>
            <a:r>
              <a:rPr sz="2400" spc="-10" dirty="0">
                <a:latin typeface="Arial"/>
                <a:cs typeface="Arial"/>
              </a:rPr>
              <a:t>Benchmarked</a:t>
            </a:r>
            <a:endParaRPr sz="2400">
              <a:latin typeface="Arial"/>
              <a:cs typeface="Arial"/>
            </a:endParaRPr>
          </a:p>
          <a:p>
            <a:pPr marL="514984" indent="-342265">
              <a:lnSpc>
                <a:spcPct val="100000"/>
              </a:lnSpc>
              <a:spcBef>
                <a:spcPts val="1400"/>
              </a:spcBef>
              <a:buChar char="•"/>
              <a:tabLst>
                <a:tab pos="514984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score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higher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indicates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higher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average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citation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behavior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24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Source: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Scopus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42048" rIns="0" bIns="0" rtlCol="0">
            <a:spAutoFit/>
          </a:bodyPr>
          <a:lstStyle/>
          <a:p>
            <a:pPr marL="673735">
              <a:lnSpc>
                <a:spcPct val="100000"/>
              </a:lnSpc>
              <a:spcBef>
                <a:spcPts val="2695"/>
              </a:spcBef>
            </a:pPr>
            <a:r>
              <a:rPr dirty="0"/>
              <a:t>Author</a:t>
            </a:r>
            <a:r>
              <a:rPr spc="20" dirty="0"/>
              <a:t> </a:t>
            </a:r>
            <a:r>
              <a:rPr dirty="0"/>
              <a:t>Level</a:t>
            </a:r>
            <a:r>
              <a:rPr spc="-100" dirty="0"/>
              <a:t> </a:t>
            </a:r>
            <a:r>
              <a:rPr spc="-10" dirty="0"/>
              <a:t>Metrics</a:t>
            </a:r>
          </a:p>
          <a:p>
            <a:pPr marL="673735">
              <a:lnSpc>
                <a:spcPct val="100000"/>
              </a:lnSpc>
              <a:spcBef>
                <a:spcPts val="1045"/>
              </a:spcBef>
            </a:pPr>
            <a:r>
              <a:rPr sz="2400" dirty="0">
                <a:solidFill>
                  <a:srgbClr val="888888"/>
                </a:solidFill>
              </a:rPr>
              <a:t>Common</a:t>
            </a:r>
            <a:r>
              <a:rPr sz="2400" spc="1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metrics</a:t>
            </a:r>
            <a:r>
              <a:rPr sz="2400" spc="-6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to</a:t>
            </a:r>
            <a:r>
              <a:rPr sz="2400" spc="-12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assess</a:t>
            </a:r>
            <a:r>
              <a:rPr sz="2400" spc="7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an</a:t>
            </a:r>
            <a:r>
              <a:rPr sz="2400" spc="-5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author</a:t>
            </a:r>
            <a:r>
              <a:rPr sz="2400" spc="2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or</a:t>
            </a:r>
            <a:r>
              <a:rPr sz="2400" spc="-4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group</a:t>
            </a:r>
            <a:r>
              <a:rPr sz="2400" spc="2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of</a:t>
            </a:r>
            <a:r>
              <a:rPr sz="2400" spc="5" dirty="0">
                <a:solidFill>
                  <a:srgbClr val="888888"/>
                </a:solidFill>
              </a:rPr>
              <a:t> </a:t>
            </a:r>
            <a:r>
              <a:rPr sz="2400" spc="-10" dirty="0">
                <a:solidFill>
                  <a:srgbClr val="888888"/>
                </a:solidFill>
              </a:rPr>
              <a:t>works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0"/>
              </a:spcBef>
            </a:pPr>
            <a:r>
              <a:rPr dirty="0"/>
              <a:t>H-</a:t>
            </a:r>
            <a:r>
              <a:rPr spc="-10" dirty="0"/>
              <a:t>Index</a:t>
            </a: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888888"/>
                </a:solidFill>
              </a:rPr>
              <a:t>number</a:t>
            </a:r>
            <a:r>
              <a:rPr sz="2400" spc="-8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of</a:t>
            </a:r>
            <a:r>
              <a:rPr sz="2400" spc="-2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papers</a:t>
            </a:r>
            <a:r>
              <a:rPr sz="2400" spc="10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(h)</a:t>
            </a:r>
            <a:r>
              <a:rPr sz="2400" spc="-14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that</a:t>
            </a:r>
            <a:r>
              <a:rPr sz="2400" spc="-8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have</a:t>
            </a:r>
            <a:r>
              <a:rPr sz="2400" spc="-1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received</a:t>
            </a:r>
            <a:r>
              <a:rPr sz="2400" spc="11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at</a:t>
            </a:r>
            <a:r>
              <a:rPr sz="2400" spc="-2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least</a:t>
            </a:r>
            <a:r>
              <a:rPr sz="2400" spc="-2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h</a:t>
            </a:r>
            <a:r>
              <a:rPr sz="2400" spc="-90" dirty="0">
                <a:solidFill>
                  <a:srgbClr val="888888"/>
                </a:solidFill>
              </a:rPr>
              <a:t> </a:t>
            </a:r>
            <a:r>
              <a:rPr sz="2400" spc="-10" dirty="0">
                <a:solidFill>
                  <a:srgbClr val="888888"/>
                </a:solidFill>
              </a:rPr>
              <a:t>citations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14337" y="2116267"/>
            <a:ext cx="9813925" cy="3877945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7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24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24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400" spc="-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15</a:t>
            </a:r>
            <a:r>
              <a:rPr sz="24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means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that</a:t>
            </a:r>
            <a:r>
              <a:rPr sz="24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2400" spc="-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author</a:t>
            </a:r>
            <a:r>
              <a:rPr sz="24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has</a:t>
            </a:r>
            <a:r>
              <a:rPr sz="2400" spc="-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at</a:t>
            </a:r>
            <a:r>
              <a:rPr sz="24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least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15</a:t>
            </a:r>
            <a:r>
              <a:rPr sz="24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publications</a:t>
            </a:r>
            <a:r>
              <a:rPr sz="2400" spc="1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that</a:t>
            </a:r>
            <a:r>
              <a:rPr sz="2400" spc="-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Arial"/>
                <a:cs typeface="Arial"/>
              </a:rPr>
              <a:t>have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70"/>
              </a:spcBef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been</a:t>
            </a:r>
            <a:r>
              <a:rPr sz="24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cited at</a:t>
            </a:r>
            <a:r>
              <a:rPr sz="24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least</a:t>
            </a:r>
            <a:r>
              <a:rPr sz="240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15</a:t>
            </a:r>
            <a:r>
              <a:rPr sz="2400" spc="-1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times</a:t>
            </a:r>
            <a:r>
              <a:rPr sz="2400" spc="-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each.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0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May</a:t>
            </a:r>
            <a:r>
              <a:rPr sz="24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vary</a:t>
            </a:r>
            <a:r>
              <a:rPr sz="240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depending</a:t>
            </a:r>
            <a:r>
              <a:rPr sz="2400" spc="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sz="24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400" spc="-1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source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(coverage</a:t>
            </a:r>
            <a:r>
              <a:rPr sz="2400" spc="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journal</a:t>
            </a:r>
            <a:r>
              <a:rPr sz="24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titles,</a:t>
            </a:r>
            <a:r>
              <a:rPr sz="24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time</a:t>
            </a:r>
            <a:r>
              <a:rPr sz="2400" spc="-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span,</a:t>
            </a:r>
            <a:r>
              <a:rPr sz="24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etc.)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Source:</a:t>
            </a:r>
            <a:r>
              <a:rPr sz="24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Scopus</a:t>
            </a:r>
            <a:r>
              <a:rPr sz="2400" u="heavy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author</a:t>
            </a:r>
            <a:r>
              <a:rPr sz="2400" spc="-11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Georgia"/>
                <a:cs typeface="Georgia"/>
              </a:rPr>
              <a:t>search,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Google</a:t>
            </a:r>
            <a:r>
              <a:rPr sz="2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Scholar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,</a:t>
            </a:r>
            <a:r>
              <a:rPr sz="2400" spc="-1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4"/>
              </a:rPr>
              <a:t>Publons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,</a:t>
            </a:r>
            <a:r>
              <a:rPr sz="2400" spc="-1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5"/>
              </a:rPr>
              <a:t>Publish</a:t>
            </a:r>
            <a:r>
              <a:rPr sz="2400" u="heavy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5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5"/>
              </a:rPr>
              <a:t>or</a:t>
            </a:r>
            <a:r>
              <a:rPr sz="2400" u="heavy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5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5"/>
              </a:rPr>
              <a:t>Perish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33364" y="3061348"/>
            <a:ext cx="5113703" cy="26864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17" y="323595"/>
            <a:ext cx="9932670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RCR</a:t>
            </a:r>
            <a:r>
              <a:rPr spc="-35" dirty="0"/>
              <a:t> </a:t>
            </a:r>
            <a:r>
              <a:rPr dirty="0"/>
              <a:t>(Relative</a:t>
            </a:r>
            <a:r>
              <a:rPr spc="-80" dirty="0"/>
              <a:t> </a:t>
            </a:r>
            <a:r>
              <a:rPr dirty="0"/>
              <a:t>Citation</a:t>
            </a:r>
            <a:r>
              <a:rPr spc="-10" dirty="0"/>
              <a:t> Ratio)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317" y="1358011"/>
            <a:ext cx="7938770" cy="4898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</a:t>
            </a:r>
            <a:r>
              <a:rPr sz="2400" spc="-18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field-</a:t>
            </a:r>
            <a:r>
              <a:rPr sz="2400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and</a:t>
            </a:r>
            <a:r>
              <a:rPr sz="2400" spc="-5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time-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normalized</a:t>
            </a:r>
            <a:r>
              <a:rPr sz="2400" spc="1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citation</a:t>
            </a:r>
            <a:r>
              <a:rPr sz="2400" spc="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measure</a:t>
            </a:r>
            <a:r>
              <a:rPr sz="2400" spc="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from</a:t>
            </a:r>
            <a:r>
              <a:rPr sz="2400" spc="-114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88888"/>
                </a:solidFill>
                <a:latin typeface="Arial"/>
                <a:cs typeface="Arial"/>
              </a:rPr>
              <a:t>NIH</a:t>
            </a:r>
            <a:endParaRPr sz="2400">
              <a:latin typeface="Arial"/>
              <a:cs typeface="Arial"/>
            </a:endParaRPr>
          </a:p>
          <a:p>
            <a:pPr marL="514984" indent="-342265">
              <a:lnSpc>
                <a:spcPct val="100000"/>
              </a:lnSpc>
              <a:spcBef>
                <a:spcPts val="2330"/>
              </a:spcBef>
              <a:buChar char="•"/>
              <a:tabLst>
                <a:tab pos="514984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Can</a:t>
            </a:r>
            <a:r>
              <a:rPr sz="24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be</a:t>
            </a:r>
            <a:r>
              <a:rPr sz="24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used</a:t>
            </a:r>
            <a:r>
              <a:rPr sz="24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24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either</a:t>
            </a:r>
            <a:r>
              <a:rPr sz="24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article</a:t>
            </a:r>
            <a:r>
              <a:rPr sz="24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sz="24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author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1480"/>
              </a:spcBef>
            </a:pP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impact.</a:t>
            </a:r>
            <a:endParaRPr sz="2400">
              <a:latin typeface="Arial"/>
              <a:cs typeface="Arial"/>
            </a:endParaRPr>
          </a:p>
          <a:p>
            <a:pPr marL="172720" marR="1816735" indent="342265">
              <a:lnSpc>
                <a:spcPts val="4360"/>
              </a:lnSpc>
              <a:spcBef>
                <a:spcPts val="310"/>
              </a:spcBef>
              <a:buChar char="•"/>
              <a:tabLst>
                <a:tab pos="514984" algn="l"/>
              </a:tabLst>
            </a:pP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Normalization</a:t>
            </a:r>
            <a:r>
              <a:rPr sz="2400" spc="1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makes</a:t>
            </a:r>
            <a:r>
              <a:rPr sz="24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it</a:t>
            </a:r>
            <a:r>
              <a:rPr sz="24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easier</a:t>
            </a:r>
            <a:r>
              <a:rPr sz="240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2400" spc="-1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compare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across</a:t>
            </a:r>
            <a:r>
              <a:rPr sz="24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domains.</a:t>
            </a:r>
            <a:endParaRPr sz="2400">
              <a:latin typeface="Arial"/>
              <a:cs typeface="Arial"/>
            </a:endParaRPr>
          </a:p>
          <a:p>
            <a:pPr marL="514984" indent="-342265">
              <a:lnSpc>
                <a:spcPct val="100000"/>
              </a:lnSpc>
              <a:spcBef>
                <a:spcPts val="1080"/>
              </a:spcBef>
              <a:buChar char="•"/>
              <a:tabLst>
                <a:tab pos="514984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Benchmarked</a:t>
            </a:r>
            <a:r>
              <a:rPr sz="24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24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Arial"/>
                <a:cs typeface="Arial"/>
              </a:rPr>
              <a:t>1.0.</a:t>
            </a:r>
            <a:endParaRPr sz="2400">
              <a:latin typeface="Arial"/>
              <a:cs typeface="Arial"/>
            </a:endParaRPr>
          </a:p>
          <a:p>
            <a:pPr marL="172720" marR="1598930" indent="342265">
              <a:lnSpc>
                <a:spcPts val="4360"/>
              </a:lnSpc>
              <a:spcBef>
                <a:spcPts val="315"/>
              </a:spcBef>
              <a:buChar char="•"/>
              <a:tabLst>
                <a:tab pos="514984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Only</a:t>
            </a:r>
            <a:r>
              <a:rPr sz="24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includes</a:t>
            </a:r>
            <a:r>
              <a:rPr sz="24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NIH</a:t>
            </a:r>
            <a:r>
              <a:rPr sz="2400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publications</a:t>
            </a:r>
            <a:r>
              <a:rPr sz="2400" spc="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(PubMed</a:t>
            </a:r>
            <a:r>
              <a:rPr sz="24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Arial"/>
                <a:cs typeface="Arial"/>
              </a:rPr>
              <a:t>or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PMC).</a:t>
            </a:r>
            <a:endParaRPr sz="24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1005"/>
              </a:spcBef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Source:</a:t>
            </a:r>
            <a:r>
              <a:rPr sz="24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iCite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900" y="2363143"/>
            <a:ext cx="4743450" cy="29426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486981"/>
            <a:ext cx="499618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Learning</a:t>
            </a:r>
            <a:r>
              <a:rPr sz="4400" spc="-120" dirty="0"/>
              <a:t> </a:t>
            </a:r>
            <a:r>
              <a:rPr sz="4400" spc="-10" dirty="0"/>
              <a:t>Objectives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567561"/>
            <a:ext cx="9810750" cy="4283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00"/>
              </a:lnSpc>
              <a:spcBef>
                <a:spcPts val="480"/>
              </a:spcBef>
              <a:buChar char="•"/>
              <a:tabLst>
                <a:tab pos="241300" algn="l"/>
                <a:tab pos="2679700" algn="l"/>
                <a:tab pos="3213100" algn="l"/>
                <a:tab pos="7249795" algn="l"/>
              </a:tabLst>
            </a:pP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Identify</a:t>
            </a:r>
            <a:r>
              <a:rPr sz="2750" spc="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404040"/>
                </a:solidFill>
                <a:latin typeface="Arial"/>
                <a:cs typeface="Arial"/>
              </a:rPr>
              <a:t>examples,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	purposes,</a:t>
            </a:r>
            <a:r>
              <a:rPr sz="2750" spc="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750" spc="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404040"/>
                </a:solidFill>
                <a:latin typeface="Arial"/>
                <a:cs typeface="Arial"/>
              </a:rPr>
              <a:t>limitations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	of</a:t>
            </a:r>
            <a:r>
              <a:rPr sz="275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both</a:t>
            </a:r>
            <a:r>
              <a:rPr sz="2750" spc="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404040"/>
                </a:solidFill>
                <a:latin typeface="Arial"/>
                <a:cs typeface="Arial"/>
              </a:rPr>
              <a:t>common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750" spc="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404040"/>
                </a:solidFill>
                <a:latin typeface="Arial"/>
                <a:cs typeface="Arial"/>
              </a:rPr>
              <a:t>alternative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	metrics,</a:t>
            </a:r>
            <a:r>
              <a:rPr sz="2750" spc="2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750" spc="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sources</a:t>
            </a:r>
            <a:r>
              <a:rPr sz="2750" spc="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275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those</a:t>
            </a:r>
            <a:r>
              <a:rPr sz="2750" spc="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404040"/>
                </a:solidFill>
                <a:latin typeface="Arial"/>
                <a:cs typeface="Arial"/>
              </a:rPr>
              <a:t>metrics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25"/>
              </a:spcBef>
              <a:buClr>
                <a:srgbClr val="404040"/>
              </a:buClr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Understand</a:t>
            </a:r>
            <a:r>
              <a:rPr sz="2750" spc="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journal</a:t>
            </a:r>
            <a:r>
              <a:rPr sz="275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vs</a:t>
            </a:r>
            <a:r>
              <a:rPr sz="2750" spc="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750" spc="2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vs</a:t>
            </a:r>
            <a:r>
              <a:rPr sz="2750" spc="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author</a:t>
            </a:r>
            <a:r>
              <a:rPr sz="2750" spc="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level</a:t>
            </a:r>
            <a:r>
              <a:rPr sz="2750" spc="2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404040"/>
                </a:solidFill>
                <a:latin typeface="Arial"/>
                <a:cs typeface="Arial"/>
              </a:rPr>
              <a:t>metrics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0"/>
              </a:spcBef>
              <a:buClr>
                <a:srgbClr val="404040"/>
              </a:buClr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Choose</a:t>
            </a:r>
            <a:r>
              <a:rPr sz="275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750" spc="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compile</a:t>
            </a:r>
            <a:r>
              <a:rPr sz="2750" spc="2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750" spc="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correct</a:t>
            </a:r>
            <a:r>
              <a:rPr sz="2750" spc="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404040"/>
                </a:solidFill>
                <a:latin typeface="Arial"/>
                <a:cs typeface="Arial"/>
              </a:rPr>
              <a:t>metrics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14"/>
              </a:spcBef>
              <a:buClr>
                <a:srgbClr val="404040"/>
              </a:buClr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41300" marR="157480" indent="-229235">
              <a:lnSpc>
                <a:spcPts val="3010"/>
              </a:lnSpc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Track</a:t>
            </a:r>
            <a:r>
              <a:rPr sz="275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750" spc="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enhance</a:t>
            </a:r>
            <a:r>
              <a:rPr sz="2750" spc="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researchers’</a:t>
            </a:r>
            <a:r>
              <a:rPr sz="2750" spc="2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visibility</a:t>
            </a:r>
            <a:r>
              <a:rPr sz="2750" spc="2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2750" spc="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online</a:t>
            </a:r>
            <a:r>
              <a:rPr sz="2750" spc="1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404040"/>
                </a:solidFill>
                <a:latin typeface="Arial"/>
                <a:cs typeface="Arial"/>
              </a:rPr>
              <a:t>profiles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75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04040"/>
                </a:solidFill>
                <a:latin typeface="Arial"/>
                <a:cs typeface="Arial"/>
              </a:rPr>
              <a:t>scholarly</a:t>
            </a:r>
            <a:r>
              <a:rPr sz="2750" spc="2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50" spc="-25" dirty="0">
                <a:solidFill>
                  <a:srgbClr val="404040"/>
                </a:solidFill>
                <a:latin typeface="Arial"/>
                <a:cs typeface="Arial"/>
              </a:rPr>
              <a:t>IDs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17" y="296862"/>
            <a:ext cx="254952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20" dirty="0"/>
              <a:t>i10-Index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54317" y="1218882"/>
            <a:ext cx="11076940" cy="3884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Number</a:t>
            </a:r>
            <a:r>
              <a:rPr sz="2400" spc="-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of</a:t>
            </a:r>
            <a:r>
              <a:rPr sz="2400" spc="-114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publications</a:t>
            </a:r>
            <a:r>
              <a:rPr sz="2400" spc="6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the</a:t>
            </a:r>
            <a:r>
              <a:rPr sz="2400" spc="-10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researcher</a:t>
            </a:r>
            <a:r>
              <a:rPr sz="2400" spc="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has</a:t>
            </a:r>
            <a:r>
              <a:rPr sz="2400" spc="-1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authored</a:t>
            </a:r>
            <a:r>
              <a:rPr sz="2400" spc="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that</a:t>
            </a:r>
            <a:r>
              <a:rPr sz="2400" spc="-1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have</a:t>
            </a:r>
            <a:r>
              <a:rPr sz="2400" spc="-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at</a:t>
            </a:r>
            <a:r>
              <a:rPr sz="2400" spc="-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least</a:t>
            </a:r>
            <a:r>
              <a:rPr sz="2400" spc="-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r>
              <a:rPr sz="2400" spc="-1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citations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2400">
              <a:latin typeface="Arial"/>
              <a:cs typeface="Arial"/>
            </a:endParaRPr>
          </a:p>
          <a:p>
            <a:pPr marL="514984" indent="-342265">
              <a:lnSpc>
                <a:spcPct val="100000"/>
              </a:lnSpc>
              <a:buChar char="•"/>
              <a:tabLst>
                <a:tab pos="514984" algn="l"/>
              </a:tabLst>
            </a:pPr>
            <a:r>
              <a:rPr sz="2400" dirty="0">
                <a:latin typeface="Arial"/>
                <a:cs typeface="Arial"/>
              </a:rPr>
              <a:t>Created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Google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Scholar,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freely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available</a:t>
            </a:r>
            <a:endParaRPr sz="2400">
              <a:latin typeface="Arial"/>
              <a:cs typeface="Arial"/>
            </a:endParaRPr>
          </a:p>
          <a:p>
            <a:pPr marL="514984" indent="-342265">
              <a:lnSpc>
                <a:spcPct val="100000"/>
              </a:lnSpc>
              <a:spcBef>
                <a:spcPts val="1405"/>
              </a:spcBef>
              <a:buChar char="•"/>
              <a:tabLst>
                <a:tab pos="514984" algn="l"/>
              </a:tabLst>
            </a:pPr>
            <a:r>
              <a:rPr sz="2400" dirty="0">
                <a:latin typeface="Arial"/>
                <a:cs typeface="Arial"/>
              </a:rPr>
              <a:t>Very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simple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measure</a:t>
            </a:r>
            <a:endParaRPr sz="2400">
              <a:latin typeface="Arial"/>
              <a:cs typeface="Arial"/>
            </a:endParaRPr>
          </a:p>
          <a:p>
            <a:pPr marL="514984" indent="-342265">
              <a:lnSpc>
                <a:spcPct val="100000"/>
              </a:lnSpc>
              <a:spcBef>
                <a:spcPts val="1475"/>
              </a:spcBef>
              <a:buChar char="•"/>
              <a:tabLst>
                <a:tab pos="514984" algn="l"/>
              </a:tabLst>
            </a:pPr>
            <a:r>
              <a:rPr sz="2400" dirty="0">
                <a:latin typeface="Arial"/>
                <a:cs typeface="Arial"/>
              </a:rPr>
              <a:t>Does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give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extra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credit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highly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cited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works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4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Source: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Google</a:t>
            </a:r>
            <a:r>
              <a:rPr sz="2400" u="heavy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Scholar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29246" y="1951177"/>
            <a:ext cx="4163060" cy="4259580"/>
            <a:chOff x="6929246" y="1951177"/>
            <a:chExt cx="4163060" cy="42595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7702" y="1951177"/>
              <a:ext cx="3414289" cy="42591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29246" y="3344036"/>
              <a:ext cx="857885" cy="97790"/>
            </a:xfrm>
            <a:custGeom>
              <a:avLst/>
              <a:gdLst/>
              <a:ahLst/>
              <a:cxnLst/>
              <a:rect l="l" t="t" r="r" b="b"/>
              <a:pathLst>
                <a:path w="857884" h="97789">
                  <a:moveTo>
                    <a:pt x="781205" y="34819"/>
                  </a:moveTo>
                  <a:lnTo>
                    <a:pt x="0" y="90932"/>
                  </a:lnTo>
                  <a:lnTo>
                    <a:pt x="380" y="97282"/>
                  </a:lnTo>
                  <a:lnTo>
                    <a:pt x="781650" y="41173"/>
                  </a:lnTo>
                  <a:lnTo>
                    <a:pt x="781205" y="34819"/>
                  </a:lnTo>
                  <a:close/>
                </a:path>
                <a:path w="857884" h="97789">
                  <a:moveTo>
                    <a:pt x="855234" y="33909"/>
                  </a:moveTo>
                  <a:lnTo>
                    <a:pt x="793876" y="33909"/>
                  </a:lnTo>
                  <a:lnTo>
                    <a:pt x="794384" y="40259"/>
                  </a:lnTo>
                  <a:lnTo>
                    <a:pt x="781650" y="41173"/>
                  </a:lnTo>
                  <a:lnTo>
                    <a:pt x="784098" y="76073"/>
                  </a:lnTo>
                  <a:lnTo>
                    <a:pt x="855234" y="33909"/>
                  </a:lnTo>
                  <a:close/>
                </a:path>
                <a:path w="857884" h="97789">
                  <a:moveTo>
                    <a:pt x="793876" y="33909"/>
                  </a:moveTo>
                  <a:lnTo>
                    <a:pt x="781205" y="34819"/>
                  </a:lnTo>
                  <a:lnTo>
                    <a:pt x="781586" y="40259"/>
                  </a:lnTo>
                  <a:lnTo>
                    <a:pt x="781650" y="41173"/>
                  </a:lnTo>
                  <a:lnTo>
                    <a:pt x="794384" y="40259"/>
                  </a:lnTo>
                  <a:lnTo>
                    <a:pt x="793949" y="34819"/>
                  </a:lnTo>
                  <a:lnTo>
                    <a:pt x="793876" y="33909"/>
                  </a:lnTo>
                  <a:close/>
                </a:path>
                <a:path w="857884" h="97789">
                  <a:moveTo>
                    <a:pt x="778763" y="0"/>
                  </a:moveTo>
                  <a:lnTo>
                    <a:pt x="781052" y="32638"/>
                  </a:lnTo>
                  <a:lnTo>
                    <a:pt x="781141" y="33909"/>
                  </a:lnTo>
                  <a:lnTo>
                    <a:pt x="781205" y="34819"/>
                  </a:lnTo>
                  <a:lnTo>
                    <a:pt x="793876" y="33909"/>
                  </a:lnTo>
                  <a:lnTo>
                    <a:pt x="855234" y="33909"/>
                  </a:lnTo>
                  <a:lnTo>
                    <a:pt x="857376" y="32638"/>
                  </a:lnTo>
                  <a:lnTo>
                    <a:pt x="7787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99199"/>
            <a:ext cx="12192000" cy="5587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1225" y="3571811"/>
            <a:ext cx="722947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dirty="0">
                <a:solidFill>
                  <a:srgbClr val="252525"/>
                </a:solidFill>
                <a:latin typeface="Arial"/>
                <a:cs typeface="Arial"/>
              </a:rPr>
              <a:t>Journal</a:t>
            </a:r>
            <a:r>
              <a:rPr sz="60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6000" dirty="0">
                <a:solidFill>
                  <a:srgbClr val="252525"/>
                </a:solidFill>
                <a:latin typeface="Arial"/>
                <a:cs typeface="Arial"/>
              </a:rPr>
              <a:t>Level</a:t>
            </a:r>
            <a:r>
              <a:rPr sz="6000" spc="-1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6000" spc="-10" dirty="0">
                <a:solidFill>
                  <a:srgbClr val="252525"/>
                </a:solidFill>
                <a:latin typeface="Arial"/>
                <a:cs typeface="Arial"/>
              </a:rPr>
              <a:t>Metrics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1225" y="4618990"/>
            <a:ext cx="10224770" cy="764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Common</a:t>
            </a:r>
            <a:r>
              <a:rPr sz="2400" spc="1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metrics</a:t>
            </a:r>
            <a:r>
              <a:rPr sz="2400" spc="-6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to</a:t>
            </a:r>
            <a:r>
              <a:rPr sz="2400" spc="-1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assess</a:t>
            </a:r>
            <a:r>
              <a:rPr sz="2400" spc="7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the</a:t>
            </a:r>
            <a:r>
              <a:rPr sz="2400" spc="-1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quality</a:t>
            </a:r>
            <a:r>
              <a:rPr sz="2400" spc="8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or</a:t>
            </a:r>
            <a:r>
              <a:rPr sz="2400" spc="-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impact</a:t>
            </a:r>
            <a:r>
              <a:rPr sz="2400" spc="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of</a:t>
            </a:r>
            <a:r>
              <a:rPr sz="2400" spc="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</a:t>
            </a:r>
            <a:r>
              <a:rPr sz="2400" spc="-114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journal</a:t>
            </a:r>
            <a:r>
              <a:rPr sz="2400" spc="-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(formal</a:t>
            </a:r>
            <a:r>
              <a:rPr sz="2400" spc="-7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body</a:t>
            </a:r>
            <a:r>
              <a:rPr sz="2400" spc="7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88888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published</a:t>
            </a:r>
            <a:r>
              <a:rPr sz="2400" spc="-114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works)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17" y="323595"/>
            <a:ext cx="9171305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JIF</a:t>
            </a:r>
            <a:r>
              <a:rPr spc="-90" dirty="0"/>
              <a:t> </a:t>
            </a:r>
            <a:r>
              <a:rPr dirty="0"/>
              <a:t>(Journal</a:t>
            </a:r>
            <a:r>
              <a:rPr spc="-25" dirty="0"/>
              <a:t> </a:t>
            </a:r>
            <a:r>
              <a:rPr dirty="0"/>
              <a:t>Impact</a:t>
            </a:r>
            <a:r>
              <a:rPr spc="10" dirty="0"/>
              <a:t> </a:t>
            </a:r>
            <a:r>
              <a:rPr spc="-10" dirty="0"/>
              <a:t>Factor)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317" y="1358011"/>
            <a:ext cx="11355705" cy="4869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Average</a:t>
            </a:r>
            <a:r>
              <a:rPr sz="2400" spc="1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of</a:t>
            </a:r>
            <a:r>
              <a:rPr sz="2400" spc="-1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citation</a:t>
            </a:r>
            <a:r>
              <a:rPr sz="2400" spc="-5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behavior</a:t>
            </a:r>
            <a:r>
              <a:rPr sz="2400" spc="1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over</a:t>
            </a:r>
            <a:r>
              <a:rPr sz="2400" spc="1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</a:t>
            </a:r>
            <a:r>
              <a:rPr sz="2400" spc="-1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2400" spc="-114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year</a:t>
            </a:r>
            <a:r>
              <a:rPr sz="2400" spc="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period</a:t>
            </a:r>
            <a:endParaRPr sz="2400">
              <a:latin typeface="Arial"/>
              <a:cs typeface="Arial"/>
            </a:endParaRPr>
          </a:p>
          <a:p>
            <a:pPr marL="515620" marR="989965" indent="-342900">
              <a:lnSpc>
                <a:spcPct val="151300"/>
              </a:lnSpc>
              <a:spcBef>
                <a:spcPts val="630"/>
              </a:spcBef>
              <a:buChar char="•"/>
              <a:tabLst>
                <a:tab pos="515620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Widely</a:t>
            </a:r>
            <a:r>
              <a:rPr sz="2400" spc="-1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recognized</a:t>
            </a:r>
            <a:r>
              <a:rPr sz="2400" spc="1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measure</a:t>
            </a:r>
            <a:r>
              <a:rPr sz="24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provided</a:t>
            </a:r>
            <a:r>
              <a:rPr sz="2400" spc="1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exclusively</a:t>
            </a:r>
            <a:r>
              <a:rPr sz="2400" spc="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2400" spc="-11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40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33"/>
                </a:solidFill>
                <a:latin typeface="Arial"/>
                <a:cs typeface="Arial"/>
              </a:rPr>
              <a:t>Web</a:t>
            </a:r>
            <a:r>
              <a:rPr sz="2400" b="1" spc="-1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400" b="1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33"/>
                </a:solidFill>
                <a:latin typeface="Arial"/>
                <a:cs typeface="Arial"/>
              </a:rPr>
              <a:t>Science </a:t>
            </a:r>
            <a:r>
              <a:rPr sz="2400" b="1" dirty="0">
                <a:solidFill>
                  <a:srgbClr val="333333"/>
                </a:solidFill>
                <a:latin typeface="Arial"/>
                <a:cs typeface="Arial"/>
              </a:rPr>
              <a:t>Journal</a:t>
            </a:r>
            <a:r>
              <a:rPr sz="2400" b="1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33"/>
                </a:solidFill>
                <a:latin typeface="Arial"/>
                <a:cs typeface="Arial"/>
              </a:rPr>
              <a:t>Citation</a:t>
            </a:r>
            <a:r>
              <a:rPr sz="2400" b="1" spc="-1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33"/>
                </a:solidFill>
                <a:latin typeface="Arial"/>
                <a:cs typeface="Arial"/>
              </a:rPr>
              <a:t>Reports</a:t>
            </a:r>
            <a:endParaRPr sz="2400">
              <a:latin typeface="Arial"/>
              <a:cs typeface="Arial"/>
            </a:endParaRPr>
          </a:p>
          <a:p>
            <a:pPr marL="514984" indent="-342265">
              <a:lnSpc>
                <a:spcPct val="100000"/>
              </a:lnSpc>
              <a:spcBef>
                <a:spcPts val="1400"/>
              </a:spcBef>
              <a:buChar char="•"/>
              <a:tabLst>
                <a:tab pos="514984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Created</a:t>
            </a:r>
            <a:r>
              <a:rPr sz="24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2400" spc="-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1955</a:t>
            </a:r>
            <a:r>
              <a:rPr sz="2400" spc="-1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240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Eugene</a:t>
            </a:r>
            <a:r>
              <a:rPr sz="24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Garfield</a:t>
            </a:r>
            <a:r>
              <a:rPr sz="2400" spc="-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sz="240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4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proxy</a:t>
            </a:r>
            <a:r>
              <a:rPr sz="2400" spc="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2400" spc="-1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400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importance</a:t>
            </a:r>
            <a:r>
              <a:rPr sz="24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sz="24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quality</a:t>
            </a:r>
            <a:r>
              <a:rPr sz="2400" spc="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515620">
              <a:lnSpc>
                <a:spcPct val="100000"/>
              </a:lnSpc>
              <a:spcBef>
                <a:spcPts val="1475"/>
              </a:spcBef>
            </a:pP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journal</a:t>
            </a:r>
            <a:endParaRPr sz="2400">
              <a:latin typeface="Arial"/>
              <a:cs typeface="Arial"/>
            </a:endParaRPr>
          </a:p>
          <a:p>
            <a:pPr marL="514984" indent="-342265">
              <a:lnSpc>
                <a:spcPct val="100000"/>
              </a:lnSpc>
              <a:spcBef>
                <a:spcPts val="1475"/>
              </a:spcBef>
              <a:buChar char="•"/>
              <a:tabLst>
                <a:tab pos="514984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Has</a:t>
            </a:r>
            <a:r>
              <a:rPr sz="24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been criticized</a:t>
            </a:r>
            <a:r>
              <a:rPr sz="24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24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being</a:t>
            </a:r>
            <a:r>
              <a:rPr sz="24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overly</a:t>
            </a:r>
            <a:r>
              <a:rPr sz="24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relied</a:t>
            </a:r>
            <a:r>
              <a:rPr sz="24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upon,</a:t>
            </a:r>
            <a:r>
              <a:rPr sz="24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misleading,</a:t>
            </a:r>
            <a:r>
              <a:rPr sz="240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2400" spc="-11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gameable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4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Source:</a:t>
            </a:r>
            <a:r>
              <a:rPr sz="24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Web</a:t>
            </a:r>
            <a:r>
              <a:rPr sz="2400" spc="-1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Science</a:t>
            </a:r>
            <a:r>
              <a:rPr sz="24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(not</a:t>
            </a:r>
            <a:r>
              <a:rPr sz="2400" spc="-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available</a:t>
            </a:r>
            <a:r>
              <a:rPr sz="2400" spc="1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through</a:t>
            </a:r>
            <a:r>
              <a:rPr sz="24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UTHSC),</a:t>
            </a:r>
            <a:r>
              <a:rPr sz="2400" spc="-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but</a:t>
            </a:r>
            <a:r>
              <a:rPr sz="24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often</a:t>
            </a:r>
            <a:r>
              <a:rPr sz="2400" spc="-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located</a:t>
            </a:r>
            <a:r>
              <a:rPr sz="240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1400"/>
              </a:spcBef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journal</a:t>
            </a:r>
            <a:r>
              <a:rPr sz="2400" spc="-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webpages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0"/>
              </a:spcBef>
            </a:pPr>
            <a:r>
              <a:rPr spc="-10" dirty="0"/>
              <a:t>CiteScore</a:t>
            </a: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888888"/>
                </a:solidFill>
              </a:rPr>
              <a:t>average</a:t>
            </a:r>
            <a:r>
              <a:rPr sz="2400" spc="12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of</a:t>
            </a:r>
            <a:r>
              <a:rPr sz="2400" spc="-12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citation</a:t>
            </a:r>
            <a:r>
              <a:rPr sz="2400" spc="-55" dirty="0">
                <a:solidFill>
                  <a:srgbClr val="888888"/>
                </a:solidFill>
              </a:rPr>
              <a:t> </a:t>
            </a:r>
            <a:r>
              <a:rPr sz="2400" spc="-10" dirty="0">
                <a:solidFill>
                  <a:srgbClr val="888888"/>
                </a:solidFill>
              </a:rPr>
              <a:t>behavior</a:t>
            </a:r>
            <a:r>
              <a:rPr sz="2400" spc="13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over</a:t>
            </a:r>
            <a:r>
              <a:rPr sz="2400" spc="1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a</a:t>
            </a:r>
            <a:r>
              <a:rPr sz="2400" spc="-12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4</a:t>
            </a:r>
            <a:r>
              <a:rPr sz="2400" spc="-12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year</a:t>
            </a:r>
            <a:r>
              <a:rPr sz="2400" spc="10" dirty="0">
                <a:solidFill>
                  <a:srgbClr val="888888"/>
                </a:solidFill>
              </a:rPr>
              <a:t> </a:t>
            </a:r>
            <a:r>
              <a:rPr sz="2400" spc="-10" dirty="0">
                <a:solidFill>
                  <a:srgbClr val="888888"/>
                </a:solidFill>
              </a:rPr>
              <a:t>period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337" y="2061023"/>
            <a:ext cx="10324465" cy="2228215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7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Scopus’</a:t>
            </a:r>
            <a:r>
              <a:rPr sz="24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version</a:t>
            </a:r>
            <a:r>
              <a:rPr sz="24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4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400" spc="-1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Arial"/>
                <a:cs typeface="Arial"/>
              </a:rPr>
              <a:t>JIF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7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Highly</a:t>
            </a:r>
            <a:r>
              <a:rPr sz="2400" spc="-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comparable</a:t>
            </a:r>
            <a:r>
              <a:rPr sz="2400" spc="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but</a:t>
            </a:r>
            <a:r>
              <a:rPr sz="24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longer</a:t>
            </a:r>
            <a:r>
              <a:rPr sz="24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evaluation</a:t>
            </a:r>
            <a:r>
              <a:rPr sz="2400" spc="1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period</a:t>
            </a:r>
            <a:r>
              <a:rPr sz="24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(2</a:t>
            </a:r>
            <a:r>
              <a:rPr sz="2400" spc="-1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year</a:t>
            </a:r>
            <a:r>
              <a:rPr sz="240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vs</a:t>
            </a:r>
            <a:r>
              <a:rPr sz="24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4</a:t>
            </a:r>
            <a:r>
              <a:rPr sz="2400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year)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4350"/>
              </a:lnSpc>
              <a:spcBef>
                <a:spcPts val="12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Not</a:t>
            </a:r>
            <a:r>
              <a:rPr sz="24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normalized</a:t>
            </a:r>
            <a:r>
              <a:rPr sz="24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should</a:t>
            </a:r>
            <a:r>
              <a:rPr sz="24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not</a:t>
            </a:r>
            <a:r>
              <a:rPr sz="2400" spc="-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used</a:t>
            </a:r>
            <a:r>
              <a:rPr sz="24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24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compare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journals</a:t>
            </a:r>
            <a:r>
              <a:rPr sz="24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from</a:t>
            </a:r>
            <a:r>
              <a:rPr sz="2400" spc="-1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different fields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CiteScore</a:t>
            </a:r>
            <a:r>
              <a:rPr spc="-3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similar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25" dirty="0"/>
              <a:t>JIF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4050" y="1971675"/>
            <a:ext cx="8343900" cy="3886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17" y="323595"/>
            <a:ext cx="1463675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" dirty="0"/>
              <a:t>SJR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317" y="1358011"/>
            <a:ext cx="11130280" cy="4501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Average</a:t>
            </a:r>
            <a:r>
              <a:rPr sz="2400" spc="1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number</a:t>
            </a:r>
            <a:r>
              <a:rPr sz="2400" spc="-9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of</a:t>
            </a:r>
            <a:r>
              <a:rPr sz="2400" spc="-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weighted</a:t>
            </a:r>
            <a:r>
              <a:rPr sz="2400" spc="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citations</a:t>
            </a:r>
            <a:r>
              <a:rPr sz="2400" spc="-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received</a:t>
            </a:r>
            <a:r>
              <a:rPr sz="2400" spc="8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in</a:t>
            </a:r>
            <a:r>
              <a:rPr sz="2400" spc="-1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</a:t>
            </a:r>
            <a:r>
              <a:rPr sz="2400" spc="-9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year</a:t>
            </a:r>
            <a:r>
              <a:rPr sz="2400" spc="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2400" spc="-16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number</a:t>
            </a:r>
            <a:r>
              <a:rPr sz="2400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of</a:t>
            </a:r>
            <a:r>
              <a:rPr sz="2400" spc="-10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documents</a:t>
            </a:r>
            <a:r>
              <a:rPr sz="2400" spc="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88888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previous</a:t>
            </a:r>
            <a:r>
              <a:rPr sz="2400" spc="8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2400" spc="-9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years.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2400">
              <a:latin typeface="Arial"/>
              <a:cs typeface="Arial"/>
            </a:endParaRPr>
          </a:p>
          <a:p>
            <a:pPr marL="467359" marR="1240790" indent="-343535">
              <a:lnSpc>
                <a:spcPct val="151300"/>
              </a:lnSpc>
              <a:buChar char="•"/>
              <a:tabLst>
                <a:tab pos="467359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Doesn't</a:t>
            </a:r>
            <a:r>
              <a:rPr sz="24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consider</a:t>
            </a:r>
            <a:r>
              <a:rPr sz="240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all</a:t>
            </a:r>
            <a:r>
              <a:rPr sz="24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citations</a:t>
            </a:r>
            <a:r>
              <a:rPr sz="24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4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equal</a:t>
            </a:r>
            <a:r>
              <a:rPr sz="240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weight;</a:t>
            </a:r>
            <a:r>
              <a:rPr sz="24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400" spc="-1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prestige</a:t>
            </a:r>
            <a:r>
              <a:rPr sz="240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4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400" spc="-1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citing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journal</a:t>
            </a:r>
            <a:r>
              <a:rPr sz="24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sz="240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taken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into</a:t>
            </a:r>
            <a:r>
              <a:rPr sz="2400" spc="-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account</a:t>
            </a:r>
            <a:endParaRPr sz="2400">
              <a:latin typeface="Arial"/>
              <a:cs typeface="Arial"/>
            </a:endParaRPr>
          </a:p>
          <a:p>
            <a:pPr marL="466725" indent="-342900">
              <a:lnSpc>
                <a:spcPct val="100000"/>
              </a:lnSpc>
              <a:spcBef>
                <a:spcPts val="1400"/>
              </a:spcBef>
              <a:buChar char="•"/>
              <a:tabLst>
                <a:tab pos="466725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Inspired</a:t>
            </a:r>
            <a:r>
              <a:rPr sz="24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2400" spc="-1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Google</a:t>
            </a:r>
            <a:r>
              <a:rPr sz="2400" spc="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page</a:t>
            </a:r>
            <a:r>
              <a:rPr sz="24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rankings</a:t>
            </a:r>
            <a:r>
              <a:rPr sz="2400" spc="-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algorithm</a:t>
            </a:r>
            <a:r>
              <a:rPr sz="24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24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400" spc="-1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logic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that</a:t>
            </a:r>
            <a:r>
              <a:rPr sz="2400" spc="-1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"not</a:t>
            </a:r>
            <a:r>
              <a:rPr sz="24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Arial"/>
                <a:cs typeface="Arial"/>
              </a:rPr>
              <a:t>all</a:t>
            </a:r>
            <a:endParaRPr sz="2400">
              <a:latin typeface="Arial"/>
              <a:cs typeface="Arial"/>
            </a:endParaRPr>
          </a:p>
          <a:p>
            <a:pPr marL="467359">
              <a:lnSpc>
                <a:spcPct val="100000"/>
              </a:lnSpc>
              <a:spcBef>
                <a:spcPts val="1475"/>
              </a:spcBef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citations</a:t>
            </a:r>
            <a:r>
              <a:rPr sz="24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are</a:t>
            </a:r>
            <a:r>
              <a:rPr sz="2400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created</a:t>
            </a:r>
            <a:r>
              <a:rPr sz="24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equally“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400">
              <a:latin typeface="Arial"/>
              <a:cs typeface="Arial"/>
            </a:endParaRPr>
          </a:p>
          <a:p>
            <a:pPr marL="12382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Source: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Scopus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,</a:t>
            </a:r>
            <a:r>
              <a:rPr sz="2400" spc="-8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SCImago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0"/>
              </a:spcBef>
            </a:pPr>
            <a:r>
              <a:rPr spc="-20" dirty="0"/>
              <a:t>SNIP</a:t>
            </a: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888888"/>
                </a:solidFill>
              </a:rPr>
              <a:t>Journal's</a:t>
            </a:r>
            <a:r>
              <a:rPr sz="2400" spc="-7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citation</a:t>
            </a:r>
            <a:r>
              <a:rPr sz="2400" spc="-4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count</a:t>
            </a:r>
            <a:r>
              <a:rPr sz="2400" spc="-5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per</a:t>
            </a:r>
            <a:r>
              <a:rPr sz="2400" spc="-4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paper</a:t>
            </a:r>
            <a:r>
              <a:rPr sz="2400" spc="8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/</a:t>
            </a:r>
            <a:r>
              <a:rPr sz="2400" spc="-16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citation</a:t>
            </a:r>
            <a:r>
              <a:rPr sz="2400" spc="1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potential</a:t>
            </a:r>
            <a:r>
              <a:rPr sz="2400" spc="5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in</a:t>
            </a:r>
            <a:r>
              <a:rPr sz="2400" spc="-16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subject</a:t>
            </a:r>
            <a:r>
              <a:rPr sz="2400" spc="10" dirty="0">
                <a:solidFill>
                  <a:srgbClr val="888888"/>
                </a:solidFill>
              </a:rPr>
              <a:t> </a:t>
            </a:r>
            <a:r>
              <a:rPr sz="2400" spc="-10" dirty="0">
                <a:solidFill>
                  <a:srgbClr val="888888"/>
                </a:solidFill>
              </a:rPr>
              <a:t>field.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337" y="1955355"/>
            <a:ext cx="8990330" cy="2781935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weights</a:t>
            </a:r>
            <a:r>
              <a:rPr sz="24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citations</a:t>
            </a:r>
            <a:r>
              <a:rPr sz="240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based</a:t>
            </a:r>
            <a:r>
              <a:rPr sz="2400" spc="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sz="2400" spc="-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400" spc="-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number</a:t>
            </a:r>
            <a:r>
              <a:rPr sz="24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citations</a:t>
            </a:r>
            <a:r>
              <a:rPr sz="24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240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400" spc="-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field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fewer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total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citations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research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field,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citations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0"/>
              </a:spcBef>
            </a:pPr>
            <a:r>
              <a:rPr sz="2400" dirty="0">
                <a:latin typeface="Arial"/>
                <a:cs typeface="Arial"/>
              </a:rPr>
              <a:t>are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worth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field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Source: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Scopus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542" y="2471737"/>
            <a:ext cx="9046210" cy="136906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5260"/>
              </a:lnSpc>
              <a:spcBef>
                <a:spcPts val="254"/>
              </a:spcBef>
            </a:pPr>
            <a:r>
              <a:rPr sz="4400" dirty="0"/>
              <a:t>For</a:t>
            </a:r>
            <a:r>
              <a:rPr sz="4400" spc="-65" dirty="0"/>
              <a:t> </a:t>
            </a:r>
            <a:r>
              <a:rPr sz="4400" dirty="0"/>
              <a:t>more</a:t>
            </a:r>
            <a:r>
              <a:rPr sz="4400" spc="-70" dirty="0"/>
              <a:t> </a:t>
            </a:r>
            <a:r>
              <a:rPr sz="4400" dirty="0"/>
              <a:t>information</a:t>
            </a:r>
            <a:r>
              <a:rPr sz="4400" spc="-150" dirty="0"/>
              <a:t> </a:t>
            </a:r>
            <a:r>
              <a:rPr sz="4400" dirty="0"/>
              <a:t>and</a:t>
            </a:r>
            <a:r>
              <a:rPr sz="4400" spc="-65" dirty="0"/>
              <a:t> </a:t>
            </a:r>
            <a:r>
              <a:rPr sz="4400" spc="-10" dirty="0"/>
              <a:t>additional </a:t>
            </a:r>
            <a:r>
              <a:rPr sz="4400" dirty="0"/>
              <a:t>metrics,</a:t>
            </a:r>
            <a:r>
              <a:rPr sz="4400" spc="-95" dirty="0"/>
              <a:t> </a:t>
            </a:r>
            <a:r>
              <a:rPr sz="4400" dirty="0"/>
              <a:t>visit</a:t>
            </a:r>
            <a:r>
              <a:rPr sz="4400" spc="-170" dirty="0"/>
              <a:t> </a:t>
            </a:r>
            <a:r>
              <a:rPr sz="4400" dirty="0"/>
              <a:t>our </a:t>
            </a:r>
            <a:r>
              <a:rPr sz="4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Directory</a:t>
            </a:r>
            <a:r>
              <a:rPr sz="4400" u="heavy" spc="-1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 </a:t>
            </a:r>
            <a:r>
              <a:rPr sz="4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of</a:t>
            </a:r>
            <a:r>
              <a:rPr sz="44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 </a:t>
            </a:r>
            <a:r>
              <a:rPr sz="4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Metrics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8371" rIns="0" bIns="0" rtlCol="0">
            <a:spAutoFit/>
          </a:bodyPr>
          <a:lstStyle/>
          <a:p>
            <a:pPr marL="412115" marR="5080">
              <a:lnSpc>
                <a:spcPts val="5260"/>
              </a:lnSpc>
              <a:spcBef>
                <a:spcPts val="250"/>
              </a:spcBef>
            </a:pPr>
            <a:r>
              <a:rPr sz="4400" dirty="0"/>
              <a:t>Tips</a:t>
            </a:r>
            <a:r>
              <a:rPr sz="4400" spc="-85" dirty="0"/>
              <a:t> </a:t>
            </a:r>
            <a:r>
              <a:rPr sz="4400" dirty="0"/>
              <a:t>for</a:t>
            </a:r>
            <a:r>
              <a:rPr sz="4400" spc="-85" dirty="0"/>
              <a:t> </a:t>
            </a:r>
            <a:r>
              <a:rPr sz="4400" dirty="0"/>
              <a:t>Responsible</a:t>
            </a:r>
            <a:r>
              <a:rPr sz="4400" spc="-245" dirty="0"/>
              <a:t> </a:t>
            </a:r>
            <a:r>
              <a:rPr sz="4400" dirty="0"/>
              <a:t>(and</a:t>
            </a:r>
            <a:r>
              <a:rPr sz="4400" spc="-100" dirty="0"/>
              <a:t> </a:t>
            </a:r>
            <a:r>
              <a:rPr sz="4400" spc="-10" dirty="0"/>
              <a:t>effective!) Evaluation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9287" y="5621972"/>
            <a:ext cx="1068641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389245" algn="l"/>
                <a:tab pos="8773795" algn="l"/>
              </a:tabLst>
            </a:pP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Additional</a:t>
            </a:r>
            <a:r>
              <a:rPr sz="2750" spc="25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Reading:</a:t>
            </a:r>
            <a:r>
              <a:rPr sz="2750" spc="1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585858"/>
                </a:solidFill>
                <a:latin typeface="Arial"/>
                <a:cs typeface="Arial"/>
              </a:rPr>
              <a:t>“</a:t>
            </a:r>
            <a:r>
              <a:rPr sz="275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Responsible</a:t>
            </a:r>
            <a:r>
              <a:rPr sz="275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	Research</a:t>
            </a:r>
            <a:r>
              <a:rPr sz="2750" u="heavy" spc="1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75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Evaluation</a:t>
            </a:r>
            <a:r>
              <a:rPr sz="275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	Starts</a:t>
            </a:r>
            <a:r>
              <a:rPr sz="2750" u="heavy" spc="1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75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Here</a:t>
            </a:r>
            <a:r>
              <a:rPr sz="2750" spc="-10" dirty="0">
                <a:solidFill>
                  <a:srgbClr val="585858"/>
                </a:solidFill>
                <a:latin typeface="Arial"/>
                <a:cs typeface="Arial"/>
              </a:rPr>
              <a:t>”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155" y="2262124"/>
            <a:ext cx="3841115" cy="16719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10"/>
              </a:spcBef>
            </a:pPr>
            <a:r>
              <a:rPr sz="3600" dirty="0"/>
              <a:t>1.</a:t>
            </a:r>
            <a:r>
              <a:rPr sz="3600" spc="-45" dirty="0"/>
              <a:t> </a:t>
            </a:r>
            <a:r>
              <a:rPr sz="3600" dirty="0"/>
              <a:t>Don’t</a:t>
            </a:r>
            <a:r>
              <a:rPr sz="3600" spc="-35" dirty="0"/>
              <a:t> </a:t>
            </a:r>
            <a:r>
              <a:rPr sz="3600" dirty="0"/>
              <a:t>rely</a:t>
            </a:r>
            <a:r>
              <a:rPr sz="3600" spc="-10" dirty="0"/>
              <a:t> </a:t>
            </a:r>
            <a:r>
              <a:rPr sz="3600" spc="-25" dirty="0"/>
              <a:t>too </a:t>
            </a:r>
            <a:r>
              <a:rPr sz="3600" dirty="0"/>
              <a:t>heavily</a:t>
            </a:r>
            <a:r>
              <a:rPr sz="3600" spc="-10" dirty="0"/>
              <a:t> </a:t>
            </a:r>
            <a:r>
              <a:rPr sz="3600" dirty="0"/>
              <a:t>on</a:t>
            </a:r>
            <a:r>
              <a:rPr sz="3600" spc="-70" dirty="0"/>
              <a:t> </a:t>
            </a:r>
            <a:r>
              <a:rPr sz="3600" dirty="0"/>
              <a:t>any</a:t>
            </a:r>
            <a:r>
              <a:rPr sz="3600" spc="-5" dirty="0"/>
              <a:t> </a:t>
            </a:r>
            <a:r>
              <a:rPr sz="3600" spc="-25" dirty="0"/>
              <a:t>one </a:t>
            </a:r>
            <a:r>
              <a:rPr sz="3600" spc="-10" dirty="0"/>
              <a:t>measure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475" y="771525"/>
            <a:ext cx="6267450" cy="53149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3519" y="1273532"/>
            <a:ext cx="5660789" cy="46219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4181475"/>
            <a:ext cx="3962400" cy="15811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3922" y="779462"/>
            <a:ext cx="2317750" cy="124333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sz="3950" spc="-30" dirty="0"/>
              <a:t>Publishing </a:t>
            </a:r>
            <a:r>
              <a:rPr sz="3950" spc="-10" dirty="0"/>
              <a:t>Pressures</a:t>
            </a:r>
            <a:endParaRPr sz="395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155" y="2305938"/>
            <a:ext cx="3614420" cy="1671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252525"/>
                </a:solidFill>
                <a:latin typeface="Arial"/>
                <a:cs typeface="Arial"/>
              </a:rPr>
              <a:t>2.</a:t>
            </a:r>
            <a:r>
              <a:rPr sz="3600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252525"/>
                </a:solidFill>
                <a:latin typeface="Arial"/>
                <a:cs typeface="Arial"/>
              </a:rPr>
              <a:t>Match</a:t>
            </a:r>
            <a:r>
              <a:rPr sz="3600" spc="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252525"/>
                </a:solidFill>
                <a:latin typeface="Arial"/>
                <a:cs typeface="Arial"/>
              </a:rPr>
              <a:t>the </a:t>
            </a:r>
            <a:r>
              <a:rPr sz="3600" dirty="0">
                <a:solidFill>
                  <a:srgbClr val="252525"/>
                </a:solidFill>
                <a:latin typeface="Arial"/>
                <a:cs typeface="Arial"/>
              </a:rPr>
              <a:t>metric</a:t>
            </a:r>
            <a:r>
              <a:rPr sz="36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36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36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252525"/>
                </a:solidFill>
                <a:latin typeface="Arial"/>
                <a:cs typeface="Arial"/>
              </a:rPr>
              <a:t>level </a:t>
            </a:r>
            <a:r>
              <a:rPr sz="36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36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252525"/>
                </a:solidFill>
                <a:latin typeface="Arial"/>
                <a:cs typeface="Arial"/>
              </a:rPr>
              <a:t>evaluation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99176" y="1388999"/>
            <a:ext cx="1755775" cy="3975735"/>
            <a:chOff x="5599176" y="1388999"/>
            <a:chExt cx="1755775" cy="3975735"/>
          </a:xfrm>
        </p:grpSpPr>
        <p:sp>
          <p:nvSpPr>
            <p:cNvPr id="4" name="object 4"/>
            <p:cNvSpPr/>
            <p:nvPr/>
          </p:nvSpPr>
          <p:spPr>
            <a:xfrm>
              <a:off x="5605526" y="1395349"/>
              <a:ext cx="1743075" cy="3963035"/>
            </a:xfrm>
            <a:custGeom>
              <a:avLst/>
              <a:gdLst/>
              <a:ahLst/>
              <a:cxnLst/>
              <a:rect l="l" t="t" r="r" b="b"/>
              <a:pathLst>
                <a:path w="1743075" h="3963035">
                  <a:moveTo>
                    <a:pt x="0" y="0"/>
                  </a:moveTo>
                  <a:lnTo>
                    <a:pt x="0" y="3962527"/>
                  </a:lnTo>
                  <a:lnTo>
                    <a:pt x="1743075" y="3170047"/>
                  </a:lnTo>
                  <a:lnTo>
                    <a:pt x="1743075" y="792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05526" y="1395349"/>
              <a:ext cx="1743075" cy="3963035"/>
            </a:xfrm>
            <a:custGeom>
              <a:avLst/>
              <a:gdLst/>
              <a:ahLst/>
              <a:cxnLst/>
              <a:rect l="l" t="t" r="r" b="b"/>
              <a:pathLst>
                <a:path w="1743075" h="3963035">
                  <a:moveTo>
                    <a:pt x="0" y="3962527"/>
                  </a:moveTo>
                  <a:lnTo>
                    <a:pt x="0" y="0"/>
                  </a:lnTo>
                  <a:lnTo>
                    <a:pt x="1743075" y="792479"/>
                  </a:lnTo>
                  <a:lnTo>
                    <a:pt x="1743075" y="3170047"/>
                  </a:lnTo>
                  <a:lnTo>
                    <a:pt x="0" y="3962527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55970" y="2822574"/>
            <a:ext cx="1230630" cy="1008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ts val="3850"/>
              </a:lnSpc>
              <a:spcBef>
                <a:spcPts val="130"/>
              </a:spcBef>
            </a:pPr>
            <a:r>
              <a:rPr sz="3350" spc="-20" dirty="0">
                <a:latin typeface="Arial"/>
                <a:cs typeface="Arial"/>
              </a:rPr>
              <a:t>Article</a:t>
            </a:r>
            <a:endParaRPr sz="3350">
              <a:latin typeface="Arial"/>
              <a:cs typeface="Arial"/>
            </a:endParaRPr>
          </a:p>
          <a:p>
            <a:pPr marL="12700">
              <a:lnSpc>
                <a:spcPts val="3850"/>
              </a:lnSpc>
            </a:pPr>
            <a:r>
              <a:rPr sz="3350" spc="375" dirty="0">
                <a:latin typeface="Arial"/>
                <a:cs typeface="Arial"/>
              </a:rPr>
              <a:t>/</a:t>
            </a:r>
            <a:r>
              <a:rPr sz="3350" spc="-135" dirty="0">
                <a:latin typeface="Arial"/>
                <a:cs typeface="Arial"/>
              </a:rPr>
              <a:t> </a:t>
            </a:r>
            <a:r>
              <a:rPr sz="3350" spc="-100" dirty="0">
                <a:latin typeface="Arial"/>
                <a:cs typeface="Arial"/>
              </a:rPr>
              <a:t>Work</a:t>
            </a:r>
            <a:endParaRPr sz="33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75601" y="1388999"/>
            <a:ext cx="1755775" cy="3975735"/>
            <a:chOff x="7475601" y="1388999"/>
            <a:chExt cx="1755775" cy="3975735"/>
          </a:xfrm>
        </p:grpSpPr>
        <p:sp>
          <p:nvSpPr>
            <p:cNvPr id="8" name="object 8"/>
            <p:cNvSpPr/>
            <p:nvPr/>
          </p:nvSpPr>
          <p:spPr>
            <a:xfrm>
              <a:off x="7481951" y="1395349"/>
              <a:ext cx="1743075" cy="3963035"/>
            </a:xfrm>
            <a:custGeom>
              <a:avLst/>
              <a:gdLst/>
              <a:ahLst/>
              <a:cxnLst/>
              <a:rect l="l" t="t" r="r" b="b"/>
              <a:pathLst>
                <a:path w="1743075" h="3963035">
                  <a:moveTo>
                    <a:pt x="0" y="0"/>
                  </a:moveTo>
                  <a:lnTo>
                    <a:pt x="0" y="3962527"/>
                  </a:lnTo>
                  <a:lnTo>
                    <a:pt x="1743075" y="3170047"/>
                  </a:lnTo>
                  <a:lnTo>
                    <a:pt x="1743075" y="792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81951" y="1395349"/>
              <a:ext cx="1743075" cy="3963035"/>
            </a:xfrm>
            <a:custGeom>
              <a:avLst/>
              <a:gdLst/>
              <a:ahLst/>
              <a:cxnLst/>
              <a:rect l="l" t="t" r="r" b="b"/>
              <a:pathLst>
                <a:path w="1743075" h="3963035">
                  <a:moveTo>
                    <a:pt x="0" y="3962527"/>
                  </a:moveTo>
                  <a:lnTo>
                    <a:pt x="0" y="0"/>
                  </a:lnTo>
                  <a:lnTo>
                    <a:pt x="1743075" y="792479"/>
                  </a:lnTo>
                  <a:lnTo>
                    <a:pt x="1743075" y="3170047"/>
                  </a:lnTo>
                  <a:lnTo>
                    <a:pt x="0" y="3962527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722234" y="2110105"/>
            <a:ext cx="124968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-35" dirty="0">
                <a:solidFill>
                  <a:srgbClr val="000000"/>
                </a:solidFill>
              </a:rPr>
              <a:t>Author</a:t>
            </a:r>
            <a:endParaRPr sz="3350"/>
          </a:p>
        </p:txBody>
      </p:sp>
      <p:grpSp>
        <p:nvGrpSpPr>
          <p:cNvPr id="11" name="object 11"/>
          <p:cNvGrpSpPr/>
          <p:nvPr/>
        </p:nvGrpSpPr>
        <p:grpSpPr>
          <a:xfrm>
            <a:off x="9342501" y="1388999"/>
            <a:ext cx="1755775" cy="3975735"/>
            <a:chOff x="9342501" y="1388999"/>
            <a:chExt cx="1755775" cy="3975735"/>
          </a:xfrm>
        </p:grpSpPr>
        <p:sp>
          <p:nvSpPr>
            <p:cNvPr id="12" name="object 12"/>
            <p:cNvSpPr/>
            <p:nvPr/>
          </p:nvSpPr>
          <p:spPr>
            <a:xfrm>
              <a:off x="9348851" y="1395349"/>
              <a:ext cx="1743075" cy="3963035"/>
            </a:xfrm>
            <a:custGeom>
              <a:avLst/>
              <a:gdLst/>
              <a:ahLst/>
              <a:cxnLst/>
              <a:rect l="l" t="t" r="r" b="b"/>
              <a:pathLst>
                <a:path w="1743075" h="3963035">
                  <a:moveTo>
                    <a:pt x="0" y="0"/>
                  </a:moveTo>
                  <a:lnTo>
                    <a:pt x="0" y="3962527"/>
                  </a:lnTo>
                  <a:lnTo>
                    <a:pt x="1743075" y="3170047"/>
                  </a:lnTo>
                  <a:lnTo>
                    <a:pt x="1743075" y="792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48851" y="1395349"/>
              <a:ext cx="1743075" cy="3963035"/>
            </a:xfrm>
            <a:custGeom>
              <a:avLst/>
              <a:gdLst/>
              <a:ahLst/>
              <a:cxnLst/>
              <a:rect l="l" t="t" r="r" b="b"/>
              <a:pathLst>
                <a:path w="1743075" h="3963035">
                  <a:moveTo>
                    <a:pt x="0" y="3962527"/>
                  </a:moveTo>
                  <a:lnTo>
                    <a:pt x="0" y="0"/>
                  </a:lnTo>
                  <a:lnTo>
                    <a:pt x="1743075" y="792479"/>
                  </a:lnTo>
                  <a:lnTo>
                    <a:pt x="1743075" y="3170047"/>
                  </a:lnTo>
                  <a:lnTo>
                    <a:pt x="0" y="3962527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79384" y="2577464"/>
            <a:ext cx="3093720" cy="19716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8950">
              <a:lnSpc>
                <a:spcPts val="3910"/>
              </a:lnSpc>
              <a:spcBef>
                <a:spcPts val="130"/>
              </a:spcBef>
            </a:pPr>
            <a:r>
              <a:rPr sz="3350" spc="325" dirty="0">
                <a:latin typeface="Arial"/>
                <a:cs typeface="Arial"/>
              </a:rPr>
              <a:t>/</a:t>
            </a:r>
            <a:endParaRPr sz="3350">
              <a:latin typeface="Arial"/>
              <a:cs typeface="Arial"/>
            </a:endParaRPr>
          </a:p>
          <a:p>
            <a:pPr marL="384175" marR="5080" indent="-362585">
              <a:lnSpc>
                <a:spcPts val="3710"/>
              </a:lnSpc>
              <a:spcBef>
                <a:spcPts val="270"/>
              </a:spcBef>
              <a:tabLst>
                <a:tab pos="1801495" algn="l"/>
              </a:tabLst>
            </a:pPr>
            <a:r>
              <a:rPr sz="3350" spc="-10" dirty="0">
                <a:latin typeface="Arial"/>
                <a:cs typeface="Arial"/>
              </a:rPr>
              <a:t>Group</a:t>
            </a:r>
            <a:r>
              <a:rPr sz="3350" dirty="0">
                <a:latin typeface="Arial"/>
                <a:cs typeface="Arial"/>
              </a:rPr>
              <a:t>	</a:t>
            </a:r>
            <a:r>
              <a:rPr sz="3350" spc="-145" dirty="0">
                <a:latin typeface="Arial"/>
                <a:cs typeface="Arial"/>
              </a:rPr>
              <a:t>Journal </a:t>
            </a:r>
            <a:r>
              <a:rPr sz="3350" spc="-25" dirty="0">
                <a:latin typeface="Arial"/>
                <a:cs typeface="Arial"/>
              </a:rPr>
              <a:t>of</a:t>
            </a:r>
            <a:endParaRPr sz="3350">
              <a:latin typeface="Arial"/>
              <a:cs typeface="Arial"/>
            </a:endParaRPr>
          </a:p>
          <a:p>
            <a:pPr marL="12700">
              <a:lnSpc>
                <a:spcPts val="3685"/>
              </a:lnSpc>
            </a:pPr>
            <a:r>
              <a:rPr sz="3350" spc="-10" dirty="0">
                <a:latin typeface="Arial"/>
                <a:cs typeface="Arial"/>
              </a:rPr>
              <a:t>Works</a:t>
            </a:r>
            <a:endParaRPr sz="335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040" y="1555749"/>
            <a:ext cx="3497579" cy="332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3600" dirty="0">
                <a:solidFill>
                  <a:srgbClr val="252525"/>
                </a:solidFill>
                <a:latin typeface="Arial"/>
                <a:cs typeface="Arial"/>
              </a:rPr>
              <a:t>3.</a:t>
            </a:r>
            <a:r>
              <a:rPr sz="3600" spc="-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252525"/>
                </a:solidFill>
                <a:latin typeface="Arial"/>
                <a:cs typeface="Arial"/>
              </a:rPr>
              <a:t>Normalize</a:t>
            </a:r>
            <a:r>
              <a:rPr sz="36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252525"/>
                </a:solidFill>
                <a:latin typeface="Arial"/>
                <a:cs typeface="Arial"/>
              </a:rPr>
              <a:t>for </a:t>
            </a:r>
            <a:r>
              <a:rPr sz="3600" dirty="0">
                <a:solidFill>
                  <a:srgbClr val="252525"/>
                </a:solidFill>
                <a:latin typeface="Arial"/>
                <a:cs typeface="Arial"/>
              </a:rPr>
              <a:t>your</a:t>
            </a:r>
            <a:r>
              <a:rPr sz="36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252525"/>
                </a:solidFill>
                <a:latin typeface="Arial"/>
                <a:cs typeface="Arial"/>
              </a:rPr>
              <a:t>field,</a:t>
            </a:r>
            <a:r>
              <a:rPr sz="36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252525"/>
                </a:solidFill>
                <a:latin typeface="Arial"/>
                <a:cs typeface="Arial"/>
              </a:rPr>
              <a:t>use </a:t>
            </a:r>
            <a:r>
              <a:rPr sz="3600" spc="-10" dirty="0">
                <a:solidFill>
                  <a:srgbClr val="252525"/>
                </a:solidFill>
                <a:latin typeface="Arial"/>
                <a:cs typeface="Arial"/>
              </a:rPr>
              <a:t>weighted </a:t>
            </a:r>
            <a:r>
              <a:rPr sz="3600" dirty="0">
                <a:solidFill>
                  <a:srgbClr val="252525"/>
                </a:solidFill>
                <a:latin typeface="Arial"/>
                <a:cs typeface="Arial"/>
              </a:rPr>
              <a:t>measures,</a:t>
            </a:r>
            <a:r>
              <a:rPr sz="3600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252525"/>
                </a:solidFill>
                <a:latin typeface="Arial"/>
                <a:cs typeface="Arial"/>
              </a:rPr>
              <a:t>and </a:t>
            </a:r>
            <a:r>
              <a:rPr sz="3600" dirty="0">
                <a:solidFill>
                  <a:srgbClr val="252525"/>
                </a:solidFill>
                <a:latin typeface="Arial"/>
                <a:cs typeface="Arial"/>
              </a:rPr>
              <a:t>benchmark</a:t>
            </a:r>
            <a:r>
              <a:rPr sz="36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252525"/>
                </a:solidFill>
                <a:latin typeface="Arial"/>
                <a:cs typeface="Arial"/>
              </a:rPr>
              <a:t>when </a:t>
            </a:r>
            <a:r>
              <a:rPr sz="3600" spc="-10" dirty="0">
                <a:solidFill>
                  <a:srgbClr val="252525"/>
                </a:solidFill>
                <a:latin typeface="Arial"/>
                <a:cs typeface="Arial"/>
              </a:rPr>
              <a:t>possible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718" y="2271333"/>
            <a:ext cx="4350715" cy="23390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40171" y="5554027"/>
            <a:ext cx="5823585" cy="5772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u="heavy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https://www.sciencedirect.com/science/article/pii/S24058440</a:t>
            </a:r>
            <a:r>
              <a:rPr sz="1800" spc="-50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16322800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44100" y="1093152"/>
            <a:ext cx="1514475" cy="8534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spc="-10" dirty="0">
                <a:solidFill>
                  <a:srgbClr val="EC7C30"/>
                </a:solidFill>
              </a:rPr>
              <a:t>Average(ish) </a:t>
            </a:r>
            <a:r>
              <a:rPr sz="1800" dirty="0">
                <a:solidFill>
                  <a:srgbClr val="EC7C30"/>
                </a:solidFill>
              </a:rPr>
              <a:t>citations</a:t>
            </a:r>
            <a:r>
              <a:rPr sz="1800" spc="-20" dirty="0">
                <a:solidFill>
                  <a:srgbClr val="EC7C30"/>
                </a:solidFill>
              </a:rPr>
              <a:t> </a:t>
            </a:r>
            <a:r>
              <a:rPr sz="1800" dirty="0">
                <a:solidFill>
                  <a:srgbClr val="EC7C30"/>
                </a:solidFill>
              </a:rPr>
              <a:t>in</a:t>
            </a:r>
            <a:r>
              <a:rPr sz="1800" spc="-35" dirty="0">
                <a:solidFill>
                  <a:srgbClr val="EC7C30"/>
                </a:solidFill>
              </a:rPr>
              <a:t> </a:t>
            </a:r>
            <a:r>
              <a:rPr sz="1800" spc="-25" dirty="0">
                <a:solidFill>
                  <a:srgbClr val="EC7C30"/>
                </a:solidFill>
              </a:rPr>
              <a:t>top </a:t>
            </a:r>
            <a:r>
              <a:rPr sz="1800" dirty="0">
                <a:solidFill>
                  <a:srgbClr val="EC7C30"/>
                </a:solidFill>
              </a:rPr>
              <a:t>papers</a:t>
            </a:r>
            <a:r>
              <a:rPr sz="1800" spc="-20" dirty="0">
                <a:solidFill>
                  <a:srgbClr val="EC7C30"/>
                </a:solidFill>
              </a:rPr>
              <a:t> </a:t>
            </a:r>
            <a:r>
              <a:rPr sz="1800" dirty="0">
                <a:solidFill>
                  <a:srgbClr val="EC7C30"/>
                </a:solidFill>
              </a:rPr>
              <a:t>by</a:t>
            </a:r>
            <a:r>
              <a:rPr sz="1800" spc="-15" dirty="0">
                <a:solidFill>
                  <a:srgbClr val="EC7C30"/>
                </a:solidFill>
              </a:rPr>
              <a:t> </a:t>
            </a:r>
            <a:r>
              <a:rPr sz="1800" spc="-20" dirty="0">
                <a:solidFill>
                  <a:srgbClr val="EC7C30"/>
                </a:solidFill>
              </a:rPr>
              <a:t>field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394" y="3448621"/>
            <a:ext cx="709549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Use</a:t>
            </a:r>
            <a:r>
              <a:rPr spc="-80" dirty="0"/>
              <a:t> </a:t>
            </a:r>
            <a:r>
              <a:rPr dirty="0"/>
              <a:t>Cases</a:t>
            </a:r>
            <a:r>
              <a:rPr spc="20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10" dirty="0"/>
              <a:t>Demos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82" y="2197353"/>
            <a:ext cx="2552700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Scopus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182" y="3107753"/>
            <a:ext cx="626935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Easy</a:t>
            </a:r>
            <a:r>
              <a:rPr sz="2400" spc="-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to</a:t>
            </a:r>
            <a:r>
              <a:rPr sz="2400" spc="-1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use</a:t>
            </a:r>
            <a:r>
              <a:rPr sz="2400" spc="-9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author</a:t>
            </a:r>
            <a:r>
              <a:rPr sz="2400" spc="-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profiles</a:t>
            </a:r>
            <a:r>
              <a:rPr sz="2400" spc="-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and</a:t>
            </a:r>
            <a:r>
              <a:rPr sz="2400" spc="-8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article</a:t>
            </a:r>
            <a:r>
              <a:rPr sz="2400" spc="-7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metrics, evaluate</a:t>
            </a:r>
            <a:r>
              <a:rPr sz="2400" spc="10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</a:t>
            </a:r>
            <a:r>
              <a:rPr sz="2400" spc="-8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group</a:t>
            </a:r>
            <a:r>
              <a:rPr sz="2400" spc="-8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authors</a:t>
            </a:r>
            <a:r>
              <a:rPr sz="2400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using</a:t>
            </a:r>
            <a:r>
              <a:rPr sz="2400" spc="-15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author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search,</a:t>
            </a:r>
            <a:r>
              <a:rPr sz="2400" spc="-8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evaluate</a:t>
            </a:r>
            <a:r>
              <a:rPr sz="2400" spc="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and</a:t>
            </a:r>
            <a:r>
              <a:rPr sz="2400" spc="-1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explore</a:t>
            </a:r>
            <a:r>
              <a:rPr sz="2400" spc="9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journal 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900" y="688497"/>
            <a:ext cx="4629150" cy="505507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872" y="2343213"/>
            <a:ext cx="3999229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Dimensions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872" y="3199320"/>
            <a:ext cx="2660650" cy="1017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600"/>
              </a:lnSpc>
              <a:spcBef>
                <a:spcPts val="100"/>
              </a:spcBef>
            </a:pP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Unique</a:t>
            </a:r>
            <a:r>
              <a:rPr sz="2400" spc="-1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content</a:t>
            </a:r>
            <a:r>
              <a:rPr sz="2400" spc="-6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88888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researcher</a:t>
            </a:r>
            <a:r>
              <a:rPr sz="2400" spc="-1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profiles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3925" y="1676400"/>
            <a:ext cx="7219950" cy="3314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940" y="2197353"/>
            <a:ext cx="1555115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heavy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hlinkClick r:id="rId2"/>
              </a:rPr>
              <a:t>iCite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8940" y="3082353"/>
            <a:ext cx="3548379" cy="2000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25"/>
              </a:spcBef>
            </a:pP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NIH</a:t>
            </a:r>
            <a:r>
              <a:rPr sz="2400" spc="-1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supported</a:t>
            </a:r>
            <a:r>
              <a:rPr sz="2400" spc="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tool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88888"/>
                </a:solidFill>
                <a:latin typeface="Arial"/>
                <a:cs typeface="Arial"/>
              </a:rPr>
              <a:t>for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analyzing</a:t>
            </a:r>
            <a:r>
              <a:rPr sz="2400" spc="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groups</a:t>
            </a:r>
            <a:r>
              <a:rPr sz="2400" spc="-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of</a:t>
            </a:r>
            <a:r>
              <a:rPr sz="2400" spc="-9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works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based</a:t>
            </a:r>
            <a:r>
              <a:rPr sz="2400" spc="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on</a:t>
            </a:r>
            <a:r>
              <a:rPr sz="2400" spc="-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author</a:t>
            </a:r>
            <a:r>
              <a:rPr sz="2400" spc="-7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name</a:t>
            </a:r>
            <a:r>
              <a:rPr sz="2400" spc="-8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88888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888888"/>
                </a:solidFill>
                <a:latin typeface="Arial"/>
                <a:cs typeface="Arial"/>
              </a:rPr>
              <a:t>PMID</a:t>
            </a:r>
            <a:r>
              <a:rPr sz="2400" spc="-1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Arial"/>
                <a:cs typeface="Arial"/>
              </a:rPr>
              <a:t>lists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9175" y="1960623"/>
            <a:ext cx="7248525" cy="316472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69489" y="1089913"/>
            <a:ext cx="7483475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965835" marR="5080" indent="-953135">
              <a:lnSpc>
                <a:spcPct val="101400"/>
              </a:lnSpc>
              <a:spcBef>
                <a:spcPts val="60"/>
              </a:spcBef>
            </a:pPr>
            <a:r>
              <a:rPr sz="3950" dirty="0">
                <a:solidFill>
                  <a:srgbClr val="FFFFFF"/>
                </a:solidFill>
                <a:latin typeface="Arial Black"/>
                <a:cs typeface="Arial Black"/>
              </a:rPr>
              <a:t>Library</a:t>
            </a:r>
            <a:r>
              <a:rPr sz="3950" spc="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950" dirty="0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sz="3950" spc="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950" dirty="0">
                <a:solidFill>
                  <a:srgbClr val="FFFFFF"/>
                </a:solidFill>
                <a:latin typeface="Arial Black"/>
                <a:cs typeface="Arial Black"/>
              </a:rPr>
              <a:t>Guide</a:t>
            </a:r>
            <a:r>
              <a:rPr sz="3950" spc="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950" spc="-25" dirty="0">
                <a:solidFill>
                  <a:srgbClr val="FFFFFF"/>
                </a:solidFill>
                <a:latin typeface="Arial Black"/>
                <a:cs typeface="Arial Black"/>
              </a:rPr>
              <a:t>for </a:t>
            </a:r>
            <a:r>
              <a:rPr sz="3950" dirty="0">
                <a:solidFill>
                  <a:srgbClr val="FFFFFF"/>
                </a:solidFill>
                <a:latin typeface="Arial Black"/>
                <a:cs typeface="Arial Black"/>
              </a:rPr>
              <a:t>Clinical</a:t>
            </a:r>
            <a:r>
              <a:rPr sz="395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950" spc="-10" dirty="0">
                <a:solidFill>
                  <a:srgbClr val="FFFFFF"/>
                </a:solidFill>
                <a:latin typeface="Arial Black"/>
                <a:cs typeface="Arial Black"/>
              </a:rPr>
              <a:t>Researchers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7437" y="2921380"/>
            <a:ext cx="10023475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34740" marR="5080" indent="-3622675">
              <a:lnSpc>
                <a:spcPct val="101400"/>
              </a:lnSpc>
              <a:spcBef>
                <a:spcPts val="60"/>
              </a:spcBef>
            </a:pPr>
            <a:r>
              <a:rPr sz="39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</a:rPr>
              <a:t>https://libguides.uthsc.edu/clinicalre</a:t>
            </a:r>
            <a:r>
              <a:rPr sz="3950" spc="-10" dirty="0">
                <a:solidFill>
                  <a:srgbClr val="0462C1"/>
                </a:solidFill>
                <a:latin typeface="Arial Black"/>
                <a:cs typeface="Arial Black"/>
              </a:rPr>
              <a:t> </a:t>
            </a:r>
            <a:r>
              <a:rPr sz="39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searchers</a:t>
            </a:r>
            <a:endParaRPr sz="39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8487" y="2970276"/>
            <a:ext cx="3299460" cy="3152775"/>
            <a:chOff x="598487" y="2970276"/>
            <a:chExt cx="3299460" cy="3152775"/>
          </a:xfrm>
        </p:grpSpPr>
        <p:sp>
          <p:nvSpPr>
            <p:cNvPr id="3" name="object 3"/>
            <p:cNvSpPr/>
            <p:nvPr/>
          </p:nvSpPr>
          <p:spPr>
            <a:xfrm>
              <a:off x="604837" y="2976626"/>
              <a:ext cx="3286760" cy="3140075"/>
            </a:xfrm>
            <a:custGeom>
              <a:avLst/>
              <a:gdLst/>
              <a:ahLst/>
              <a:cxnLst/>
              <a:rect l="l" t="t" r="r" b="b"/>
              <a:pathLst>
                <a:path w="3286760" h="3140075">
                  <a:moveTo>
                    <a:pt x="1369250" y="2790761"/>
                  </a:moveTo>
                  <a:lnTo>
                    <a:pt x="547687" y="2790761"/>
                  </a:lnTo>
                  <a:lnTo>
                    <a:pt x="958405" y="3139617"/>
                  </a:lnTo>
                  <a:lnTo>
                    <a:pt x="1369250" y="2790761"/>
                  </a:lnTo>
                  <a:close/>
                </a:path>
                <a:path w="3286760" h="3140075">
                  <a:moveTo>
                    <a:pt x="2820987" y="0"/>
                  </a:moveTo>
                  <a:lnTo>
                    <a:pt x="465150" y="0"/>
                  </a:lnTo>
                  <a:lnTo>
                    <a:pt x="417591" y="2400"/>
                  </a:lnTo>
                  <a:lnTo>
                    <a:pt x="371406" y="9445"/>
                  </a:lnTo>
                  <a:lnTo>
                    <a:pt x="326828" y="20903"/>
                  </a:lnTo>
                  <a:lnTo>
                    <a:pt x="284092" y="36538"/>
                  </a:lnTo>
                  <a:lnTo>
                    <a:pt x="243431" y="56118"/>
                  </a:lnTo>
                  <a:lnTo>
                    <a:pt x="205080" y="79409"/>
                  </a:lnTo>
                  <a:lnTo>
                    <a:pt x="169271" y="106178"/>
                  </a:lnTo>
                  <a:lnTo>
                    <a:pt x="136239" y="136191"/>
                  </a:lnTo>
                  <a:lnTo>
                    <a:pt x="106217" y="169215"/>
                  </a:lnTo>
                  <a:lnTo>
                    <a:pt x="79440" y="205016"/>
                  </a:lnTo>
                  <a:lnTo>
                    <a:pt x="56141" y="243362"/>
                  </a:lnTo>
                  <a:lnTo>
                    <a:pt x="36553" y="284017"/>
                  </a:lnTo>
                  <a:lnTo>
                    <a:pt x="20912" y="326750"/>
                  </a:lnTo>
                  <a:lnTo>
                    <a:pt x="9450" y="371325"/>
                  </a:lnTo>
                  <a:lnTo>
                    <a:pt x="2401" y="417511"/>
                  </a:lnTo>
                  <a:lnTo>
                    <a:pt x="0" y="465074"/>
                  </a:lnTo>
                  <a:lnTo>
                    <a:pt x="0" y="2325624"/>
                  </a:lnTo>
                  <a:lnTo>
                    <a:pt x="2401" y="2373186"/>
                  </a:lnTo>
                  <a:lnTo>
                    <a:pt x="9450" y="2419374"/>
                  </a:lnTo>
                  <a:lnTo>
                    <a:pt x="20912" y="2463953"/>
                  </a:lnTo>
                  <a:lnTo>
                    <a:pt x="36553" y="2506690"/>
                  </a:lnTo>
                  <a:lnTo>
                    <a:pt x="56141" y="2547350"/>
                  </a:lnTo>
                  <a:lnTo>
                    <a:pt x="79440" y="2585701"/>
                  </a:lnTo>
                  <a:lnTo>
                    <a:pt x="106217" y="2621508"/>
                  </a:lnTo>
                  <a:lnTo>
                    <a:pt x="136239" y="2654538"/>
                  </a:lnTo>
                  <a:lnTo>
                    <a:pt x="169271" y="2684557"/>
                  </a:lnTo>
                  <a:lnTo>
                    <a:pt x="205080" y="2711331"/>
                  </a:lnTo>
                  <a:lnTo>
                    <a:pt x="243431" y="2734628"/>
                  </a:lnTo>
                  <a:lnTo>
                    <a:pt x="284092" y="2754213"/>
                  </a:lnTo>
                  <a:lnTo>
                    <a:pt x="326828" y="2769852"/>
                  </a:lnTo>
                  <a:lnTo>
                    <a:pt x="371406" y="2781312"/>
                  </a:lnTo>
                  <a:lnTo>
                    <a:pt x="417591" y="2788360"/>
                  </a:lnTo>
                  <a:lnTo>
                    <a:pt x="465150" y="2790761"/>
                  </a:lnTo>
                  <a:lnTo>
                    <a:pt x="2820987" y="2790761"/>
                  </a:lnTo>
                  <a:lnTo>
                    <a:pt x="2868551" y="2788360"/>
                  </a:lnTo>
                  <a:lnTo>
                    <a:pt x="2914741" y="2781312"/>
                  </a:lnTo>
                  <a:lnTo>
                    <a:pt x="2959323" y="2769852"/>
                  </a:lnTo>
                  <a:lnTo>
                    <a:pt x="3002063" y="2754213"/>
                  </a:lnTo>
                  <a:lnTo>
                    <a:pt x="3042728" y="2734628"/>
                  </a:lnTo>
                  <a:lnTo>
                    <a:pt x="3081084" y="2711331"/>
                  </a:lnTo>
                  <a:lnTo>
                    <a:pt x="3116897" y="2684557"/>
                  </a:lnTo>
                  <a:lnTo>
                    <a:pt x="3149933" y="2654538"/>
                  </a:lnTo>
                  <a:lnTo>
                    <a:pt x="3179958" y="2621508"/>
                  </a:lnTo>
                  <a:lnTo>
                    <a:pt x="3206738" y="2585701"/>
                  </a:lnTo>
                  <a:lnTo>
                    <a:pt x="3230040" y="2547350"/>
                  </a:lnTo>
                  <a:lnTo>
                    <a:pt x="3249630" y="2506690"/>
                  </a:lnTo>
                  <a:lnTo>
                    <a:pt x="3265273" y="2463953"/>
                  </a:lnTo>
                  <a:lnTo>
                    <a:pt x="3276737" y="2419374"/>
                  </a:lnTo>
                  <a:lnTo>
                    <a:pt x="3283786" y="2373186"/>
                  </a:lnTo>
                  <a:lnTo>
                    <a:pt x="3286188" y="2325624"/>
                  </a:lnTo>
                  <a:lnTo>
                    <a:pt x="3286188" y="465074"/>
                  </a:lnTo>
                  <a:lnTo>
                    <a:pt x="3283786" y="417511"/>
                  </a:lnTo>
                  <a:lnTo>
                    <a:pt x="3276737" y="371325"/>
                  </a:lnTo>
                  <a:lnTo>
                    <a:pt x="3265273" y="326750"/>
                  </a:lnTo>
                  <a:lnTo>
                    <a:pt x="3249630" y="284017"/>
                  </a:lnTo>
                  <a:lnTo>
                    <a:pt x="3230040" y="243362"/>
                  </a:lnTo>
                  <a:lnTo>
                    <a:pt x="3206738" y="205016"/>
                  </a:lnTo>
                  <a:lnTo>
                    <a:pt x="3179958" y="169215"/>
                  </a:lnTo>
                  <a:lnTo>
                    <a:pt x="3149933" y="136191"/>
                  </a:lnTo>
                  <a:lnTo>
                    <a:pt x="3116897" y="106178"/>
                  </a:lnTo>
                  <a:lnTo>
                    <a:pt x="3081084" y="79409"/>
                  </a:lnTo>
                  <a:lnTo>
                    <a:pt x="3042728" y="56118"/>
                  </a:lnTo>
                  <a:lnTo>
                    <a:pt x="3002063" y="36538"/>
                  </a:lnTo>
                  <a:lnTo>
                    <a:pt x="2959323" y="20903"/>
                  </a:lnTo>
                  <a:lnTo>
                    <a:pt x="2914741" y="9445"/>
                  </a:lnTo>
                  <a:lnTo>
                    <a:pt x="2868551" y="2400"/>
                  </a:lnTo>
                  <a:lnTo>
                    <a:pt x="2820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837" y="2976626"/>
              <a:ext cx="3286760" cy="3140075"/>
            </a:xfrm>
            <a:custGeom>
              <a:avLst/>
              <a:gdLst/>
              <a:ahLst/>
              <a:cxnLst/>
              <a:rect l="l" t="t" r="r" b="b"/>
              <a:pathLst>
                <a:path w="3286760" h="3140075">
                  <a:moveTo>
                    <a:pt x="0" y="465074"/>
                  </a:moveTo>
                  <a:lnTo>
                    <a:pt x="2401" y="417511"/>
                  </a:lnTo>
                  <a:lnTo>
                    <a:pt x="9450" y="371325"/>
                  </a:lnTo>
                  <a:lnTo>
                    <a:pt x="20912" y="326750"/>
                  </a:lnTo>
                  <a:lnTo>
                    <a:pt x="36553" y="284017"/>
                  </a:lnTo>
                  <a:lnTo>
                    <a:pt x="56141" y="243362"/>
                  </a:lnTo>
                  <a:lnTo>
                    <a:pt x="79440" y="205016"/>
                  </a:lnTo>
                  <a:lnTo>
                    <a:pt x="106217" y="169215"/>
                  </a:lnTo>
                  <a:lnTo>
                    <a:pt x="136239" y="136191"/>
                  </a:lnTo>
                  <a:lnTo>
                    <a:pt x="169271" y="106178"/>
                  </a:lnTo>
                  <a:lnTo>
                    <a:pt x="205080" y="79409"/>
                  </a:lnTo>
                  <a:lnTo>
                    <a:pt x="243431" y="56118"/>
                  </a:lnTo>
                  <a:lnTo>
                    <a:pt x="284092" y="36538"/>
                  </a:lnTo>
                  <a:lnTo>
                    <a:pt x="326828" y="20903"/>
                  </a:lnTo>
                  <a:lnTo>
                    <a:pt x="371406" y="9445"/>
                  </a:lnTo>
                  <a:lnTo>
                    <a:pt x="417591" y="2400"/>
                  </a:lnTo>
                  <a:lnTo>
                    <a:pt x="465150" y="0"/>
                  </a:lnTo>
                  <a:lnTo>
                    <a:pt x="547687" y="0"/>
                  </a:lnTo>
                  <a:lnTo>
                    <a:pt x="1369250" y="0"/>
                  </a:lnTo>
                  <a:lnTo>
                    <a:pt x="2820987" y="0"/>
                  </a:lnTo>
                  <a:lnTo>
                    <a:pt x="2868551" y="2400"/>
                  </a:lnTo>
                  <a:lnTo>
                    <a:pt x="2914741" y="9445"/>
                  </a:lnTo>
                  <a:lnTo>
                    <a:pt x="2959323" y="20903"/>
                  </a:lnTo>
                  <a:lnTo>
                    <a:pt x="3002063" y="36538"/>
                  </a:lnTo>
                  <a:lnTo>
                    <a:pt x="3042728" y="56118"/>
                  </a:lnTo>
                  <a:lnTo>
                    <a:pt x="3081084" y="79409"/>
                  </a:lnTo>
                  <a:lnTo>
                    <a:pt x="3116897" y="106178"/>
                  </a:lnTo>
                  <a:lnTo>
                    <a:pt x="3149933" y="136191"/>
                  </a:lnTo>
                  <a:lnTo>
                    <a:pt x="3179958" y="169215"/>
                  </a:lnTo>
                  <a:lnTo>
                    <a:pt x="3206738" y="205016"/>
                  </a:lnTo>
                  <a:lnTo>
                    <a:pt x="3230040" y="243362"/>
                  </a:lnTo>
                  <a:lnTo>
                    <a:pt x="3249630" y="284017"/>
                  </a:lnTo>
                  <a:lnTo>
                    <a:pt x="3265273" y="326750"/>
                  </a:lnTo>
                  <a:lnTo>
                    <a:pt x="3276737" y="371325"/>
                  </a:lnTo>
                  <a:lnTo>
                    <a:pt x="3283786" y="417511"/>
                  </a:lnTo>
                  <a:lnTo>
                    <a:pt x="3286188" y="465074"/>
                  </a:lnTo>
                  <a:lnTo>
                    <a:pt x="3286188" y="1627886"/>
                  </a:lnTo>
                  <a:lnTo>
                    <a:pt x="3286188" y="2325624"/>
                  </a:lnTo>
                  <a:lnTo>
                    <a:pt x="3283786" y="2373186"/>
                  </a:lnTo>
                  <a:lnTo>
                    <a:pt x="3276737" y="2419374"/>
                  </a:lnTo>
                  <a:lnTo>
                    <a:pt x="3265273" y="2463953"/>
                  </a:lnTo>
                  <a:lnTo>
                    <a:pt x="3249630" y="2506690"/>
                  </a:lnTo>
                  <a:lnTo>
                    <a:pt x="3230040" y="2547350"/>
                  </a:lnTo>
                  <a:lnTo>
                    <a:pt x="3206738" y="2585701"/>
                  </a:lnTo>
                  <a:lnTo>
                    <a:pt x="3179958" y="2621508"/>
                  </a:lnTo>
                  <a:lnTo>
                    <a:pt x="3149933" y="2654538"/>
                  </a:lnTo>
                  <a:lnTo>
                    <a:pt x="3116897" y="2684557"/>
                  </a:lnTo>
                  <a:lnTo>
                    <a:pt x="3081084" y="2711331"/>
                  </a:lnTo>
                  <a:lnTo>
                    <a:pt x="3042728" y="2734628"/>
                  </a:lnTo>
                  <a:lnTo>
                    <a:pt x="3002063" y="2754213"/>
                  </a:lnTo>
                  <a:lnTo>
                    <a:pt x="2959323" y="2769852"/>
                  </a:lnTo>
                  <a:lnTo>
                    <a:pt x="2914741" y="2781312"/>
                  </a:lnTo>
                  <a:lnTo>
                    <a:pt x="2868551" y="2788360"/>
                  </a:lnTo>
                  <a:lnTo>
                    <a:pt x="2820987" y="2790761"/>
                  </a:lnTo>
                  <a:lnTo>
                    <a:pt x="1369250" y="2790761"/>
                  </a:lnTo>
                  <a:lnTo>
                    <a:pt x="958405" y="3139617"/>
                  </a:lnTo>
                  <a:lnTo>
                    <a:pt x="547687" y="2790761"/>
                  </a:lnTo>
                  <a:lnTo>
                    <a:pt x="465150" y="2790761"/>
                  </a:lnTo>
                  <a:lnTo>
                    <a:pt x="417591" y="2788360"/>
                  </a:lnTo>
                  <a:lnTo>
                    <a:pt x="371406" y="2781312"/>
                  </a:lnTo>
                  <a:lnTo>
                    <a:pt x="326828" y="2769852"/>
                  </a:lnTo>
                  <a:lnTo>
                    <a:pt x="284092" y="2754213"/>
                  </a:lnTo>
                  <a:lnTo>
                    <a:pt x="243431" y="2734628"/>
                  </a:lnTo>
                  <a:lnTo>
                    <a:pt x="205080" y="2711331"/>
                  </a:lnTo>
                  <a:lnTo>
                    <a:pt x="169271" y="2684557"/>
                  </a:lnTo>
                  <a:lnTo>
                    <a:pt x="136239" y="2654538"/>
                  </a:lnTo>
                  <a:lnTo>
                    <a:pt x="106217" y="2621508"/>
                  </a:lnTo>
                  <a:lnTo>
                    <a:pt x="79440" y="2585701"/>
                  </a:lnTo>
                  <a:lnTo>
                    <a:pt x="56141" y="2547350"/>
                  </a:lnTo>
                  <a:lnTo>
                    <a:pt x="36553" y="2506690"/>
                  </a:lnTo>
                  <a:lnTo>
                    <a:pt x="20912" y="2463953"/>
                  </a:lnTo>
                  <a:lnTo>
                    <a:pt x="9450" y="2419374"/>
                  </a:lnTo>
                  <a:lnTo>
                    <a:pt x="2401" y="2373186"/>
                  </a:lnTo>
                  <a:lnTo>
                    <a:pt x="0" y="2325624"/>
                  </a:lnTo>
                  <a:lnTo>
                    <a:pt x="0" y="1627886"/>
                  </a:lnTo>
                  <a:lnTo>
                    <a:pt x="0" y="465074"/>
                  </a:lnTo>
                  <a:close/>
                </a:path>
              </a:pathLst>
            </a:custGeom>
            <a:ln w="12700">
              <a:solidFill>
                <a:srgbClr val="F69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2752" y="726693"/>
            <a:ext cx="3709670" cy="1107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30"/>
              </a:spcBef>
            </a:pPr>
            <a:r>
              <a:rPr sz="4400" dirty="0"/>
              <a:t>Getting</a:t>
            </a:r>
            <a:r>
              <a:rPr sz="4400" spc="-75" dirty="0"/>
              <a:t> </a:t>
            </a:r>
            <a:r>
              <a:rPr sz="4400" spc="-10" dirty="0"/>
              <a:t>started</a:t>
            </a:r>
            <a:endParaRPr sz="4400"/>
          </a:p>
          <a:p>
            <a:pPr marL="12700">
              <a:lnSpc>
                <a:spcPts val="3250"/>
              </a:lnSpc>
            </a:pPr>
            <a:r>
              <a:rPr sz="2750" spc="60" dirty="0">
                <a:solidFill>
                  <a:srgbClr val="7E7E7E"/>
                </a:solidFill>
              </a:rPr>
              <a:t>What</a:t>
            </a:r>
            <a:r>
              <a:rPr sz="2750" spc="-195" dirty="0">
                <a:solidFill>
                  <a:srgbClr val="7E7E7E"/>
                </a:solidFill>
              </a:rPr>
              <a:t> </a:t>
            </a:r>
            <a:r>
              <a:rPr sz="2750" dirty="0">
                <a:solidFill>
                  <a:srgbClr val="7E7E7E"/>
                </a:solidFill>
              </a:rPr>
              <a:t>is</a:t>
            </a:r>
            <a:r>
              <a:rPr sz="2750" spc="114" dirty="0">
                <a:solidFill>
                  <a:srgbClr val="7E7E7E"/>
                </a:solidFill>
              </a:rPr>
              <a:t> </a:t>
            </a:r>
            <a:r>
              <a:rPr sz="2750" dirty="0">
                <a:solidFill>
                  <a:srgbClr val="7E7E7E"/>
                </a:solidFill>
              </a:rPr>
              <a:t>your</a:t>
            </a:r>
            <a:r>
              <a:rPr sz="2750" spc="70" dirty="0">
                <a:solidFill>
                  <a:srgbClr val="7E7E7E"/>
                </a:solidFill>
              </a:rPr>
              <a:t> </a:t>
            </a:r>
            <a:r>
              <a:rPr sz="2750" spc="-20" dirty="0">
                <a:solidFill>
                  <a:srgbClr val="7E7E7E"/>
                </a:solidFill>
              </a:rPr>
              <a:t>goal?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919162" y="3386201"/>
            <a:ext cx="2344420" cy="19945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85"/>
              </a:spcBef>
            </a:pP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Measuring</a:t>
            </a:r>
            <a:r>
              <a:rPr sz="2750" spc="2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spc="-25" dirty="0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impact</a:t>
            </a:r>
            <a:r>
              <a:rPr sz="2750" spc="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750" spc="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spc="-6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2750" b="1" dirty="0">
                <a:solidFill>
                  <a:srgbClr val="585858"/>
                </a:solidFill>
                <a:latin typeface="Arial"/>
                <a:cs typeface="Arial"/>
              </a:rPr>
              <a:t>publication</a:t>
            </a:r>
            <a:r>
              <a:rPr sz="2750" b="1" spc="3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spc="-25" dirty="0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r>
              <a:rPr sz="2750" spc="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585858"/>
                </a:solidFill>
                <a:latin typeface="Arial"/>
                <a:cs typeface="Arial"/>
              </a:rPr>
              <a:t>scholarly </a:t>
            </a:r>
            <a:r>
              <a:rPr sz="2750" spc="-20" dirty="0">
                <a:solidFill>
                  <a:srgbClr val="585858"/>
                </a:solidFill>
                <a:latin typeface="Arial"/>
                <a:cs typeface="Arial"/>
              </a:rPr>
              <a:t>work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46651" y="2284476"/>
            <a:ext cx="3308350" cy="3152775"/>
            <a:chOff x="4446651" y="2284476"/>
            <a:chExt cx="3308350" cy="3152775"/>
          </a:xfrm>
        </p:grpSpPr>
        <p:sp>
          <p:nvSpPr>
            <p:cNvPr id="8" name="object 8"/>
            <p:cNvSpPr/>
            <p:nvPr/>
          </p:nvSpPr>
          <p:spPr>
            <a:xfrm>
              <a:off x="4453001" y="2290826"/>
              <a:ext cx="3295650" cy="3140075"/>
            </a:xfrm>
            <a:custGeom>
              <a:avLst/>
              <a:gdLst/>
              <a:ahLst/>
              <a:cxnLst/>
              <a:rect l="l" t="t" r="r" b="b"/>
              <a:pathLst>
                <a:path w="3295650" h="3140075">
                  <a:moveTo>
                    <a:pt x="1373124" y="2790698"/>
                  </a:moveTo>
                  <a:lnTo>
                    <a:pt x="549275" y="2790698"/>
                  </a:lnTo>
                  <a:lnTo>
                    <a:pt x="961136" y="3139567"/>
                  </a:lnTo>
                  <a:lnTo>
                    <a:pt x="1373124" y="2790698"/>
                  </a:lnTo>
                  <a:close/>
                </a:path>
                <a:path w="3295650" h="3140075">
                  <a:moveTo>
                    <a:pt x="2830449" y="0"/>
                  </a:moveTo>
                  <a:lnTo>
                    <a:pt x="465074" y="0"/>
                  </a:lnTo>
                  <a:lnTo>
                    <a:pt x="417511" y="2400"/>
                  </a:lnTo>
                  <a:lnTo>
                    <a:pt x="371325" y="9445"/>
                  </a:lnTo>
                  <a:lnTo>
                    <a:pt x="326750" y="20903"/>
                  </a:lnTo>
                  <a:lnTo>
                    <a:pt x="284017" y="36538"/>
                  </a:lnTo>
                  <a:lnTo>
                    <a:pt x="243362" y="56118"/>
                  </a:lnTo>
                  <a:lnTo>
                    <a:pt x="205016" y="79409"/>
                  </a:lnTo>
                  <a:lnTo>
                    <a:pt x="169215" y="106178"/>
                  </a:lnTo>
                  <a:lnTo>
                    <a:pt x="136191" y="136191"/>
                  </a:lnTo>
                  <a:lnTo>
                    <a:pt x="106178" y="169215"/>
                  </a:lnTo>
                  <a:lnTo>
                    <a:pt x="79409" y="205016"/>
                  </a:lnTo>
                  <a:lnTo>
                    <a:pt x="56118" y="243362"/>
                  </a:lnTo>
                  <a:lnTo>
                    <a:pt x="36538" y="284017"/>
                  </a:lnTo>
                  <a:lnTo>
                    <a:pt x="20903" y="326750"/>
                  </a:lnTo>
                  <a:lnTo>
                    <a:pt x="9445" y="371325"/>
                  </a:lnTo>
                  <a:lnTo>
                    <a:pt x="2400" y="417511"/>
                  </a:lnTo>
                  <a:lnTo>
                    <a:pt x="0" y="465074"/>
                  </a:lnTo>
                  <a:lnTo>
                    <a:pt x="0" y="2325624"/>
                  </a:lnTo>
                  <a:lnTo>
                    <a:pt x="2400" y="2373186"/>
                  </a:lnTo>
                  <a:lnTo>
                    <a:pt x="9445" y="2419372"/>
                  </a:lnTo>
                  <a:lnTo>
                    <a:pt x="20903" y="2463947"/>
                  </a:lnTo>
                  <a:lnTo>
                    <a:pt x="36538" y="2506680"/>
                  </a:lnTo>
                  <a:lnTo>
                    <a:pt x="56118" y="2547335"/>
                  </a:lnTo>
                  <a:lnTo>
                    <a:pt x="79409" y="2585681"/>
                  </a:lnTo>
                  <a:lnTo>
                    <a:pt x="106178" y="2621482"/>
                  </a:lnTo>
                  <a:lnTo>
                    <a:pt x="136191" y="2654506"/>
                  </a:lnTo>
                  <a:lnTo>
                    <a:pt x="169215" y="2684519"/>
                  </a:lnTo>
                  <a:lnTo>
                    <a:pt x="205016" y="2711288"/>
                  </a:lnTo>
                  <a:lnTo>
                    <a:pt x="243362" y="2734579"/>
                  </a:lnTo>
                  <a:lnTo>
                    <a:pt x="284017" y="2754159"/>
                  </a:lnTo>
                  <a:lnTo>
                    <a:pt x="326750" y="2769794"/>
                  </a:lnTo>
                  <a:lnTo>
                    <a:pt x="371325" y="2781252"/>
                  </a:lnTo>
                  <a:lnTo>
                    <a:pt x="417511" y="2788297"/>
                  </a:lnTo>
                  <a:lnTo>
                    <a:pt x="465074" y="2790698"/>
                  </a:lnTo>
                  <a:lnTo>
                    <a:pt x="2830449" y="2790698"/>
                  </a:lnTo>
                  <a:lnTo>
                    <a:pt x="2878012" y="2788297"/>
                  </a:lnTo>
                  <a:lnTo>
                    <a:pt x="2924202" y="2781252"/>
                  </a:lnTo>
                  <a:lnTo>
                    <a:pt x="2968784" y="2769794"/>
                  </a:lnTo>
                  <a:lnTo>
                    <a:pt x="3011525" y="2754159"/>
                  </a:lnTo>
                  <a:lnTo>
                    <a:pt x="3052190" y="2734579"/>
                  </a:lnTo>
                  <a:lnTo>
                    <a:pt x="3090546" y="2711288"/>
                  </a:lnTo>
                  <a:lnTo>
                    <a:pt x="3126359" y="2684519"/>
                  </a:lnTo>
                  <a:lnTo>
                    <a:pt x="3159394" y="2654506"/>
                  </a:lnTo>
                  <a:lnTo>
                    <a:pt x="3189419" y="2621482"/>
                  </a:lnTo>
                  <a:lnTo>
                    <a:pt x="3216200" y="2585681"/>
                  </a:lnTo>
                  <a:lnTo>
                    <a:pt x="3239502" y="2547335"/>
                  </a:lnTo>
                  <a:lnTo>
                    <a:pt x="3259091" y="2506680"/>
                  </a:lnTo>
                  <a:lnTo>
                    <a:pt x="3274735" y="2463947"/>
                  </a:lnTo>
                  <a:lnTo>
                    <a:pt x="3286198" y="2419372"/>
                  </a:lnTo>
                  <a:lnTo>
                    <a:pt x="3293248" y="2373186"/>
                  </a:lnTo>
                  <a:lnTo>
                    <a:pt x="3295650" y="2325624"/>
                  </a:lnTo>
                  <a:lnTo>
                    <a:pt x="3295650" y="465074"/>
                  </a:lnTo>
                  <a:lnTo>
                    <a:pt x="3293248" y="417511"/>
                  </a:lnTo>
                  <a:lnTo>
                    <a:pt x="3286198" y="371325"/>
                  </a:lnTo>
                  <a:lnTo>
                    <a:pt x="3274735" y="326750"/>
                  </a:lnTo>
                  <a:lnTo>
                    <a:pt x="3259091" y="284017"/>
                  </a:lnTo>
                  <a:lnTo>
                    <a:pt x="3239502" y="243362"/>
                  </a:lnTo>
                  <a:lnTo>
                    <a:pt x="3216200" y="205016"/>
                  </a:lnTo>
                  <a:lnTo>
                    <a:pt x="3189419" y="169215"/>
                  </a:lnTo>
                  <a:lnTo>
                    <a:pt x="3159394" y="136191"/>
                  </a:lnTo>
                  <a:lnTo>
                    <a:pt x="3126359" y="106178"/>
                  </a:lnTo>
                  <a:lnTo>
                    <a:pt x="3090546" y="79409"/>
                  </a:lnTo>
                  <a:lnTo>
                    <a:pt x="3052190" y="56118"/>
                  </a:lnTo>
                  <a:lnTo>
                    <a:pt x="3011525" y="36538"/>
                  </a:lnTo>
                  <a:lnTo>
                    <a:pt x="2968784" y="20903"/>
                  </a:lnTo>
                  <a:lnTo>
                    <a:pt x="2924202" y="9445"/>
                  </a:lnTo>
                  <a:lnTo>
                    <a:pt x="2878012" y="2400"/>
                  </a:lnTo>
                  <a:lnTo>
                    <a:pt x="2830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3001" y="2290826"/>
              <a:ext cx="3295650" cy="3140075"/>
            </a:xfrm>
            <a:custGeom>
              <a:avLst/>
              <a:gdLst/>
              <a:ahLst/>
              <a:cxnLst/>
              <a:rect l="l" t="t" r="r" b="b"/>
              <a:pathLst>
                <a:path w="3295650" h="3140075">
                  <a:moveTo>
                    <a:pt x="0" y="465074"/>
                  </a:moveTo>
                  <a:lnTo>
                    <a:pt x="2400" y="417511"/>
                  </a:lnTo>
                  <a:lnTo>
                    <a:pt x="9445" y="371325"/>
                  </a:lnTo>
                  <a:lnTo>
                    <a:pt x="20903" y="326750"/>
                  </a:lnTo>
                  <a:lnTo>
                    <a:pt x="36538" y="284017"/>
                  </a:lnTo>
                  <a:lnTo>
                    <a:pt x="56118" y="243362"/>
                  </a:lnTo>
                  <a:lnTo>
                    <a:pt x="79409" y="205016"/>
                  </a:lnTo>
                  <a:lnTo>
                    <a:pt x="106178" y="169215"/>
                  </a:lnTo>
                  <a:lnTo>
                    <a:pt x="136191" y="136191"/>
                  </a:lnTo>
                  <a:lnTo>
                    <a:pt x="169215" y="106178"/>
                  </a:lnTo>
                  <a:lnTo>
                    <a:pt x="205016" y="79409"/>
                  </a:lnTo>
                  <a:lnTo>
                    <a:pt x="243362" y="56118"/>
                  </a:lnTo>
                  <a:lnTo>
                    <a:pt x="284017" y="36538"/>
                  </a:lnTo>
                  <a:lnTo>
                    <a:pt x="326750" y="20903"/>
                  </a:lnTo>
                  <a:lnTo>
                    <a:pt x="371325" y="9445"/>
                  </a:lnTo>
                  <a:lnTo>
                    <a:pt x="417511" y="2400"/>
                  </a:lnTo>
                  <a:lnTo>
                    <a:pt x="465074" y="0"/>
                  </a:lnTo>
                  <a:lnTo>
                    <a:pt x="549275" y="0"/>
                  </a:lnTo>
                  <a:lnTo>
                    <a:pt x="1373124" y="0"/>
                  </a:lnTo>
                  <a:lnTo>
                    <a:pt x="2830449" y="0"/>
                  </a:lnTo>
                  <a:lnTo>
                    <a:pt x="2878012" y="2400"/>
                  </a:lnTo>
                  <a:lnTo>
                    <a:pt x="2924202" y="9445"/>
                  </a:lnTo>
                  <a:lnTo>
                    <a:pt x="2968784" y="20903"/>
                  </a:lnTo>
                  <a:lnTo>
                    <a:pt x="3011525" y="36538"/>
                  </a:lnTo>
                  <a:lnTo>
                    <a:pt x="3052190" y="56118"/>
                  </a:lnTo>
                  <a:lnTo>
                    <a:pt x="3090546" y="79409"/>
                  </a:lnTo>
                  <a:lnTo>
                    <a:pt x="3126359" y="106178"/>
                  </a:lnTo>
                  <a:lnTo>
                    <a:pt x="3159394" y="136191"/>
                  </a:lnTo>
                  <a:lnTo>
                    <a:pt x="3189419" y="169215"/>
                  </a:lnTo>
                  <a:lnTo>
                    <a:pt x="3216200" y="205016"/>
                  </a:lnTo>
                  <a:lnTo>
                    <a:pt x="3239502" y="243362"/>
                  </a:lnTo>
                  <a:lnTo>
                    <a:pt x="3259091" y="284017"/>
                  </a:lnTo>
                  <a:lnTo>
                    <a:pt x="3274735" y="326750"/>
                  </a:lnTo>
                  <a:lnTo>
                    <a:pt x="3286198" y="371325"/>
                  </a:lnTo>
                  <a:lnTo>
                    <a:pt x="3293248" y="417511"/>
                  </a:lnTo>
                  <a:lnTo>
                    <a:pt x="3295650" y="465074"/>
                  </a:lnTo>
                  <a:lnTo>
                    <a:pt x="3295650" y="1627886"/>
                  </a:lnTo>
                  <a:lnTo>
                    <a:pt x="3295650" y="2325624"/>
                  </a:lnTo>
                  <a:lnTo>
                    <a:pt x="3293248" y="2373186"/>
                  </a:lnTo>
                  <a:lnTo>
                    <a:pt x="3286198" y="2419372"/>
                  </a:lnTo>
                  <a:lnTo>
                    <a:pt x="3274735" y="2463947"/>
                  </a:lnTo>
                  <a:lnTo>
                    <a:pt x="3259091" y="2506680"/>
                  </a:lnTo>
                  <a:lnTo>
                    <a:pt x="3239502" y="2547335"/>
                  </a:lnTo>
                  <a:lnTo>
                    <a:pt x="3216200" y="2585681"/>
                  </a:lnTo>
                  <a:lnTo>
                    <a:pt x="3189419" y="2621482"/>
                  </a:lnTo>
                  <a:lnTo>
                    <a:pt x="3159394" y="2654506"/>
                  </a:lnTo>
                  <a:lnTo>
                    <a:pt x="3126359" y="2684519"/>
                  </a:lnTo>
                  <a:lnTo>
                    <a:pt x="3090546" y="2711288"/>
                  </a:lnTo>
                  <a:lnTo>
                    <a:pt x="3052190" y="2734579"/>
                  </a:lnTo>
                  <a:lnTo>
                    <a:pt x="3011525" y="2754159"/>
                  </a:lnTo>
                  <a:lnTo>
                    <a:pt x="2968784" y="2769794"/>
                  </a:lnTo>
                  <a:lnTo>
                    <a:pt x="2924202" y="2781252"/>
                  </a:lnTo>
                  <a:lnTo>
                    <a:pt x="2878012" y="2788297"/>
                  </a:lnTo>
                  <a:lnTo>
                    <a:pt x="2830449" y="2790698"/>
                  </a:lnTo>
                  <a:lnTo>
                    <a:pt x="1373124" y="2790698"/>
                  </a:lnTo>
                  <a:lnTo>
                    <a:pt x="961136" y="3139567"/>
                  </a:lnTo>
                  <a:lnTo>
                    <a:pt x="549275" y="2790698"/>
                  </a:lnTo>
                  <a:lnTo>
                    <a:pt x="465074" y="2790698"/>
                  </a:lnTo>
                  <a:lnTo>
                    <a:pt x="417511" y="2788297"/>
                  </a:lnTo>
                  <a:lnTo>
                    <a:pt x="371325" y="2781252"/>
                  </a:lnTo>
                  <a:lnTo>
                    <a:pt x="326750" y="2769794"/>
                  </a:lnTo>
                  <a:lnTo>
                    <a:pt x="284017" y="2754159"/>
                  </a:lnTo>
                  <a:lnTo>
                    <a:pt x="243362" y="2734579"/>
                  </a:lnTo>
                  <a:lnTo>
                    <a:pt x="205016" y="2711288"/>
                  </a:lnTo>
                  <a:lnTo>
                    <a:pt x="169215" y="2684519"/>
                  </a:lnTo>
                  <a:lnTo>
                    <a:pt x="136191" y="2654506"/>
                  </a:lnTo>
                  <a:lnTo>
                    <a:pt x="106178" y="2621482"/>
                  </a:lnTo>
                  <a:lnTo>
                    <a:pt x="79409" y="2585681"/>
                  </a:lnTo>
                  <a:lnTo>
                    <a:pt x="56118" y="2547335"/>
                  </a:lnTo>
                  <a:lnTo>
                    <a:pt x="36538" y="2506680"/>
                  </a:lnTo>
                  <a:lnTo>
                    <a:pt x="20903" y="2463947"/>
                  </a:lnTo>
                  <a:lnTo>
                    <a:pt x="9445" y="2419372"/>
                  </a:lnTo>
                  <a:lnTo>
                    <a:pt x="2400" y="2373186"/>
                  </a:lnTo>
                  <a:lnTo>
                    <a:pt x="0" y="2325624"/>
                  </a:lnTo>
                  <a:lnTo>
                    <a:pt x="0" y="1627886"/>
                  </a:lnTo>
                  <a:lnTo>
                    <a:pt x="0" y="465074"/>
                  </a:lnTo>
                  <a:close/>
                </a:path>
              </a:pathLst>
            </a:custGeom>
            <a:ln w="12700">
              <a:solidFill>
                <a:srgbClr val="1156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228076" y="1493900"/>
            <a:ext cx="3298825" cy="3152775"/>
            <a:chOff x="8228076" y="1493900"/>
            <a:chExt cx="3298825" cy="3152775"/>
          </a:xfrm>
        </p:grpSpPr>
        <p:sp>
          <p:nvSpPr>
            <p:cNvPr id="11" name="object 11"/>
            <p:cNvSpPr/>
            <p:nvPr/>
          </p:nvSpPr>
          <p:spPr>
            <a:xfrm>
              <a:off x="8234426" y="1500250"/>
              <a:ext cx="3286125" cy="3140075"/>
            </a:xfrm>
            <a:custGeom>
              <a:avLst/>
              <a:gdLst/>
              <a:ahLst/>
              <a:cxnLst/>
              <a:rect l="l" t="t" r="r" b="b"/>
              <a:pathLst>
                <a:path w="3286125" h="3140075">
                  <a:moveTo>
                    <a:pt x="1369187" y="2790698"/>
                  </a:moveTo>
                  <a:lnTo>
                    <a:pt x="547624" y="2790698"/>
                  </a:lnTo>
                  <a:lnTo>
                    <a:pt x="958342" y="3139567"/>
                  </a:lnTo>
                  <a:lnTo>
                    <a:pt x="1369187" y="2790698"/>
                  </a:lnTo>
                  <a:close/>
                </a:path>
                <a:path w="3286125" h="3140075">
                  <a:moveTo>
                    <a:pt x="2820924" y="0"/>
                  </a:moveTo>
                  <a:lnTo>
                    <a:pt x="465074" y="0"/>
                  </a:lnTo>
                  <a:lnTo>
                    <a:pt x="417511" y="2400"/>
                  </a:lnTo>
                  <a:lnTo>
                    <a:pt x="371325" y="9445"/>
                  </a:lnTo>
                  <a:lnTo>
                    <a:pt x="326750" y="20903"/>
                  </a:lnTo>
                  <a:lnTo>
                    <a:pt x="284017" y="36538"/>
                  </a:lnTo>
                  <a:lnTo>
                    <a:pt x="243362" y="56118"/>
                  </a:lnTo>
                  <a:lnTo>
                    <a:pt x="205016" y="79409"/>
                  </a:lnTo>
                  <a:lnTo>
                    <a:pt x="169215" y="106178"/>
                  </a:lnTo>
                  <a:lnTo>
                    <a:pt x="136191" y="136191"/>
                  </a:lnTo>
                  <a:lnTo>
                    <a:pt x="106178" y="169215"/>
                  </a:lnTo>
                  <a:lnTo>
                    <a:pt x="79409" y="205016"/>
                  </a:lnTo>
                  <a:lnTo>
                    <a:pt x="56118" y="243362"/>
                  </a:lnTo>
                  <a:lnTo>
                    <a:pt x="36538" y="284017"/>
                  </a:lnTo>
                  <a:lnTo>
                    <a:pt x="20903" y="326750"/>
                  </a:lnTo>
                  <a:lnTo>
                    <a:pt x="9445" y="371325"/>
                  </a:lnTo>
                  <a:lnTo>
                    <a:pt x="2400" y="417511"/>
                  </a:lnTo>
                  <a:lnTo>
                    <a:pt x="0" y="465074"/>
                  </a:lnTo>
                  <a:lnTo>
                    <a:pt x="0" y="2325624"/>
                  </a:lnTo>
                  <a:lnTo>
                    <a:pt x="2400" y="2373186"/>
                  </a:lnTo>
                  <a:lnTo>
                    <a:pt x="9445" y="2419372"/>
                  </a:lnTo>
                  <a:lnTo>
                    <a:pt x="20903" y="2463947"/>
                  </a:lnTo>
                  <a:lnTo>
                    <a:pt x="36538" y="2506680"/>
                  </a:lnTo>
                  <a:lnTo>
                    <a:pt x="56118" y="2547335"/>
                  </a:lnTo>
                  <a:lnTo>
                    <a:pt x="79409" y="2585681"/>
                  </a:lnTo>
                  <a:lnTo>
                    <a:pt x="106178" y="2621482"/>
                  </a:lnTo>
                  <a:lnTo>
                    <a:pt x="136191" y="2654506"/>
                  </a:lnTo>
                  <a:lnTo>
                    <a:pt x="169215" y="2684519"/>
                  </a:lnTo>
                  <a:lnTo>
                    <a:pt x="205016" y="2711288"/>
                  </a:lnTo>
                  <a:lnTo>
                    <a:pt x="243362" y="2734579"/>
                  </a:lnTo>
                  <a:lnTo>
                    <a:pt x="284017" y="2754159"/>
                  </a:lnTo>
                  <a:lnTo>
                    <a:pt x="326750" y="2769794"/>
                  </a:lnTo>
                  <a:lnTo>
                    <a:pt x="371325" y="2781252"/>
                  </a:lnTo>
                  <a:lnTo>
                    <a:pt x="417511" y="2788297"/>
                  </a:lnTo>
                  <a:lnTo>
                    <a:pt x="465074" y="2790698"/>
                  </a:lnTo>
                  <a:lnTo>
                    <a:pt x="2820924" y="2790698"/>
                  </a:lnTo>
                  <a:lnTo>
                    <a:pt x="2868487" y="2788297"/>
                  </a:lnTo>
                  <a:lnTo>
                    <a:pt x="2914677" y="2781252"/>
                  </a:lnTo>
                  <a:lnTo>
                    <a:pt x="2959259" y="2769794"/>
                  </a:lnTo>
                  <a:lnTo>
                    <a:pt x="3002000" y="2754159"/>
                  </a:lnTo>
                  <a:lnTo>
                    <a:pt x="3042665" y="2734579"/>
                  </a:lnTo>
                  <a:lnTo>
                    <a:pt x="3081021" y="2711288"/>
                  </a:lnTo>
                  <a:lnTo>
                    <a:pt x="3116834" y="2684519"/>
                  </a:lnTo>
                  <a:lnTo>
                    <a:pt x="3149869" y="2654506"/>
                  </a:lnTo>
                  <a:lnTo>
                    <a:pt x="3179894" y="2621482"/>
                  </a:lnTo>
                  <a:lnTo>
                    <a:pt x="3206675" y="2585681"/>
                  </a:lnTo>
                  <a:lnTo>
                    <a:pt x="3229977" y="2547335"/>
                  </a:lnTo>
                  <a:lnTo>
                    <a:pt x="3249566" y="2506680"/>
                  </a:lnTo>
                  <a:lnTo>
                    <a:pt x="3265210" y="2463947"/>
                  </a:lnTo>
                  <a:lnTo>
                    <a:pt x="3276673" y="2419372"/>
                  </a:lnTo>
                  <a:lnTo>
                    <a:pt x="3283723" y="2373186"/>
                  </a:lnTo>
                  <a:lnTo>
                    <a:pt x="3286125" y="2325624"/>
                  </a:lnTo>
                  <a:lnTo>
                    <a:pt x="3286125" y="465074"/>
                  </a:lnTo>
                  <a:lnTo>
                    <a:pt x="3283723" y="417511"/>
                  </a:lnTo>
                  <a:lnTo>
                    <a:pt x="3276673" y="371325"/>
                  </a:lnTo>
                  <a:lnTo>
                    <a:pt x="3265210" y="326750"/>
                  </a:lnTo>
                  <a:lnTo>
                    <a:pt x="3249566" y="284017"/>
                  </a:lnTo>
                  <a:lnTo>
                    <a:pt x="3229977" y="243362"/>
                  </a:lnTo>
                  <a:lnTo>
                    <a:pt x="3206675" y="205016"/>
                  </a:lnTo>
                  <a:lnTo>
                    <a:pt x="3179894" y="169215"/>
                  </a:lnTo>
                  <a:lnTo>
                    <a:pt x="3149869" y="136191"/>
                  </a:lnTo>
                  <a:lnTo>
                    <a:pt x="3116834" y="106178"/>
                  </a:lnTo>
                  <a:lnTo>
                    <a:pt x="3081021" y="79409"/>
                  </a:lnTo>
                  <a:lnTo>
                    <a:pt x="3042665" y="56118"/>
                  </a:lnTo>
                  <a:lnTo>
                    <a:pt x="3002000" y="36538"/>
                  </a:lnTo>
                  <a:lnTo>
                    <a:pt x="2959259" y="20903"/>
                  </a:lnTo>
                  <a:lnTo>
                    <a:pt x="2914677" y="9445"/>
                  </a:lnTo>
                  <a:lnTo>
                    <a:pt x="2868487" y="2400"/>
                  </a:lnTo>
                  <a:lnTo>
                    <a:pt x="2820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34426" y="1500250"/>
              <a:ext cx="3286125" cy="3140075"/>
            </a:xfrm>
            <a:custGeom>
              <a:avLst/>
              <a:gdLst/>
              <a:ahLst/>
              <a:cxnLst/>
              <a:rect l="l" t="t" r="r" b="b"/>
              <a:pathLst>
                <a:path w="3286125" h="3140075">
                  <a:moveTo>
                    <a:pt x="0" y="465074"/>
                  </a:moveTo>
                  <a:lnTo>
                    <a:pt x="2400" y="417511"/>
                  </a:lnTo>
                  <a:lnTo>
                    <a:pt x="9445" y="371325"/>
                  </a:lnTo>
                  <a:lnTo>
                    <a:pt x="20903" y="326750"/>
                  </a:lnTo>
                  <a:lnTo>
                    <a:pt x="36538" y="284017"/>
                  </a:lnTo>
                  <a:lnTo>
                    <a:pt x="56118" y="243362"/>
                  </a:lnTo>
                  <a:lnTo>
                    <a:pt x="79409" y="205016"/>
                  </a:lnTo>
                  <a:lnTo>
                    <a:pt x="106178" y="169215"/>
                  </a:lnTo>
                  <a:lnTo>
                    <a:pt x="136191" y="136191"/>
                  </a:lnTo>
                  <a:lnTo>
                    <a:pt x="169215" y="106178"/>
                  </a:lnTo>
                  <a:lnTo>
                    <a:pt x="205016" y="79409"/>
                  </a:lnTo>
                  <a:lnTo>
                    <a:pt x="243362" y="56118"/>
                  </a:lnTo>
                  <a:lnTo>
                    <a:pt x="284017" y="36538"/>
                  </a:lnTo>
                  <a:lnTo>
                    <a:pt x="326750" y="20903"/>
                  </a:lnTo>
                  <a:lnTo>
                    <a:pt x="371325" y="9445"/>
                  </a:lnTo>
                  <a:lnTo>
                    <a:pt x="417511" y="2400"/>
                  </a:lnTo>
                  <a:lnTo>
                    <a:pt x="465074" y="0"/>
                  </a:lnTo>
                  <a:lnTo>
                    <a:pt x="547624" y="0"/>
                  </a:lnTo>
                  <a:lnTo>
                    <a:pt x="1369187" y="0"/>
                  </a:lnTo>
                  <a:lnTo>
                    <a:pt x="2820924" y="0"/>
                  </a:lnTo>
                  <a:lnTo>
                    <a:pt x="2868487" y="2400"/>
                  </a:lnTo>
                  <a:lnTo>
                    <a:pt x="2914677" y="9445"/>
                  </a:lnTo>
                  <a:lnTo>
                    <a:pt x="2959259" y="20903"/>
                  </a:lnTo>
                  <a:lnTo>
                    <a:pt x="3002000" y="36538"/>
                  </a:lnTo>
                  <a:lnTo>
                    <a:pt x="3042665" y="56118"/>
                  </a:lnTo>
                  <a:lnTo>
                    <a:pt x="3081021" y="79409"/>
                  </a:lnTo>
                  <a:lnTo>
                    <a:pt x="3116834" y="106178"/>
                  </a:lnTo>
                  <a:lnTo>
                    <a:pt x="3149869" y="136191"/>
                  </a:lnTo>
                  <a:lnTo>
                    <a:pt x="3179894" y="169215"/>
                  </a:lnTo>
                  <a:lnTo>
                    <a:pt x="3206675" y="205016"/>
                  </a:lnTo>
                  <a:lnTo>
                    <a:pt x="3229977" y="243362"/>
                  </a:lnTo>
                  <a:lnTo>
                    <a:pt x="3249566" y="284017"/>
                  </a:lnTo>
                  <a:lnTo>
                    <a:pt x="3265210" y="326750"/>
                  </a:lnTo>
                  <a:lnTo>
                    <a:pt x="3276673" y="371325"/>
                  </a:lnTo>
                  <a:lnTo>
                    <a:pt x="3283723" y="417511"/>
                  </a:lnTo>
                  <a:lnTo>
                    <a:pt x="3286125" y="465074"/>
                  </a:lnTo>
                  <a:lnTo>
                    <a:pt x="3286125" y="1627886"/>
                  </a:lnTo>
                  <a:lnTo>
                    <a:pt x="3286125" y="2325624"/>
                  </a:lnTo>
                  <a:lnTo>
                    <a:pt x="3283723" y="2373186"/>
                  </a:lnTo>
                  <a:lnTo>
                    <a:pt x="3276673" y="2419372"/>
                  </a:lnTo>
                  <a:lnTo>
                    <a:pt x="3265210" y="2463947"/>
                  </a:lnTo>
                  <a:lnTo>
                    <a:pt x="3249566" y="2506680"/>
                  </a:lnTo>
                  <a:lnTo>
                    <a:pt x="3229977" y="2547335"/>
                  </a:lnTo>
                  <a:lnTo>
                    <a:pt x="3206675" y="2585681"/>
                  </a:lnTo>
                  <a:lnTo>
                    <a:pt x="3179894" y="2621482"/>
                  </a:lnTo>
                  <a:lnTo>
                    <a:pt x="3149869" y="2654506"/>
                  </a:lnTo>
                  <a:lnTo>
                    <a:pt x="3116834" y="2684519"/>
                  </a:lnTo>
                  <a:lnTo>
                    <a:pt x="3081021" y="2711288"/>
                  </a:lnTo>
                  <a:lnTo>
                    <a:pt x="3042665" y="2734579"/>
                  </a:lnTo>
                  <a:lnTo>
                    <a:pt x="3002000" y="2754159"/>
                  </a:lnTo>
                  <a:lnTo>
                    <a:pt x="2959259" y="2769794"/>
                  </a:lnTo>
                  <a:lnTo>
                    <a:pt x="2914677" y="2781252"/>
                  </a:lnTo>
                  <a:lnTo>
                    <a:pt x="2868487" y="2788297"/>
                  </a:lnTo>
                  <a:lnTo>
                    <a:pt x="2820924" y="2790698"/>
                  </a:lnTo>
                  <a:lnTo>
                    <a:pt x="1369187" y="2790698"/>
                  </a:lnTo>
                  <a:lnTo>
                    <a:pt x="958342" y="3139567"/>
                  </a:lnTo>
                  <a:lnTo>
                    <a:pt x="547624" y="2790698"/>
                  </a:lnTo>
                  <a:lnTo>
                    <a:pt x="465074" y="2790698"/>
                  </a:lnTo>
                  <a:lnTo>
                    <a:pt x="417511" y="2788297"/>
                  </a:lnTo>
                  <a:lnTo>
                    <a:pt x="371325" y="2781252"/>
                  </a:lnTo>
                  <a:lnTo>
                    <a:pt x="326750" y="2769794"/>
                  </a:lnTo>
                  <a:lnTo>
                    <a:pt x="284017" y="2754159"/>
                  </a:lnTo>
                  <a:lnTo>
                    <a:pt x="243362" y="2734579"/>
                  </a:lnTo>
                  <a:lnTo>
                    <a:pt x="205016" y="2711288"/>
                  </a:lnTo>
                  <a:lnTo>
                    <a:pt x="169215" y="2684519"/>
                  </a:lnTo>
                  <a:lnTo>
                    <a:pt x="136191" y="2654506"/>
                  </a:lnTo>
                  <a:lnTo>
                    <a:pt x="106178" y="2621482"/>
                  </a:lnTo>
                  <a:lnTo>
                    <a:pt x="79409" y="2585681"/>
                  </a:lnTo>
                  <a:lnTo>
                    <a:pt x="56118" y="2547335"/>
                  </a:lnTo>
                  <a:lnTo>
                    <a:pt x="36538" y="2506680"/>
                  </a:lnTo>
                  <a:lnTo>
                    <a:pt x="20903" y="2463947"/>
                  </a:lnTo>
                  <a:lnTo>
                    <a:pt x="9445" y="2419372"/>
                  </a:lnTo>
                  <a:lnTo>
                    <a:pt x="2400" y="2373186"/>
                  </a:lnTo>
                  <a:lnTo>
                    <a:pt x="0" y="2325624"/>
                  </a:lnTo>
                  <a:lnTo>
                    <a:pt x="0" y="1627886"/>
                  </a:lnTo>
                  <a:lnTo>
                    <a:pt x="0" y="465074"/>
                  </a:lnTo>
                  <a:close/>
                </a:path>
              </a:pathLst>
            </a:custGeom>
            <a:ln w="12700">
              <a:solidFill>
                <a:srgbClr val="F69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60265" y="2961893"/>
            <a:ext cx="2972435" cy="13081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  <a:tabLst>
                <a:tab pos="1773555" algn="l"/>
              </a:tabLst>
            </a:pPr>
            <a:r>
              <a:rPr sz="2750" spc="-10" dirty="0">
                <a:solidFill>
                  <a:srgbClr val="585858"/>
                </a:solidFill>
                <a:latin typeface="Arial"/>
                <a:cs typeface="Arial"/>
              </a:rPr>
              <a:t>Evaluating</a:t>
            </a: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2750" spc="-25" dirty="0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sz="2750" b="1" dirty="0">
                <a:solidFill>
                  <a:srgbClr val="585858"/>
                </a:solidFill>
                <a:latin typeface="Arial"/>
                <a:cs typeface="Arial"/>
              </a:rPr>
              <a:t>author</a:t>
            </a:r>
            <a:r>
              <a:rPr sz="2750" b="1" spc="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750" spc="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group</a:t>
            </a:r>
            <a:r>
              <a:rPr sz="2750" spc="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spc="-25" dirty="0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sz="2750" spc="-10" dirty="0">
                <a:solidFill>
                  <a:srgbClr val="585858"/>
                </a:solidFill>
                <a:latin typeface="Arial"/>
                <a:cs typeface="Arial"/>
              </a:rPr>
              <a:t>works</a:t>
            </a:r>
            <a:endParaRPr sz="2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0176" y="1915160"/>
            <a:ext cx="2773680" cy="17373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  <a:tabLst>
                <a:tab pos="1736089" algn="l"/>
              </a:tabLst>
            </a:pPr>
            <a:r>
              <a:rPr sz="2750" spc="-10" dirty="0">
                <a:solidFill>
                  <a:srgbClr val="585858"/>
                </a:solidFill>
                <a:latin typeface="Arial"/>
                <a:cs typeface="Arial"/>
              </a:rPr>
              <a:t>Assessing</a:t>
            </a: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2750" spc="-5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2750" b="1" dirty="0">
                <a:solidFill>
                  <a:srgbClr val="585858"/>
                </a:solidFill>
                <a:latin typeface="Arial"/>
                <a:cs typeface="Arial"/>
              </a:rPr>
              <a:t>journal</a:t>
            </a: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's</a:t>
            </a:r>
            <a:r>
              <a:rPr sz="2750" spc="2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585858"/>
                </a:solidFill>
                <a:latin typeface="Arial"/>
                <a:cs typeface="Arial"/>
              </a:rPr>
              <a:t>quality </a:t>
            </a: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750" spc="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choosing</a:t>
            </a:r>
            <a:r>
              <a:rPr sz="2750" spc="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spc="-5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2750" dirty="0">
                <a:solidFill>
                  <a:srgbClr val="585858"/>
                </a:solidFill>
                <a:latin typeface="Arial"/>
                <a:cs typeface="Arial"/>
              </a:rPr>
              <a:t>publication</a:t>
            </a:r>
            <a:r>
              <a:rPr sz="2750" spc="1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750" spc="-20" dirty="0">
                <a:solidFill>
                  <a:srgbClr val="585858"/>
                </a:solidFill>
                <a:latin typeface="Arial"/>
                <a:cs typeface="Arial"/>
              </a:rPr>
              <a:t>venue</a:t>
            </a:r>
            <a:endParaRPr sz="27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17116" y="5530596"/>
            <a:ext cx="1118870" cy="593725"/>
          </a:xfrm>
          <a:custGeom>
            <a:avLst/>
            <a:gdLst/>
            <a:ahLst/>
            <a:cxnLst/>
            <a:rect l="l" t="t" r="r" b="b"/>
            <a:pathLst>
              <a:path w="1118870" h="593725">
                <a:moveTo>
                  <a:pt x="144810" y="285343"/>
                </a:moveTo>
                <a:lnTo>
                  <a:pt x="94352" y="285343"/>
                </a:lnTo>
                <a:lnTo>
                  <a:pt x="158360" y="593483"/>
                </a:lnTo>
                <a:lnTo>
                  <a:pt x="206747" y="583425"/>
                </a:lnTo>
                <a:lnTo>
                  <a:pt x="144810" y="285343"/>
                </a:lnTo>
                <a:close/>
              </a:path>
              <a:path w="1118870" h="593725">
                <a:moveTo>
                  <a:pt x="124578" y="187972"/>
                </a:moveTo>
                <a:lnTo>
                  <a:pt x="93336" y="194449"/>
                </a:lnTo>
                <a:lnTo>
                  <a:pt x="88621" y="208856"/>
                </a:lnTo>
                <a:lnTo>
                  <a:pt x="81715" y="223923"/>
                </a:lnTo>
                <a:lnTo>
                  <a:pt x="48211" y="272399"/>
                </a:lnTo>
                <a:lnTo>
                  <a:pt x="17541" y="302879"/>
                </a:lnTo>
                <a:lnTo>
                  <a:pt x="0" y="317045"/>
                </a:lnTo>
                <a:lnTo>
                  <a:pt x="9770" y="363753"/>
                </a:lnTo>
                <a:lnTo>
                  <a:pt x="43274" y="338855"/>
                </a:lnTo>
                <a:lnTo>
                  <a:pt x="77588" y="306195"/>
                </a:lnTo>
                <a:lnTo>
                  <a:pt x="94352" y="285343"/>
                </a:lnTo>
                <a:lnTo>
                  <a:pt x="144810" y="285343"/>
                </a:lnTo>
                <a:lnTo>
                  <a:pt x="124578" y="187972"/>
                </a:lnTo>
                <a:close/>
              </a:path>
              <a:path w="1118870" h="593725">
                <a:moveTo>
                  <a:pt x="504181" y="223939"/>
                </a:moveTo>
                <a:lnTo>
                  <a:pt x="449063" y="235394"/>
                </a:lnTo>
                <a:lnTo>
                  <a:pt x="460620" y="290461"/>
                </a:lnTo>
                <a:lnTo>
                  <a:pt x="515611" y="279006"/>
                </a:lnTo>
                <a:lnTo>
                  <a:pt x="504181" y="223939"/>
                </a:lnTo>
                <a:close/>
              </a:path>
              <a:path w="1118870" h="593725">
                <a:moveTo>
                  <a:pt x="552060" y="454177"/>
                </a:moveTo>
                <a:lnTo>
                  <a:pt x="496942" y="465632"/>
                </a:lnTo>
                <a:lnTo>
                  <a:pt x="508372" y="520699"/>
                </a:lnTo>
                <a:lnTo>
                  <a:pt x="563490" y="509244"/>
                </a:lnTo>
                <a:lnTo>
                  <a:pt x="552060" y="454177"/>
                </a:lnTo>
                <a:close/>
              </a:path>
              <a:path w="1118870" h="593725">
                <a:moveTo>
                  <a:pt x="779898" y="53339"/>
                </a:moveTo>
                <a:lnTo>
                  <a:pt x="726431" y="64477"/>
                </a:lnTo>
                <a:lnTo>
                  <a:pt x="808346" y="458330"/>
                </a:lnTo>
                <a:lnTo>
                  <a:pt x="858384" y="447941"/>
                </a:lnTo>
                <a:lnTo>
                  <a:pt x="793995" y="138442"/>
                </a:lnTo>
                <a:lnTo>
                  <a:pt x="866612" y="138442"/>
                </a:lnTo>
                <a:lnTo>
                  <a:pt x="779898" y="53339"/>
                </a:lnTo>
                <a:close/>
              </a:path>
              <a:path w="1118870" h="593725">
                <a:moveTo>
                  <a:pt x="866612" y="138442"/>
                </a:moveTo>
                <a:lnTo>
                  <a:pt x="793995" y="138442"/>
                </a:lnTo>
                <a:lnTo>
                  <a:pt x="1065267" y="404926"/>
                </a:lnTo>
                <a:lnTo>
                  <a:pt x="1118734" y="393801"/>
                </a:lnTo>
                <a:lnTo>
                  <a:pt x="1103293" y="319570"/>
                </a:lnTo>
                <a:lnTo>
                  <a:pt x="1051170" y="319570"/>
                </a:lnTo>
                <a:lnTo>
                  <a:pt x="866612" y="138442"/>
                </a:lnTo>
                <a:close/>
              </a:path>
              <a:path w="1118870" h="593725">
                <a:moveTo>
                  <a:pt x="1036819" y="0"/>
                </a:moveTo>
                <a:lnTo>
                  <a:pt x="986781" y="10286"/>
                </a:lnTo>
                <a:lnTo>
                  <a:pt x="1051170" y="319570"/>
                </a:lnTo>
                <a:lnTo>
                  <a:pt x="1103293" y="319570"/>
                </a:lnTo>
                <a:lnTo>
                  <a:pt x="103681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07301" y="5435091"/>
            <a:ext cx="831850" cy="328295"/>
          </a:xfrm>
          <a:custGeom>
            <a:avLst/>
            <a:gdLst/>
            <a:ahLst/>
            <a:cxnLst/>
            <a:rect l="l" t="t" r="r" b="b"/>
            <a:pathLst>
              <a:path w="831850" h="328295">
                <a:moveTo>
                  <a:pt x="158623" y="297345"/>
                </a:moveTo>
                <a:lnTo>
                  <a:pt x="148463" y="248716"/>
                </a:lnTo>
                <a:lnTo>
                  <a:pt x="0" y="279615"/>
                </a:lnTo>
                <a:lnTo>
                  <a:pt x="10033" y="328244"/>
                </a:lnTo>
                <a:lnTo>
                  <a:pt x="158623" y="297345"/>
                </a:lnTo>
                <a:close/>
              </a:path>
              <a:path w="831850" h="328295">
                <a:moveTo>
                  <a:pt x="345186" y="258559"/>
                </a:moveTo>
                <a:lnTo>
                  <a:pt x="335026" y="209931"/>
                </a:lnTo>
                <a:lnTo>
                  <a:pt x="186436" y="240830"/>
                </a:lnTo>
                <a:lnTo>
                  <a:pt x="196596" y="289458"/>
                </a:lnTo>
                <a:lnTo>
                  <a:pt x="345186" y="258559"/>
                </a:lnTo>
                <a:close/>
              </a:path>
              <a:path w="831850" h="328295">
                <a:moveTo>
                  <a:pt x="531622" y="219786"/>
                </a:moveTo>
                <a:lnTo>
                  <a:pt x="521589" y="171157"/>
                </a:lnTo>
                <a:lnTo>
                  <a:pt x="372999" y="202044"/>
                </a:lnTo>
                <a:lnTo>
                  <a:pt x="383032" y="250672"/>
                </a:lnTo>
                <a:lnTo>
                  <a:pt x="531622" y="219786"/>
                </a:lnTo>
                <a:close/>
              </a:path>
              <a:path w="831850" h="328295">
                <a:moveTo>
                  <a:pt x="831850" y="100965"/>
                </a:moveTo>
                <a:lnTo>
                  <a:pt x="822452" y="55880"/>
                </a:lnTo>
                <a:lnTo>
                  <a:pt x="538734" y="0"/>
                </a:lnTo>
                <a:lnTo>
                  <a:pt x="548640" y="48133"/>
                </a:lnTo>
                <a:lnTo>
                  <a:pt x="772922" y="90043"/>
                </a:lnTo>
                <a:lnTo>
                  <a:pt x="584200" y="218668"/>
                </a:lnTo>
                <a:lnTo>
                  <a:pt x="594106" y="266750"/>
                </a:lnTo>
                <a:lnTo>
                  <a:pt x="831850" y="100965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0196" rIns="0" bIns="0" rtlCol="0">
            <a:spAutoFit/>
          </a:bodyPr>
          <a:lstStyle/>
          <a:p>
            <a:pPr marL="81280">
              <a:lnSpc>
                <a:spcPts val="5120"/>
              </a:lnSpc>
              <a:spcBef>
                <a:spcPts val="130"/>
              </a:spcBef>
            </a:pPr>
            <a:r>
              <a:rPr sz="4400" dirty="0"/>
              <a:t>Metric</a:t>
            </a:r>
            <a:r>
              <a:rPr sz="4400" spc="-130" dirty="0"/>
              <a:t> </a:t>
            </a:r>
            <a:r>
              <a:rPr sz="4400" dirty="0"/>
              <a:t>Building</a:t>
            </a:r>
            <a:r>
              <a:rPr sz="4400" spc="-114" dirty="0"/>
              <a:t> </a:t>
            </a:r>
            <a:r>
              <a:rPr sz="4400" spc="-10" dirty="0"/>
              <a:t>Blocks:</a:t>
            </a:r>
            <a:endParaRPr sz="4400"/>
          </a:p>
          <a:p>
            <a:pPr marL="81280">
              <a:lnSpc>
                <a:spcPts val="3679"/>
              </a:lnSpc>
            </a:pPr>
            <a:r>
              <a:rPr sz="3200" dirty="0">
                <a:solidFill>
                  <a:srgbClr val="7E7E7E"/>
                </a:solidFill>
              </a:rPr>
              <a:t>Citations</a:t>
            </a:r>
            <a:r>
              <a:rPr sz="3200" spc="-114" dirty="0">
                <a:solidFill>
                  <a:srgbClr val="7E7E7E"/>
                </a:solidFill>
              </a:rPr>
              <a:t> </a:t>
            </a:r>
            <a:r>
              <a:rPr sz="3200" dirty="0">
                <a:solidFill>
                  <a:srgbClr val="7E7E7E"/>
                </a:solidFill>
              </a:rPr>
              <a:t>&amp;</a:t>
            </a:r>
            <a:r>
              <a:rPr sz="3200" spc="50" dirty="0">
                <a:solidFill>
                  <a:srgbClr val="7E7E7E"/>
                </a:solidFill>
              </a:rPr>
              <a:t> </a:t>
            </a:r>
            <a:r>
              <a:rPr sz="3200" dirty="0">
                <a:solidFill>
                  <a:srgbClr val="7E7E7E"/>
                </a:solidFill>
              </a:rPr>
              <a:t>Online</a:t>
            </a:r>
            <a:r>
              <a:rPr sz="3200" spc="-65" dirty="0">
                <a:solidFill>
                  <a:srgbClr val="7E7E7E"/>
                </a:solidFill>
              </a:rPr>
              <a:t> </a:t>
            </a:r>
            <a:r>
              <a:rPr sz="3200" spc="-10" dirty="0">
                <a:solidFill>
                  <a:srgbClr val="7E7E7E"/>
                </a:solidFill>
              </a:rPr>
              <a:t>Engagement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025" y="2752725"/>
            <a:ext cx="4457700" cy="2324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1914525"/>
            <a:ext cx="5238750" cy="3810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612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5"/>
              </a:spcBef>
            </a:pPr>
            <a:r>
              <a:rPr sz="5400" dirty="0"/>
              <a:t>Most</a:t>
            </a:r>
            <a:r>
              <a:rPr sz="5400" spc="-10" dirty="0"/>
              <a:t> </a:t>
            </a:r>
            <a:r>
              <a:rPr sz="5400" dirty="0"/>
              <a:t>metrics</a:t>
            </a:r>
            <a:r>
              <a:rPr sz="5400" spc="-10" dirty="0"/>
              <a:t> </a:t>
            </a:r>
            <a:r>
              <a:rPr sz="5400" dirty="0"/>
              <a:t>start</a:t>
            </a:r>
            <a:r>
              <a:rPr sz="5400" spc="-65" dirty="0"/>
              <a:t> </a:t>
            </a:r>
            <a:r>
              <a:rPr sz="5400" dirty="0"/>
              <a:t>with</a:t>
            </a:r>
            <a:r>
              <a:rPr sz="5400" spc="-5" dirty="0"/>
              <a:t> </a:t>
            </a:r>
            <a:r>
              <a:rPr sz="5400" spc="-10" dirty="0"/>
              <a:t>citations.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1981200"/>
            <a:ext cx="3962400" cy="39528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42048" rIns="0" bIns="0" rtlCol="0">
            <a:spAutoFit/>
          </a:bodyPr>
          <a:lstStyle/>
          <a:p>
            <a:pPr marL="673735">
              <a:lnSpc>
                <a:spcPct val="100000"/>
              </a:lnSpc>
              <a:spcBef>
                <a:spcPts val="2695"/>
              </a:spcBef>
            </a:pPr>
            <a:r>
              <a:rPr dirty="0"/>
              <a:t>Article</a:t>
            </a:r>
            <a:r>
              <a:rPr spc="-85" dirty="0"/>
              <a:t> </a:t>
            </a:r>
            <a:r>
              <a:rPr dirty="0"/>
              <a:t>Level</a:t>
            </a:r>
            <a:r>
              <a:rPr spc="15" dirty="0"/>
              <a:t> </a:t>
            </a:r>
            <a:r>
              <a:rPr spc="-10" dirty="0"/>
              <a:t>Metrics</a:t>
            </a:r>
          </a:p>
          <a:p>
            <a:pPr marL="673735">
              <a:lnSpc>
                <a:spcPct val="100000"/>
              </a:lnSpc>
              <a:spcBef>
                <a:spcPts val="1045"/>
              </a:spcBef>
            </a:pPr>
            <a:r>
              <a:rPr sz="2400" dirty="0">
                <a:solidFill>
                  <a:srgbClr val="888888"/>
                </a:solidFill>
              </a:rPr>
              <a:t>Common</a:t>
            </a:r>
            <a:r>
              <a:rPr sz="2400" spc="-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metrics</a:t>
            </a:r>
            <a:r>
              <a:rPr sz="2400" spc="-8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to</a:t>
            </a:r>
            <a:r>
              <a:rPr sz="2400" spc="-14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assess</a:t>
            </a:r>
            <a:r>
              <a:rPr sz="2400" spc="5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article</a:t>
            </a:r>
            <a:r>
              <a:rPr sz="2400" spc="-6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level</a:t>
            </a:r>
            <a:r>
              <a:rPr sz="2400" spc="105" dirty="0">
                <a:solidFill>
                  <a:srgbClr val="888888"/>
                </a:solidFill>
              </a:rPr>
              <a:t> </a:t>
            </a:r>
            <a:r>
              <a:rPr sz="2400" spc="-10" dirty="0">
                <a:solidFill>
                  <a:srgbClr val="888888"/>
                </a:solidFill>
              </a:rPr>
              <a:t>impact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0"/>
              </a:spcBef>
            </a:pPr>
            <a:r>
              <a:rPr dirty="0"/>
              <a:t>Citation</a:t>
            </a:r>
            <a:r>
              <a:rPr spc="-145" dirty="0"/>
              <a:t> </a:t>
            </a:r>
            <a:r>
              <a:rPr spc="-10" dirty="0"/>
              <a:t>Counts</a:t>
            </a: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888888"/>
                </a:solidFill>
              </a:rPr>
              <a:t>A</a:t>
            </a:r>
            <a:r>
              <a:rPr sz="2400" spc="-18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measure</a:t>
            </a:r>
            <a:r>
              <a:rPr sz="2400" spc="-3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of</a:t>
            </a:r>
            <a:r>
              <a:rPr sz="2400" spc="-5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the</a:t>
            </a:r>
            <a:r>
              <a:rPr sz="2400" spc="-5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number</a:t>
            </a:r>
            <a:r>
              <a:rPr sz="2400" spc="-4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of</a:t>
            </a:r>
            <a:r>
              <a:rPr sz="2400" spc="1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citations</a:t>
            </a:r>
            <a:r>
              <a:rPr sz="2400" spc="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made</a:t>
            </a:r>
            <a:r>
              <a:rPr sz="2400" spc="2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to</a:t>
            </a:r>
            <a:r>
              <a:rPr sz="2400" spc="-4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a</a:t>
            </a:r>
            <a:r>
              <a:rPr sz="2400" spc="-12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work</a:t>
            </a:r>
            <a:r>
              <a:rPr sz="2400" spc="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by</a:t>
            </a:r>
            <a:r>
              <a:rPr sz="2400" spc="-6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other</a:t>
            </a:r>
            <a:r>
              <a:rPr sz="2400" spc="25" dirty="0">
                <a:solidFill>
                  <a:srgbClr val="888888"/>
                </a:solidFill>
              </a:rPr>
              <a:t> </a:t>
            </a:r>
            <a:r>
              <a:rPr sz="2400" spc="-10" dirty="0">
                <a:solidFill>
                  <a:srgbClr val="888888"/>
                </a:solidFill>
              </a:rPr>
              <a:t>works.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73100" y="2014159"/>
            <a:ext cx="4999355" cy="3325495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70"/>
              </a:spcBef>
              <a:buChar char="•"/>
              <a:tabLst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Simple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475"/>
              </a:spcBef>
              <a:buChar char="•"/>
              <a:tabLst>
                <a:tab pos="298450" algn="l"/>
              </a:tabLst>
            </a:pPr>
            <a:r>
              <a:rPr sz="2400" dirty="0">
                <a:latin typeface="Arial"/>
                <a:cs typeface="Arial"/>
              </a:rPr>
              <a:t>Well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recognized</a:t>
            </a:r>
            <a:endParaRPr sz="2400">
              <a:latin typeface="Arial"/>
              <a:cs typeface="Arial"/>
            </a:endParaRPr>
          </a:p>
          <a:p>
            <a:pPr marL="298450" marR="784225" indent="-286385">
              <a:lnSpc>
                <a:spcPts val="4360"/>
              </a:lnSpc>
              <a:spcBef>
                <a:spcPts val="315"/>
              </a:spcBef>
              <a:buChar char="•"/>
              <a:tabLst>
                <a:tab pos="298450" algn="l"/>
              </a:tabLst>
            </a:pPr>
            <a:r>
              <a:rPr sz="2400" dirty="0">
                <a:latin typeface="Arial"/>
                <a:cs typeface="Arial"/>
              </a:rPr>
              <a:t>Counts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likely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vary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slightly </a:t>
            </a:r>
            <a:r>
              <a:rPr sz="2400" dirty="0">
                <a:latin typeface="Arial"/>
                <a:cs typeface="Arial"/>
              </a:rPr>
              <a:t>between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sources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75"/>
              </a:spcBef>
              <a:buChar char="•"/>
              <a:tabLst>
                <a:tab pos="298450" algn="l"/>
              </a:tabLst>
            </a:pPr>
            <a:r>
              <a:rPr sz="2400" dirty="0">
                <a:latin typeface="Arial"/>
                <a:cs typeface="Arial"/>
              </a:rPr>
              <a:t>Often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significantly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delay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between</a:t>
            </a:r>
            <a:endParaRPr sz="240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1405"/>
              </a:spcBef>
            </a:pPr>
            <a:r>
              <a:rPr sz="2400" spc="-10" dirty="0">
                <a:latin typeface="Arial"/>
                <a:cs typeface="Arial"/>
              </a:rPr>
              <a:t>publication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citations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(lag)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9251" y="2892048"/>
            <a:ext cx="5140346" cy="20588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0"/>
              </a:spcBef>
            </a:pPr>
            <a:r>
              <a:rPr dirty="0"/>
              <a:t>Citation</a:t>
            </a:r>
            <a:r>
              <a:rPr spc="-145" dirty="0"/>
              <a:t> </a:t>
            </a:r>
            <a:r>
              <a:rPr spc="-10" dirty="0"/>
              <a:t>Counts</a:t>
            </a: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888888"/>
                </a:solidFill>
              </a:rPr>
              <a:t>A</a:t>
            </a:r>
            <a:r>
              <a:rPr sz="2400" spc="-18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measure</a:t>
            </a:r>
            <a:r>
              <a:rPr sz="2400" spc="-3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of</a:t>
            </a:r>
            <a:r>
              <a:rPr sz="2400" spc="-5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the</a:t>
            </a:r>
            <a:r>
              <a:rPr sz="2400" spc="-5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number</a:t>
            </a:r>
            <a:r>
              <a:rPr sz="2400" spc="-4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of</a:t>
            </a:r>
            <a:r>
              <a:rPr sz="2400" spc="1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citations</a:t>
            </a:r>
            <a:r>
              <a:rPr sz="2400" spc="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made</a:t>
            </a:r>
            <a:r>
              <a:rPr sz="2400" spc="2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to</a:t>
            </a:r>
            <a:r>
              <a:rPr sz="2400" spc="-4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a</a:t>
            </a:r>
            <a:r>
              <a:rPr sz="2400" spc="-12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work</a:t>
            </a:r>
            <a:r>
              <a:rPr sz="2400" spc="5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by</a:t>
            </a:r>
            <a:r>
              <a:rPr sz="2400" spc="-60" dirty="0">
                <a:solidFill>
                  <a:srgbClr val="888888"/>
                </a:solidFill>
              </a:rPr>
              <a:t> </a:t>
            </a:r>
            <a:r>
              <a:rPr sz="2400" dirty="0">
                <a:solidFill>
                  <a:srgbClr val="888888"/>
                </a:solidFill>
              </a:rPr>
              <a:t>other</a:t>
            </a:r>
            <a:r>
              <a:rPr sz="2400" spc="25" dirty="0">
                <a:solidFill>
                  <a:srgbClr val="888888"/>
                </a:solidFill>
              </a:rPr>
              <a:t> </a:t>
            </a:r>
            <a:r>
              <a:rPr sz="2400" spc="-10" dirty="0">
                <a:solidFill>
                  <a:srgbClr val="888888"/>
                </a:solidFill>
              </a:rPr>
              <a:t>works.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/>
              <a:t>Health</a:t>
            </a:r>
            <a:r>
              <a:rPr spc="-30" dirty="0"/>
              <a:t> </a:t>
            </a:r>
            <a:r>
              <a:rPr spc="-65" dirty="0"/>
              <a:t>Sciences</a:t>
            </a:r>
            <a:r>
              <a:rPr spc="85" dirty="0"/>
              <a:t> </a:t>
            </a:r>
            <a:r>
              <a:rPr spc="-40" dirty="0"/>
              <a:t>Library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0847" y="1923478"/>
            <a:ext cx="5156200" cy="4086860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400" b="1" spc="-10" dirty="0">
                <a:latin typeface="Arial"/>
                <a:cs typeface="Arial"/>
              </a:rPr>
              <a:t>Advantages</a:t>
            </a:r>
            <a:endParaRPr sz="2400">
              <a:latin typeface="Arial"/>
              <a:cs typeface="Arial"/>
            </a:endParaRPr>
          </a:p>
          <a:p>
            <a:pPr marL="116839" indent="-114300">
              <a:lnSpc>
                <a:spcPct val="100000"/>
              </a:lnSpc>
              <a:spcBef>
                <a:spcPts val="1475"/>
              </a:spcBef>
              <a:buSzPct val="95833"/>
              <a:buChar char="•"/>
              <a:tabLst>
                <a:tab pos="116839" algn="l"/>
              </a:tabLst>
            </a:pPr>
            <a:r>
              <a:rPr sz="2400" spc="-10" dirty="0">
                <a:latin typeface="Arial"/>
                <a:cs typeface="Arial"/>
              </a:rPr>
              <a:t>Established</a:t>
            </a:r>
            <a:endParaRPr sz="2400">
              <a:latin typeface="Arial"/>
              <a:cs typeface="Arial"/>
            </a:endParaRPr>
          </a:p>
          <a:p>
            <a:pPr marL="116839" indent="-114300">
              <a:lnSpc>
                <a:spcPct val="100000"/>
              </a:lnSpc>
              <a:spcBef>
                <a:spcPts val="1400"/>
              </a:spcBef>
              <a:buSzPct val="95833"/>
              <a:buChar char="•"/>
              <a:tabLst>
                <a:tab pos="116839" algn="l"/>
              </a:tabLst>
            </a:pPr>
            <a:r>
              <a:rPr sz="2400" dirty="0">
                <a:latin typeface="Arial"/>
                <a:cs typeface="Arial"/>
              </a:rPr>
              <a:t>Well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understood</a:t>
            </a:r>
            <a:endParaRPr sz="2400">
              <a:latin typeface="Arial"/>
              <a:cs typeface="Arial"/>
            </a:endParaRPr>
          </a:p>
          <a:p>
            <a:pPr marL="116839" indent="-114300">
              <a:lnSpc>
                <a:spcPct val="100000"/>
              </a:lnSpc>
              <a:spcBef>
                <a:spcPts val="1475"/>
              </a:spcBef>
              <a:buSzPct val="95833"/>
              <a:buChar char="•"/>
              <a:tabLst>
                <a:tab pos="116839" algn="l"/>
              </a:tabLst>
            </a:pPr>
            <a:r>
              <a:rPr sz="2400" dirty="0">
                <a:latin typeface="Arial"/>
                <a:cs typeface="Arial"/>
              </a:rPr>
              <a:t>Easily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quantifiable</a:t>
            </a:r>
            <a:endParaRPr sz="2400">
              <a:latin typeface="Arial"/>
              <a:cs typeface="Arial"/>
            </a:endParaRPr>
          </a:p>
          <a:p>
            <a:pPr marL="116839" indent="-114300">
              <a:lnSpc>
                <a:spcPct val="100000"/>
              </a:lnSpc>
              <a:spcBef>
                <a:spcPts val="1475"/>
              </a:spcBef>
              <a:buSzPct val="95833"/>
              <a:buChar char="•"/>
              <a:tabLst>
                <a:tab pos="116839" algn="l"/>
              </a:tabLst>
            </a:pPr>
            <a:r>
              <a:rPr sz="2400" dirty="0">
                <a:latin typeface="Arial"/>
                <a:cs typeface="Arial"/>
              </a:rPr>
              <a:t>Demonstrates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academic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engagement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400" dirty="0">
                <a:latin typeface="Arial"/>
                <a:cs typeface="Arial"/>
              </a:rPr>
              <a:t>with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work*</a:t>
            </a:r>
            <a:endParaRPr sz="2400">
              <a:latin typeface="Arial"/>
              <a:cs typeface="Arial"/>
            </a:endParaRPr>
          </a:p>
          <a:p>
            <a:pPr marL="12700" marR="57150">
              <a:lnSpc>
                <a:spcPct val="157600"/>
              </a:lnSpc>
              <a:spcBef>
                <a:spcPts val="125"/>
              </a:spcBef>
            </a:pPr>
            <a:r>
              <a:rPr sz="155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*This</a:t>
            </a:r>
            <a:r>
              <a:rPr sz="1550" spc="105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 </a:t>
            </a:r>
            <a:r>
              <a:rPr sz="155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engagement</a:t>
            </a:r>
            <a:r>
              <a:rPr sz="1550" spc="37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 </a:t>
            </a:r>
            <a:r>
              <a:rPr sz="155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might</a:t>
            </a:r>
            <a:r>
              <a:rPr sz="1550" spc="22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 </a:t>
            </a:r>
            <a:r>
              <a:rPr sz="155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not</a:t>
            </a:r>
            <a:r>
              <a:rPr sz="1550" spc="85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 </a:t>
            </a:r>
            <a:r>
              <a:rPr sz="155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always</a:t>
            </a:r>
            <a:r>
              <a:rPr sz="1550" spc="35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 </a:t>
            </a:r>
            <a:r>
              <a:rPr sz="155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be</a:t>
            </a:r>
            <a:r>
              <a:rPr sz="1550" spc="2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 </a:t>
            </a:r>
            <a:r>
              <a:rPr sz="155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positive,</a:t>
            </a:r>
            <a:r>
              <a:rPr sz="1550" spc="1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 </a:t>
            </a:r>
            <a:r>
              <a:rPr sz="155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see</a:t>
            </a:r>
            <a:r>
              <a:rPr sz="1550" spc="2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 </a:t>
            </a:r>
            <a:r>
              <a:rPr sz="155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The</a:t>
            </a:r>
            <a:r>
              <a:rPr sz="1550" spc="-25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 </a:t>
            </a:r>
            <a:r>
              <a:rPr sz="155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Citation</a:t>
            </a:r>
            <a:r>
              <a:rPr sz="1550" u="heavy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55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Typing</a:t>
            </a:r>
            <a:r>
              <a:rPr sz="1550" u="heavy" spc="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55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Ontology</a:t>
            </a:r>
            <a:r>
              <a:rPr sz="1550" spc="254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 </a:t>
            </a:r>
            <a:r>
              <a:rPr sz="1550" dirty="0">
                <a:latin typeface="Arial"/>
                <a:cs typeface="Arial"/>
                <a:hlinkClick r:id="rId2"/>
              </a:rPr>
              <a:t>&amp;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Scite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3650" y="1923478"/>
            <a:ext cx="5069840" cy="3878579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400" b="1" spc="-10" dirty="0">
                <a:latin typeface="Arial"/>
                <a:cs typeface="Arial"/>
              </a:rPr>
              <a:t>Disadvantages</a:t>
            </a:r>
            <a:endParaRPr sz="2400">
              <a:latin typeface="Arial"/>
              <a:cs typeface="Arial"/>
            </a:endParaRPr>
          </a:p>
          <a:p>
            <a:pPr marL="117475" indent="-114300">
              <a:lnSpc>
                <a:spcPct val="100000"/>
              </a:lnSpc>
              <a:spcBef>
                <a:spcPts val="1475"/>
              </a:spcBef>
              <a:buSzPct val="95833"/>
              <a:buChar char="•"/>
              <a:tabLst>
                <a:tab pos="117475" algn="l"/>
              </a:tabLst>
            </a:pPr>
            <a:r>
              <a:rPr sz="2400" dirty="0">
                <a:latin typeface="Arial"/>
                <a:cs typeface="Arial"/>
              </a:rPr>
              <a:t>Slow 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occur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thus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disadvantage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400" dirty="0">
                <a:latin typeface="Arial"/>
                <a:cs typeface="Arial"/>
              </a:rPr>
              <a:t>early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career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researchers</a:t>
            </a:r>
            <a:endParaRPr sz="2400">
              <a:latin typeface="Arial"/>
              <a:cs typeface="Arial"/>
            </a:endParaRPr>
          </a:p>
          <a:p>
            <a:pPr marL="117475" indent="-114300">
              <a:lnSpc>
                <a:spcPct val="100000"/>
              </a:lnSpc>
              <a:spcBef>
                <a:spcPts val="1475"/>
              </a:spcBef>
              <a:buSzPct val="95833"/>
              <a:buChar char="•"/>
              <a:tabLst>
                <a:tab pos="117475" algn="l"/>
              </a:tabLst>
            </a:pPr>
            <a:r>
              <a:rPr sz="2400" dirty="0">
                <a:latin typeface="Arial"/>
                <a:cs typeface="Arial"/>
              </a:rPr>
              <a:t>Highly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dependent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discipline</a:t>
            </a:r>
            <a:endParaRPr sz="2400">
              <a:latin typeface="Arial"/>
              <a:cs typeface="Arial"/>
            </a:endParaRPr>
          </a:p>
          <a:p>
            <a:pPr marL="117475" indent="-114300">
              <a:lnSpc>
                <a:spcPct val="100000"/>
              </a:lnSpc>
              <a:spcBef>
                <a:spcPts val="1475"/>
              </a:spcBef>
              <a:buSzPct val="95833"/>
              <a:buChar char="•"/>
              <a:tabLst>
                <a:tab pos="117475" algn="l"/>
              </a:tabLst>
            </a:pPr>
            <a:r>
              <a:rPr sz="2400" dirty="0">
                <a:latin typeface="Arial"/>
                <a:cs typeface="Arial"/>
              </a:rPr>
              <a:t>Do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demonstrate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public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400" dirty="0">
                <a:latin typeface="Arial"/>
                <a:cs typeface="Arial"/>
              </a:rPr>
              <a:t>commercial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impact</a:t>
            </a:r>
            <a:endParaRPr sz="2400">
              <a:latin typeface="Arial"/>
              <a:cs typeface="Arial"/>
            </a:endParaRPr>
          </a:p>
          <a:p>
            <a:pPr marL="117475" indent="-114300">
              <a:lnSpc>
                <a:spcPct val="100000"/>
              </a:lnSpc>
              <a:spcBef>
                <a:spcPts val="1475"/>
              </a:spcBef>
              <a:buSzPct val="95833"/>
              <a:buChar char="•"/>
              <a:tabLst>
                <a:tab pos="117475" algn="l"/>
              </a:tabLst>
            </a:pPr>
            <a:r>
              <a:rPr sz="2400" spc="-25" dirty="0">
                <a:latin typeface="Arial"/>
                <a:cs typeface="Arial"/>
              </a:rPr>
              <a:t>Typically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vary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depending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source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D6E4CA336F74D94DE2268E40125E1" ma:contentTypeVersion="18" ma:contentTypeDescription="Create a new document." ma:contentTypeScope="" ma:versionID="38fe62104956ff05588c333b2adf1f19">
  <xsd:schema xmlns:xsd="http://www.w3.org/2001/XMLSchema" xmlns:xs="http://www.w3.org/2001/XMLSchema" xmlns:p="http://schemas.microsoft.com/office/2006/metadata/properties" xmlns:ns2="4b0cd99f-67e1-42ef-9d87-a93b8801e167" xmlns:ns3="ecebac2a-1c6d-4e7e-a809-e8984ab44acf" targetNamespace="http://schemas.microsoft.com/office/2006/metadata/properties" ma:root="true" ma:fieldsID="89d74f28451f1f025390614dc3837163" ns2:_="" ns3:_="">
    <xsd:import namespace="4b0cd99f-67e1-42ef-9d87-a93b8801e167"/>
    <xsd:import namespace="ecebac2a-1c6d-4e7e-a809-e8984ab4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cd99f-67e1-42ef-9d87-a93b8801e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8ab95b9-39aa-4b9d-a2e7-0451eedf9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bac2a-1c6d-4e7e-a809-e8984ab4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49d866-60c6-4559-842f-764d32f99b7f}" ma:internalName="TaxCatchAll" ma:showField="CatchAllData" ma:web="ecebac2a-1c6d-4e7e-a809-e8984ab4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0cd99f-67e1-42ef-9d87-a93b8801e167">
      <Terms xmlns="http://schemas.microsoft.com/office/infopath/2007/PartnerControls"/>
    </lcf76f155ced4ddcb4097134ff3c332f>
    <TaxCatchAll xmlns="ecebac2a-1c6d-4e7e-a809-e8984ab44acf" xsi:nil="true"/>
  </documentManagement>
</p:properties>
</file>

<file path=customXml/itemProps1.xml><?xml version="1.0" encoding="utf-8"?>
<ds:datastoreItem xmlns:ds="http://schemas.openxmlformats.org/officeDocument/2006/customXml" ds:itemID="{4CE855DF-3E2B-416F-A985-0295311611ED}"/>
</file>

<file path=customXml/itemProps2.xml><?xml version="1.0" encoding="utf-8"?>
<ds:datastoreItem xmlns:ds="http://schemas.openxmlformats.org/officeDocument/2006/customXml" ds:itemID="{37DEC8A9-4AF5-470F-9FFF-BA3A87130D31}"/>
</file>

<file path=customXml/itemProps3.xml><?xml version="1.0" encoding="utf-8"?>
<ds:datastoreItem xmlns:ds="http://schemas.openxmlformats.org/officeDocument/2006/customXml" ds:itemID="{5AA7D1FF-4BB5-44C5-AE29-C9B18B4306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1238</Words>
  <Application>Microsoft Macintosh PowerPoint</Application>
  <PresentationFormat>Widescreen</PresentationFormat>
  <Paragraphs>221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Georgia</vt:lpstr>
      <vt:lpstr>Gotham Black</vt:lpstr>
      <vt:lpstr>Gotham Bold</vt:lpstr>
      <vt:lpstr>Gotham Book</vt:lpstr>
      <vt:lpstr>Times New Roman</vt:lpstr>
      <vt:lpstr>Office Theme</vt:lpstr>
      <vt:lpstr>Understanding Research Impact</vt:lpstr>
      <vt:lpstr>Learning Objectives</vt:lpstr>
      <vt:lpstr>Publishing Pressures</vt:lpstr>
      <vt:lpstr>Getting started What is your goal?</vt:lpstr>
      <vt:lpstr>Metric Building Blocks: Citations &amp; Online Engagement</vt:lpstr>
      <vt:lpstr>Most metrics start with citations.</vt:lpstr>
      <vt:lpstr>Article Level Metrics Common metrics to assess article level impact</vt:lpstr>
      <vt:lpstr>Citation Counts A measure of the number of citations made to a work by other works.</vt:lpstr>
      <vt:lpstr>Citation Counts A measure of the number of citations made to a work by other works.</vt:lpstr>
      <vt:lpstr>Altmetrics are an *alternative* to traditional measures.</vt:lpstr>
      <vt:lpstr>Altmetrics</vt:lpstr>
      <vt:lpstr>Altmetrics Online engagement with a work, including downloads, shares, Tweets, mentions, etc</vt:lpstr>
      <vt:lpstr>Altmetric and PlumX Compiled measures of online attention surrounding your work</vt:lpstr>
      <vt:lpstr>All following metrics are calculated from citations.</vt:lpstr>
      <vt:lpstr>FCR (Field Citation Ratio)</vt:lpstr>
      <vt:lpstr>FWCI (Field Weighted Citation Index)</vt:lpstr>
      <vt:lpstr>Author Level Metrics Common metrics to assess an author or group of works</vt:lpstr>
      <vt:lpstr>H-Index number of papers (h) that have received at least h citations</vt:lpstr>
      <vt:lpstr>RCR (Relative Citation Ratio)</vt:lpstr>
      <vt:lpstr>i10-Index</vt:lpstr>
      <vt:lpstr>PowerPoint Presentation</vt:lpstr>
      <vt:lpstr>JIF (Journal Impact Factor)</vt:lpstr>
      <vt:lpstr>CiteScore average of citation behavior over a 4 year period</vt:lpstr>
      <vt:lpstr>CiteScore is similar to JIF</vt:lpstr>
      <vt:lpstr>SJR</vt:lpstr>
      <vt:lpstr>SNIP Journal's citation count per paper / citation potential in subject field.</vt:lpstr>
      <vt:lpstr>For more information and additional metrics, visit our Directory of Metrics</vt:lpstr>
      <vt:lpstr>Tips for Responsible (and effective!) Evaluation</vt:lpstr>
      <vt:lpstr>1. Don’t rely too heavily on any one measure</vt:lpstr>
      <vt:lpstr>Author</vt:lpstr>
      <vt:lpstr>Average(ish) citations in top papers by field</vt:lpstr>
      <vt:lpstr>Use Cases &amp; Demos</vt:lpstr>
      <vt:lpstr>Scopus</vt:lpstr>
      <vt:lpstr>PowerPoint Presentation</vt:lpstr>
      <vt:lpstr>iCite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Lee Anne</cp:lastModifiedBy>
  <cp:revision>1</cp:revision>
  <dcterms:created xsi:type="dcterms:W3CDTF">2024-11-12T19:38:13Z</dcterms:created>
  <dcterms:modified xsi:type="dcterms:W3CDTF">2024-11-12T19:40:32Z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2021-11-09T00:00:00Z</vt:filetime>
  </property>
  <property fmtid="{D5CDD505-2E9C-101B-9397-08002B2CF9AE}" pid="3" name="LastSaved">
    <vt:filetime>2024-11-12T00:00:00Z</vt:filetime>
  </property>
  <property fmtid="{D5CDD505-2E9C-101B-9397-08002B2CF9AE}" pid="4" name="ContentTypeId">
    <vt:lpwstr>0x01010005FD6E4CA336F74D94DE2268E40125E1</vt:lpwstr>
  </property>
</Properties>
</file>