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48" r:id="rId5"/>
    <p:sldMasterId id="2147483661" r:id="rId6"/>
    <p:sldMasterId id="2147483665" r:id="rId7"/>
    <p:sldMasterId id="2147483669" r:id="rId8"/>
  </p:sldMasterIdLst>
  <p:notesMasterIdLst>
    <p:notesMasterId r:id="rId20"/>
  </p:notesMasterIdLst>
  <p:sldIdLst>
    <p:sldId id="256" r:id="rId9"/>
    <p:sldId id="258" r:id="rId10"/>
    <p:sldId id="264" r:id="rId11"/>
    <p:sldId id="265" r:id="rId12"/>
    <p:sldId id="271" r:id="rId13"/>
    <p:sldId id="281" r:id="rId14"/>
    <p:sldId id="267" r:id="rId15"/>
    <p:sldId id="266" r:id="rId16"/>
    <p:sldId id="262" r:id="rId17"/>
    <p:sldId id="270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41F"/>
    <a:srgbClr val="11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74868-C10D-417A-B6BA-88762FCBF10F}" v="12" dt="2021-09-20T21:46:05.427"/>
    <p1510:client id="{EFCCF889-C14B-4DDB-B32E-D0F7369F9DDB}" vWet="4" dt="2021-09-20T21:41:34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D384-0277-4DE8-A143-D528547746F2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402C-D661-4BB8-9A16-8ED37BB9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 Here</a:t>
            </a:r>
          </a:p>
          <a:p>
            <a:r>
              <a:rPr lang="en-US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9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2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22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7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2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63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8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1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8640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39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54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11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Supporting info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1CF8A-CA46-4550-B647-11A9152AC446}"/>
              </a:ext>
            </a:extLst>
          </p:cNvPr>
          <p:cNvSpPr txBox="1"/>
          <p:nvPr userDrawn="1"/>
        </p:nvSpPr>
        <p:spPr>
          <a:xfrm>
            <a:off x="142460" y="6371699"/>
            <a:ext cx="653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Goudy Old Style" panose="02020502050305020303" pitchFamily="18" charset="0"/>
              </a:rPr>
              <a:t>Health Sciences Library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8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ibrary@uthsc.edu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library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ibrary@uthsc.ed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uthsc.edu/ill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library.org/about/inter-library-loan-request-for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uthsc.edu/alumni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uthsc.edu/distance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uthsc.edu/clinicalresearcher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2C2B-8ECD-4228-B0C2-E7DAB91A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684" y="209861"/>
            <a:ext cx="8288032" cy="184100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  <a:t>Library Training Series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</a:b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  <a:t>SESSION 1:	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70C206-CD8B-A9A3-4194-1AF11A5B3A77}"/>
              </a:ext>
            </a:extLst>
          </p:cNvPr>
          <p:cNvSpPr txBox="1">
            <a:spLocks/>
          </p:cNvSpPr>
          <p:nvPr/>
        </p:nvSpPr>
        <p:spPr>
          <a:xfrm>
            <a:off x="1420684" y="2022895"/>
            <a:ext cx="5133736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Gotham Ultra" pitchFamily="2" charset="0"/>
                <a:cs typeface="Gotham Ultra" pitchFamily="2" charset="0"/>
              </a:rPr>
              <a:t>Library Overview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Gotham Ultra" pitchFamily="2" charset="0"/>
              <a:cs typeface="Gotham Ultr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146985-500D-C15D-B02E-1552EAA4FF6C}"/>
              </a:ext>
            </a:extLst>
          </p:cNvPr>
          <p:cNvSpPr txBox="1"/>
          <p:nvPr/>
        </p:nvSpPr>
        <p:spPr>
          <a:xfrm>
            <a:off x="1420684" y="5086273"/>
            <a:ext cx="61012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  <a:t>Kay Strahan, MSLIS </a:t>
            </a:r>
          </a:p>
        </p:txBody>
      </p:sp>
    </p:spTree>
    <p:extLst>
      <p:ext uri="{BB962C8B-B14F-4D97-AF65-F5344CB8AC3E}">
        <p14:creationId xmlns:p14="http://schemas.microsoft.com/office/powerpoint/2010/main" val="107742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3061-D389-4FCF-A8AB-3508ACC9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Library Has…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9D537-E4F7-449F-A723-6E2AA2213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Databases</a:t>
            </a:r>
          </a:p>
          <a:p>
            <a:endParaRPr lang="en-US"/>
          </a:p>
          <a:p>
            <a:r>
              <a:rPr lang="en-US" err="1"/>
              <a:t>Ebooks</a:t>
            </a:r>
            <a:endParaRPr lang="en-US"/>
          </a:p>
          <a:p>
            <a:endParaRPr lang="en-US"/>
          </a:p>
          <a:p>
            <a:r>
              <a:rPr lang="en-US"/>
              <a:t>Apps</a:t>
            </a:r>
          </a:p>
          <a:p>
            <a:endParaRPr lang="en-US"/>
          </a:p>
          <a:p>
            <a:r>
              <a:rPr lang="en-US"/>
              <a:t>Librarians</a:t>
            </a:r>
          </a:p>
        </p:txBody>
      </p:sp>
    </p:spTree>
    <p:extLst>
      <p:ext uri="{BB962C8B-B14F-4D97-AF65-F5344CB8AC3E}">
        <p14:creationId xmlns:p14="http://schemas.microsoft.com/office/powerpoint/2010/main" val="14075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B0C7-7C26-A94C-909C-C6DCF30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  <a:br>
              <a:rPr lang="en-US"/>
            </a:br>
            <a:r>
              <a:rPr lang="en-US">
                <a:hlinkClick r:id="rId2"/>
              </a:rPr>
              <a:t>library@uthsc.edu</a:t>
            </a:r>
            <a:r>
              <a:rPr lang="en-US"/>
              <a:t> </a:t>
            </a:r>
            <a:br>
              <a:rPr lang="en-US"/>
            </a:br>
            <a:r>
              <a:rPr lang="en-US"/>
              <a:t>901-448-5634</a:t>
            </a:r>
          </a:p>
        </p:txBody>
      </p:sp>
    </p:spTree>
    <p:extLst>
      <p:ext uri="{BB962C8B-B14F-4D97-AF65-F5344CB8AC3E}">
        <p14:creationId xmlns:p14="http://schemas.microsoft.com/office/powerpoint/2010/main" val="359221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Navigate the Library’s homepage and get familiar with the Library system </a:t>
            </a:r>
          </a:p>
          <a:p>
            <a:endParaRPr lang="en-US"/>
          </a:p>
          <a:p>
            <a:r>
              <a:rPr lang="en-US"/>
              <a:t>Identify key databases, journals, and Library services  </a:t>
            </a:r>
          </a:p>
          <a:p>
            <a:endParaRPr lang="en-US"/>
          </a:p>
          <a:p>
            <a:r>
              <a:rPr lang="en-US"/>
              <a:t>Learn how to request articles/books via free InterLibrary Loan Service</a:t>
            </a:r>
          </a:p>
          <a:p>
            <a:endParaRPr lang="en-US"/>
          </a:p>
          <a:p>
            <a:r>
              <a:rPr lang="en-US"/>
              <a:t>Learn about who to contact when in need </a:t>
            </a:r>
          </a:p>
        </p:txBody>
      </p:sp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62730-2197-4BFB-9CD3-1E41729F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Affiliate Access to the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C837B-4157-44FE-998F-70CA147B87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Onsite</a:t>
            </a:r>
          </a:p>
          <a:p>
            <a:pPr lvl="1"/>
            <a:r>
              <a:rPr lang="en-US"/>
              <a:t>Located in Alexander Building, Floor Two</a:t>
            </a:r>
          </a:p>
          <a:p>
            <a:pPr lvl="1"/>
            <a:r>
              <a:rPr lang="en-US"/>
              <a:t>Access with UTHSC badge</a:t>
            </a:r>
          </a:p>
          <a:p>
            <a:pPr lvl="1"/>
            <a:r>
              <a:rPr lang="en-US"/>
              <a:t>No parking adjacent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1B025-D63C-47EE-BE6A-678328DA46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Online</a:t>
            </a:r>
          </a:p>
          <a:p>
            <a:pPr lvl="1"/>
            <a:r>
              <a:rPr lang="en-US"/>
              <a:t>Library Homepage (</a:t>
            </a:r>
            <a:r>
              <a:rPr lang="en-US">
                <a:hlinkClick r:id="rId2"/>
              </a:rPr>
              <a:t>www.uthsc.edu/library</a:t>
            </a:r>
            <a:r>
              <a:rPr lang="en-US"/>
              <a:t>) </a:t>
            </a:r>
          </a:p>
          <a:p>
            <a:pPr lvl="1"/>
            <a:r>
              <a:rPr lang="en-US"/>
              <a:t>Search using search bar to prompt login</a:t>
            </a:r>
          </a:p>
          <a:p>
            <a:pPr lvl="1"/>
            <a:r>
              <a:rPr lang="en-US"/>
              <a:t>Login using UTHSC NetID and password</a:t>
            </a:r>
          </a:p>
          <a:p>
            <a:pPr lvl="1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D6834C-7D83-40F5-8644-5454BEA4B078}"/>
              </a:ext>
            </a:extLst>
          </p:cNvPr>
          <p:cNvGrpSpPr/>
          <p:nvPr/>
        </p:nvGrpSpPr>
        <p:grpSpPr>
          <a:xfrm>
            <a:off x="760343" y="4468649"/>
            <a:ext cx="4007145" cy="1559522"/>
            <a:chOff x="8619213" y="1442252"/>
            <a:chExt cx="4007145" cy="15595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4012F10-53F1-451C-AC6A-D96F72CF8495}"/>
                </a:ext>
              </a:extLst>
            </p:cNvPr>
            <p:cNvSpPr/>
            <p:nvPr/>
          </p:nvSpPr>
          <p:spPr>
            <a:xfrm>
              <a:off x="8619213" y="1442252"/>
              <a:ext cx="3704057" cy="1559522"/>
            </a:xfrm>
            <a:prstGeom prst="rect">
              <a:avLst/>
            </a:prstGeom>
            <a:noFill/>
            <a:ln w="57150">
              <a:solidFill>
                <a:srgbClr val="F593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D71C62-A733-4BF0-8040-ECC7B5DED750}"/>
                </a:ext>
              </a:extLst>
            </p:cNvPr>
            <p:cNvSpPr txBox="1"/>
            <p:nvPr/>
          </p:nvSpPr>
          <p:spPr>
            <a:xfrm>
              <a:off x="8721106" y="1524446"/>
              <a:ext cx="39052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A614E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Library Hours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>
                  <a:solidFill>
                    <a:srgbClr val="FFFFFF">
                      <a:lumMod val="50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AM – 11 PM every day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Found on Library homepage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May change as time goes 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40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62730-2197-4BFB-9CD3-1E41729F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4577"/>
            <a:ext cx="11128513" cy="1325563"/>
          </a:xfrm>
        </p:spPr>
        <p:txBody>
          <a:bodyPr/>
          <a:lstStyle/>
          <a:p>
            <a:r>
              <a:rPr lang="en-US"/>
              <a:t>Non-Affiliate Access to the Library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2C1A05-A9EB-4E24-8546-2EA9EE2E8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u="sng"/>
              <a:t>Onsite:</a:t>
            </a:r>
          </a:p>
          <a:p>
            <a:pPr lvl="1"/>
            <a:r>
              <a:rPr lang="en-US"/>
              <a:t>Located in Alexander Building, Floor 2</a:t>
            </a:r>
          </a:p>
          <a:p>
            <a:pPr lvl="1"/>
            <a:r>
              <a:rPr lang="en-US"/>
              <a:t>Visitors may page the desk during service hours to be let in</a:t>
            </a:r>
          </a:p>
          <a:p>
            <a:pPr marL="914400" lvl="2" indent="0">
              <a:buNone/>
            </a:pPr>
            <a:endParaRPr lang="en-US"/>
          </a:p>
          <a:p>
            <a:r>
              <a:rPr lang="en-US"/>
              <a:t>Library Visitor Hours:</a:t>
            </a:r>
          </a:p>
          <a:p>
            <a:pPr lvl="1"/>
            <a:r>
              <a:rPr lang="en-US" sz="2500"/>
              <a:t>Mon-Fri: 8am to 5pm </a:t>
            </a:r>
          </a:p>
          <a:p>
            <a:pPr lvl="1"/>
            <a:endParaRPr lang="en-US"/>
          </a:p>
          <a:p>
            <a:r>
              <a:rPr lang="fr-FR"/>
              <a:t>Contact:</a:t>
            </a:r>
          </a:p>
          <a:p>
            <a:pPr lvl="1"/>
            <a:r>
              <a:rPr lang="fr-FR"/>
              <a:t>Information Desk: 901-448-5634</a:t>
            </a:r>
          </a:p>
          <a:p>
            <a:pPr lvl="1"/>
            <a:r>
              <a:rPr lang="fr-FR">
                <a:hlinkClick r:id="rId2"/>
              </a:rPr>
              <a:t>library@uthsc.edu</a:t>
            </a:r>
            <a:r>
              <a:rPr lang="fr-FR"/>
              <a:t> </a:t>
            </a:r>
            <a:br>
              <a:rPr lang="en-US"/>
            </a:br>
            <a:r>
              <a:rPr lang="en-US" sz="1600"/>
              <a:t>	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135E4EC-3DEC-462E-BBA4-7985155F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u="sng"/>
              <a:t>Before Your Visit:</a:t>
            </a:r>
          </a:p>
          <a:p>
            <a:pPr lvl="1"/>
            <a:r>
              <a:rPr lang="en-US"/>
              <a:t>Please make an appointment</a:t>
            </a:r>
          </a:p>
          <a:p>
            <a:pPr lvl="1"/>
            <a:r>
              <a:rPr lang="en-US"/>
              <a:t>Bring a photo ID</a:t>
            </a:r>
          </a:p>
          <a:p>
            <a:pPr lvl="1"/>
            <a:r>
              <a:rPr lang="en-US"/>
              <a:t>Remember: </a:t>
            </a:r>
            <a:r>
              <a:rPr lang="en-US" b="1"/>
              <a:t>no parking available immediately adjacent to our location</a:t>
            </a:r>
          </a:p>
          <a:p>
            <a:pPr marL="0" indent="0">
              <a:buNone/>
            </a:pPr>
            <a:endParaRPr lang="en-US" u="sng"/>
          </a:p>
          <a:p>
            <a:r>
              <a:rPr lang="en-US" u="sng"/>
              <a:t>Onsite Visitors May:</a:t>
            </a:r>
          </a:p>
          <a:p>
            <a:pPr lvl="1"/>
            <a:r>
              <a:rPr lang="en-US"/>
              <a:t>Access most Library journal subscriptions and databases </a:t>
            </a:r>
          </a:p>
          <a:p>
            <a:pPr lvl="1"/>
            <a:r>
              <a:rPr lang="en-US"/>
              <a:t>Print/email full text articles for research purposes</a:t>
            </a:r>
          </a:p>
        </p:txBody>
      </p:sp>
    </p:spTree>
    <p:extLst>
      <p:ext uri="{BB962C8B-B14F-4D97-AF65-F5344CB8AC3E}">
        <p14:creationId xmlns:p14="http://schemas.microsoft.com/office/powerpoint/2010/main" val="387918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InterLibrary Loan (UTHSC only)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Get access to an article or a book not available through the library</a:t>
            </a:r>
          </a:p>
          <a:p>
            <a:endParaRPr lang="en-US"/>
          </a:p>
          <a:p>
            <a:r>
              <a:rPr lang="en-US">
                <a:hlinkClick r:id="rId2"/>
              </a:rPr>
              <a:t>https://libguides.uthsc.edu/ill</a:t>
            </a:r>
            <a:r>
              <a:rPr lang="en-US"/>
              <a:t>  </a:t>
            </a:r>
          </a:p>
          <a:p>
            <a:endParaRPr lang="en-US"/>
          </a:p>
          <a:p>
            <a:r>
              <a:rPr lang="en-US"/>
              <a:t>Must register the first time</a:t>
            </a:r>
          </a:p>
          <a:p>
            <a:endParaRPr lang="en-US"/>
          </a:p>
          <a:p>
            <a:r>
              <a:rPr lang="en-US"/>
              <a:t>1-10 business days for requests to be filled</a:t>
            </a:r>
          </a:p>
          <a:p>
            <a:endParaRPr lang="en-US"/>
          </a:p>
          <a:p>
            <a:r>
              <a:rPr lang="en-US"/>
              <a:t>FREE!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8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InterLibrary Loan @ MPL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Get access to an article or a book not available through your library</a:t>
            </a:r>
          </a:p>
          <a:p>
            <a:endParaRPr lang="en-US"/>
          </a:p>
          <a:p>
            <a:r>
              <a:rPr lang="en-US">
                <a:hlinkClick r:id="rId2"/>
              </a:rPr>
              <a:t>https://www.memphislibrary.org/about/inter-library-loan-request-form/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Policies/more information can be found on MPL’s website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Non-Affiliate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https://libguides.uthsc.edu/alumni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Online guide to assist you in finding free full text information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Researchers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hlinkClick r:id="rId2"/>
              </a:rPr>
              <a:t>https://libguides.uthsc.edu/distance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Online guide to assist you in accessing virtual Library resources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Researchers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>
                <a:hlinkClick r:id="rId2"/>
              </a:rPr>
              <a:t>https://libguides.uthsc.edu/clinicalresearchers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Online resource guide to accompany this lecture series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486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2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8BB08CD5-6B39-164B-9014-B01BDCB2B66F}"/>
    </a:ext>
  </a:extLst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0cd99f-67e1-42ef-9d87-a93b8801e167">
      <Terms xmlns="http://schemas.microsoft.com/office/infopath/2007/PartnerControls"/>
    </lcf76f155ced4ddcb4097134ff3c332f>
    <TaxCatchAll xmlns="ecebac2a-1c6d-4e7e-a809-e8984ab44a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6E4CA336F74D94DE2268E40125E1" ma:contentTypeVersion="18" ma:contentTypeDescription="Create a new document." ma:contentTypeScope="" ma:versionID="38fe62104956ff05588c333b2adf1f19">
  <xsd:schema xmlns:xsd="http://www.w3.org/2001/XMLSchema" xmlns:xs="http://www.w3.org/2001/XMLSchema" xmlns:p="http://schemas.microsoft.com/office/2006/metadata/properties" xmlns:ns2="4b0cd99f-67e1-42ef-9d87-a93b8801e167" xmlns:ns3="ecebac2a-1c6d-4e7e-a809-e8984ab44acf" targetNamespace="http://schemas.microsoft.com/office/2006/metadata/properties" ma:root="true" ma:fieldsID="89d74f28451f1f025390614dc3837163" ns2:_="" ns3:_="">
    <xsd:import namespace="4b0cd99f-67e1-42ef-9d87-a93b8801e167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d99f-67e1-42ef-9d87-a93b8801e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49d866-60c6-4559-842f-764d32f99b7f}" ma:internalName="TaxCatchAll" ma:showField="CatchAllData" ma:web="ecebac2a-1c6d-4e7e-a809-e8984ab44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458543-F188-4E05-8913-57A9C4570B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9DC4CB-5DFE-4C11-A078-CB5F43355BB5}">
  <ds:schemaRefs>
    <ds:schemaRef ds:uri="22d70409-118e-487c-90c0-16edaa7405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5DC264-B6BC-48E1-AAA6-2D1D9D4125ED}"/>
</file>

<file path=docProps/app.xml><?xml version="1.0" encoding="utf-8"?>
<Properties xmlns="http://schemas.openxmlformats.org/officeDocument/2006/extended-properties" xmlns:vt="http://schemas.openxmlformats.org/officeDocument/2006/docPropsVTypes">
  <Template>ppt-template-green</Template>
  <TotalTime>2</TotalTime>
  <Words>375</Words>
  <Application>Microsoft Macintosh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Arial Black</vt:lpstr>
      <vt:lpstr>Calibri</vt:lpstr>
      <vt:lpstr>Gill Sans MT</vt:lpstr>
      <vt:lpstr>Gotham Bold</vt:lpstr>
      <vt:lpstr>Gotham Ultra</vt:lpstr>
      <vt:lpstr>Goudy Old Style</vt:lpstr>
      <vt:lpstr>Trebuchet MS</vt:lpstr>
      <vt:lpstr>Wingdings 3</vt:lpstr>
      <vt:lpstr>Title slides</vt:lpstr>
      <vt:lpstr>UTHSC content slides</vt:lpstr>
      <vt:lpstr>Section breaks</vt:lpstr>
      <vt:lpstr>1_End slides</vt:lpstr>
      <vt:lpstr>Facet</vt:lpstr>
      <vt:lpstr>Library Training Series SESSION 1: </vt:lpstr>
      <vt:lpstr>Objectives</vt:lpstr>
      <vt:lpstr>Affiliate Access to the Library</vt:lpstr>
      <vt:lpstr>Non-Affiliate Access to the Library</vt:lpstr>
      <vt:lpstr>InterLibrary Loan (UTHSC only)</vt:lpstr>
      <vt:lpstr>InterLibrary Loan @ MPL</vt:lpstr>
      <vt:lpstr>Non-Affiliate Resources</vt:lpstr>
      <vt:lpstr>Clinical Researchers Resources</vt:lpstr>
      <vt:lpstr>Clinical Researchers Resources</vt:lpstr>
      <vt:lpstr>The Library Has…</vt:lpstr>
      <vt:lpstr>Questions? library@uthsc.edu  901-448-5634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Strahan, KayLee Scott (Kay)</dc:creator>
  <cp:lastModifiedBy>Lee Anne</cp:lastModifiedBy>
  <cp:revision>3</cp:revision>
  <dcterms:created xsi:type="dcterms:W3CDTF">2021-08-13T18:25:12Z</dcterms:created>
  <dcterms:modified xsi:type="dcterms:W3CDTF">2024-11-12T18:59:38Z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0x01010005FD6E4CA336F74D94DE2268E40125E1</vt:lpwstr>
  </property>
</Properties>
</file>