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4">
  <p:sldMasterIdLst>
    <p:sldMasterId id="2147483648" r:id="rId1"/>
  </p:sldMasterIdLst>
  <p:notesMasterIdLst>
    <p:notesMasterId r:id="rId52"/>
  </p:notesMasterIdLst>
  <p:sldIdLst>
    <p:sldId id="346" r:id="rId2"/>
    <p:sldId id="348" r:id="rId3"/>
    <p:sldId id="347" r:id="rId4"/>
    <p:sldId id="328" r:id="rId5"/>
    <p:sldId id="324" r:id="rId6"/>
    <p:sldId id="349" r:id="rId7"/>
    <p:sldId id="350" r:id="rId8"/>
    <p:sldId id="351" r:id="rId9"/>
    <p:sldId id="283" r:id="rId10"/>
    <p:sldId id="338" r:id="rId11"/>
    <p:sldId id="301" r:id="rId12"/>
    <p:sldId id="372" r:id="rId13"/>
    <p:sldId id="337" r:id="rId14"/>
    <p:sldId id="373" r:id="rId15"/>
    <p:sldId id="369" r:id="rId16"/>
    <p:sldId id="370" r:id="rId17"/>
    <p:sldId id="343" r:id="rId18"/>
    <p:sldId id="303" r:id="rId19"/>
    <p:sldId id="334" r:id="rId20"/>
    <p:sldId id="335" r:id="rId21"/>
    <p:sldId id="340" r:id="rId22"/>
    <p:sldId id="331" r:id="rId23"/>
    <p:sldId id="307" r:id="rId24"/>
    <p:sldId id="375" r:id="rId25"/>
    <p:sldId id="321" r:id="rId26"/>
    <p:sldId id="374" r:id="rId27"/>
    <p:sldId id="376" r:id="rId28"/>
    <p:sldId id="357" r:id="rId29"/>
    <p:sldId id="377" r:id="rId30"/>
    <p:sldId id="356" r:id="rId31"/>
    <p:sldId id="358" r:id="rId32"/>
    <p:sldId id="360" r:id="rId33"/>
    <p:sldId id="359" r:id="rId34"/>
    <p:sldId id="362" r:id="rId35"/>
    <p:sldId id="363" r:id="rId36"/>
    <p:sldId id="364" r:id="rId37"/>
    <p:sldId id="365" r:id="rId38"/>
    <p:sldId id="366" r:id="rId39"/>
    <p:sldId id="275" r:id="rId40"/>
    <p:sldId id="333" r:id="rId41"/>
    <p:sldId id="342" r:id="rId42"/>
    <p:sldId id="302" r:id="rId43"/>
    <p:sldId id="323" r:id="rId44"/>
    <p:sldId id="341" r:id="rId45"/>
    <p:sldId id="371" r:id="rId46"/>
    <p:sldId id="326" r:id="rId47"/>
    <p:sldId id="344" r:id="rId48"/>
    <p:sldId id="311" r:id="rId49"/>
    <p:sldId id="339" r:id="rId50"/>
    <p:sldId id="361" r:id="rId51"/>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141" autoAdjust="0"/>
    <p:restoredTop sz="94660"/>
  </p:normalViewPr>
  <p:slideViewPr>
    <p:cSldViewPr snapToGrid="0">
      <p:cViewPr varScale="1">
        <p:scale>
          <a:sx n="120" d="100"/>
          <a:sy n="120" d="100"/>
        </p:scale>
        <p:origin x="192"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E940DB3-DF1F-41A4-974F-78077D8EBC6C}" type="datetimeFigureOut">
              <a:rPr lang="en-US" smtClean="0"/>
              <a:t>8/5/20</a:t>
            </a:fld>
            <a:endParaRPr lang="en-US" dirty="0"/>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F65EFBD1-4786-4ED7-9A72-AA6B93A4D845}" type="slidenum">
              <a:rPr lang="en-US" smtClean="0"/>
              <a:t>‹#›</a:t>
            </a:fld>
            <a:endParaRPr lang="en-US" dirty="0"/>
          </a:p>
        </p:txBody>
      </p:sp>
    </p:spTree>
    <p:extLst>
      <p:ext uri="{BB962C8B-B14F-4D97-AF65-F5344CB8AC3E}">
        <p14:creationId xmlns:p14="http://schemas.microsoft.com/office/powerpoint/2010/main" val="885384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8/5/20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8/5/20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8/5/20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8/5/20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8/5/20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8/5/20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a:t>8/5/20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8/5/20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8/5/20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8/5/20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a:t>8/5/20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a:pPr/>
              <a:t>8/5/20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a:pPr/>
              <a:t>8/5/20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a:pPr/>
              <a:t>8/5/20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a:t>8/5/20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8/5/20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a:pPr/>
              <a:t>8/5/20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4D0CD-6165-415D-A8A9-209E852BC024}"/>
              </a:ext>
            </a:extLst>
          </p:cNvPr>
          <p:cNvSpPr>
            <a:spLocks noGrp="1"/>
          </p:cNvSpPr>
          <p:nvPr>
            <p:ph type="title"/>
          </p:nvPr>
        </p:nvSpPr>
        <p:spPr>
          <a:xfrm>
            <a:off x="677334" y="609600"/>
            <a:ext cx="8596668" cy="1320800"/>
          </a:xfrm>
        </p:spPr>
        <p:txBody>
          <a:bodyPr/>
          <a:lstStyle/>
          <a:p>
            <a:pPr algn="ctr"/>
            <a:r>
              <a:rPr lang="en-US" dirty="0"/>
              <a:t>Research 101</a:t>
            </a:r>
            <a:br>
              <a:rPr lang="en-US" dirty="0"/>
            </a:br>
            <a:r>
              <a:rPr lang="en-US" sz="2400" dirty="0"/>
              <a:t>sponsored by</a:t>
            </a:r>
          </a:p>
        </p:txBody>
      </p:sp>
      <p:pic>
        <p:nvPicPr>
          <p:cNvPr id="4" name="Content Placeholder 3" descr="A picture containing drawing&#10;&#10;Description automatically generated">
            <a:extLst>
              <a:ext uri="{FF2B5EF4-FFF2-40B4-BE49-F238E27FC236}">
                <a16:creationId xmlns:a16="http://schemas.microsoft.com/office/drawing/2014/main" id="{2E982F6B-4ED4-424F-9FFB-106072E98E86}"/>
              </a:ext>
            </a:extLst>
          </p:cNvPr>
          <p:cNvPicPr>
            <a:picLocks noGrp="1" noChangeAspect="1"/>
          </p:cNvPicPr>
          <p:nvPr>
            <p:ph idx="1"/>
          </p:nvPr>
        </p:nvPicPr>
        <p:blipFill>
          <a:blip r:embed="rId2"/>
          <a:stretch>
            <a:fillRect/>
          </a:stretch>
        </p:blipFill>
        <p:spPr>
          <a:xfrm>
            <a:off x="677863" y="2274680"/>
            <a:ext cx="8596312" cy="3688764"/>
          </a:xfrm>
          <a:prstGeom prst="rect">
            <a:avLst/>
          </a:prstGeom>
        </p:spPr>
      </p:pic>
    </p:spTree>
    <p:extLst>
      <p:ext uri="{BB962C8B-B14F-4D97-AF65-F5344CB8AC3E}">
        <p14:creationId xmlns:p14="http://schemas.microsoft.com/office/powerpoint/2010/main" val="2882538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D8B7E-3EF8-9A4D-85C7-E9B45C6FD282}"/>
              </a:ext>
            </a:extLst>
          </p:cNvPr>
          <p:cNvSpPr>
            <a:spLocks noGrp="1"/>
          </p:cNvSpPr>
          <p:nvPr>
            <p:ph type="title"/>
          </p:nvPr>
        </p:nvSpPr>
        <p:spPr>
          <a:xfrm>
            <a:off x="677334" y="609600"/>
            <a:ext cx="8596668" cy="938224"/>
          </a:xfrm>
        </p:spPr>
        <p:txBody>
          <a:bodyPr>
            <a:normAutofit/>
          </a:bodyPr>
          <a:lstStyle/>
          <a:p>
            <a:pPr algn="ctr"/>
            <a:r>
              <a:rPr lang="en-US" sz="5400" b="1" dirty="0">
                <a:solidFill>
                  <a:srgbClr val="7030A0"/>
                </a:solidFill>
                <a:latin typeface="Times New Roman" panose="02020603050405020304" pitchFamily="18" charset="0"/>
                <a:cs typeface="Times New Roman" panose="02020603050405020304" pitchFamily="18" charset="0"/>
              </a:rPr>
              <a:t>Respect for Persons</a:t>
            </a:r>
          </a:p>
        </p:txBody>
      </p:sp>
      <p:sp>
        <p:nvSpPr>
          <p:cNvPr id="4" name="TextBox 3"/>
          <p:cNvSpPr txBox="1"/>
          <p:nvPr/>
        </p:nvSpPr>
        <p:spPr>
          <a:xfrm>
            <a:off x="133164" y="1624613"/>
            <a:ext cx="10981677" cy="3816429"/>
          </a:xfrm>
          <a:prstGeom prst="rect">
            <a:avLst/>
          </a:prstGeom>
          <a:noFill/>
        </p:spPr>
        <p:txBody>
          <a:bodyPr wrap="square" rtlCol="0">
            <a:spAutoFit/>
          </a:bodyPr>
          <a:lstStyle/>
          <a:p>
            <a:pPr marL="285750" indent="-285750">
              <a:buFont typeface="Arial" panose="020B0604020202020204" pitchFamily="34" charset="0"/>
              <a:buChar char="•"/>
            </a:pPr>
            <a:endParaRPr lang="en-US" sz="22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Respect for persons demands that subjects enter into the research voluntarily and with adequate information</a:t>
            </a:r>
          </a:p>
          <a:p>
            <a:endParaRPr lang="en-US" sz="22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The principle of respect for persons thus divides into two separate moral requirements: the requirement to acknowledge autonomy and the requirement to protect those with diminished autonomy</a:t>
            </a:r>
          </a:p>
          <a:p>
            <a:pPr marL="285750" indent="-285750">
              <a:buFont typeface="Arial" panose="020B0604020202020204" pitchFamily="34" charset="0"/>
              <a:buChar char="•"/>
            </a:pPr>
            <a:endParaRPr lang="en-US" sz="22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Respect for persons requires that subjects, to the degree that they are capable, be given the opportunity to choose what shall or shall not happen to them. This opportunity is provided when adequate standards for informed consent are satisfied.</a:t>
            </a:r>
          </a:p>
        </p:txBody>
      </p:sp>
    </p:spTree>
    <p:extLst>
      <p:ext uri="{BB962C8B-B14F-4D97-AF65-F5344CB8AC3E}">
        <p14:creationId xmlns:p14="http://schemas.microsoft.com/office/powerpoint/2010/main" val="1232078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2230"/>
            <a:ext cx="8596668" cy="717682"/>
          </a:xfrm>
        </p:spPr>
        <p:txBody>
          <a:bodyPr>
            <a:normAutofit/>
          </a:bodyPr>
          <a:lstStyle/>
          <a:p>
            <a:pPr algn="ctr"/>
            <a:r>
              <a:rPr lang="en-US" sz="4000" b="1" dirty="0">
                <a:solidFill>
                  <a:srgbClr val="7030A0"/>
                </a:solidFill>
                <a:latin typeface="Times New Roman" panose="02020603050405020304" pitchFamily="18" charset="0"/>
                <a:cs typeface="Times New Roman" panose="02020603050405020304" pitchFamily="18" charset="0"/>
              </a:rPr>
              <a:t>Informed Consent Process</a:t>
            </a:r>
          </a:p>
        </p:txBody>
      </p:sp>
      <p:sp>
        <p:nvSpPr>
          <p:cNvPr id="3" name="Content Placeholder 2"/>
          <p:cNvSpPr>
            <a:spLocks noGrp="1"/>
          </p:cNvSpPr>
          <p:nvPr>
            <p:ph idx="1"/>
          </p:nvPr>
        </p:nvSpPr>
        <p:spPr>
          <a:xfrm>
            <a:off x="677334" y="1162975"/>
            <a:ext cx="8596668" cy="5695026"/>
          </a:xfrm>
        </p:spPr>
        <p:txBody>
          <a:bodyPr>
            <a:normAutofit/>
          </a:bodyPr>
          <a:lstStyle/>
          <a:p>
            <a:r>
              <a:rPr lang="en-US" sz="2400" dirty="0">
                <a:latin typeface="Times New Roman" panose="02020603050405020304" pitchFamily="18" charset="0"/>
                <a:cs typeface="Times New Roman" panose="02020603050405020304" pitchFamily="18" charset="0"/>
              </a:rPr>
              <a:t>More than the signing of the Informed Consent Form (ICF)</a:t>
            </a:r>
          </a:p>
          <a:p>
            <a:r>
              <a:rPr lang="en-US" sz="2400" dirty="0">
                <a:latin typeface="Times New Roman" panose="02020603050405020304" pitchFamily="18" charset="0"/>
                <a:cs typeface="Times New Roman" panose="02020603050405020304" pitchFamily="18" charset="0"/>
              </a:rPr>
              <a:t>It is an ongoing process</a:t>
            </a:r>
          </a:p>
          <a:p>
            <a:r>
              <a:rPr lang="en-US" sz="2400" dirty="0">
                <a:latin typeface="Times New Roman" panose="02020603050405020304" pitchFamily="18" charset="0"/>
                <a:cs typeface="Times New Roman" panose="02020603050405020304" pitchFamily="18" charset="0"/>
              </a:rPr>
              <a:t>Begins with recruitment material such as flyers, ads, emails.</a:t>
            </a:r>
          </a:p>
          <a:p>
            <a:r>
              <a:rPr lang="en-US" sz="2400" dirty="0">
                <a:latin typeface="Times New Roman" panose="02020603050405020304" pitchFamily="18" charset="0"/>
                <a:cs typeface="Times New Roman" panose="02020603050405020304" pitchFamily="18" charset="0"/>
              </a:rPr>
              <a:t>Continues with the first conversation regarding the study with the potential subject</a:t>
            </a:r>
          </a:p>
          <a:p>
            <a:r>
              <a:rPr lang="en-US" sz="2400" dirty="0">
                <a:latin typeface="Times New Roman" panose="02020603050405020304" pitchFamily="18" charset="0"/>
                <a:cs typeface="Times New Roman" panose="02020603050405020304" pitchFamily="18" charset="0"/>
              </a:rPr>
              <a:t>Discussion/Exchange of information/Dialogue regarding the actual consent form</a:t>
            </a:r>
          </a:p>
          <a:p>
            <a:r>
              <a:rPr lang="en-US" sz="2400" dirty="0">
                <a:latin typeface="Times New Roman" panose="02020603050405020304" pitchFamily="18" charset="0"/>
                <a:cs typeface="Times New Roman" panose="02020603050405020304" pitchFamily="18" charset="0"/>
              </a:rPr>
              <a:t>Consideration of participation (allow time for thought, discussion with family / friends)</a:t>
            </a:r>
          </a:p>
          <a:p>
            <a:r>
              <a:rPr lang="en-US" sz="2400" dirty="0">
                <a:latin typeface="Times New Roman" panose="02020603050405020304" pitchFamily="18" charset="0"/>
                <a:cs typeface="Times New Roman" panose="02020603050405020304" pitchFamily="18" charset="0"/>
              </a:rPr>
              <a:t>Need for additional information and/or clarification of information (Always allow time for questions)</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9693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23EB9-1CE4-E546-9BA5-DD0C7B916B29}"/>
              </a:ext>
            </a:extLst>
          </p:cNvPr>
          <p:cNvSpPr>
            <a:spLocks noGrp="1"/>
          </p:cNvSpPr>
          <p:nvPr>
            <p:ph type="title"/>
          </p:nvPr>
        </p:nvSpPr>
        <p:spPr>
          <a:xfrm>
            <a:off x="677334" y="246744"/>
            <a:ext cx="8596668" cy="791944"/>
          </a:xfrm>
        </p:spPr>
        <p:txBody>
          <a:bodyPr>
            <a:noAutofit/>
          </a:bodyPr>
          <a:lstStyle/>
          <a:p>
            <a:pPr algn="ctr"/>
            <a:r>
              <a:rPr lang="en-US" sz="4000" b="1" dirty="0">
                <a:solidFill>
                  <a:srgbClr val="7030A0"/>
                </a:solidFill>
                <a:latin typeface="Times New Roman" panose="02020603050405020304" pitchFamily="18" charset="0"/>
                <a:cs typeface="Times New Roman" panose="02020603050405020304" pitchFamily="18" charset="0"/>
              </a:rPr>
              <a:t>Informed Consent Process</a:t>
            </a:r>
          </a:p>
        </p:txBody>
      </p:sp>
      <p:sp>
        <p:nvSpPr>
          <p:cNvPr id="3" name="Content Placeholder 2">
            <a:extLst>
              <a:ext uri="{FF2B5EF4-FFF2-40B4-BE49-F238E27FC236}">
                <a16:creationId xmlns:a16="http://schemas.microsoft.com/office/drawing/2014/main" id="{3E448004-25D7-2D4C-AB07-072E9073F2BD}"/>
              </a:ext>
            </a:extLst>
          </p:cNvPr>
          <p:cNvSpPr>
            <a:spLocks noGrp="1"/>
          </p:cNvSpPr>
          <p:nvPr>
            <p:ph idx="1"/>
          </p:nvPr>
        </p:nvSpPr>
        <p:spPr>
          <a:xfrm>
            <a:off x="677333" y="1269507"/>
            <a:ext cx="9076267" cy="5392550"/>
          </a:xfrm>
        </p:spPr>
        <p:txBody>
          <a:bodyPr>
            <a:normAutofit/>
          </a:bodyPr>
          <a:lstStyle/>
          <a:p>
            <a:pPr marL="0" indent="0" algn="ctr">
              <a:buNone/>
            </a:pPr>
            <a:endParaRPr lang="en-US" sz="4800" b="1" i="1" u="sng" dirty="0">
              <a:latin typeface="Times New Roman" panose="02020603050405020304" pitchFamily="18" charset="0"/>
              <a:cs typeface="Times New Roman" panose="02020603050405020304" pitchFamily="18" charset="0"/>
            </a:endParaRPr>
          </a:p>
          <a:p>
            <a:pPr marL="0" indent="0" algn="ctr">
              <a:buNone/>
            </a:pPr>
            <a:r>
              <a:rPr lang="en-US" sz="3600" b="1" i="1" u="sng" dirty="0">
                <a:latin typeface="Times New Roman" panose="02020603050405020304" pitchFamily="18" charset="0"/>
                <a:cs typeface="Times New Roman" panose="02020603050405020304" pitchFamily="18" charset="0"/>
              </a:rPr>
              <a:t>The process must occur without the possibility of </a:t>
            </a:r>
          </a:p>
          <a:p>
            <a:pPr marL="0" indent="0" algn="ctr">
              <a:buNone/>
            </a:pPr>
            <a:r>
              <a:rPr lang="en-US" sz="3600" b="1" i="1" u="sng" dirty="0">
                <a:latin typeface="Times New Roman" panose="02020603050405020304" pitchFamily="18" charset="0"/>
                <a:cs typeface="Times New Roman" panose="02020603050405020304" pitchFamily="18" charset="0"/>
              </a:rPr>
              <a:t>coercion or undue influence.</a:t>
            </a:r>
            <a:endParaRPr lang="en-US" sz="3600" dirty="0">
              <a:latin typeface="Times New Roman" panose="02020603050405020304" pitchFamily="18" charset="0"/>
              <a:cs typeface="Times New Roman" panose="02020603050405020304" pitchFamily="18" charset="0"/>
            </a:endParaRPr>
          </a:p>
          <a:p>
            <a:pPr algn="ctr"/>
            <a:endParaRPr lang="en-US" sz="3600" dirty="0">
              <a:latin typeface="Times New Roman" panose="02020603050405020304" pitchFamily="18" charset="0"/>
              <a:cs typeface="Times New Roman" panose="02020603050405020304" pitchFamily="18" charset="0"/>
            </a:endParaRPr>
          </a:p>
          <a:p>
            <a:endParaRPr lang="en-US" sz="3600" dirty="0"/>
          </a:p>
          <a:p>
            <a:endParaRPr lang="en-US" dirty="0"/>
          </a:p>
          <a:p>
            <a:pPr marL="0" indent="0">
              <a:buNone/>
            </a:pPr>
            <a:endParaRPr lang="en-US" sz="6000" dirty="0">
              <a:latin typeface="Times New Roman" panose="02020603050405020304" pitchFamily="18" charset="0"/>
              <a:cs typeface="Times New Roman" panose="02020603050405020304" pitchFamily="18" charset="0"/>
            </a:endParaRPr>
          </a:p>
          <a:p>
            <a:pPr marL="0" indent="0">
              <a:buNone/>
            </a:pPr>
            <a:endParaRPr lang="en-US" sz="6000" dirty="0">
              <a:latin typeface="Times New Roman" panose="02020603050405020304" pitchFamily="18" charset="0"/>
              <a:cs typeface="Times New Roman" panose="02020603050405020304" pitchFamily="18" charset="0"/>
            </a:endParaRPr>
          </a:p>
          <a:p>
            <a:pPr marL="0" indent="0">
              <a:buNone/>
            </a:pPr>
            <a:endParaRPr lang="en-US" sz="5100" b="1" i="1" u="sng" dirty="0">
              <a:latin typeface="Times New Roman" panose="02020603050405020304" pitchFamily="18" charset="0"/>
              <a:cs typeface="Times New Roman" panose="02020603050405020304" pitchFamily="18" charset="0"/>
            </a:endParaRPr>
          </a:p>
          <a:p>
            <a:pPr marL="0" indent="0">
              <a:buNone/>
            </a:pPr>
            <a:endParaRPr lang="en-US" sz="4400" b="1" i="1" u="sng" dirty="0">
              <a:latin typeface="Times New Roman" panose="02020603050405020304" pitchFamily="18" charset="0"/>
              <a:cs typeface="Times New Roman" panose="02020603050405020304" pitchFamily="18" charset="0"/>
            </a:endParaRPr>
          </a:p>
          <a:p>
            <a:pPr marL="0" indent="0">
              <a:buNone/>
            </a:pPr>
            <a:endParaRPr lang="en-US" sz="4400" b="1" i="1" u="sng" dirty="0">
              <a:latin typeface="Times New Roman" panose="02020603050405020304" pitchFamily="18" charset="0"/>
              <a:cs typeface="Times New Roman" panose="02020603050405020304" pitchFamily="18" charset="0"/>
            </a:endParaRPr>
          </a:p>
          <a:p>
            <a:pPr marL="0" indent="0">
              <a:buNone/>
            </a:pPr>
            <a:endParaRPr lang="en-US" sz="4400" b="1" i="1" u="sng" dirty="0">
              <a:latin typeface="Times New Roman" panose="02020603050405020304" pitchFamily="18" charset="0"/>
              <a:cs typeface="Times New Roman" panose="02020603050405020304" pitchFamily="18" charset="0"/>
            </a:endParaRPr>
          </a:p>
          <a:p>
            <a:pPr marL="0" indent="0">
              <a:buNone/>
            </a:pPr>
            <a:endParaRPr lang="en-US" sz="4400" b="1" i="1" u="sng" dirty="0">
              <a:latin typeface="Times New Roman" panose="02020603050405020304" pitchFamily="18" charset="0"/>
              <a:cs typeface="Times New Roman" panose="02020603050405020304" pitchFamily="18" charset="0"/>
            </a:endParaRPr>
          </a:p>
          <a:p>
            <a:pPr marL="0" indent="0">
              <a:buNone/>
            </a:pPr>
            <a:endParaRPr lang="en-US" sz="4400" b="1" i="1" u="sng"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56568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23EB9-1CE4-E546-9BA5-DD0C7B916B29}"/>
              </a:ext>
            </a:extLst>
          </p:cNvPr>
          <p:cNvSpPr>
            <a:spLocks noGrp="1"/>
          </p:cNvSpPr>
          <p:nvPr>
            <p:ph type="title"/>
          </p:nvPr>
        </p:nvSpPr>
        <p:spPr>
          <a:xfrm>
            <a:off x="677334" y="246744"/>
            <a:ext cx="8596668" cy="791944"/>
          </a:xfrm>
        </p:spPr>
        <p:txBody>
          <a:bodyPr>
            <a:noAutofit/>
          </a:bodyPr>
          <a:lstStyle/>
          <a:p>
            <a:pPr algn="ctr"/>
            <a:r>
              <a:rPr lang="en-US" sz="4000" b="1" dirty="0">
                <a:solidFill>
                  <a:srgbClr val="7030A0"/>
                </a:solidFill>
                <a:latin typeface="Times New Roman" panose="02020603050405020304" pitchFamily="18" charset="0"/>
                <a:cs typeface="Times New Roman" panose="02020603050405020304" pitchFamily="18" charset="0"/>
              </a:rPr>
              <a:t>Informed Consent Process</a:t>
            </a:r>
          </a:p>
        </p:txBody>
      </p:sp>
      <p:sp>
        <p:nvSpPr>
          <p:cNvPr id="3" name="Content Placeholder 2">
            <a:extLst>
              <a:ext uri="{FF2B5EF4-FFF2-40B4-BE49-F238E27FC236}">
                <a16:creationId xmlns:a16="http://schemas.microsoft.com/office/drawing/2014/main" id="{3E448004-25D7-2D4C-AB07-072E9073F2BD}"/>
              </a:ext>
            </a:extLst>
          </p:cNvPr>
          <p:cNvSpPr>
            <a:spLocks noGrp="1"/>
          </p:cNvSpPr>
          <p:nvPr>
            <p:ph idx="1"/>
          </p:nvPr>
        </p:nvSpPr>
        <p:spPr>
          <a:xfrm>
            <a:off x="677333" y="1269507"/>
            <a:ext cx="9076267" cy="5392550"/>
          </a:xfrm>
        </p:spPr>
        <p:txBody>
          <a:bodyPr>
            <a:normAutofit/>
          </a:bodyPr>
          <a:lstStyle/>
          <a:p>
            <a:r>
              <a:rPr lang="en-US" sz="2800" dirty="0">
                <a:latin typeface="Times New Roman" panose="02020603050405020304" pitchFamily="18" charset="0"/>
                <a:cs typeface="Times New Roman" panose="02020603050405020304" pitchFamily="18" charset="0"/>
              </a:rPr>
              <a:t>Coercion: The practice of persuading someone to do something by using force or threats</a:t>
            </a:r>
          </a:p>
          <a:p>
            <a:pPr marL="0" indent="0">
              <a:buNone/>
            </a:pPr>
            <a:r>
              <a:rPr lang="en-US" sz="2800" dirty="0">
                <a:latin typeface="Times New Roman" panose="02020603050405020304" pitchFamily="18" charset="0"/>
                <a:cs typeface="Times New Roman" panose="02020603050405020304" pitchFamily="18" charset="0"/>
              </a:rPr>
              <a:t>Examples: </a:t>
            </a:r>
          </a:p>
          <a:p>
            <a:r>
              <a:rPr lang="en-US" sz="2800" dirty="0">
                <a:latin typeface="Times New Roman" panose="02020603050405020304" pitchFamily="18" charset="0"/>
                <a:cs typeface="Times New Roman" panose="02020603050405020304" pitchFamily="18" charset="0"/>
              </a:rPr>
              <a:t>“Ms. Smith,  you will not be able to obtain medical care from this clinic if you choose not to participate in this study.”  </a:t>
            </a:r>
          </a:p>
          <a:p>
            <a:r>
              <a:rPr lang="en-US" sz="2800" dirty="0">
                <a:latin typeface="Times New Roman" panose="02020603050405020304" pitchFamily="18" charset="0"/>
                <a:cs typeface="Times New Roman" panose="02020603050405020304" pitchFamily="18" charset="0"/>
              </a:rPr>
              <a:t>“Prisoner Jones,  you will lose your canteen rights and / or will lose potential parole if you do not participate in a research study.”</a:t>
            </a:r>
          </a:p>
          <a:p>
            <a:pPr marL="0" indent="0">
              <a:buNone/>
            </a:pP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dirty="0"/>
          </a:p>
          <a:p>
            <a:pPr marL="0" indent="0">
              <a:buNone/>
            </a:pPr>
            <a:endParaRPr lang="en-US" sz="6000" dirty="0">
              <a:latin typeface="Times New Roman" panose="02020603050405020304" pitchFamily="18" charset="0"/>
              <a:cs typeface="Times New Roman" panose="02020603050405020304" pitchFamily="18" charset="0"/>
            </a:endParaRPr>
          </a:p>
          <a:p>
            <a:pPr marL="0" indent="0">
              <a:buNone/>
            </a:pPr>
            <a:endParaRPr lang="en-US" sz="6000" dirty="0">
              <a:latin typeface="Times New Roman" panose="02020603050405020304" pitchFamily="18" charset="0"/>
              <a:cs typeface="Times New Roman" panose="02020603050405020304" pitchFamily="18" charset="0"/>
            </a:endParaRPr>
          </a:p>
          <a:p>
            <a:pPr marL="0" indent="0">
              <a:buNone/>
            </a:pPr>
            <a:endParaRPr lang="en-US" sz="5100" b="1" i="1" u="sng" dirty="0">
              <a:latin typeface="Times New Roman" panose="02020603050405020304" pitchFamily="18" charset="0"/>
              <a:cs typeface="Times New Roman" panose="02020603050405020304" pitchFamily="18" charset="0"/>
            </a:endParaRPr>
          </a:p>
          <a:p>
            <a:pPr marL="0" indent="0">
              <a:buNone/>
            </a:pPr>
            <a:endParaRPr lang="en-US" sz="4400" b="1" i="1" u="sng" dirty="0">
              <a:latin typeface="Times New Roman" panose="02020603050405020304" pitchFamily="18" charset="0"/>
              <a:cs typeface="Times New Roman" panose="02020603050405020304" pitchFamily="18" charset="0"/>
            </a:endParaRPr>
          </a:p>
          <a:p>
            <a:pPr marL="0" indent="0">
              <a:buNone/>
            </a:pPr>
            <a:endParaRPr lang="en-US" sz="4400" b="1" i="1" u="sng" dirty="0">
              <a:latin typeface="Times New Roman" panose="02020603050405020304" pitchFamily="18" charset="0"/>
              <a:cs typeface="Times New Roman" panose="02020603050405020304" pitchFamily="18" charset="0"/>
            </a:endParaRPr>
          </a:p>
          <a:p>
            <a:pPr marL="0" indent="0">
              <a:buNone/>
            </a:pPr>
            <a:endParaRPr lang="en-US" sz="4400" b="1" i="1" u="sng" dirty="0">
              <a:latin typeface="Times New Roman" panose="02020603050405020304" pitchFamily="18" charset="0"/>
              <a:cs typeface="Times New Roman" panose="02020603050405020304" pitchFamily="18" charset="0"/>
            </a:endParaRPr>
          </a:p>
          <a:p>
            <a:pPr marL="0" indent="0">
              <a:buNone/>
            </a:pPr>
            <a:endParaRPr lang="en-US" sz="4400" b="1" i="1" u="sng" dirty="0">
              <a:latin typeface="Times New Roman" panose="02020603050405020304" pitchFamily="18" charset="0"/>
              <a:cs typeface="Times New Roman" panose="02020603050405020304" pitchFamily="18" charset="0"/>
            </a:endParaRPr>
          </a:p>
          <a:p>
            <a:pPr marL="0" indent="0">
              <a:buNone/>
            </a:pPr>
            <a:endParaRPr lang="en-US" sz="4400" b="1" i="1" u="sng"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04240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23EB9-1CE4-E546-9BA5-DD0C7B916B29}"/>
              </a:ext>
            </a:extLst>
          </p:cNvPr>
          <p:cNvSpPr>
            <a:spLocks noGrp="1"/>
          </p:cNvSpPr>
          <p:nvPr>
            <p:ph type="title"/>
          </p:nvPr>
        </p:nvSpPr>
        <p:spPr>
          <a:xfrm>
            <a:off x="677334" y="246744"/>
            <a:ext cx="8596668" cy="791944"/>
          </a:xfrm>
        </p:spPr>
        <p:txBody>
          <a:bodyPr>
            <a:noAutofit/>
          </a:bodyPr>
          <a:lstStyle/>
          <a:p>
            <a:pPr algn="ctr"/>
            <a:r>
              <a:rPr lang="en-US" sz="4000" b="1" dirty="0">
                <a:solidFill>
                  <a:srgbClr val="7030A0"/>
                </a:solidFill>
                <a:latin typeface="Times New Roman" panose="02020603050405020304" pitchFamily="18" charset="0"/>
                <a:cs typeface="Times New Roman" panose="02020603050405020304" pitchFamily="18" charset="0"/>
              </a:rPr>
              <a:t>Informed Consent Process</a:t>
            </a:r>
          </a:p>
        </p:txBody>
      </p:sp>
      <p:sp>
        <p:nvSpPr>
          <p:cNvPr id="3" name="Content Placeholder 2">
            <a:extLst>
              <a:ext uri="{FF2B5EF4-FFF2-40B4-BE49-F238E27FC236}">
                <a16:creationId xmlns:a16="http://schemas.microsoft.com/office/drawing/2014/main" id="{3E448004-25D7-2D4C-AB07-072E9073F2BD}"/>
              </a:ext>
            </a:extLst>
          </p:cNvPr>
          <p:cNvSpPr>
            <a:spLocks noGrp="1"/>
          </p:cNvSpPr>
          <p:nvPr>
            <p:ph idx="1"/>
          </p:nvPr>
        </p:nvSpPr>
        <p:spPr>
          <a:xfrm>
            <a:off x="339981" y="958788"/>
            <a:ext cx="9076267" cy="5392550"/>
          </a:xfrm>
        </p:spPr>
        <p:txBody>
          <a:bodyPr>
            <a:normAutofit fontScale="92500"/>
          </a:bodyPr>
          <a:lstStyle/>
          <a:p>
            <a:pPr marL="0" indent="0">
              <a:buNone/>
            </a:pPr>
            <a:endParaRPr lang="en-US" dirty="0"/>
          </a:p>
          <a:p>
            <a:pPr marL="0" indent="0">
              <a:buNone/>
            </a:pPr>
            <a:r>
              <a:rPr lang="en-US" sz="2400" b="1" dirty="0">
                <a:latin typeface="Times New Roman" panose="02020603050405020304" pitchFamily="18" charset="0"/>
                <a:cs typeface="Times New Roman" panose="02020603050405020304" pitchFamily="18" charset="0"/>
              </a:rPr>
              <a:t>Undue influence</a:t>
            </a:r>
            <a:r>
              <a:rPr lang="en-US" sz="2400" dirty="0">
                <a:latin typeface="Times New Roman" panose="02020603050405020304" pitchFamily="18" charset="0"/>
                <a:cs typeface="Times New Roman" panose="02020603050405020304" pitchFamily="18" charset="0"/>
              </a:rPr>
              <a:t>, by contrast, often occurs through an offer of an excessive or inappropriate reward or other overture in order to obtain compliance.</a:t>
            </a:r>
          </a:p>
          <a:p>
            <a:pPr marL="0" indent="0">
              <a:buNone/>
            </a:pPr>
            <a:r>
              <a:rPr lang="en-US" sz="2400" dirty="0">
                <a:latin typeface="Times New Roman" panose="02020603050405020304" pitchFamily="18" charset="0"/>
                <a:cs typeface="Times New Roman" panose="02020603050405020304" pitchFamily="18" charset="0"/>
              </a:rPr>
              <a:t>Examples: </a:t>
            </a:r>
          </a:p>
          <a:p>
            <a:pPr>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An investigator might promise psychology students extra credit if they participate in the research. If that is the only way a student can earn extra credit, then the investigator is unduly influencing potential subjects. If, however, the investigator offers comparable non-research alternatives for earning extra credit, the possibility of undue influence is minimized.</a:t>
            </a:r>
          </a:p>
          <a:p>
            <a:pPr>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Undue influence also can be subtle. For example, potential subjects might feel obligated to participate in research if their physician is also the investigator, or students might feel pressure to participate in research if everyone else in the class is doing so. </a:t>
            </a:r>
          </a:p>
          <a:p>
            <a:pPr>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Excessive payments for participation or compensation for time and travel.</a:t>
            </a:r>
          </a:p>
          <a:p>
            <a:pPr>
              <a:buFont typeface="Wingdings" panose="05000000000000000000" pitchFamily="2" charset="2"/>
              <a:buChar char="q"/>
            </a:pPr>
            <a:endParaRPr lang="en-US" dirty="0"/>
          </a:p>
          <a:p>
            <a:pPr>
              <a:buFont typeface="Wingdings" panose="05000000000000000000" pitchFamily="2" charset="2"/>
              <a:buChar char="q"/>
            </a:pPr>
            <a:endParaRPr lang="en-US" dirty="0"/>
          </a:p>
          <a:p>
            <a:endParaRPr lang="en-US" dirty="0"/>
          </a:p>
          <a:p>
            <a:endParaRPr lang="en-US" dirty="0"/>
          </a:p>
          <a:p>
            <a:pPr marL="0" indent="0">
              <a:buNone/>
            </a:pPr>
            <a:endParaRPr lang="en-US" sz="6000" dirty="0">
              <a:latin typeface="Times New Roman" panose="02020603050405020304" pitchFamily="18" charset="0"/>
              <a:cs typeface="Times New Roman" panose="02020603050405020304" pitchFamily="18" charset="0"/>
            </a:endParaRPr>
          </a:p>
          <a:p>
            <a:pPr marL="0" indent="0">
              <a:buNone/>
            </a:pPr>
            <a:endParaRPr lang="en-US" sz="6000" dirty="0">
              <a:latin typeface="Times New Roman" panose="02020603050405020304" pitchFamily="18" charset="0"/>
              <a:cs typeface="Times New Roman" panose="02020603050405020304" pitchFamily="18" charset="0"/>
            </a:endParaRPr>
          </a:p>
          <a:p>
            <a:pPr marL="0" indent="0">
              <a:buNone/>
            </a:pPr>
            <a:endParaRPr lang="en-US" sz="5100" b="1" i="1" u="sng" dirty="0">
              <a:latin typeface="Times New Roman" panose="02020603050405020304" pitchFamily="18" charset="0"/>
              <a:cs typeface="Times New Roman" panose="02020603050405020304" pitchFamily="18" charset="0"/>
            </a:endParaRPr>
          </a:p>
          <a:p>
            <a:pPr marL="0" indent="0">
              <a:buNone/>
            </a:pPr>
            <a:endParaRPr lang="en-US" sz="4400" b="1" i="1" u="sng" dirty="0">
              <a:latin typeface="Times New Roman" panose="02020603050405020304" pitchFamily="18" charset="0"/>
              <a:cs typeface="Times New Roman" panose="02020603050405020304" pitchFamily="18" charset="0"/>
            </a:endParaRPr>
          </a:p>
          <a:p>
            <a:pPr marL="0" indent="0">
              <a:buNone/>
            </a:pPr>
            <a:endParaRPr lang="en-US" sz="4400" b="1" i="1" u="sng" dirty="0">
              <a:latin typeface="Times New Roman" panose="02020603050405020304" pitchFamily="18" charset="0"/>
              <a:cs typeface="Times New Roman" panose="02020603050405020304" pitchFamily="18" charset="0"/>
            </a:endParaRPr>
          </a:p>
          <a:p>
            <a:pPr marL="0" indent="0">
              <a:buNone/>
            </a:pPr>
            <a:endParaRPr lang="en-US" sz="4400" b="1" i="1" u="sng" dirty="0">
              <a:latin typeface="Times New Roman" panose="02020603050405020304" pitchFamily="18" charset="0"/>
              <a:cs typeface="Times New Roman" panose="02020603050405020304" pitchFamily="18" charset="0"/>
            </a:endParaRPr>
          </a:p>
          <a:p>
            <a:pPr marL="0" indent="0">
              <a:buNone/>
            </a:pPr>
            <a:endParaRPr lang="en-US" sz="4400" b="1" i="1" u="sng" dirty="0">
              <a:latin typeface="Times New Roman" panose="02020603050405020304" pitchFamily="18" charset="0"/>
              <a:cs typeface="Times New Roman" panose="02020603050405020304" pitchFamily="18" charset="0"/>
            </a:endParaRPr>
          </a:p>
          <a:p>
            <a:pPr marL="0" indent="0">
              <a:buNone/>
            </a:pPr>
            <a:endParaRPr lang="en-US" sz="4400" b="1" i="1" u="sng"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2598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0E63F-A4A0-4F36-AD36-F6A4C516C5DD}"/>
              </a:ext>
            </a:extLst>
          </p:cNvPr>
          <p:cNvSpPr>
            <a:spLocks noGrp="1"/>
          </p:cNvSpPr>
          <p:nvPr>
            <p:ph type="title"/>
          </p:nvPr>
        </p:nvSpPr>
        <p:spPr>
          <a:xfrm>
            <a:off x="677334" y="479394"/>
            <a:ext cx="8596668" cy="1451006"/>
          </a:xfrm>
        </p:spPr>
        <p:txBody>
          <a:bodyPr>
            <a:normAutofit fontScale="90000"/>
          </a:bodyPr>
          <a:lstStyle/>
          <a:p>
            <a:r>
              <a:rPr lang="en-US" b="1" dirty="0"/>
              <a:t>Avoiding Coercion of Subjects:</a:t>
            </a:r>
            <a:br>
              <a:rPr lang="en-US" b="1" dirty="0"/>
            </a:br>
            <a:r>
              <a:rPr lang="en-US" b="1" dirty="0"/>
              <a:t>Example from University of California Santa Barbara Policy Statement</a:t>
            </a:r>
            <a:endParaRPr lang="en-US" dirty="0"/>
          </a:p>
        </p:txBody>
      </p:sp>
      <p:sp>
        <p:nvSpPr>
          <p:cNvPr id="3" name="Content Placeholder 2">
            <a:extLst>
              <a:ext uri="{FF2B5EF4-FFF2-40B4-BE49-F238E27FC236}">
                <a16:creationId xmlns:a16="http://schemas.microsoft.com/office/drawing/2014/main" id="{FC871F41-6D82-4774-AEBE-CABE435CD24F}"/>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 subject's participation in research must be completely voluntary. Great care should be taken by investigators to avoid even the appearance of coercion or undue influence when recruiting potential study subjects. For this reason, the Human Subjects Committee (HSC) is required to review and approve all subject recruitment procedures and materials to make sure they do not downplay serious risks, give the impression that participation is mandatory, or emphasize financial inducements. Also, to reduce the potential for real and apparent coercion of study subjects, UCSB discourages investigators from direct solicitation of students in their own classes and employees in their own department. An investigator may recruit students or personnel from their department with general recruitment advertisements (such as a poster hanging in a lounge) or additional safeguards protecting subjects from actual or perceived coercion must be added to the protocol.</a:t>
            </a:r>
          </a:p>
        </p:txBody>
      </p:sp>
    </p:spTree>
    <p:extLst>
      <p:ext uri="{BB962C8B-B14F-4D97-AF65-F5344CB8AC3E}">
        <p14:creationId xmlns:p14="http://schemas.microsoft.com/office/powerpoint/2010/main" val="4009943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85A1C-497B-402B-9584-260CCCA79A59}"/>
              </a:ext>
            </a:extLst>
          </p:cNvPr>
          <p:cNvSpPr>
            <a:spLocks noGrp="1"/>
          </p:cNvSpPr>
          <p:nvPr>
            <p:ph type="title"/>
          </p:nvPr>
        </p:nvSpPr>
        <p:spPr>
          <a:xfrm>
            <a:off x="677334" y="186431"/>
            <a:ext cx="8596668" cy="941033"/>
          </a:xfrm>
        </p:spPr>
        <p:txBody>
          <a:bodyPr>
            <a:normAutofit/>
          </a:bodyPr>
          <a:lstStyle/>
          <a:p>
            <a:pPr algn="ctr"/>
            <a:r>
              <a:rPr lang="en-US" b="1" dirty="0"/>
              <a:t>QUIZ</a:t>
            </a:r>
            <a:endParaRPr lang="en-US" dirty="0"/>
          </a:p>
        </p:txBody>
      </p:sp>
      <p:sp>
        <p:nvSpPr>
          <p:cNvPr id="3" name="Content Placeholder 2">
            <a:extLst>
              <a:ext uri="{FF2B5EF4-FFF2-40B4-BE49-F238E27FC236}">
                <a16:creationId xmlns:a16="http://schemas.microsoft.com/office/drawing/2014/main" id="{959097B7-80CD-4541-9AA4-AE8563975DB7}"/>
              </a:ext>
            </a:extLst>
          </p:cNvPr>
          <p:cNvSpPr>
            <a:spLocks noGrp="1"/>
          </p:cNvSpPr>
          <p:nvPr>
            <p:ph idx="1"/>
          </p:nvPr>
        </p:nvSpPr>
        <p:spPr>
          <a:xfrm>
            <a:off x="677334" y="1313895"/>
            <a:ext cx="8596668" cy="3880773"/>
          </a:xfrm>
        </p:spPr>
        <p:txBody>
          <a:bodyPr>
            <a:noAutofit/>
          </a:bodyPr>
          <a:lstStyle/>
          <a:p>
            <a:r>
              <a:rPr lang="en-US" sz="2400" dirty="0">
                <a:latin typeface="Times New Roman" panose="02020603050405020304" pitchFamily="18" charset="0"/>
                <a:cs typeface="Times New Roman" panose="02020603050405020304" pitchFamily="18" charset="0"/>
              </a:rPr>
              <a:t>To reduce the potential for coercion or undue influence during recruitment of UCSB-affiliated human research subjects, investigators should:</a:t>
            </a:r>
          </a:p>
          <a:p>
            <a:pPr marL="0" indent="0">
              <a:buNone/>
            </a:pPr>
            <a:r>
              <a:rPr lang="en-US" sz="2400" dirty="0">
                <a:latin typeface="Times New Roman" panose="02020603050405020304" pitchFamily="18" charset="0"/>
                <a:cs typeface="Times New Roman" panose="02020603050405020304" pitchFamily="18" charset="0"/>
              </a:rPr>
              <a:t>1. Use general, public recruitment tools (such as posters, fliers and other advertisements) to recruit off-campus audiences only</a:t>
            </a:r>
          </a:p>
          <a:p>
            <a:pPr marL="0" indent="0">
              <a:buNone/>
            </a:pPr>
            <a:r>
              <a:rPr lang="en-US" sz="2400" dirty="0">
                <a:latin typeface="Times New Roman" panose="02020603050405020304" pitchFamily="18" charset="0"/>
                <a:cs typeface="Times New Roman" panose="02020603050405020304" pitchFamily="18" charset="0"/>
              </a:rPr>
              <a:t>2. Require participation by only those employees, students, and staff in their own departments</a:t>
            </a:r>
          </a:p>
          <a:p>
            <a:pPr marL="0" indent="0">
              <a:buNone/>
            </a:pPr>
            <a:r>
              <a:rPr lang="en-US" sz="2400" dirty="0">
                <a:latin typeface="Times New Roman" panose="02020603050405020304" pitchFamily="18" charset="0"/>
                <a:cs typeface="Times New Roman" panose="02020603050405020304" pitchFamily="18" charset="0"/>
              </a:rPr>
              <a:t>3. Completely exclude UCSB faculty, students, and staff from participation in research</a:t>
            </a:r>
          </a:p>
          <a:p>
            <a:pPr marL="0" indent="0">
              <a:buNone/>
            </a:pPr>
            <a:r>
              <a:rPr lang="en-US" sz="2400" dirty="0">
                <a:latin typeface="Times New Roman" panose="02020603050405020304" pitchFamily="18" charset="0"/>
                <a:cs typeface="Times New Roman" panose="02020603050405020304" pitchFamily="18" charset="0"/>
              </a:rPr>
              <a:t>4. Avoid directly approaching or soliciting employees, students or staff in their own classes and departments</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pic>
        <p:nvPicPr>
          <p:cNvPr id="2049" name="DefaultOcx">
            <a:extLst>
              <a:ext uri="{FF2B5EF4-FFF2-40B4-BE49-F238E27FC236}">
                <a16:creationId xmlns:a16="http://schemas.microsoft.com/office/drawing/2014/main" id="{9022FDC1-BACD-3140-B13F-6F0E41116E7B}"/>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HTMLOption1">
            <a:extLst>
              <a:ext uri="{FF2B5EF4-FFF2-40B4-BE49-F238E27FC236}">
                <a16:creationId xmlns:a16="http://schemas.microsoft.com/office/drawing/2014/main" id="{18C343AD-81F7-9D40-9140-0E8C023BBF7E}"/>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HTMLOption2">
            <a:extLst>
              <a:ext uri="{FF2B5EF4-FFF2-40B4-BE49-F238E27FC236}">
                <a16:creationId xmlns:a16="http://schemas.microsoft.com/office/drawing/2014/main" id="{A9359019-3B37-2B40-9ED5-4DAF6763692F}"/>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HTMLOption3">
            <a:extLst>
              <a:ext uri="{FF2B5EF4-FFF2-40B4-BE49-F238E27FC236}">
                <a16:creationId xmlns:a16="http://schemas.microsoft.com/office/drawing/2014/main" id="{E129620F-FBBE-8546-9D07-EE94079FCF39}"/>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7610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26237"/>
          </a:xfrm>
        </p:spPr>
        <p:txBody>
          <a:bodyPr>
            <a:noAutofit/>
          </a:bodyPr>
          <a:lstStyle/>
          <a:p>
            <a:pPr algn="ctr"/>
            <a:r>
              <a:rPr lang="en-US" sz="4000" b="1" dirty="0">
                <a:solidFill>
                  <a:srgbClr val="7030A0"/>
                </a:solidFill>
                <a:latin typeface="Times New Roman" panose="02020603050405020304" pitchFamily="18" charset="0"/>
                <a:cs typeface="Times New Roman" panose="02020603050405020304" pitchFamily="18" charset="0"/>
              </a:rPr>
              <a:t>Informed Consent Process</a:t>
            </a:r>
            <a:endParaRPr lang="en-US" sz="4000" dirty="0"/>
          </a:p>
        </p:txBody>
      </p:sp>
      <p:sp>
        <p:nvSpPr>
          <p:cNvPr id="3" name="Content Placeholder 2"/>
          <p:cNvSpPr>
            <a:spLocks noGrp="1"/>
          </p:cNvSpPr>
          <p:nvPr>
            <p:ph idx="1"/>
          </p:nvPr>
        </p:nvSpPr>
        <p:spPr>
          <a:xfrm>
            <a:off x="677334" y="1535837"/>
            <a:ext cx="8596668" cy="5120144"/>
          </a:xfrm>
        </p:spPr>
        <p:txBody>
          <a:bodyPr>
            <a:normAutofit/>
          </a:bodyPr>
          <a:lstStyle/>
          <a:p>
            <a:pPr marL="0" indent="0">
              <a:buNone/>
            </a:pPr>
            <a:endParaRPr lang="en-US" altLang="en-US" sz="2400" dirty="0">
              <a:latin typeface="Times New Roman" panose="02020603050405020304" pitchFamily="18" charset="0"/>
              <a:cs typeface="Times New Roman" panose="02020603050405020304" pitchFamily="18" charset="0"/>
            </a:endParaRPr>
          </a:p>
          <a:p>
            <a:r>
              <a:rPr lang="en-US" altLang="en-US" sz="2400" dirty="0">
                <a:latin typeface="Times New Roman" panose="02020603050405020304" pitchFamily="18" charset="0"/>
                <a:cs typeface="Times New Roman" panose="02020603050405020304" pitchFamily="18" charset="0"/>
              </a:rPr>
              <a:t>Informed consent does not end with the signing of a document</a:t>
            </a:r>
          </a:p>
          <a:p>
            <a:r>
              <a:rPr lang="en-US" altLang="en-US" sz="2400" dirty="0">
                <a:latin typeface="Times New Roman" panose="02020603050405020304" pitchFamily="18" charset="0"/>
                <a:cs typeface="Times New Roman" panose="02020603050405020304" pitchFamily="18" charset="0"/>
              </a:rPr>
              <a:t>At each subsequent study visit, the following should occur and be documented:</a:t>
            </a:r>
          </a:p>
          <a:p>
            <a:pPr lvl="1">
              <a:buFontTx/>
              <a:buChar char="•"/>
            </a:pPr>
            <a:r>
              <a:rPr lang="en-US" altLang="en-US" sz="2400" dirty="0">
                <a:latin typeface="Times New Roman" panose="02020603050405020304" pitchFamily="18" charset="0"/>
                <a:cs typeface="Times New Roman" panose="02020603050405020304" pitchFamily="18" charset="0"/>
              </a:rPr>
              <a:t>Assessment that the subject understands what is being asked of him/her for the subsequent visit</a:t>
            </a:r>
          </a:p>
          <a:p>
            <a:pPr lvl="1">
              <a:buFontTx/>
              <a:buChar char="•"/>
            </a:pPr>
            <a:r>
              <a:rPr lang="en-US" altLang="en-US" sz="2400" dirty="0">
                <a:latin typeface="Times New Roman" panose="02020603050405020304" pitchFamily="18" charset="0"/>
                <a:cs typeface="Times New Roman" panose="02020603050405020304" pitchFamily="18" charset="0"/>
              </a:rPr>
              <a:t>The subject has an opportunity to ask questions and they are answered to their satisfaction</a:t>
            </a:r>
          </a:p>
          <a:p>
            <a:pPr lvl="1">
              <a:buFontTx/>
              <a:buChar char="•"/>
            </a:pPr>
            <a:r>
              <a:rPr lang="en-US" altLang="en-US" sz="2400" dirty="0">
                <a:latin typeface="Times New Roman" panose="02020603050405020304" pitchFamily="18" charset="0"/>
                <a:cs typeface="Times New Roman" panose="02020603050405020304" pitchFamily="18" charset="0"/>
              </a:rPr>
              <a:t>The subject truly wants to continue participation in the study</a:t>
            </a:r>
          </a:p>
          <a:p>
            <a:endParaRPr lang="en-US" sz="2400" dirty="0"/>
          </a:p>
        </p:txBody>
      </p:sp>
    </p:spTree>
    <p:extLst>
      <p:ext uri="{BB962C8B-B14F-4D97-AF65-F5344CB8AC3E}">
        <p14:creationId xmlns:p14="http://schemas.microsoft.com/office/powerpoint/2010/main" val="2112048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solidFill>
                  <a:srgbClr val="7030A0"/>
                </a:solidFill>
                <a:latin typeface="Times New Roman" panose="02020603050405020304" pitchFamily="18" charset="0"/>
                <a:cs typeface="Times New Roman" panose="02020603050405020304" pitchFamily="18" charset="0"/>
              </a:rPr>
              <a:t>Who can obtain the IC?</a:t>
            </a:r>
          </a:p>
        </p:txBody>
      </p:sp>
      <p:sp>
        <p:nvSpPr>
          <p:cNvPr id="3" name="Content Placeholder 2"/>
          <p:cNvSpPr>
            <a:spLocks noGrp="1"/>
          </p:cNvSpPr>
          <p:nvPr>
            <p:ph idx="1"/>
          </p:nvPr>
        </p:nvSpPr>
        <p:spPr>
          <a:xfrm>
            <a:off x="677334" y="1547446"/>
            <a:ext cx="8596668" cy="5208954"/>
          </a:xfrm>
        </p:spPr>
        <p:txBody>
          <a:bodyPr>
            <a:normAutofit fontScale="77500" lnSpcReduction="20000"/>
          </a:bodyPr>
          <a:lstStyle/>
          <a:p>
            <a:pPr marL="0" indent="0" algn="ctr">
              <a:buNone/>
            </a:pPr>
            <a:r>
              <a:rPr lang="en-US" sz="2800" b="1" i="1" u="sng" dirty="0">
                <a:latin typeface="Times New Roman" panose="02020603050405020304" pitchFamily="18" charset="0"/>
                <a:cs typeface="Times New Roman" panose="02020603050405020304" pitchFamily="18" charset="0"/>
              </a:rPr>
              <a:t>The person obtaining consent must be qualified by </a:t>
            </a:r>
          </a:p>
          <a:p>
            <a:pPr marL="0" indent="0" algn="ctr">
              <a:buNone/>
            </a:pPr>
            <a:r>
              <a:rPr lang="en-US" sz="2800" b="1" i="1" u="sng" dirty="0">
                <a:latin typeface="Times New Roman" panose="02020603050405020304" pitchFamily="18" charset="0"/>
                <a:cs typeface="Times New Roman" panose="02020603050405020304" pitchFamily="18" charset="0"/>
              </a:rPr>
              <a:t>education, training, and/or experience!</a:t>
            </a:r>
          </a:p>
          <a:p>
            <a:pPr marL="0" indent="0" algn="ctr">
              <a:buNone/>
            </a:pPr>
            <a:endParaRPr lang="en-US" sz="2600" dirty="0"/>
          </a:p>
          <a:p>
            <a:r>
              <a:rPr lang="en-US" sz="3100" dirty="0">
                <a:solidFill>
                  <a:schemeClr val="tx1"/>
                </a:solidFill>
                <a:latin typeface="Times New Roman" panose="02020603050405020304" pitchFamily="18" charset="0"/>
                <a:cs typeface="Times New Roman" panose="02020603050405020304" pitchFamily="18" charset="0"/>
              </a:rPr>
              <a:t>Principal Investigator</a:t>
            </a:r>
          </a:p>
          <a:p>
            <a:r>
              <a:rPr lang="en-US" sz="3100" dirty="0">
                <a:latin typeface="Times New Roman" panose="02020603050405020304" pitchFamily="18" charset="0"/>
                <a:cs typeface="Times New Roman" panose="02020603050405020304" pitchFamily="18" charset="0"/>
              </a:rPr>
              <a:t>Person obtaining Informed Consent should be/have</a:t>
            </a:r>
            <a:r>
              <a:rPr lang="en-US" sz="2800" dirty="0">
                <a:latin typeface="Times New Roman" panose="02020603050405020304" pitchFamily="18" charset="0"/>
                <a:cs typeface="Times New Roman" panose="02020603050405020304" pitchFamily="18" charset="0"/>
              </a:rPr>
              <a:t>:</a:t>
            </a:r>
          </a:p>
          <a:p>
            <a:pPr lvl="1"/>
            <a:r>
              <a:rPr lang="en-US" sz="2800" dirty="0">
                <a:latin typeface="Times New Roman" panose="02020603050405020304" pitchFamily="18" charset="0"/>
                <a:cs typeface="Times New Roman" panose="02020603050405020304" pitchFamily="18" charset="0"/>
              </a:rPr>
              <a:t>listed as key study personnel on IRB application as being able to obtain IC</a:t>
            </a:r>
          </a:p>
          <a:p>
            <a:pPr lvl="1"/>
            <a:r>
              <a:rPr lang="en-US" sz="2800" dirty="0">
                <a:latin typeface="Times New Roman" panose="02020603050405020304" pitchFamily="18" charset="0"/>
                <a:cs typeface="Times New Roman" panose="02020603050405020304" pitchFamily="18" charset="0"/>
              </a:rPr>
              <a:t>delegated on the Delegation of Authority Log by PI for this task</a:t>
            </a:r>
          </a:p>
          <a:p>
            <a:pPr lvl="1"/>
            <a:r>
              <a:rPr lang="en-US" sz="2900" dirty="0">
                <a:latin typeface="Times New Roman" panose="02020603050405020304" pitchFamily="18" charset="0"/>
                <a:cs typeface="Times New Roman" panose="02020603050405020304" pitchFamily="18" charset="0"/>
              </a:rPr>
              <a:t>current CITI HSP/GCP training, (as applicable)</a:t>
            </a:r>
          </a:p>
          <a:p>
            <a:pPr lvl="1"/>
            <a:r>
              <a:rPr lang="en-US" sz="2900" dirty="0">
                <a:latin typeface="Times New Roman" panose="02020603050405020304" pitchFamily="18" charset="0"/>
                <a:cs typeface="Times New Roman" panose="02020603050405020304" pitchFamily="18" charset="0"/>
              </a:rPr>
              <a:t>protocol training and documentation of the training</a:t>
            </a:r>
          </a:p>
          <a:p>
            <a:pPr lvl="1"/>
            <a:r>
              <a:rPr lang="en-US" sz="2900" dirty="0">
                <a:latin typeface="Times New Roman" panose="02020603050405020304" pitchFamily="18" charset="0"/>
                <a:cs typeface="Times New Roman" panose="02020603050405020304" pitchFamily="18" charset="0"/>
              </a:rPr>
              <a:t>adequate medical knowledge/understanding understanding of the protocol procedures and Investigational Product (as applicable)</a:t>
            </a:r>
          </a:p>
          <a:p>
            <a:pPr lvl="1"/>
            <a:r>
              <a:rPr lang="en-US" sz="2900" dirty="0">
                <a:latin typeface="Times New Roman" panose="02020603050405020304" pitchFamily="18" charset="0"/>
                <a:cs typeface="Times New Roman" panose="02020603050405020304" pitchFamily="18" charset="0"/>
              </a:rPr>
              <a:t>good communication skills</a:t>
            </a:r>
          </a:p>
          <a:p>
            <a:pPr lvl="1"/>
            <a:endParaRPr lang="en-US" sz="1300" dirty="0">
              <a:latin typeface="Times New Roman" panose="02020603050405020304" pitchFamily="18" charset="0"/>
              <a:cs typeface="Times New Roman" panose="02020603050405020304" pitchFamily="18" charset="0"/>
            </a:endParaRPr>
          </a:p>
          <a:p>
            <a:pPr marL="292608" lvl="1" indent="0">
              <a:buNone/>
            </a:pPr>
            <a:endParaRPr lang="en-US" sz="6800" dirty="0">
              <a:solidFill>
                <a:schemeClr val="tx1"/>
              </a:solidFill>
            </a:endParaRPr>
          </a:p>
          <a:p>
            <a:endParaRPr lang="en-US" dirty="0"/>
          </a:p>
        </p:txBody>
      </p:sp>
    </p:spTree>
    <p:extLst>
      <p:ext uri="{BB962C8B-B14F-4D97-AF65-F5344CB8AC3E}">
        <p14:creationId xmlns:p14="http://schemas.microsoft.com/office/powerpoint/2010/main" val="281270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1000"/>
                                        <p:tgtEl>
                                          <p:spTgt spid="3">
                                            <p:txEl>
                                              <p:pRg st="8" end="8"/>
                                            </p:txEl>
                                          </p:spTgt>
                                        </p:tgtEl>
                                      </p:cBhvr>
                                    </p:animEffect>
                                    <p:anim calcmode="lin" valueType="num">
                                      <p:cBhvr>
                                        <p:cTn id="4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Effect transition="in" filter="fade">
                                      <p:cBhvr>
                                        <p:cTn id="53" dur="1000"/>
                                        <p:tgtEl>
                                          <p:spTgt spid="3">
                                            <p:txEl>
                                              <p:pRg st="9" end="9"/>
                                            </p:txEl>
                                          </p:spTgt>
                                        </p:tgtEl>
                                      </p:cBhvr>
                                    </p:animEffect>
                                    <p:anim calcmode="lin" valueType="num">
                                      <p:cBhvr>
                                        <p:cTn id="5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3">
                                            <p:txEl>
                                              <p:pRg st="10" end="10"/>
                                            </p:txEl>
                                          </p:spTgt>
                                        </p:tgtEl>
                                        <p:attrNameLst>
                                          <p:attrName>style.visibility</p:attrName>
                                        </p:attrNameLst>
                                      </p:cBhvr>
                                      <p:to>
                                        <p:strVal val="visible"/>
                                      </p:to>
                                    </p:set>
                                    <p:animEffect transition="in" filter="fade">
                                      <p:cBhvr>
                                        <p:cTn id="58" dur="1000"/>
                                        <p:tgtEl>
                                          <p:spTgt spid="3">
                                            <p:txEl>
                                              <p:pRg st="10" end="10"/>
                                            </p:txEl>
                                          </p:spTgt>
                                        </p:tgtEl>
                                      </p:cBhvr>
                                    </p:animEffect>
                                    <p:anim calcmode="lin" valueType="num">
                                      <p:cBhvr>
                                        <p:cTn id="5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877569"/>
          </a:xfrm>
        </p:spPr>
        <p:txBody>
          <a:bodyPr>
            <a:noAutofit/>
          </a:bodyPr>
          <a:lstStyle/>
          <a:p>
            <a:pPr algn="ctr"/>
            <a:r>
              <a:rPr lang="en-US" sz="5400" b="1" dirty="0">
                <a:solidFill>
                  <a:srgbClr val="7030A0"/>
                </a:solidFill>
                <a:latin typeface="Times New Roman" panose="02020603050405020304" pitchFamily="18" charset="0"/>
                <a:cs typeface="Times New Roman" panose="02020603050405020304" pitchFamily="18" charset="0"/>
              </a:rPr>
              <a:t> Where should the </a:t>
            </a:r>
            <a:br>
              <a:rPr lang="en-US" sz="5400" b="1" dirty="0">
                <a:solidFill>
                  <a:srgbClr val="7030A0"/>
                </a:solidFill>
                <a:latin typeface="Times New Roman" panose="02020603050405020304" pitchFamily="18" charset="0"/>
                <a:cs typeface="Times New Roman" panose="02020603050405020304" pitchFamily="18" charset="0"/>
              </a:rPr>
            </a:br>
            <a:r>
              <a:rPr lang="en-US" sz="5400" b="1" dirty="0">
                <a:solidFill>
                  <a:srgbClr val="7030A0"/>
                </a:solidFill>
                <a:latin typeface="Times New Roman" panose="02020603050405020304" pitchFamily="18" charset="0"/>
                <a:cs typeface="Times New Roman" panose="02020603050405020304" pitchFamily="18" charset="0"/>
              </a:rPr>
              <a:t>ICP be Conducted?</a:t>
            </a:r>
          </a:p>
        </p:txBody>
      </p:sp>
      <p:sp>
        <p:nvSpPr>
          <p:cNvPr id="3" name="Content Placeholder 2"/>
          <p:cNvSpPr>
            <a:spLocks noGrp="1"/>
          </p:cNvSpPr>
          <p:nvPr>
            <p:ph idx="1"/>
          </p:nvPr>
        </p:nvSpPr>
        <p:spPr>
          <a:xfrm>
            <a:off x="677334" y="2867487"/>
            <a:ext cx="8596668" cy="3173875"/>
          </a:xfrm>
        </p:spPr>
        <p:txBody>
          <a:bodyPr>
            <a:normAutofit/>
          </a:bodyPr>
          <a:lstStyle/>
          <a:p>
            <a:pPr marL="0" indent="0">
              <a:lnSpc>
                <a:spcPct val="90000"/>
              </a:lnSpc>
              <a:buNone/>
            </a:pPr>
            <a:endParaRPr lang="en-US" altLang="en-US" sz="2400" dirty="0">
              <a:latin typeface="Times New Roman" panose="02020603050405020304" pitchFamily="18" charset="0"/>
              <a:cs typeface="Times New Roman" panose="02020603050405020304" pitchFamily="18" charset="0"/>
            </a:endParaRPr>
          </a:p>
          <a:p>
            <a:r>
              <a:rPr lang="en-US" sz="3600" dirty="0">
                <a:solidFill>
                  <a:schemeClr val="tx1"/>
                </a:solidFill>
                <a:latin typeface="Times New Roman" panose="02020603050405020304" pitchFamily="18" charset="0"/>
                <a:cs typeface="Times New Roman" panose="02020603050405020304" pitchFamily="18" charset="0"/>
              </a:rPr>
              <a:t>Setting:</a:t>
            </a:r>
          </a:p>
          <a:p>
            <a:pPr lvl="1"/>
            <a:r>
              <a:rPr lang="en-US" sz="3600" dirty="0">
                <a:solidFill>
                  <a:schemeClr val="tx1"/>
                </a:solidFill>
                <a:latin typeface="Times New Roman" panose="02020603050405020304" pitchFamily="18" charset="0"/>
                <a:cs typeface="Times New Roman" panose="02020603050405020304" pitchFamily="18" charset="0"/>
              </a:rPr>
              <a:t> quiet, </a:t>
            </a:r>
          </a:p>
          <a:p>
            <a:pPr lvl="1"/>
            <a:r>
              <a:rPr lang="en-US" sz="3600" dirty="0">
                <a:solidFill>
                  <a:schemeClr val="tx1"/>
                </a:solidFill>
                <a:latin typeface="Times New Roman" panose="02020603050405020304" pitchFamily="18" charset="0"/>
                <a:cs typeface="Times New Roman" panose="02020603050405020304" pitchFamily="18" charset="0"/>
              </a:rPr>
              <a:t>comfortable, and </a:t>
            </a:r>
          </a:p>
          <a:p>
            <a:pPr lvl="1"/>
            <a:r>
              <a:rPr lang="en-US" sz="3600" dirty="0">
                <a:solidFill>
                  <a:schemeClr val="tx1"/>
                </a:solidFill>
                <a:latin typeface="Times New Roman" panose="02020603050405020304" pitchFamily="18" charset="0"/>
                <a:cs typeface="Times New Roman" panose="02020603050405020304" pitchFamily="18" charset="0"/>
              </a:rPr>
              <a:t>private</a:t>
            </a:r>
          </a:p>
        </p:txBody>
      </p:sp>
    </p:spTree>
    <p:extLst>
      <p:ext uri="{BB962C8B-B14F-4D97-AF65-F5344CB8AC3E}">
        <p14:creationId xmlns:p14="http://schemas.microsoft.com/office/powerpoint/2010/main" val="3821086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55E99-9911-4F18-800B-681580BD021A}"/>
              </a:ext>
            </a:extLst>
          </p:cNvPr>
          <p:cNvSpPr>
            <a:spLocks noGrp="1"/>
          </p:cNvSpPr>
          <p:nvPr>
            <p:ph type="title"/>
          </p:nvPr>
        </p:nvSpPr>
        <p:spPr/>
        <p:txBody>
          <a:bodyPr/>
          <a:lstStyle/>
          <a:p>
            <a:pPr algn="ctr"/>
            <a:r>
              <a:rPr lang="en-US" dirty="0"/>
              <a:t>Informed Consent / Assent and Documentation of the Informed Consent Process</a:t>
            </a:r>
            <a:br>
              <a:rPr lang="en-US" dirty="0"/>
            </a:br>
            <a:endParaRPr lang="en-US" dirty="0"/>
          </a:p>
        </p:txBody>
      </p:sp>
      <p:sp>
        <p:nvSpPr>
          <p:cNvPr id="3" name="Text Placeholder 2">
            <a:extLst>
              <a:ext uri="{FF2B5EF4-FFF2-40B4-BE49-F238E27FC236}">
                <a16:creationId xmlns:a16="http://schemas.microsoft.com/office/drawing/2014/main" id="{7D8F9747-F54A-4ACA-8D83-CE573CDA3CFD}"/>
              </a:ext>
            </a:extLst>
          </p:cNvPr>
          <p:cNvSpPr>
            <a:spLocks noGrp="1"/>
          </p:cNvSpPr>
          <p:nvPr>
            <p:ph type="body" idx="1"/>
          </p:nvPr>
        </p:nvSpPr>
        <p:spPr/>
        <p:txBody>
          <a:bodyPr/>
          <a:lstStyle/>
          <a:p>
            <a:r>
              <a:rPr lang="en-US" dirty="0"/>
              <a:t>Margaret Lynn, LMSW, RDN, CCRP, CIP</a:t>
            </a:r>
          </a:p>
          <a:p>
            <a:r>
              <a:rPr lang="en-US" dirty="0"/>
              <a:t>Director, Office of Clinical Research Development</a:t>
            </a:r>
          </a:p>
          <a:p>
            <a:r>
              <a:rPr lang="en-US" dirty="0"/>
              <a:t>University of Tennessee Health Science Center</a:t>
            </a:r>
          </a:p>
          <a:p>
            <a:endParaRPr lang="en-US" dirty="0"/>
          </a:p>
        </p:txBody>
      </p:sp>
    </p:spTree>
    <p:extLst>
      <p:ext uri="{BB962C8B-B14F-4D97-AF65-F5344CB8AC3E}">
        <p14:creationId xmlns:p14="http://schemas.microsoft.com/office/powerpoint/2010/main" val="37173681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765738"/>
          </a:xfrm>
        </p:spPr>
        <p:txBody>
          <a:bodyPr>
            <a:noAutofit/>
          </a:bodyPr>
          <a:lstStyle/>
          <a:p>
            <a:pPr algn="ctr"/>
            <a:r>
              <a:rPr lang="en-US" sz="5400" b="1" dirty="0">
                <a:solidFill>
                  <a:srgbClr val="7030A0"/>
                </a:solidFill>
                <a:latin typeface="Times New Roman" panose="02020603050405020304" pitchFamily="18" charset="0"/>
                <a:cs typeface="Times New Roman" panose="02020603050405020304" pitchFamily="18" charset="0"/>
              </a:rPr>
              <a:t> When Should </a:t>
            </a:r>
            <a:br>
              <a:rPr lang="en-US" sz="5400" b="1" dirty="0">
                <a:solidFill>
                  <a:srgbClr val="7030A0"/>
                </a:solidFill>
                <a:latin typeface="Times New Roman" panose="02020603050405020304" pitchFamily="18" charset="0"/>
                <a:cs typeface="Times New Roman" panose="02020603050405020304" pitchFamily="18" charset="0"/>
              </a:rPr>
            </a:br>
            <a:r>
              <a:rPr lang="en-US" sz="5400" b="1" dirty="0">
                <a:solidFill>
                  <a:srgbClr val="7030A0"/>
                </a:solidFill>
                <a:latin typeface="Times New Roman" panose="02020603050405020304" pitchFamily="18" charset="0"/>
                <a:cs typeface="Times New Roman" panose="02020603050405020304" pitchFamily="18" charset="0"/>
              </a:rPr>
              <a:t>the ICP be Conducted?</a:t>
            </a:r>
          </a:p>
        </p:txBody>
      </p:sp>
      <p:sp>
        <p:nvSpPr>
          <p:cNvPr id="3" name="Content Placeholder 2"/>
          <p:cNvSpPr>
            <a:spLocks noGrp="1"/>
          </p:cNvSpPr>
          <p:nvPr>
            <p:ph idx="1"/>
          </p:nvPr>
        </p:nvSpPr>
        <p:spPr>
          <a:xfrm>
            <a:off x="677334" y="3121571"/>
            <a:ext cx="8596668" cy="3605799"/>
          </a:xfrm>
        </p:spPr>
        <p:txBody>
          <a:bodyPr/>
          <a:lstStyle/>
          <a:p>
            <a:r>
              <a:rPr lang="en-US" sz="2400" dirty="0">
                <a:solidFill>
                  <a:schemeClr val="tx1"/>
                </a:solidFill>
                <a:latin typeface="Times New Roman" panose="02020603050405020304" pitchFamily="18" charset="0"/>
                <a:cs typeface="Times New Roman" panose="02020603050405020304" pitchFamily="18" charset="0"/>
              </a:rPr>
              <a:t>Obtain consent before initiating ANY study-specific procedures, this includes wash-out periods (as applicable)</a:t>
            </a:r>
          </a:p>
          <a:p>
            <a:r>
              <a:rPr lang="en-US" sz="2400" dirty="0">
                <a:solidFill>
                  <a:schemeClr val="tx1"/>
                </a:solidFill>
                <a:latin typeface="Times New Roman" panose="02020603050405020304" pitchFamily="18" charset="0"/>
                <a:cs typeface="Times New Roman" panose="02020603050405020304" pitchFamily="18" charset="0"/>
              </a:rPr>
              <a:t>Every subject contact is an opportunity to reiterate information and ensure the subject continues to be fully informed and is voluntarily participating</a:t>
            </a:r>
          </a:p>
          <a:p>
            <a:r>
              <a:rPr lang="en-US" sz="2400" dirty="0">
                <a:solidFill>
                  <a:schemeClr val="tx1"/>
                </a:solidFill>
                <a:latin typeface="Times New Roman" panose="02020603050405020304" pitchFamily="18" charset="0"/>
                <a:cs typeface="Times New Roman" panose="02020603050405020304" pitchFamily="18" charset="0"/>
              </a:rPr>
              <a:t>If new information is learned that could affect the subject’s willingness to continue participation or changes to the protocol occur for the subject, the subject should be re-consented</a:t>
            </a:r>
          </a:p>
          <a:p>
            <a:endParaRPr lang="en-US" sz="2400" dirty="0">
              <a:solidFill>
                <a:schemeClr val="tx1"/>
              </a:solidFill>
              <a:latin typeface="Times New Roman" panose="02020603050405020304" pitchFamily="18" charset="0"/>
              <a:cs typeface="Times New Roman" panose="02020603050405020304" pitchFamily="18" charset="0"/>
            </a:endParaRPr>
          </a:p>
          <a:p>
            <a:endParaRPr lang="en-US" sz="2400" dirty="0">
              <a:solidFill>
                <a:schemeClr val="tx1"/>
              </a:solidFill>
              <a:latin typeface="Times New Roman" panose="02020603050405020304" pitchFamily="18" charset="0"/>
              <a:cs typeface="Times New Roman" panose="02020603050405020304" pitchFamily="18" charset="0"/>
            </a:endParaRPr>
          </a:p>
          <a:p>
            <a:endParaRPr lang="en-US" sz="2000" dirty="0">
              <a:solidFill>
                <a:schemeClr val="tx1"/>
              </a:solidFill>
              <a:latin typeface="Times New Roman" panose="02020603050405020304" pitchFamily="18" charset="0"/>
              <a:cs typeface="Times New Roman" panose="02020603050405020304" pitchFamily="18" charset="0"/>
            </a:endParaRPr>
          </a:p>
          <a:p>
            <a:endParaRPr lang="en-US" sz="2400" dirty="0">
              <a:solidFill>
                <a:schemeClr val="tx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02397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C2583-88C8-3E45-995E-C41A490A2B7D}"/>
              </a:ext>
            </a:extLst>
          </p:cNvPr>
          <p:cNvSpPr>
            <a:spLocks noGrp="1"/>
          </p:cNvSpPr>
          <p:nvPr>
            <p:ph type="title"/>
          </p:nvPr>
        </p:nvSpPr>
        <p:spPr>
          <a:xfrm>
            <a:off x="677334" y="609599"/>
            <a:ext cx="8596668" cy="1734105"/>
          </a:xfrm>
        </p:spPr>
        <p:txBody>
          <a:bodyPr>
            <a:noAutofit/>
          </a:bodyPr>
          <a:lstStyle/>
          <a:p>
            <a:pPr algn="ctr"/>
            <a:r>
              <a:rPr lang="en-US" sz="5400" b="1" dirty="0">
                <a:solidFill>
                  <a:srgbClr val="7030A0"/>
                </a:solidFill>
                <a:latin typeface="Times New Roman" panose="02020603050405020304" pitchFamily="18" charset="0"/>
                <a:cs typeface="Times New Roman" panose="02020603050405020304" pitchFamily="18" charset="0"/>
              </a:rPr>
              <a:t>How to Conduct </a:t>
            </a:r>
            <a:br>
              <a:rPr lang="en-US" sz="5400" b="1" dirty="0">
                <a:solidFill>
                  <a:srgbClr val="7030A0"/>
                </a:solidFill>
                <a:latin typeface="Times New Roman" panose="02020603050405020304" pitchFamily="18" charset="0"/>
                <a:cs typeface="Times New Roman" panose="02020603050405020304" pitchFamily="18" charset="0"/>
              </a:rPr>
            </a:br>
            <a:r>
              <a:rPr lang="en-US" sz="5400" b="1" dirty="0">
                <a:solidFill>
                  <a:srgbClr val="7030A0"/>
                </a:solidFill>
                <a:latin typeface="Times New Roman" panose="02020603050405020304" pitchFamily="18" charset="0"/>
                <a:cs typeface="Times New Roman" panose="02020603050405020304" pitchFamily="18" charset="0"/>
              </a:rPr>
              <a:t>the ICP?</a:t>
            </a:r>
            <a:endParaRPr lang="en-US" sz="5400" dirty="0"/>
          </a:p>
        </p:txBody>
      </p:sp>
      <p:sp>
        <p:nvSpPr>
          <p:cNvPr id="3" name="Content Placeholder 2">
            <a:extLst>
              <a:ext uri="{FF2B5EF4-FFF2-40B4-BE49-F238E27FC236}">
                <a16:creationId xmlns:a16="http://schemas.microsoft.com/office/drawing/2014/main" id="{F39956E8-CFEE-ED45-917C-44314B5CAC20}"/>
              </a:ext>
            </a:extLst>
          </p:cNvPr>
          <p:cNvSpPr>
            <a:spLocks noGrp="1"/>
          </p:cNvSpPr>
          <p:nvPr>
            <p:ph idx="1"/>
          </p:nvPr>
        </p:nvSpPr>
        <p:spPr>
          <a:xfrm>
            <a:off x="677334" y="2627790"/>
            <a:ext cx="8596668" cy="3413572"/>
          </a:xfrm>
        </p:spPr>
        <p:txBody>
          <a:bodyPr/>
          <a:lstStyle/>
          <a:p>
            <a:r>
              <a:rPr lang="en-US" dirty="0"/>
              <a:t> </a:t>
            </a:r>
            <a:r>
              <a:rPr lang="en-US" sz="2400" dirty="0">
                <a:latin typeface="Times New Roman" panose="02020603050405020304" pitchFamily="18" charset="0"/>
                <a:cs typeface="Times New Roman" panose="02020603050405020304" pitchFamily="18" charset="0"/>
              </a:rPr>
              <a:t>The consent process can be analyzed as containing three elements and broken up into three sections:</a:t>
            </a:r>
          </a:p>
          <a:p>
            <a:pPr lvl="1"/>
            <a:r>
              <a:rPr lang="en-US" sz="2400" dirty="0">
                <a:latin typeface="Times New Roman" panose="02020603050405020304" pitchFamily="18" charset="0"/>
                <a:cs typeface="Times New Roman" panose="02020603050405020304" pitchFamily="18" charset="0"/>
              </a:rPr>
              <a:t>information, </a:t>
            </a:r>
          </a:p>
          <a:p>
            <a:pPr marL="457200" lvl="1" indent="0">
              <a:buNone/>
            </a:pPr>
            <a:endParaRPr lang="en-US" sz="2400" dirty="0">
              <a:latin typeface="Times New Roman" panose="02020603050405020304" pitchFamily="18" charset="0"/>
              <a:cs typeface="Times New Roman" panose="02020603050405020304" pitchFamily="18" charset="0"/>
            </a:endParaRPr>
          </a:p>
          <a:p>
            <a:pPr lvl="1"/>
            <a:r>
              <a:rPr lang="en-US" sz="2400" dirty="0">
                <a:latin typeface="Times New Roman" panose="02020603050405020304" pitchFamily="18" charset="0"/>
                <a:cs typeface="Times New Roman" panose="02020603050405020304" pitchFamily="18" charset="0"/>
              </a:rPr>
              <a:t>comprehension, and </a:t>
            </a:r>
          </a:p>
          <a:p>
            <a:pPr marL="457200" lvl="1" indent="0">
              <a:buNone/>
            </a:pPr>
            <a:endParaRPr lang="en-US" sz="2400" dirty="0">
              <a:latin typeface="Times New Roman" panose="02020603050405020304" pitchFamily="18" charset="0"/>
              <a:cs typeface="Times New Roman" panose="02020603050405020304" pitchFamily="18" charset="0"/>
            </a:endParaRPr>
          </a:p>
          <a:p>
            <a:pPr lvl="1"/>
            <a:r>
              <a:rPr lang="en-US" sz="2400" dirty="0">
                <a:latin typeface="Times New Roman" panose="02020603050405020304" pitchFamily="18" charset="0"/>
                <a:cs typeface="Times New Roman" panose="02020603050405020304" pitchFamily="18" charset="0"/>
              </a:rPr>
              <a:t>voluntariness</a:t>
            </a:r>
          </a:p>
        </p:txBody>
      </p:sp>
    </p:spTree>
    <p:extLst>
      <p:ext uri="{BB962C8B-B14F-4D97-AF65-F5344CB8AC3E}">
        <p14:creationId xmlns:p14="http://schemas.microsoft.com/office/powerpoint/2010/main" val="1191446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
            <a:ext cx="8596668" cy="1553592"/>
          </a:xfrm>
        </p:spPr>
        <p:txBody>
          <a:bodyPr>
            <a:noAutofit/>
          </a:bodyPr>
          <a:lstStyle/>
          <a:p>
            <a:pPr algn="ctr"/>
            <a:r>
              <a:rPr lang="en-US" sz="5400" b="1" dirty="0">
                <a:solidFill>
                  <a:srgbClr val="7030A0"/>
                </a:solidFill>
                <a:latin typeface="Times New Roman" panose="02020603050405020304" pitchFamily="18" charset="0"/>
                <a:cs typeface="Times New Roman" panose="02020603050405020304" pitchFamily="18" charset="0"/>
              </a:rPr>
              <a:t>How to Conduct </a:t>
            </a:r>
            <a:br>
              <a:rPr lang="en-US" sz="5400" b="1" dirty="0">
                <a:solidFill>
                  <a:srgbClr val="7030A0"/>
                </a:solidFill>
                <a:latin typeface="Times New Roman" panose="02020603050405020304" pitchFamily="18" charset="0"/>
                <a:cs typeface="Times New Roman" panose="02020603050405020304" pitchFamily="18" charset="0"/>
              </a:rPr>
            </a:br>
            <a:r>
              <a:rPr lang="en-US" sz="5400" b="1" dirty="0">
                <a:solidFill>
                  <a:srgbClr val="7030A0"/>
                </a:solidFill>
                <a:latin typeface="Times New Roman" panose="02020603050405020304" pitchFamily="18" charset="0"/>
                <a:cs typeface="Times New Roman" panose="02020603050405020304" pitchFamily="18" charset="0"/>
              </a:rPr>
              <a:t>the initial ICP?</a:t>
            </a:r>
          </a:p>
        </p:txBody>
      </p:sp>
      <p:sp>
        <p:nvSpPr>
          <p:cNvPr id="3" name="Content Placeholder 2"/>
          <p:cNvSpPr>
            <a:spLocks noGrp="1"/>
          </p:cNvSpPr>
          <p:nvPr>
            <p:ph idx="1"/>
          </p:nvPr>
        </p:nvSpPr>
        <p:spPr>
          <a:xfrm>
            <a:off x="677334" y="1742718"/>
            <a:ext cx="9123614" cy="5004311"/>
          </a:xfrm>
        </p:spPr>
        <p:txBody>
          <a:bodyPr>
            <a:noAutofit/>
          </a:bodyPr>
          <a:lstStyle/>
          <a:p>
            <a:r>
              <a:rPr lang="en-US" sz="2400" dirty="0">
                <a:solidFill>
                  <a:schemeClr val="tx1"/>
                </a:solidFill>
                <a:latin typeface="Times New Roman" panose="02020603050405020304" pitchFamily="18" charset="0"/>
                <a:cs typeface="Times New Roman" panose="02020603050405020304" pitchFamily="18" charset="0"/>
              </a:rPr>
              <a:t>Introduce yourself (</a:t>
            </a:r>
            <a:r>
              <a:rPr lang="en-US" sz="2400" dirty="0">
                <a:latin typeface="Times New Roman" panose="02020603050405020304" pitchFamily="18" charset="0"/>
                <a:cs typeface="Times New Roman" panose="02020603050405020304" pitchFamily="18" charset="0"/>
              </a:rPr>
              <a:t>establish a relationship with the subject)</a:t>
            </a:r>
            <a:endParaRPr lang="en-US" sz="2400" dirty="0">
              <a:solidFill>
                <a:schemeClr val="tx1"/>
              </a:solidFill>
              <a:latin typeface="Times New Roman" panose="02020603050405020304" pitchFamily="18" charset="0"/>
              <a:cs typeface="Times New Roman" panose="02020603050405020304" pitchFamily="18" charset="0"/>
            </a:endParaRPr>
          </a:p>
          <a:p>
            <a:r>
              <a:rPr lang="en-US" sz="2400" dirty="0">
                <a:solidFill>
                  <a:schemeClr val="tx1"/>
                </a:solidFill>
                <a:latin typeface="Times New Roman" panose="02020603050405020304" pitchFamily="18" charset="0"/>
                <a:cs typeface="Times New Roman" panose="02020603050405020304" pitchFamily="18" charset="0"/>
              </a:rPr>
              <a:t>Know the protocol</a:t>
            </a:r>
          </a:p>
          <a:p>
            <a:r>
              <a:rPr lang="en-US" sz="2400" dirty="0">
                <a:solidFill>
                  <a:schemeClr val="tx1"/>
                </a:solidFill>
                <a:latin typeface="Times New Roman" panose="02020603050405020304" pitchFamily="18" charset="0"/>
                <a:cs typeface="Times New Roman" panose="02020603050405020304" pitchFamily="18" charset="0"/>
              </a:rPr>
              <a:t>Explain the consent procedures and process to the subject</a:t>
            </a:r>
          </a:p>
          <a:p>
            <a:r>
              <a:rPr lang="en-US" sz="2400" dirty="0">
                <a:solidFill>
                  <a:schemeClr val="tx1"/>
                </a:solidFill>
                <a:latin typeface="Times New Roman" panose="02020603050405020304" pitchFamily="18" charset="0"/>
                <a:cs typeface="Times New Roman" panose="02020603050405020304" pitchFamily="18" charset="0"/>
              </a:rPr>
              <a:t>Make sure you explain procedures consistent with IRB approved process</a:t>
            </a:r>
          </a:p>
          <a:p>
            <a:r>
              <a:rPr lang="en-US" sz="2400" dirty="0">
                <a:solidFill>
                  <a:schemeClr val="tx1"/>
                </a:solidFill>
                <a:latin typeface="Times New Roman" panose="02020603050405020304" pitchFamily="18" charset="0"/>
                <a:cs typeface="Times New Roman" panose="02020603050405020304" pitchFamily="18" charset="0"/>
              </a:rPr>
              <a:t>Discuss the Informed Consent Form with potential subject</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Allow adequate time to read the ICF and consider participation and all options</a:t>
            </a:r>
          </a:p>
          <a:p>
            <a:r>
              <a:rPr lang="en-US" sz="2400" dirty="0">
                <a:latin typeface="Times New Roman" panose="02020603050405020304" pitchFamily="18" charset="0"/>
                <a:cs typeface="Times New Roman" panose="02020603050405020304" pitchFamily="18" charset="0"/>
              </a:rPr>
              <a:t>Allow appropriate amount of time for the subject to ask questions and have them answered in a satisfactory manner</a:t>
            </a:r>
          </a:p>
          <a:p>
            <a:r>
              <a:rPr lang="en-US" sz="2400" dirty="0">
                <a:latin typeface="Times New Roman" panose="02020603050405020304" pitchFamily="18" charset="0"/>
                <a:cs typeface="Times New Roman" panose="02020603050405020304" pitchFamily="18" charset="0"/>
              </a:rPr>
              <a:t>Ensure subject is fully informed</a:t>
            </a:r>
          </a:p>
          <a:p>
            <a:endParaRPr lang="en-US" sz="20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9956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796249"/>
          </a:xfrm>
        </p:spPr>
        <p:txBody>
          <a:bodyPr>
            <a:noAutofit/>
          </a:bodyPr>
          <a:lstStyle/>
          <a:p>
            <a:pPr algn="ctr"/>
            <a:r>
              <a:rPr lang="en-US" sz="5400" b="1" dirty="0">
                <a:solidFill>
                  <a:srgbClr val="7030A0"/>
                </a:solidFill>
                <a:latin typeface="Times New Roman" panose="02020603050405020304" pitchFamily="18" charset="0"/>
                <a:cs typeface="Times New Roman" panose="02020603050405020304" pitchFamily="18" charset="0"/>
              </a:rPr>
              <a:t>How to Conduct </a:t>
            </a:r>
            <a:br>
              <a:rPr lang="en-US" sz="5400" b="1" dirty="0">
                <a:solidFill>
                  <a:srgbClr val="7030A0"/>
                </a:solidFill>
                <a:latin typeface="Times New Roman" panose="02020603050405020304" pitchFamily="18" charset="0"/>
                <a:cs typeface="Times New Roman" panose="02020603050405020304" pitchFamily="18" charset="0"/>
              </a:rPr>
            </a:br>
            <a:r>
              <a:rPr lang="en-US" sz="5400" b="1" dirty="0">
                <a:solidFill>
                  <a:srgbClr val="7030A0"/>
                </a:solidFill>
                <a:latin typeface="Times New Roman" panose="02020603050405020304" pitchFamily="18" charset="0"/>
                <a:cs typeface="Times New Roman" panose="02020603050405020304" pitchFamily="18" charset="0"/>
              </a:rPr>
              <a:t>the ICP?</a:t>
            </a:r>
            <a:endParaRPr lang="en-US" sz="5400" dirty="0"/>
          </a:p>
        </p:txBody>
      </p:sp>
      <p:sp>
        <p:nvSpPr>
          <p:cNvPr id="3" name="Content Placeholder 2"/>
          <p:cNvSpPr>
            <a:spLocks noGrp="1"/>
          </p:cNvSpPr>
          <p:nvPr>
            <p:ph idx="1"/>
          </p:nvPr>
        </p:nvSpPr>
        <p:spPr>
          <a:xfrm>
            <a:off x="677334" y="2689934"/>
            <a:ext cx="8596668" cy="3852909"/>
          </a:xfrm>
        </p:spPr>
        <p:txBody>
          <a:bodyPr>
            <a:normAutofit/>
          </a:bodyPr>
          <a:lstStyle/>
          <a:p>
            <a:pPr>
              <a:lnSpc>
                <a:spcPct val="80000"/>
              </a:lnSpc>
            </a:pPr>
            <a:r>
              <a:rPr lang="en-US" sz="2400" dirty="0">
                <a:latin typeface="Times New Roman" panose="02020603050405020304" pitchFamily="18" charset="0"/>
                <a:cs typeface="Times New Roman" panose="02020603050405020304" pitchFamily="18" charset="0"/>
              </a:rPr>
              <a:t>Keep the subject in the center of the process</a:t>
            </a:r>
          </a:p>
          <a:p>
            <a:pPr>
              <a:lnSpc>
                <a:spcPct val="80000"/>
              </a:lnSpc>
            </a:pPr>
            <a:r>
              <a:rPr lang="en-US" sz="2400" dirty="0">
                <a:latin typeface="Times New Roman" panose="02020603050405020304" pitchFamily="18" charset="0"/>
                <a:cs typeface="Times New Roman" panose="02020603050405020304" pitchFamily="18" charset="0"/>
              </a:rPr>
              <a:t>Be an active listener </a:t>
            </a:r>
          </a:p>
          <a:p>
            <a:pPr>
              <a:lnSpc>
                <a:spcPct val="80000"/>
              </a:lnSpc>
            </a:pPr>
            <a:r>
              <a:rPr lang="en-US" sz="2400" dirty="0">
                <a:latin typeface="Times New Roman" panose="02020603050405020304" pitchFamily="18" charset="0"/>
                <a:cs typeface="Times New Roman" panose="02020603050405020304" pitchFamily="18" charset="0"/>
              </a:rPr>
              <a:t>Ask open-ended questions to assess understanding and comprehension</a:t>
            </a:r>
          </a:p>
          <a:p>
            <a:pPr>
              <a:lnSpc>
                <a:spcPct val="80000"/>
              </a:lnSpc>
            </a:pPr>
            <a:r>
              <a:rPr lang="en-US" sz="2400" dirty="0">
                <a:latin typeface="Times New Roman" panose="02020603050405020304" pitchFamily="18" charset="0"/>
                <a:cs typeface="Times New Roman" panose="02020603050405020304" pitchFamily="18" charset="0"/>
              </a:rPr>
              <a:t>Be aware of non-verbal messages </a:t>
            </a:r>
          </a:p>
          <a:p>
            <a:pPr>
              <a:lnSpc>
                <a:spcPct val="80000"/>
              </a:lnSpc>
            </a:pPr>
            <a:r>
              <a:rPr lang="en-US" sz="2400" dirty="0">
                <a:latin typeface="Times New Roman" panose="02020603050405020304" pitchFamily="18" charset="0"/>
                <a:cs typeface="Times New Roman" panose="02020603050405020304" pitchFamily="18" charset="0"/>
              </a:rPr>
              <a:t>Do not rush the process or the subject/ample time to consider participation</a:t>
            </a:r>
          </a:p>
          <a:p>
            <a:endParaRPr lang="en-US" dirty="0"/>
          </a:p>
        </p:txBody>
      </p:sp>
    </p:spTree>
    <p:extLst>
      <p:ext uri="{BB962C8B-B14F-4D97-AF65-F5344CB8AC3E}">
        <p14:creationId xmlns:p14="http://schemas.microsoft.com/office/powerpoint/2010/main" val="3295482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80E6D-5CF0-438C-A4D1-87D3CC905386}"/>
              </a:ext>
            </a:extLst>
          </p:cNvPr>
          <p:cNvSpPr>
            <a:spLocks noGrp="1"/>
          </p:cNvSpPr>
          <p:nvPr>
            <p:ph type="title"/>
          </p:nvPr>
        </p:nvSpPr>
        <p:spPr>
          <a:xfrm>
            <a:off x="677334" y="239697"/>
            <a:ext cx="8596668" cy="1690703"/>
          </a:xfrm>
        </p:spPr>
        <p:txBody>
          <a:bodyPr>
            <a:noAutofit/>
          </a:bodyPr>
          <a:lstStyle/>
          <a:p>
            <a:pPr algn="ctr"/>
            <a:r>
              <a:rPr lang="en-US" sz="5400" b="1" dirty="0">
                <a:solidFill>
                  <a:srgbClr val="7030A0"/>
                </a:solidFill>
                <a:latin typeface="Times New Roman" panose="02020603050405020304" pitchFamily="18" charset="0"/>
                <a:cs typeface="Times New Roman" panose="02020603050405020304" pitchFamily="18" charset="0"/>
              </a:rPr>
              <a:t>How to Conduct </a:t>
            </a:r>
            <a:br>
              <a:rPr lang="en-US" sz="5400" b="1" dirty="0">
                <a:solidFill>
                  <a:srgbClr val="7030A0"/>
                </a:solidFill>
                <a:latin typeface="Times New Roman" panose="02020603050405020304" pitchFamily="18" charset="0"/>
                <a:cs typeface="Times New Roman" panose="02020603050405020304" pitchFamily="18" charset="0"/>
              </a:rPr>
            </a:br>
            <a:r>
              <a:rPr lang="en-US" sz="5400" b="1" dirty="0">
                <a:solidFill>
                  <a:srgbClr val="7030A0"/>
                </a:solidFill>
                <a:latin typeface="Times New Roman" panose="02020603050405020304" pitchFamily="18" charset="0"/>
                <a:cs typeface="Times New Roman" panose="02020603050405020304" pitchFamily="18" charset="0"/>
              </a:rPr>
              <a:t>the ICP?</a:t>
            </a:r>
            <a:endParaRPr lang="en-US" sz="5400" dirty="0"/>
          </a:p>
        </p:txBody>
      </p:sp>
      <p:sp>
        <p:nvSpPr>
          <p:cNvPr id="3" name="Content Placeholder 2">
            <a:extLst>
              <a:ext uri="{FF2B5EF4-FFF2-40B4-BE49-F238E27FC236}">
                <a16:creationId xmlns:a16="http://schemas.microsoft.com/office/drawing/2014/main" id="{218A4593-00C6-4E11-9FED-0EC065F8E358}"/>
              </a:ext>
            </a:extLst>
          </p:cNvPr>
          <p:cNvSpPr>
            <a:spLocks noGrp="1"/>
          </p:cNvSpPr>
          <p:nvPr>
            <p:ph idx="1"/>
          </p:nvPr>
        </p:nvSpPr>
        <p:spPr>
          <a:xfrm>
            <a:off x="933366" y="2023429"/>
            <a:ext cx="8596668" cy="3880773"/>
          </a:xfrm>
        </p:spPr>
        <p:txBody>
          <a:bodyPr>
            <a:noAutofit/>
          </a:bodyPr>
          <a:lstStyle/>
          <a:p>
            <a:pPr marL="0" indent="0">
              <a:buNone/>
            </a:pPr>
            <a:r>
              <a:rPr lang="en-US" sz="2000" dirty="0">
                <a:latin typeface="Times New Roman" panose="02020603050405020304" pitchFamily="18" charset="0"/>
                <a:cs typeface="Times New Roman" panose="02020603050405020304" pitchFamily="18" charset="0"/>
              </a:rPr>
              <a:t>We focus on the “Yes” statement from the subject.</a:t>
            </a:r>
          </a:p>
          <a:p>
            <a:pPr lvl="1">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Verbally stating that they would like to participate in the research study</a:t>
            </a:r>
          </a:p>
          <a:p>
            <a:pPr lvl="1">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Signing the Informed Consent form</a:t>
            </a:r>
          </a:p>
          <a:p>
            <a:pPr marL="457200" lvl="1" indent="0">
              <a:buNone/>
            </a:pPr>
            <a:endParaRPr lang="en-US" sz="2000" dirty="0">
              <a:latin typeface="Times New Roman" panose="02020603050405020304" pitchFamily="18" charset="0"/>
              <a:cs typeface="Times New Roman" panose="02020603050405020304" pitchFamily="18" charset="0"/>
            </a:endParaRPr>
          </a:p>
          <a:p>
            <a:pPr marL="0" lvl="1" indent="0">
              <a:buNone/>
            </a:pPr>
            <a:r>
              <a:rPr lang="en-US" sz="2000" dirty="0">
                <a:latin typeface="Times New Roman" panose="02020603050405020304" pitchFamily="18" charset="0"/>
                <a:cs typeface="Times New Roman" panose="02020603050405020304" pitchFamily="18" charset="0"/>
              </a:rPr>
              <a:t>Equally important as the ability to say “Yes” is the ability of a subject to say “No”.</a:t>
            </a:r>
          </a:p>
          <a:p>
            <a:pPr lvl="1">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Is your subject feeling pressure or undue influence </a:t>
            </a:r>
          </a:p>
          <a:p>
            <a:pPr lvl="1">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Is your subject trying to please another (parent, provider, friend) by saying “Yes”</a:t>
            </a:r>
          </a:p>
          <a:p>
            <a:pPr lvl="1">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Is your subject cognitively able to say “No”.</a:t>
            </a:r>
          </a:p>
          <a:p>
            <a:pPr lvl="1">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Does your subject say “Yes” but actually means “No”.</a:t>
            </a:r>
          </a:p>
        </p:txBody>
      </p:sp>
    </p:spTree>
    <p:extLst>
      <p:ext uri="{BB962C8B-B14F-4D97-AF65-F5344CB8AC3E}">
        <p14:creationId xmlns:p14="http://schemas.microsoft.com/office/powerpoint/2010/main" val="41497237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6331"/>
            <a:ext cx="8596668" cy="1664070"/>
          </a:xfrm>
        </p:spPr>
        <p:txBody>
          <a:bodyPr>
            <a:noAutofit/>
          </a:bodyPr>
          <a:lstStyle/>
          <a:p>
            <a:pPr algn="ctr"/>
            <a:r>
              <a:rPr lang="en-US" sz="5400" b="1" dirty="0">
                <a:solidFill>
                  <a:srgbClr val="7030A0"/>
                </a:solidFill>
                <a:latin typeface="Times New Roman" panose="02020603050405020304" pitchFamily="18" charset="0"/>
                <a:cs typeface="Times New Roman" panose="02020603050405020304" pitchFamily="18" charset="0"/>
              </a:rPr>
              <a:t>How to Conduct </a:t>
            </a:r>
            <a:br>
              <a:rPr lang="en-US" sz="5400" b="1" dirty="0">
                <a:solidFill>
                  <a:srgbClr val="7030A0"/>
                </a:solidFill>
                <a:latin typeface="Times New Roman" panose="02020603050405020304" pitchFamily="18" charset="0"/>
                <a:cs typeface="Times New Roman" panose="02020603050405020304" pitchFamily="18" charset="0"/>
              </a:rPr>
            </a:br>
            <a:r>
              <a:rPr lang="en-US" sz="5400" b="1" dirty="0">
                <a:solidFill>
                  <a:srgbClr val="7030A0"/>
                </a:solidFill>
                <a:latin typeface="Times New Roman" panose="02020603050405020304" pitchFamily="18" charset="0"/>
                <a:cs typeface="Times New Roman" panose="02020603050405020304" pitchFamily="18" charset="0"/>
              </a:rPr>
              <a:t>the ICP?</a:t>
            </a:r>
            <a:endParaRPr lang="en-US" sz="5400" dirty="0"/>
          </a:p>
        </p:txBody>
      </p:sp>
      <p:sp>
        <p:nvSpPr>
          <p:cNvPr id="3" name="Content Placeholder 2"/>
          <p:cNvSpPr>
            <a:spLocks noGrp="1"/>
          </p:cNvSpPr>
          <p:nvPr>
            <p:ph idx="1"/>
          </p:nvPr>
        </p:nvSpPr>
        <p:spPr>
          <a:xfrm>
            <a:off x="535290" y="2374628"/>
            <a:ext cx="8596668" cy="4283624"/>
          </a:xfrm>
        </p:spPr>
        <p:txBody>
          <a:bodyPr>
            <a:normAutofit/>
          </a:bodyPr>
          <a:lstStyle/>
          <a:p>
            <a:r>
              <a:rPr lang="en-US" sz="2400" dirty="0">
                <a:latin typeface="Times New Roman" panose="02020603050405020304" pitchFamily="18" charset="0"/>
                <a:cs typeface="Times New Roman" panose="02020603050405020304" pitchFamily="18" charset="0"/>
              </a:rPr>
              <a:t>Using language understandable to the subject</a:t>
            </a: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Correct version of the ICF was utilized</a:t>
            </a: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Usage of ICF aids: visual, demonstrations, etc. (must be IRB approved)</a:t>
            </a:r>
          </a:p>
          <a:p>
            <a:endParaRPr lang="en-US" dirty="0"/>
          </a:p>
        </p:txBody>
      </p:sp>
    </p:spTree>
    <p:extLst>
      <p:ext uri="{BB962C8B-B14F-4D97-AF65-F5344CB8AC3E}">
        <p14:creationId xmlns:p14="http://schemas.microsoft.com/office/powerpoint/2010/main" val="3880768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680" y="494190"/>
            <a:ext cx="9158644" cy="1812324"/>
          </a:xfrm>
        </p:spPr>
        <p:txBody>
          <a:bodyPr>
            <a:noAutofit/>
          </a:bodyPr>
          <a:lstStyle/>
          <a:p>
            <a:r>
              <a:rPr lang="en-US" sz="4400" b="1" dirty="0">
                <a:solidFill>
                  <a:srgbClr val="7030A0"/>
                </a:solidFill>
                <a:latin typeface="Times New Roman" panose="02020603050405020304" pitchFamily="18" charset="0"/>
                <a:cs typeface="Times New Roman" panose="02020603050405020304" pitchFamily="18" charset="0"/>
              </a:rPr>
              <a:t>How does your consent form measure up when it comes to lay language?</a:t>
            </a:r>
          </a:p>
        </p:txBody>
      </p:sp>
      <p:sp>
        <p:nvSpPr>
          <p:cNvPr id="3" name="Content Placeholder 2"/>
          <p:cNvSpPr>
            <a:spLocks noGrp="1"/>
          </p:cNvSpPr>
          <p:nvPr>
            <p:ph idx="1"/>
          </p:nvPr>
        </p:nvSpPr>
        <p:spPr>
          <a:xfrm>
            <a:off x="677334" y="2421925"/>
            <a:ext cx="8596668" cy="4293668"/>
          </a:xfrm>
        </p:spPr>
        <p:txBody>
          <a:bodyPr>
            <a:normAutofit/>
          </a:bodyPr>
          <a:lstStyle/>
          <a:p>
            <a:pPr>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Federal regulations </a:t>
            </a:r>
            <a:r>
              <a:rPr lang="en-US" sz="2400" b="1" dirty="0">
                <a:latin typeface="Times New Roman" panose="02020603050405020304" pitchFamily="18" charset="0"/>
                <a:cs typeface="Times New Roman" panose="02020603050405020304" pitchFamily="18" charset="0"/>
              </a:rPr>
              <a:t>§46.116   General requirements for informed consent.</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The information that is given to the subject or the legally 	authorized representative shall be in language understandable to 	the subject or the legally authorized representative. </a:t>
            </a:r>
          </a:p>
          <a:p>
            <a:pPr>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National Institutes of Health (NIH) recommendations, readability of patient education materials should not exceed a sixth-grade reading level. The average reading skill of U.S. adults is at the eighth-grade level. </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endParaRPr lang="en-US" sz="2400" dirty="0"/>
          </a:p>
          <a:p>
            <a:endParaRPr lang="en-US" dirty="0"/>
          </a:p>
        </p:txBody>
      </p:sp>
    </p:spTree>
    <p:extLst>
      <p:ext uri="{BB962C8B-B14F-4D97-AF65-F5344CB8AC3E}">
        <p14:creationId xmlns:p14="http://schemas.microsoft.com/office/powerpoint/2010/main" val="2257654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06845-BBBC-47A1-B87D-65212FA7915E}"/>
              </a:ext>
            </a:extLst>
          </p:cNvPr>
          <p:cNvSpPr>
            <a:spLocks noGrp="1"/>
          </p:cNvSpPr>
          <p:nvPr>
            <p:ph type="title"/>
          </p:nvPr>
        </p:nvSpPr>
        <p:spPr/>
        <p:txBody>
          <a:bodyPr/>
          <a:lstStyle/>
          <a:p>
            <a:pPr algn="ctr"/>
            <a:r>
              <a:rPr lang="en-US" dirty="0">
                <a:solidFill>
                  <a:srgbClr val="7030A0"/>
                </a:solidFill>
                <a:latin typeface="Times New Roman" panose="02020603050405020304" pitchFamily="18" charset="0"/>
                <a:cs typeface="Times New Roman" panose="02020603050405020304" pitchFamily="18" charset="0"/>
              </a:rPr>
              <a:t>This is what the consent form may look like to your subject.</a:t>
            </a:r>
          </a:p>
        </p:txBody>
      </p:sp>
      <p:pic>
        <p:nvPicPr>
          <p:cNvPr id="5" name="Content Placeholder 4" descr="A large brick building&#10;&#10;Description automatically generated">
            <a:extLst>
              <a:ext uri="{FF2B5EF4-FFF2-40B4-BE49-F238E27FC236}">
                <a16:creationId xmlns:a16="http://schemas.microsoft.com/office/drawing/2014/main" id="{8716AF96-C85B-441F-B9A0-D174A19113AB}"/>
              </a:ext>
            </a:extLst>
          </p:cNvPr>
          <p:cNvPicPr>
            <a:picLocks noGrp="1" noChangeAspect="1"/>
          </p:cNvPicPr>
          <p:nvPr>
            <p:ph idx="1"/>
          </p:nvPr>
        </p:nvPicPr>
        <p:blipFill>
          <a:blip r:embed="rId2"/>
          <a:stretch>
            <a:fillRect/>
          </a:stretch>
        </p:blipFill>
        <p:spPr>
          <a:xfrm>
            <a:off x="925824" y="2160588"/>
            <a:ext cx="8100390" cy="3881437"/>
          </a:xfrm>
        </p:spPr>
      </p:pic>
    </p:spTree>
    <p:extLst>
      <p:ext uri="{BB962C8B-B14F-4D97-AF65-F5344CB8AC3E}">
        <p14:creationId xmlns:p14="http://schemas.microsoft.com/office/powerpoint/2010/main" val="8240146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91325-1AAB-4DEE-B898-96464B1ABE22}"/>
              </a:ext>
            </a:extLst>
          </p:cNvPr>
          <p:cNvSpPr>
            <a:spLocks noGrp="1"/>
          </p:cNvSpPr>
          <p:nvPr>
            <p:ph type="title"/>
          </p:nvPr>
        </p:nvSpPr>
        <p:spPr/>
        <p:txBody>
          <a:bodyPr/>
          <a:lstStyle/>
          <a:p>
            <a:r>
              <a:rPr lang="en-US" dirty="0">
                <a:solidFill>
                  <a:srgbClr val="7030A0"/>
                </a:solidFill>
              </a:rPr>
              <a:t>Some Common language mistakes in the informed consent form.</a:t>
            </a:r>
          </a:p>
        </p:txBody>
      </p:sp>
      <p:sp>
        <p:nvSpPr>
          <p:cNvPr id="3" name="Content Placeholder 2">
            <a:extLst>
              <a:ext uri="{FF2B5EF4-FFF2-40B4-BE49-F238E27FC236}">
                <a16:creationId xmlns:a16="http://schemas.microsoft.com/office/drawing/2014/main" id="{44D7AD72-3498-4C83-B64F-78884F0F3CDC}"/>
              </a:ext>
            </a:extLst>
          </p:cNvPr>
          <p:cNvSpPr>
            <a:spLocks noGrp="1"/>
          </p:cNvSpPr>
          <p:nvPr>
            <p:ph idx="1"/>
          </p:nvPr>
        </p:nvSpPr>
        <p:spPr/>
        <p:txBody>
          <a:bodyPr>
            <a:normAutofit fontScale="77500" lnSpcReduction="20000"/>
          </a:bodyPr>
          <a:lstStyle/>
          <a:p>
            <a:pPr marL="0" indent="0">
              <a:buNone/>
            </a:pPr>
            <a:endParaRPr lang="en-US" dirty="0"/>
          </a:p>
          <a:p>
            <a:pPr marL="0" indent="0">
              <a:buNone/>
            </a:pPr>
            <a:r>
              <a:rPr lang="en-US" sz="4000" dirty="0">
                <a:latin typeface="Times New Roman" panose="02020603050405020304" pitchFamily="18" charset="0"/>
                <a:cs typeface="Times New Roman" panose="02020603050405020304" pitchFamily="18" charset="0"/>
              </a:rPr>
              <a:t>Hi Ms. Smith.</a:t>
            </a:r>
          </a:p>
          <a:p>
            <a:pPr marL="0" indent="0">
              <a:buNone/>
            </a:pPr>
            <a:r>
              <a:rPr lang="en-US" sz="4000" dirty="0">
                <a:latin typeface="Times New Roman" panose="02020603050405020304" pitchFamily="18" charset="0"/>
                <a:cs typeface="Times New Roman" panose="02020603050405020304" pitchFamily="18" charset="0"/>
              </a:rPr>
              <a:t>At today’s visit you are going to have an EKG. </a:t>
            </a:r>
          </a:p>
          <a:p>
            <a:pPr marL="0" indent="0">
              <a:buNone/>
            </a:pPr>
            <a:r>
              <a:rPr lang="en-US" sz="4000" dirty="0">
                <a:latin typeface="Times New Roman" panose="02020603050405020304" pitchFamily="18" charset="0"/>
                <a:cs typeface="Times New Roman" panose="02020603050405020304" pitchFamily="18" charset="0"/>
              </a:rPr>
              <a:t>The </a:t>
            </a:r>
            <a:r>
              <a:rPr lang="en-US" sz="4000" b="1" dirty="0">
                <a:latin typeface="Times New Roman" panose="02020603050405020304" pitchFamily="18" charset="0"/>
                <a:cs typeface="Times New Roman" panose="02020603050405020304" pitchFamily="18" charset="0"/>
              </a:rPr>
              <a:t>electrocardiogram</a:t>
            </a:r>
            <a:r>
              <a:rPr lang="en-US" sz="4000" dirty="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EKG</a:t>
            </a:r>
            <a:r>
              <a:rPr lang="en-US" sz="4000" dirty="0">
                <a:latin typeface="Times New Roman" panose="02020603050405020304" pitchFamily="18" charset="0"/>
                <a:cs typeface="Times New Roman" panose="02020603050405020304" pitchFamily="18" charset="0"/>
              </a:rPr>
              <a:t>) records from the body surface and registers the differences in electrical potential generated by the heart. The signal recorded is determined by action potentials generated by millions of individual cells and their sequence of activation.</a:t>
            </a:r>
          </a:p>
          <a:p>
            <a:pPr marL="0" indent="0">
              <a:buNone/>
            </a:pPr>
            <a:endParaRPr lang="en-US" sz="4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982301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91325-1AAB-4DEE-B898-96464B1ABE22}"/>
              </a:ext>
            </a:extLst>
          </p:cNvPr>
          <p:cNvSpPr>
            <a:spLocks noGrp="1"/>
          </p:cNvSpPr>
          <p:nvPr>
            <p:ph type="title"/>
          </p:nvPr>
        </p:nvSpPr>
        <p:spPr/>
        <p:txBody>
          <a:bodyPr/>
          <a:lstStyle/>
          <a:p>
            <a:r>
              <a:rPr lang="en-US" dirty="0">
                <a:solidFill>
                  <a:srgbClr val="7030A0"/>
                </a:solidFill>
              </a:rPr>
              <a:t>Some Common language mistakes in the informed consent form.</a:t>
            </a:r>
          </a:p>
        </p:txBody>
      </p:sp>
      <p:sp>
        <p:nvSpPr>
          <p:cNvPr id="3" name="Content Placeholder 2">
            <a:extLst>
              <a:ext uri="{FF2B5EF4-FFF2-40B4-BE49-F238E27FC236}">
                <a16:creationId xmlns:a16="http://schemas.microsoft.com/office/drawing/2014/main" id="{44D7AD72-3498-4C83-B64F-78884F0F3CDC}"/>
              </a:ext>
            </a:extLst>
          </p:cNvPr>
          <p:cNvSpPr>
            <a:spLocks noGrp="1"/>
          </p:cNvSpPr>
          <p:nvPr>
            <p:ph idx="1"/>
          </p:nvPr>
        </p:nvSpPr>
        <p:spPr/>
        <p:txBody>
          <a:bodyPr>
            <a:normAutofit/>
          </a:bodyPr>
          <a:lstStyle/>
          <a:p>
            <a:pPr marL="0" indent="0">
              <a:buNone/>
            </a:pPr>
            <a:endParaRPr lang="en-US" dirty="0"/>
          </a:p>
          <a:p>
            <a:pPr marL="0" indent="0">
              <a:buNone/>
            </a:pPr>
            <a:r>
              <a:rPr lang="en-US" sz="2800" dirty="0">
                <a:latin typeface="Times New Roman" panose="02020603050405020304" pitchFamily="18" charset="0"/>
                <a:cs typeface="Times New Roman" panose="02020603050405020304" pitchFamily="18" charset="0"/>
              </a:rPr>
              <a:t>Replay: </a:t>
            </a:r>
          </a:p>
          <a:p>
            <a:pPr marL="0" indent="0">
              <a:buNone/>
            </a:pPr>
            <a:r>
              <a:rPr lang="en-US" sz="2800" dirty="0">
                <a:latin typeface="Times New Roman" panose="02020603050405020304" pitchFamily="18" charset="0"/>
                <a:cs typeface="Times New Roman" panose="02020603050405020304" pitchFamily="18" charset="0"/>
              </a:rPr>
              <a:t>Hi Ms. Smith:</a:t>
            </a:r>
          </a:p>
          <a:p>
            <a:pPr marL="0" indent="0">
              <a:buNone/>
            </a:pPr>
            <a:r>
              <a:rPr lang="en-US" sz="2800" dirty="0">
                <a:latin typeface="Times New Roman" panose="02020603050405020304" pitchFamily="18" charset="0"/>
                <a:cs typeface="Times New Roman" panose="02020603050405020304" pitchFamily="18" charset="0"/>
              </a:rPr>
              <a:t>At today’s visit you are going to have an EKG. The electrocardiogram (EKG) is a picture of electrical tracing of your heartbeat or your heart rhythm. </a:t>
            </a:r>
          </a:p>
          <a:p>
            <a:endParaRPr lang="en-US" dirty="0"/>
          </a:p>
        </p:txBody>
      </p:sp>
    </p:spTree>
    <p:extLst>
      <p:ext uri="{BB962C8B-B14F-4D97-AF65-F5344CB8AC3E}">
        <p14:creationId xmlns:p14="http://schemas.microsoft.com/office/powerpoint/2010/main" val="2207483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8A793-5421-42FC-B92A-1C56A15E0132}"/>
              </a:ext>
            </a:extLst>
          </p:cNvPr>
          <p:cNvSpPr>
            <a:spLocks noGrp="1"/>
          </p:cNvSpPr>
          <p:nvPr>
            <p:ph type="title"/>
          </p:nvPr>
        </p:nvSpPr>
        <p:spPr/>
        <p:txBody>
          <a:bodyPr/>
          <a:lstStyle/>
          <a:p>
            <a:r>
              <a:rPr lang="en-US" dirty="0"/>
              <a:t>Conflict of Interest Disclosure</a:t>
            </a:r>
          </a:p>
        </p:txBody>
      </p:sp>
      <p:sp>
        <p:nvSpPr>
          <p:cNvPr id="3" name="Content Placeholder 2">
            <a:extLst>
              <a:ext uri="{FF2B5EF4-FFF2-40B4-BE49-F238E27FC236}">
                <a16:creationId xmlns:a16="http://schemas.microsoft.com/office/drawing/2014/main" id="{A2E23BA1-C117-43E8-948D-FA12984C7CCB}"/>
              </a:ext>
            </a:extLst>
          </p:cNvPr>
          <p:cNvSpPr>
            <a:spLocks noGrp="1"/>
          </p:cNvSpPr>
          <p:nvPr>
            <p:ph idx="1"/>
          </p:nvPr>
        </p:nvSpPr>
        <p:spPr/>
        <p:txBody>
          <a:bodyPr>
            <a:normAutofit lnSpcReduction="10000"/>
          </a:bodyPr>
          <a:lstStyle/>
          <a:p>
            <a:pPr marL="0" indent="0">
              <a:buNone/>
            </a:pPr>
            <a:r>
              <a:rPr lang="en-US" b="1" u="sng" dirty="0"/>
              <a:t>Conflicts of Interest</a:t>
            </a:r>
            <a:endParaRPr lang="en-US" dirty="0"/>
          </a:p>
          <a:p>
            <a:pPr marL="0" indent="0">
              <a:buNone/>
            </a:pPr>
            <a:r>
              <a:rPr lang="en-US" dirty="0"/>
              <a:t>A Conflict of Interest occurs when an individual has an opportunity to affect educational content about healthcare products or services of a commercial interest with which she/he has a financial relationship.</a:t>
            </a:r>
          </a:p>
          <a:p>
            <a:pPr marL="0" indent="0">
              <a:buNone/>
            </a:pPr>
            <a:r>
              <a:rPr lang="en-US" dirty="0"/>
              <a:t>There is no conflict of interest for this presentation.</a:t>
            </a:r>
          </a:p>
          <a:p>
            <a:pPr marL="0" indent="0">
              <a:buNone/>
            </a:pPr>
            <a:r>
              <a:rPr lang="en-US" dirty="0"/>
              <a:t> </a:t>
            </a:r>
          </a:p>
          <a:p>
            <a:pPr marL="0" indent="0">
              <a:buNone/>
            </a:pPr>
            <a:r>
              <a:rPr lang="en-US" b="1" u="sng" dirty="0"/>
              <a:t>Commercial Support</a:t>
            </a:r>
            <a:endParaRPr lang="en-US" dirty="0"/>
          </a:p>
          <a:p>
            <a:pPr marL="0" indent="0">
              <a:buNone/>
            </a:pPr>
            <a:r>
              <a:rPr lang="en-US" dirty="0"/>
              <a:t>No commercial support for this seminar</a:t>
            </a:r>
          </a:p>
          <a:p>
            <a:pPr marL="0" indent="0">
              <a:buNone/>
            </a:pPr>
            <a:r>
              <a:rPr lang="en-US" dirty="0"/>
              <a:t> </a:t>
            </a:r>
          </a:p>
          <a:p>
            <a:pPr marL="0" indent="0">
              <a:buNone/>
            </a:pPr>
            <a:r>
              <a:rPr lang="en-US" b="1" u="sng" dirty="0"/>
              <a:t>Non-Endorsement of Products</a:t>
            </a:r>
            <a:endParaRPr lang="en-US" dirty="0"/>
          </a:p>
          <a:p>
            <a:pPr marL="0" indent="0">
              <a:buNone/>
            </a:pPr>
            <a:r>
              <a:rPr lang="en-US" dirty="0"/>
              <a:t>Non-applicable</a:t>
            </a:r>
          </a:p>
          <a:p>
            <a:endParaRPr lang="en-US" dirty="0"/>
          </a:p>
        </p:txBody>
      </p:sp>
    </p:spTree>
    <p:extLst>
      <p:ext uri="{BB962C8B-B14F-4D97-AF65-F5344CB8AC3E}">
        <p14:creationId xmlns:p14="http://schemas.microsoft.com/office/powerpoint/2010/main" val="34588088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369E2-3AA5-4331-899A-E681F5F6D69D}"/>
              </a:ext>
            </a:extLst>
          </p:cNvPr>
          <p:cNvSpPr>
            <a:spLocks noGrp="1"/>
          </p:cNvSpPr>
          <p:nvPr>
            <p:ph type="title"/>
          </p:nvPr>
        </p:nvSpPr>
        <p:spPr/>
        <p:txBody>
          <a:bodyPr/>
          <a:lstStyle/>
          <a:p>
            <a:r>
              <a:rPr lang="en-US" dirty="0">
                <a:solidFill>
                  <a:srgbClr val="7030A0"/>
                </a:solidFill>
              </a:rPr>
              <a:t>Some Common language mistakes in the informed consent form.</a:t>
            </a:r>
          </a:p>
        </p:txBody>
      </p:sp>
      <p:sp>
        <p:nvSpPr>
          <p:cNvPr id="3" name="Content Placeholder 2">
            <a:extLst>
              <a:ext uri="{FF2B5EF4-FFF2-40B4-BE49-F238E27FC236}">
                <a16:creationId xmlns:a16="http://schemas.microsoft.com/office/drawing/2014/main" id="{1F8FAB35-5E9F-4B1E-8080-30BCC88BFFDD}"/>
              </a:ext>
            </a:extLst>
          </p:cNvPr>
          <p:cNvSpPr>
            <a:spLocks noGrp="1"/>
          </p:cNvSpPr>
          <p:nvPr>
            <p:ph idx="1"/>
          </p:nvPr>
        </p:nvSpPr>
        <p:spPr/>
        <p:txBody>
          <a:bodyPr>
            <a:normAutofit/>
          </a:bodyPr>
          <a:lstStyle/>
          <a:p>
            <a:r>
              <a:rPr lang="en-US" sz="2800" dirty="0">
                <a:latin typeface="Times New Roman" panose="02020603050405020304" pitchFamily="18" charset="0"/>
                <a:cs typeface="Times New Roman" panose="02020603050405020304" pitchFamily="18" charset="0"/>
              </a:rPr>
              <a:t>Ms. Smith: The study that you would be participating in, if you choose to volunteer, is a </a:t>
            </a:r>
            <a:r>
              <a:rPr lang="en-US" sz="2800" dirty="0">
                <a:solidFill>
                  <a:srgbClr val="FF0000"/>
                </a:solidFill>
                <a:latin typeface="Times New Roman" panose="02020603050405020304" pitchFamily="18" charset="0"/>
                <a:cs typeface="Times New Roman" panose="02020603050405020304" pitchFamily="18" charset="0"/>
              </a:rPr>
              <a:t>multi-armed </a:t>
            </a:r>
            <a:r>
              <a:rPr lang="en-US" sz="2800" dirty="0">
                <a:latin typeface="Times New Roman" panose="02020603050405020304" pitchFamily="18" charset="0"/>
                <a:cs typeface="Times New Roman" panose="02020603050405020304" pitchFamily="18" charset="0"/>
              </a:rPr>
              <a:t>research study. Each </a:t>
            </a:r>
            <a:r>
              <a:rPr lang="en-US" sz="2800" dirty="0">
                <a:solidFill>
                  <a:srgbClr val="FF0000"/>
                </a:solidFill>
                <a:latin typeface="Times New Roman" panose="02020603050405020304" pitchFamily="18" charset="0"/>
                <a:cs typeface="Times New Roman" panose="02020603050405020304" pitchFamily="18" charset="0"/>
              </a:rPr>
              <a:t>arm</a:t>
            </a:r>
            <a:r>
              <a:rPr lang="en-US" sz="2800" dirty="0">
                <a:latin typeface="Times New Roman" panose="02020603050405020304" pitchFamily="18" charset="0"/>
                <a:cs typeface="Times New Roman" panose="02020603050405020304" pitchFamily="18" charset="0"/>
              </a:rPr>
              <a:t> of the study would receive a different dose of the study drug. </a:t>
            </a:r>
          </a:p>
        </p:txBody>
      </p:sp>
    </p:spTree>
    <p:extLst>
      <p:ext uri="{BB962C8B-B14F-4D97-AF65-F5344CB8AC3E}">
        <p14:creationId xmlns:p14="http://schemas.microsoft.com/office/powerpoint/2010/main" val="37487815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24+ Four Arm Monster... Monster Clip Art | ClipartLook">
            <a:extLst>
              <a:ext uri="{FF2B5EF4-FFF2-40B4-BE49-F238E27FC236}">
                <a16:creationId xmlns:a16="http://schemas.microsoft.com/office/drawing/2014/main" id="{ED15474E-5599-4D02-8129-F7ABBC580AD0}"/>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49986" y="1404655"/>
            <a:ext cx="4763165" cy="4048690"/>
          </a:xfrm>
          <a:prstGeom prst="rect">
            <a:avLst/>
          </a:prstGeom>
          <a:noFill/>
          <a:ln>
            <a:noFill/>
          </a:ln>
        </p:spPr>
      </p:pic>
    </p:spTree>
    <p:extLst>
      <p:ext uri="{BB962C8B-B14F-4D97-AF65-F5344CB8AC3E}">
        <p14:creationId xmlns:p14="http://schemas.microsoft.com/office/powerpoint/2010/main" val="41801066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369E2-3AA5-4331-899A-E681F5F6D69D}"/>
              </a:ext>
            </a:extLst>
          </p:cNvPr>
          <p:cNvSpPr>
            <a:spLocks noGrp="1"/>
          </p:cNvSpPr>
          <p:nvPr>
            <p:ph type="title"/>
          </p:nvPr>
        </p:nvSpPr>
        <p:spPr/>
        <p:txBody>
          <a:bodyPr/>
          <a:lstStyle/>
          <a:p>
            <a:r>
              <a:rPr lang="en-US" dirty="0">
                <a:solidFill>
                  <a:srgbClr val="7030A0"/>
                </a:solidFill>
              </a:rPr>
              <a:t>Some Common language mistakes in the informed consent form.</a:t>
            </a:r>
          </a:p>
        </p:txBody>
      </p:sp>
      <p:sp>
        <p:nvSpPr>
          <p:cNvPr id="3" name="Content Placeholder 2">
            <a:extLst>
              <a:ext uri="{FF2B5EF4-FFF2-40B4-BE49-F238E27FC236}">
                <a16:creationId xmlns:a16="http://schemas.microsoft.com/office/drawing/2014/main" id="{1F8FAB35-5E9F-4B1E-8080-30BCC88BFFDD}"/>
              </a:ext>
            </a:extLst>
          </p:cNvPr>
          <p:cNvSpPr>
            <a:spLocks noGrp="1"/>
          </p:cNvSpPr>
          <p:nvPr>
            <p:ph idx="1"/>
          </p:nvPr>
        </p:nvSpPr>
        <p:spPr/>
        <p:txBody>
          <a:bodyPr>
            <a:normAutofit/>
          </a:bodyPr>
          <a:lstStyle/>
          <a:p>
            <a:r>
              <a:rPr lang="en-US" sz="2800" dirty="0">
                <a:latin typeface="Times New Roman" panose="02020603050405020304" pitchFamily="18" charset="0"/>
                <a:cs typeface="Times New Roman" panose="02020603050405020304" pitchFamily="18" charset="0"/>
              </a:rPr>
              <a:t>Replay: </a:t>
            </a:r>
          </a:p>
          <a:p>
            <a:pPr marL="0" indent="0">
              <a:buNone/>
            </a:pPr>
            <a:r>
              <a:rPr lang="en-US" sz="2800" dirty="0">
                <a:latin typeface="Times New Roman" panose="02020603050405020304" pitchFamily="18" charset="0"/>
                <a:cs typeface="Times New Roman" panose="02020603050405020304" pitchFamily="18" charset="0"/>
              </a:rPr>
              <a:t>Ms. Smith: The study that you would be participating in, if you choose to volunteer, has four </a:t>
            </a:r>
            <a:r>
              <a:rPr lang="en-US" sz="2800" dirty="0">
                <a:solidFill>
                  <a:srgbClr val="FF0000"/>
                </a:solidFill>
                <a:latin typeface="Times New Roman" panose="02020603050405020304" pitchFamily="18" charset="0"/>
                <a:cs typeface="Times New Roman" panose="02020603050405020304" pitchFamily="18" charset="0"/>
              </a:rPr>
              <a:t>groups</a:t>
            </a:r>
            <a:r>
              <a:rPr lang="en-US" sz="2800" dirty="0">
                <a:latin typeface="Times New Roman" panose="02020603050405020304" pitchFamily="18" charset="0"/>
                <a:cs typeface="Times New Roman" panose="02020603050405020304" pitchFamily="18" charset="0"/>
              </a:rPr>
              <a:t>.  Each </a:t>
            </a:r>
            <a:r>
              <a:rPr lang="en-US" sz="2800" dirty="0">
                <a:solidFill>
                  <a:srgbClr val="FF0000"/>
                </a:solidFill>
                <a:latin typeface="Times New Roman" panose="02020603050405020304" pitchFamily="18" charset="0"/>
                <a:cs typeface="Times New Roman" panose="02020603050405020304" pitchFamily="18" charset="0"/>
              </a:rPr>
              <a:t>group </a:t>
            </a:r>
            <a:r>
              <a:rPr lang="en-US" sz="2800" dirty="0">
                <a:latin typeface="Times New Roman" panose="02020603050405020304" pitchFamily="18" charset="0"/>
                <a:cs typeface="Times New Roman" panose="02020603050405020304" pitchFamily="18" charset="0"/>
              </a:rPr>
              <a:t>will receive a different dose of the study drug. </a:t>
            </a:r>
          </a:p>
        </p:txBody>
      </p:sp>
    </p:spTree>
    <p:extLst>
      <p:ext uri="{BB962C8B-B14F-4D97-AF65-F5344CB8AC3E}">
        <p14:creationId xmlns:p14="http://schemas.microsoft.com/office/powerpoint/2010/main" val="16522144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66CFB-9392-4AC1-8C3C-A543D8D4ED56}"/>
              </a:ext>
            </a:extLst>
          </p:cNvPr>
          <p:cNvSpPr>
            <a:spLocks noGrp="1"/>
          </p:cNvSpPr>
          <p:nvPr>
            <p:ph type="title"/>
          </p:nvPr>
        </p:nvSpPr>
        <p:spPr/>
        <p:txBody>
          <a:bodyPr/>
          <a:lstStyle/>
          <a:p>
            <a:r>
              <a:rPr lang="en-US" dirty="0">
                <a:solidFill>
                  <a:srgbClr val="7030A0"/>
                </a:solidFill>
              </a:rPr>
              <a:t>Some Common language mistakes in the informed consent form.</a:t>
            </a:r>
          </a:p>
        </p:txBody>
      </p:sp>
      <p:sp>
        <p:nvSpPr>
          <p:cNvPr id="3" name="Content Placeholder 2">
            <a:extLst>
              <a:ext uri="{FF2B5EF4-FFF2-40B4-BE49-F238E27FC236}">
                <a16:creationId xmlns:a16="http://schemas.microsoft.com/office/drawing/2014/main" id="{E4A2877C-CC22-4F5C-A7E5-1195A357141B}"/>
              </a:ext>
            </a:extLst>
          </p:cNvPr>
          <p:cNvSpPr>
            <a:spLocks noGrp="1"/>
          </p:cNvSpPr>
          <p:nvPr>
            <p:ph idx="1"/>
          </p:nvPr>
        </p:nvSpPr>
        <p:spPr/>
        <p:txBody>
          <a:bodyPr>
            <a:normAutofit/>
          </a:bodyPr>
          <a:lstStyle/>
          <a:p>
            <a:pPr>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Mr. Smith, the study that you will be participating in, if you choose to volunteer, is a </a:t>
            </a:r>
            <a:r>
              <a:rPr lang="en-US" sz="2800" dirty="0">
                <a:solidFill>
                  <a:srgbClr val="FF0000"/>
                </a:solidFill>
                <a:latin typeface="Times New Roman" panose="02020603050405020304" pitchFamily="18" charset="0"/>
                <a:cs typeface="Times New Roman" panose="02020603050405020304" pitchFamily="18" charset="0"/>
              </a:rPr>
              <a:t>double-blinded </a:t>
            </a:r>
            <a:r>
              <a:rPr lang="en-US" sz="2800" dirty="0">
                <a:latin typeface="Times New Roman" panose="02020603050405020304" pitchFamily="18" charset="0"/>
                <a:cs typeface="Times New Roman" panose="02020603050405020304" pitchFamily="18" charset="0"/>
              </a:rPr>
              <a:t>study.  At the end of the study you will be </a:t>
            </a:r>
            <a:r>
              <a:rPr lang="en-US" sz="2800" dirty="0">
                <a:solidFill>
                  <a:srgbClr val="FF0000"/>
                </a:solidFill>
                <a:latin typeface="Times New Roman" panose="02020603050405020304" pitchFamily="18" charset="0"/>
                <a:cs typeface="Times New Roman" panose="02020603050405020304" pitchFamily="18" charset="0"/>
              </a:rPr>
              <a:t>unblinded</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102051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erson wearing glasses and looking at the camera&#10;&#10;Description automatically generated">
            <a:extLst>
              <a:ext uri="{FF2B5EF4-FFF2-40B4-BE49-F238E27FC236}">
                <a16:creationId xmlns:a16="http://schemas.microsoft.com/office/drawing/2014/main" id="{A666E045-283C-4B54-A9FD-1849ECB3AEFB}"/>
              </a:ext>
            </a:extLst>
          </p:cNvPr>
          <p:cNvPicPr>
            <a:picLocks noGrp="1" noChangeAspect="1"/>
          </p:cNvPicPr>
          <p:nvPr>
            <p:ph idx="1"/>
          </p:nvPr>
        </p:nvPicPr>
        <p:blipFill>
          <a:blip r:embed="rId2"/>
          <a:stretch>
            <a:fillRect/>
          </a:stretch>
        </p:blipFill>
        <p:spPr>
          <a:xfrm>
            <a:off x="1944864" y="1592263"/>
            <a:ext cx="5813072" cy="3881437"/>
          </a:xfrm>
        </p:spPr>
      </p:pic>
    </p:spTree>
    <p:extLst>
      <p:ext uri="{BB962C8B-B14F-4D97-AF65-F5344CB8AC3E}">
        <p14:creationId xmlns:p14="http://schemas.microsoft.com/office/powerpoint/2010/main" val="8890141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66CFB-9392-4AC1-8C3C-A543D8D4ED56}"/>
              </a:ext>
            </a:extLst>
          </p:cNvPr>
          <p:cNvSpPr>
            <a:spLocks noGrp="1"/>
          </p:cNvSpPr>
          <p:nvPr>
            <p:ph type="title"/>
          </p:nvPr>
        </p:nvSpPr>
        <p:spPr/>
        <p:txBody>
          <a:bodyPr/>
          <a:lstStyle/>
          <a:p>
            <a:r>
              <a:rPr lang="en-US" dirty="0">
                <a:solidFill>
                  <a:srgbClr val="7030A0"/>
                </a:solidFill>
              </a:rPr>
              <a:t>Some Common language mistakes in the informed consent form.</a:t>
            </a:r>
          </a:p>
        </p:txBody>
      </p:sp>
      <p:sp>
        <p:nvSpPr>
          <p:cNvPr id="3" name="Content Placeholder 2">
            <a:extLst>
              <a:ext uri="{FF2B5EF4-FFF2-40B4-BE49-F238E27FC236}">
                <a16:creationId xmlns:a16="http://schemas.microsoft.com/office/drawing/2014/main" id="{E4A2877C-CC22-4F5C-A7E5-1195A357141B}"/>
              </a:ext>
            </a:extLst>
          </p:cNvPr>
          <p:cNvSpPr>
            <a:spLocks noGrp="1"/>
          </p:cNvSpPr>
          <p:nvPr>
            <p:ph idx="1"/>
          </p:nvPr>
        </p:nvSpPr>
        <p:spPr/>
        <p:txBody>
          <a:bodyPr>
            <a:normAutofit/>
          </a:bodyPr>
          <a:lstStyle/>
          <a:p>
            <a:pPr>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Replay</a:t>
            </a:r>
          </a:p>
          <a:p>
            <a:pPr marL="0" indent="0">
              <a:buNone/>
            </a:pPr>
            <a:r>
              <a:rPr lang="en-US" sz="2800" dirty="0">
                <a:latin typeface="Times New Roman" panose="02020603050405020304" pitchFamily="18" charset="0"/>
                <a:cs typeface="Times New Roman" panose="02020603050405020304" pitchFamily="18" charset="0"/>
              </a:rPr>
              <a:t>Mr. Smith, if you choose to participate in this study, </a:t>
            </a:r>
            <a:r>
              <a:rPr lang="en-US" sz="2800" dirty="0">
                <a:solidFill>
                  <a:srgbClr val="FF0000"/>
                </a:solidFill>
                <a:latin typeface="Times New Roman" panose="02020603050405020304" pitchFamily="18" charset="0"/>
                <a:cs typeface="Times New Roman" panose="02020603050405020304" pitchFamily="18" charset="0"/>
              </a:rPr>
              <a:t>you will not know </a:t>
            </a:r>
            <a:r>
              <a:rPr lang="en-US" sz="2800" dirty="0">
                <a:latin typeface="Times New Roman" panose="02020603050405020304" pitchFamily="18" charset="0"/>
                <a:cs typeface="Times New Roman" panose="02020603050405020304" pitchFamily="18" charset="0"/>
              </a:rPr>
              <a:t>which medication group you have been assigned to and your study doctor will not know either.  This is called a </a:t>
            </a:r>
            <a:r>
              <a:rPr lang="en-US" sz="2800" dirty="0">
                <a:solidFill>
                  <a:srgbClr val="FF0000"/>
                </a:solidFill>
                <a:latin typeface="Times New Roman" panose="02020603050405020304" pitchFamily="18" charset="0"/>
                <a:cs typeface="Times New Roman" panose="02020603050405020304" pitchFamily="18" charset="0"/>
              </a:rPr>
              <a:t>double-blinded </a:t>
            </a:r>
            <a:r>
              <a:rPr lang="en-US" sz="2800" dirty="0">
                <a:latin typeface="Times New Roman" panose="02020603050405020304" pitchFamily="18" charset="0"/>
                <a:cs typeface="Times New Roman" panose="02020603050405020304" pitchFamily="18" charset="0"/>
              </a:rPr>
              <a:t>study.  At the end of the study you will be find out to which group you were assigned. </a:t>
            </a:r>
          </a:p>
        </p:txBody>
      </p:sp>
    </p:spTree>
    <p:extLst>
      <p:ext uri="{BB962C8B-B14F-4D97-AF65-F5344CB8AC3E}">
        <p14:creationId xmlns:p14="http://schemas.microsoft.com/office/powerpoint/2010/main" val="10484669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66CFB-9392-4AC1-8C3C-A543D8D4ED56}"/>
              </a:ext>
            </a:extLst>
          </p:cNvPr>
          <p:cNvSpPr>
            <a:spLocks noGrp="1"/>
          </p:cNvSpPr>
          <p:nvPr>
            <p:ph type="title"/>
          </p:nvPr>
        </p:nvSpPr>
        <p:spPr/>
        <p:txBody>
          <a:bodyPr/>
          <a:lstStyle/>
          <a:p>
            <a:r>
              <a:rPr lang="en-US" dirty="0">
                <a:solidFill>
                  <a:srgbClr val="7030A0"/>
                </a:solidFill>
              </a:rPr>
              <a:t>Some Common language mistakes in the informed consent form.</a:t>
            </a:r>
          </a:p>
        </p:txBody>
      </p:sp>
      <p:sp>
        <p:nvSpPr>
          <p:cNvPr id="3" name="Content Placeholder 2">
            <a:extLst>
              <a:ext uri="{FF2B5EF4-FFF2-40B4-BE49-F238E27FC236}">
                <a16:creationId xmlns:a16="http://schemas.microsoft.com/office/drawing/2014/main" id="{E4A2877C-CC22-4F5C-A7E5-1195A357141B}"/>
              </a:ext>
            </a:extLst>
          </p:cNvPr>
          <p:cNvSpPr>
            <a:spLocks noGrp="1"/>
          </p:cNvSpPr>
          <p:nvPr>
            <p:ph idx="1"/>
          </p:nvPr>
        </p:nvSpPr>
        <p:spPr/>
        <p:txBody>
          <a:bodyPr/>
          <a:lstStyle/>
          <a:p>
            <a:pPr marL="0" indent="0">
              <a:buNone/>
            </a:pPr>
            <a:endParaRPr lang="en-US" dirty="0"/>
          </a:p>
          <a:p>
            <a:pPr marL="0" indent="0">
              <a:buNone/>
            </a:pPr>
            <a:r>
              <a:rPr lang="en-US" sz="2800" dirty="0">
                <a:latin typeface="Times New Roman" panose="02020603050405020304" pitchFamily="18" charset="0"/>
                <a:cs typeface="Times New Roman" panose="02020603050405020304" pitchFamily="18" charset="0"/>
              </a:rPr>
              <a:t>Ms. Smith, this </a:t>
            </a:r>
            <a:r>
              <a:rPr lang="en-US" sz="2800" dirty="0">
                <a:solidFill>
                  <a:srgbClr val="FF0000"/>
                </a:solidFill>
                <a:latin typeface="Times New Roman" panose="02020603050405020304" pitchFamily="18" charset="0"/>
                <a:cs typeface="Times New Roman" panose="02020603050405020304" pitchFamily="18" charset="0"/>
              </a:rPr>
              <a:t>trial</a:t>
            </a:r>
            <a:r>
              <a:rPr lang="en-US" sz="2800" dirty="0">
                <a:latin typeface="Times New Roman" panose="02020603050405020304" pitchFamily="18" charset="0"/>
                <a:cs typeface="Times New Roman" panose="02020603050405020304" pitchFamily="18" charset="0"/>
              </a:rPr>
              <a:t> will last for three years. </a:t>
            </a:r>
          </a:p>
        </p:txBody>
      </p:sp>
    </p:spTree>
    <p:extLst>
      <p:ext uri="{BB962C8B-B14F-4D97-AF65-F5344CB8AC3E}">
        <p14:creationId xmlns:p14="http://schemas.microsoft.com/office/powerpoint/2010/main" val="4399500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table, indoor, person, hammer&#10;&#10;Description automatically generated">
            <a:extLst>
              <a:ext uri="{FF2B5EF4-FFF2-40B4-BE49-F238E27FC236}">
                <a16:creationId xmlns:a16="http://schemas.microsoft.com/office/drawing/2014/main" id="{21B03DF1-05A6-46D8-8E46-04439F9B3EFF}"/>
              </a:ext>
            </a:extLst>
          </p:cNvPr>
          <p:cNvPicPr>
            <a:picLocks noGrp="1" noChangeAspect="1"/>
          </p:cNvPicPr>
          <p:nvPr>
            <p:ph idx="1"/>
          </p:nvPr>
        </p:nvPicPr>
        <p:blipFill>
          <a:blip r:embed="rId2"/>
          <a:stretch>
            <a:fillRect/>
          </a:stretch>
        </p:blipFill>
        <p:spPr>
          <a:xfrm>
            <a:off x="2310022" y="893762"/>
            <a:ext cx="6543574" cy="5070475"/>
          </a:xfrm>
        </p:spPr>
      </p:pic>
    </p:spTree>
    <p:extLst>
      <p:ext uri="{BB962C8B-B14F-4D97-AF65-F5344CB8AC3E}">
        <p14:creationId xmlns:p14="http://schemas.microsoft.com/office/powerpoint/2010/main" val="42213866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66CFB-9392-4AC1-8C3C-A543D8D4ED56}"/>
              </a:ext>
            </a:extLst>
          </p:cNvPr>
          <p:cNvSpPr>
            <a:spLocks noGrp="1"/>
          </p:cNvSpPr>
          <p:nvPr>
            <p:ph type="title"/>
          </p:nvPr>
        </p:nvSpPr>
        <p:spPr/>
        <p:txBody>
          <a:bodyPr/>
          <a:lstStyle/>
          <a:p>
            <a:r>
              <a:rPr lang="en-US" dirty="0">
                <a:solidFill>
                  <a:srgbClr val="7030A0"/>
                </a:solidFill>
              </a:rPr>
              <a:t>Some Common language mistakes in the informed consent form.</a:t>
            </a:r>
          </a:p>
        </p:txBody>
      </p:sp>
      <p:sp>
        <p:nvSpPr>
          <p:cNvPr id="3" name="Content Placeholder 2">
            <a:extLst>
              <a:ext uri="{FF2B5EF4-FFF2-40B4-BE49-F238E27FC236}">
                <a16:creationId xmlns:a16="http://schemas.microsoft.com/office/drawing/2014/main" id="{E4A2877C-CC22-4F5C-A7E5-1195A357141B}"/>
              </a:ext>
            </a:extLst>
          </p:cNvPr>
          <p:cNvSpPr>
            <a:spLocks noGrp="1"/>
          </p:cNvSpPr>
          <p:nvPr>
            <p:ph idx="1"/>
          </p:nvPr>
        </p:nvSpPr>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Replay</a:t>
            </a:r>
          </a:p>
          <a:p>
            <a:pPr marL="0" indent="0">
              <a:buNone/>
            </a:pPr>
            <a:r>
              <a:rPr lang="en-US" sz="2800" dirty="0">
                <a:latin typeface="Times New Roman" panose="02020603050405020304" pitchFamily="18" charset="0"/>
                <a:cs typeface="Times New Roman" panose="02020603050405020304" pitchFamily="18" charset="0"/>
              </a:rPr>
              <a:t>Ms. Smith, this </a:t>
            </a:r>
            <a:r>
              <a:rPr lang="en-US" sz="2800" dirty="0">
                <a:solidFill>
                  <a:srgbClr val="FF0000"/>
                </a:solidFill>
                <a:latin typeface="Times New Roman" panose="02020603050405020304" pitchFamily="18" charset="0"/>
                <a:cs typeface="Times New Roman" panose="02020603050405020304" pitchFamily="18" charset="0"/>
              </a:rPr>
              <a:t>research study </a:t>
            </a:r>
            <a:r>
              <a:rPr lang="en-US" sz="2800" dirty="0">
                <a:latin typeface="Times New Roman" panose="02020603050405020304" pitchFamily="18" charset="0"/>
                <a:cs typeface="Times New Roman" panose="02020603050405020304" pitchFamily="18" charset="0"/>
              </a:rPr>
              <a:t>will last for three years. </a:t>
            </a:r>
          </a:p>
        </p:txBody>
      </p:sp>
    </p:spTree>
    <p:extLst>
      <p:ext uri="{BB962C8B-B14F-4D97-AF65-F5344CB8AC3E}">
        <p14:creationId xmlns:p14="http://schemas.microsoft.com/office/powerpoint/2010/main" val="19230381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858392"/>
          </a:xfrm>
        </p:spPr>
        <p:txBody>
          <a:bodyPr>
            <a:noAutofit/>
          </a:bodyPr>
          <a:lstStyle/>
          <a:p>
            <a:pPr algn="ctr"/>
            <a:r>
              <a:rPr lang="en-US" sz="5400" b="1" dirty="0">
                <a:solidFill>
                  <a:srgbClr val="7030A0"/>
                </a:solidFill>
                <a:latin typeface="Times New Roman" panose="02020603050405020304" pitchFamily="18" charset="0"/>
                <a:cs typeface="Times New Roman" panose="02020603050405020304" pitchFamily="18" charset="0"/>
              </a:rPr>
              <a:t>How to Assess</a:t>
            </a:r>
            <a:br>
              <a:rPr lang="en-US" sz="5400" b="1" dirty="0">
                <a:solidFill>
                  <a:srgbClr val="7030A0"/>
                </a:solidFill>
                <a:latin typeface="Times New Roman" panose="02020603050405020304" pitchFamily="18" charset="0"/>
                <a:cs typeface="Times New Roman" panose="02020603050405020304" pitchFamily="18" charset="0"/>
              </a:rPr>
            </a:br>
            <a:r>
              <a:rPr lang="en-US" sz="5400" b="1" dirty="0">
                <a:solidFill>
                  <a:srgbClr val="7030A0"/>
                </a:solidFill>
                <a:latin typeface="Times New Roman" panose="02020603050405020304" pitchFamily="18" charset="0"/>
                <a:cs typeface="Times New Roman" panose="02020603050405020304" pitchFamily="18" charset="0"/>
              </a:rPr>
              <a:t>Understanding?</a:t>
            </a:r>
            <a:endParaRPr lang="en-US" sz="5400" dirty="0"/>
          </a:p>
        </p:txBody>
      </p:sp>
      <p:sp>
        <p:nvSpPr>
          <p:cNvPr id="3" name="Content Placeholder 2"/>
          <p:cNvSpPr>
            <a:spLocks noGrp="1"/>
          </p:cNvSpPr>
          <p:nvPr>
            <p:ph idx="1"/>
          </p:nvPr>
        </p:nvSpPr>
        <p:spPr>
          <a:xfrm>
            <a:off x="677334" y="2370338"/>
            <a:ext cx="8786262" cy="4487661"/>
          </a:xfrm>
        </p:spPr>
        <p:txBody>
          <a:bodyPr>
            <a:noAutofit/>
          </a:bodyPr>
          <a:lstStyle/>
          <a:p>
            <a:r>
              <a:rPr lang="en-US" sz="2400" dirty="0">
                <a:solidFill>
                  <a:schemeClr val="tx1"/>
                </a:solidFill>
                <a:latin typeface="Times New Roman" panose="02020603050405020304" pitchFamily="18" charset="0"/>
                <a:cs typeface="Times New Roman" panose="02020603050405020304" pitchFamily="18" charset="0"/>
              </a:rPr>
              <a:t>Assessing comprehension:</a:t>
            </a:r>
          </a:p>
          <a:p>
            <a:pPr lvl="1"/>
            <a:r>
              <a:rPr lang="en-US" sz="2400" dirty="0">
                <a:solidFill>
                  <a:schemeClr val="tx1"/>
                </a:solidFill>
                <a:latin typeface="Times New Roman" panose="02020603050405020304" pitchFamily="18" charset="0"/>
                <a:cs typeface="Times New Roman" panose="02020603050405020304" pitchFamily="18" charset="0"/>
              </a:rPr>
              <a:t>Teach-back</a:t>
            </a:r>
            <a:r>
              <a:rPr lang="en-US" sz="2400" dirty="0">
                <a:latin typeface="Times New Roman" panose="02020603050405020304" pitchFamily="18" charset="0"/>
                <a:cs typeface="Times New Roman" panose="02020603050405020304" pitchFamily="18" charset="0"/>
              </a:rPr>
              <a:t> ( “Tell me in your own words”)</a:t>
            </a:r>
          </a:p>
          <a:p>
            <a:pPr lvl="1"/>
            <a:r>
              <a:rPr lang="en-US" sz="2400" dirty="0">
                <a:latin typeface="Times New Roman" panose="02020603050405020304" pitchFamily="18" charset="0"/>
                <a:cs typeface="Times New Roman" panose="02020603050405020304" pitchFamily="18" charset="0"/>
              </a:rPr>
              <a:t>Ask open-ended questions</a:t>
            </a:r>
          </a:p>
          <a:p>
            <a:pPr lvl="2"/>
            <a:r>
              <a:rPr lang="en-US" sz="2200" dirty="0">
                <a:latin typeface="Times New Roman" panose="02020603050405020304" pitchFamily="18" charset="0"/>
                <a:cs typeface="Times New Roman" panose="02020603050405020304" pitchFamily="18" charset="0"/>
              </a:rPr>
              <a:t>How would you describe the purpose of the study to your family?</a:t>
            </a:r>
          </a:p>
          <a:p>
            <a:pPr lvl="2"/>
            <a:r>
              <a:rPr lang="en-US" sz="2200" dirty="0">
                <a:latin typeface="Times New Roman" panose="02020603050405020304" pitchFamily="18" charset="0"/>
                <a:cs typeface="Times New Roman" panose="02020603050405020304" pitchFamily="18" charset="0"/>
              </a:rPr>
              <a:t>What will happen to you in this study?</a:t>
            </a:r>
          </a:p>
          <a:p>
            <a:pPr lvl="2"/>
            <a:r>
              <a:rPr lang="en-US" sz="2200" dirty="0">
                <a:latin typeface="Times New Roman" panose="02020603050405020304" pitchFamily="18" charset="0"/>
                <a:cs typeface="Times New Roman" panose="02020603050405020304" pitchFamily="18" charset="0"/>
              </a:rPr>
              <a:t>What are the benefits of your participation in the study?</a:t>
            </a:r>
          </a:p>
          <a:p>
            <a:pPr lvl="2"/>
            <a:r>
              <a:rPr lang="en-US" sz="2200" dirty="0">
                <a:latin typeface="Times New Roman" panose="02020603050405020304" pitchFamily="18" charset="0"/>
                <a:cs typeface="Times New Roman" panose="02020603050405020304" pitchFamily="18" charset="0"/>
              </a:rPr>
              <a:t>What are the potential risks involved if you participate?</a:t>
            </a:r>
          </a:p>
          <a:p>
            <a:pPr lvl="2"/>
            <a:r>
              <a:rPr lang="en-US" sz="2200" dirty="0">
                <a:latin typeface="Times New Roman" panose="02020603050405020304" pitchFamily="18" charset="0"/>
                <a:cs typeface="Times New Roman" panose="02020603050405020304" pitchFamily="18" charset="0"/>
              </a:rPr>
              <a:t>What are the alternatives treatments available to you if you do not participate?</a:t>
            </a:r>
          </a:p>
          <a:p>
            <a:endParaRPr lang="en-US" sz="2400" dirty="0"/>
          </a:p>
        </p:txBody>
      </p:sp>
    </p:spTree>
    <p:extLst>
      <p:ext uri="{BB962C8B-B14F-4D97-AF65-F5344CB8AC3E}">
        <p14:creationId xmlns:p14="http://schemas.microsoft.com/office/powerpoint/2010/main" val="107426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solidFill>
                  <a:srgbClr val="7030A0"/>
                </a:solidFill>
                <a:latin typeface="Times New Roman" panose="02020603050405020304" pitchFamily="18" charset="0"/>
                <a:cs typeface="Times New Roman" panose="02020603050405020304" pitchFamily="18" charset="0"/>
              </a:rPr>
              <a:t>Objectives</a:t>
            </a:r>
          </a:p>
        </p:txBody>
      </p:sp>
      <p:sp>
        <p:nvSpPr>
          <p:cNvPr id="3" name="Content Placeholder 2"/>
          <p:cNvSpPr>
            <a:spLocks noGrp="1"/>
          </p:cNvSpPr>
          <p:nvPr>
            <p:ph idx="1"/>
          </p:nvPr>
        </p:nvSpPr>
        <p:spPr>
          <a:xfrm>
            <a:off x="984738" y="1713391"/>
            <a:ext cx="8289264" cy="5056943"/>
          </a:xfrm>
        </p:spPr>
        <p:txBody>
          <a:bodyPr>
            <a:noAutofit/>
          </a:bodyPr>
          <a:lstStyle/>
          <a:p>
            <a:r>
              <a:rPr lang="en-US" sz="2400" dirty="0">
                <a:latin typeface="Times New Roman" panose="02020603050405020304" pitchFamily="18" charset="0"/>
                <a:cs typeface="Times New Roman" panose="02020603050405020304" pitchFamily="18" charset="0"/>
              </a:rPr>
              <a:t>This slide presentation is of general information and should not be considered all-inclusive of information regarding informed consent process.</a:t>
            </a:r>
          </a:p>
          <a:p>
            <a:r>
              <a:rPr lang="en-US" sz="2400" dirty="0">
                <a:latin typeface="Times New Roman" panose="02020603050405020304" pitchFamily="18" charset="0"/>
                <a:cs typeface="Times New Roman" panose="02020603050405020304" pitchFamily="18" charset="0"/>
              </a:rPr>
              <a:t>The Informed Consent Process (ICP) will be discussed for subjects who are capable of giving consent for themselves and will not include waiver or alteration of the process </a:t>
            </a:r>
          </a:p>
          <a:p>
            <a:r>
              <a:rPr lang="en-US" sz="2400" dirty="0">
                <a:latin typeface="Times New Roman" panose="02020603050405020304" pitchFamily="18" charset="0"/>
                <a:cs typeface="Times New Roman" panose="02020603050405020304" pitchFamily="18" charset="0"/>
              </a:rPr>
              <a:t>During this session we will discuss components and best practices when conducting the informed consent process.</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99838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713186"/>
          </a:xfrm>
        </p:spPr>
        <p:txBody>
          <a:bodyPr>
            <a:noAutofit/>
          </a:bodyPr>
          <a:lstStyle/>
          <a:p>
            <a:pPr algn="ctr"/>
            <a:r>
              <a:rPr lang="en-US" sz="5400" b="1" dirty="0">
                <a:solidFill>
                  <a:srgbClr val="7030A0"/>
                </a:solidFill>
                <a:latin typeface="Times New Roman" panose="02020603050405020304" pitchFamily="18" charset="0"/>
                <a:cs typeface="Times New Roman" panose="02020603050405020304" pitchFamily="18" charset="0"/>
              </a:rPr>
              <a:t>What Will be Discussed During the ICP?</a:t>
            </a:r>
          </a:p>
        </p:txBody>
      </p:sp>
      <p:sp>
        <p:nvSpPr>
          <p:cNvPr id="3" name="Content Placeholder 2"/>
          <p:cNvSpPr>
            <a:spLocks noGrp="1"/>
          </p:cNvSpPr>
          <p:nvPr>
            <p:ph idx="1"/>
          </p:nvPr>
        </p:nvSpPr>
        <p:spPr>
          <a:xfrm>
            <a:off x="677334" y="2532993"/>
            <a:ext cx="7892508" cy="4151892"/>
          </a:xfrm>
        </p:spPr>
        <p:txBody>
          <a:bodyPr>
            <a:normAutofit/>
          </a:bodyPr>
          <a:lstStyle/>
          <a:p>
            <a:r>
              <a:rPr lang="en-US" sz="2900" dirty="0">
                <a:latin typeface="Times New Roman" panose="02020603050405020304" pitchFamily="18" charset="0"/>
                <a:cs typeface="Times New Roman" panose="02020603050405020304" pitchFamily="18" charset="0"/>
              </a:rPr>
              <a:t>The essential elements of the ICF</a:t>
            </a:r>
          </a:p>
          <a:p>
            <a:pPr marL="457200" lvl="1" indent="0">
              <a:buNone/>
            </a:pPr>
            <a:endParaRPr lang="en-US" sz="3100" dirty="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640648762"/>
              </p:ext>
            </p:extLst>
          </p:nvPr>
        </p:nvGraphicFramePr>
        <p:xfrm>
          <a:off x="425303" y="3189766"/>
          <a:ext cx="9845749" cy="3383280"/>
        </p:xfrm>
        <a:graphic>
          <a:graphicData uri="http://schemas.openxmlformats.org/drawingml/2006/table">
            <a:tbl>
              <a:tblPr firstRow="1" bandRow="1">
                <a:tableStyleId>{5C22544A-7EE6-4342-B048-85BDC9FD1C3A}</a:tableStyleId>
              </a:tblPr>
              <a:tblGrid>
                <a:gridCol w="2285162">
                  <a:extLst>
                    <a:ext uri="{9D8B030D-6E8A-4147-A177-3AD203B41FA5}">
                      <a16:colId xmlns:a16="http://schemas.microsoft.com/office/drawing/2014/main" val="538212060"/>
                    </a:ext>
                  </a:extLst>
                </a:gridCol>
                <a:gridCol w="3637881">
                  <a:extLst>
                    <a:ext uri="{9D8B030D-6E8A-4147-A177-3AD203B41FA5}">
                      <a16:colId xmlns:a16="http://schemas.microsoft.com/office/drawing/2014/main" val="3589245196"/>
                    </a:ext>
                  </a:extLst>
                </a:gridCol>
                <a:gridCol w="3922706">
                  <a:extLst>
                    <a:ext uri="{9D8B030D-6E8A-4147-A177-3AD203B41FA5}">
                      <a16:colId xmlns:a16="http://schemas.microsoft.com/office/drawing/2014/main" val="1697784562"/>
                    </a:ext>
                  </a:extLst>
                </a:gridCol>
              </a:tblGrid>
              <a:tr h="303923">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564715430"/>
                  </a:ext>
                </a:extLst>
              </a:tr>
              <a:tr h="1899521">
                <a:tc>
                  <a:txBody>
                    <a:bodyPr/>
                    <a:lstStyle/>
                    <a:p>
                      <a:pPr lvl="0" algn="l"/>
                      <a:r>
                        <a:rPr lang="en-US" sz="2400" spc="0" dirty="0">
                          <a:latin typeface="Times New Roman" panose="02020603050405020304" pitchFamily="18" charset="0"/>
                          <a:cs typeface="Times New Roman" panose="02020603050405020304" pitchFamily="18" charset="0"/>
                        </a:rPr>
                        <a:t>Research</a:t>
                      </a:r>
                    </a:p>
                    <a:p>
                      <a:pPr lvl="0" algn="l"/>
                      <a:endParaRPr lang="en-US" sz="2400" spc="0" dirty="0">
                        <a:latin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Times New Roman" panose="02020603050405020304" pitchFamily="18" charset="0"/>
                          <a:cs typeface="Times New Roman" panose="02020603050405020304" pitchFamily="18" charset="0"/>
                        </a:rPr>
                        <a:t>Voluntary participation</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2400" dirty="0">
                        <a:latin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Times New Roman" panose="02020603050405020304" pitchFamily="18" charset="0"/>
                          <a:cs typeface="Times New Roman" panose="02020603050405020304" pitchFamily="18" charset="0"/>
                        </a:rPr>
                        <a:t>Length of participation</a:t>
                      </a:r>
                    </a:p>
                    <a:p>
                      <a:pPr lvl="0" algn="l"/>
                      <a:endParaRPr lang="en-US" sz="2400" spc="0" dirty="0">
                        <a:latin typeface="Times New Roman" panose="02020603050405020304" pitchFamily="18" charset="0"/>
                        <a:cs typeface="Times New Roman" panose="02020603050405020304" pitchFamily="18"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Times New Roman" panose="02020603050405020304" pitchFamily="18" charset="0"/>
                          <a:cs typeface="Times New Roman" panose="02020603050405020304" pitchFamily="18" charset="0"/>
                        </a:rPr>
                        <a:t>Purpose/Procedures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2400" dirty="0">
                        <a:latin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Times New Roman" panose="02020603050405020304" pitchFamily="18" charset="0"/>
                          <a:cs typeface="Times New Roman" panose="02020603050405020304" pitchFamily="18" charset="0"/>
                        </a:rPr>
                        <a:t>Which procedures are research and which are considered standard of care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2400" dirty="0">
                        <a:latin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Times New Roman" panose="02020603050405020304" pitchFamily="18" charset="0"/>
                          <a:cs typeface="Times New Roman" panose="02020603050405020304" pitchFamily="18" charset="0"/>
                        </a:rPr>
                        <a:t>Risk/benefits/discomforts</a:t>
                      </a:r>
                    </a:p>
                    <a:p>
                      <a:endParaRPr lang="en-US" sz="2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Times New Roman" panose="02020603050405020304" pitchFamily="18" charset="0"/>
                          <a:cs typeface="Times New Roman" panose="02020603050405020304" pitchFamily="18" charset="0"/>
                        </a:rPr>
                        <a:t>Alternatives to participation</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2400" dirty="0">
                        <a:latin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Times New Roman" panose="02020603050405020304" pitchFamily="18" charset="0"/>
                          <a:cs typeface="Times New Roman" panose="02020603050405020304" pitchFamily="18" charset="0"/>
                        </a:rPr>
                        <a:t>Confidentiality</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2400" dirty="0">
                        <a:latin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Times New Roman" panose="02020603050405020304" pitchFamily="18" charset="0"/>
                          <a:cs typeface="Times New Roman" panose="02020603050405020304" pitchFamily="18" charset="0"/>
                        </a:rPr>
                        <a:t>Compensation for injury</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2400" dirty="0">
                        <a:latin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Times New Roman" panose="02020603050405020304" pitchFamily="18" charset="0"/>
                          <a:cs typeface="Times New Roman" panose="02020603050405020304" pitchFamily="18" charset="0"/>
                        </a:rPr>
                        <a:t>Contact Information</a:t>
                      </a:r>
                    </a:p>
                    <a:p>
                      <a:endParaRPr lang="en-US" sz="2400" dirty="0"/>
                    </a:p>
                  </a:txBody>
                  <a:tcPr/>
                </a:tc>
                <a:extLst>
                  <a:ext uri="{0D108BD9-81ED-4DB2-BD59-A6C34878D82A}">
                    <a16:rowId xmlns:a16="http://schemas.microsoft.com/office/drawing/2014/main" val="1629752574"/>
                  </a:ext>
                </a:extLst>
              </a:tr>
            </a:tbl>
          </a:graphicData>
        </a:graphic>
      </p:graphicFrame>
    </p:spTree>
    <p:extLst>
      <p:ext uri="{BB962C8B-B14F-4D97-AF65-F5344CB8AC3E}">
        <p14:creationId xmlns:p14="http://schemas.microsoft.com/office/powerpoint/2010/main" val="1435737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893903"/>
          </a:xfrm>
        </p:spPr>
        <p:txBody>
          <a:bodyPr>
            <a:noAutofit/>
          </a:bodyPr>
          <a:lstStyle/>
          <a:p>
            <a:pPr algn="ctr"/>
            <a:r>
              <a:rPr lang="en-US" sz="5400" b="1" dirty="0">
                <a:solidFill>
                  <a:srgbClr val="7030A0"/>
                </a:solidFill>
                <a:latin typeface="Times New Roman" panose="02020603050405020304" pitchFamily="18" charset="0"/>
                <a:cs typeface="Times New Roman" panose="02020603050405020304" pitchFamily="18" charset="0"/>
              </a:rPr>
              <a:t>What Will be Discussed During the ICP?</a:t>
            </a:r>
            <a:endParaRPr lang="en-US" sz="5400" dirty="0"/>
          </a:p>
        </p:txBody>
      </p:sp>
      <p:sp>
        <p:nvSpPr>
          <p:cNvPr id="3" name="Content Placeholder 2"/>
          <p:cNvSpPr>
            <a:spLocks noGrp="1"/>
          </p:cNvSpPr>
          <p:nvPr>
            <p:ph idx="1"/>
          </p:nvPr>
        </p:nvSpPr>
        <p:spPr>
          <a:xfrm>
            <a:off x="677333" y="2503503"/>
            <a:ext cx="10763299" cy="4152478"/>
          </a:xfrm>
        </p:spPr>
        <p:txBody>
          <a:bodyPr>
            <a:normAutofit/>
          </a:bodyPr>
          <a:lstStyle/>
          <a:p>
            <a:r>
              <a:rPr lang="en-US" sz="2200" dirty="0">
                <a:latin typeface="Times New Roman" panose="02020603050405020304" pitchFamily="18" charset="0"/>
                <a:cs typeface="Times New Roman" panose="02020603050405020304" pitchFamily="18" charset="0"/>
              </a:rPr>
              <a:t>The additional elements of the ICF:</a:t>
            </a:r>
          </a:p>
          <a:p>
            <a:pPr lvl="1"/>
            <a:endParaRPr lang="en-US" sz="2400" dirty="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216991204"/>
              </p:ext>
            </p:extLst>
          </p:nvPr>
        </p:nvGraphicFramePr>
        <p:xfrm>
          <a:off x="744739" y="2894120"/>
          <a:ext cx="8869778" cy="3840480"/>
        </p:xfrm>
        <a:graphic>
          <a:graphicData uri="http://schemas.openxmlformats.org/drawingml/2006/table">
            <a:tbl>
              <a:tblPr firstRow="1" bandRow="1">
                <a:tableStyleId>{5C22544A-7EE6-4342-B048-85BDC9FD1C3A}</a:tableStyleId>
              </a:tblPr>
              <a:tblGrid>
                <a:gridCol w="2752431">
                  <a:extLst>
                    <a:ext uri="{9D8B030D-6E8A-4147-A177-3AD203B41FA5}">
                      <a16:colId xmlns:a16="http://schemas.microsoft.com/office/drawing/2014/main" val="2546932209"/>
                    </a:ext>
                  </a:extLst>
                </a:gridCol>
                <a:gridCol w="3160755">
                  <a:extLst>
                    <a:ext uri="{9D8B030D-6E8A-4147-A177-3AD203B41FA5}">
                      <a16:colId xmlns:a16="http://schemas.microsoft.com/office/drawing/2014/main" val="328184061"/>
                    </a:ext>
                  </a:extLst>
                </a:gridCol>
                <a:gridCol w="2956592">
                  <a:extLst>
                    <a:ext uri="{9D8B030D-6E8A-4147-A177-3AD203B41FA5}">
                      <a16:colId xmlns:a16="http://schemas.microsoft.com/office/drawing/2014/main" val="3661661374"/>
                    </a:ext>
                  </a:extLst>
                </a:gridCol>
              </a:tblGrid>
              <a:tr h="307759">
                <a:tc>
                  <a:txBody>
                    <a:bodyPr/>
                    <a:lstStyle/>
                    <a:p>
                      <a:endParaRPr lang="en-US" dirty="0"/>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2601332319"/>
                  </a:ext>
                </a:extLst>
              </a:tr>
              <a:tr h="161573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Times New Roman" panose="02020603050405020304" pitchFamily="18" charset="0"/>
                          <a:cs typeface="Times New Roman" panose="02020603050405020304" pitchFamily="18" charset="0"/>
                        </a:rPr>
                        <a:t>Risks if the subject is or may become pregnant</a:t>
                      </a:r>
                    </a:p>
                    <a:p>
                      <a:endParaRPr lang="en-US" sz="2400" dirty="0">
                        <a:latin typeface="Times New Roman" panose="02020603050405020304" pitchFamily="18" charset="0"/>
                        <a:cs typeface="Times New Roman" panose="02020603050405020304" pitchFamily="18"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Times New Roman" panose="02020603050405020304" pitchFamily="18" charset="0"/>
                          <a:cs typeface="Times New Roman" panose="02020603050405020304" pitchFamily="18" charset="0"/>
                        </a:rPr>
                        <a:t>Circumstances under which the subject’s participation may be terminated by the PI</a:t>
                      </a:r>
                    </a:p>
                    <a:p>
                      <a:endParaRPr lang="en-US" sz="2400" dirty="0">
                        <a:latin typeface="Times New Roman" panose="02020603050405020304" pitchFamily="18" charset="0"/>
                        <a:cs typeface="Times New Roman" panose="02020603050405020304" pitchFamily="18" charset="0"/>
                      </a:endParaRPr>
                    </a:p>
                  </a:txBody>
                  <a:tcPr/>
                </a:tc>
                <a:tc>
                  <a:txBody>
                    <a:bodyPr/>
                    <a:lstStyle/>
                    <a:p>
                      <a:pPr marL="0" lvl="1" indent="0"/>
                      <a:r>
                        <a:rPr lang="en-US" sz="2400" dirty="0">
                          <a:latin typeface="Times New Roman" panose="02020603050405020304" pitchFamily="18" charset="0"/>
                          <a:cs typeface="Times New Roman" panose="02020603050405020304" pitchFamily="18" charset="0"/>
                        </a:rPr>
                        <a:t>Additional costs to the subject</a:t>
                      </a:r>
                    </a:p>
                  </a:txBody>
                  <a:tcPr/>
                </a:tc>
                <a:extLst>
                  <a:ext uri="{0D108BD9-81ED-4DB2-BD59-A6C34878D82A}">
                    <a16:rowId xmlns:a16="http://schemas.microsoft.com/office/drawing/2014/main" val="755490062"/>
                  </a:ext>
                </a:extLst>
              </a:tr>
              <a:tr h="1307977">
                <a:tc>
                  <a:txBody>
                    <a:bodyPr/>
                    <a:lstStyle/>
                    <a:p>
                      <a:r>
                        <a:rPr lang="en-US" sz="2400" dirty="0">
                          <a:latin typeface="Times New Roman" panose="02020603050405020304" pitchFamily="18" charset="0"/>
                          <a:cs typeface="Times New Roman" panose="02020603050405020304" pitchFamily="18" charset="0"/>
                        </a:rPr>
                        <a:t>New findings that may affect willingness to participate</a:t>
                      </a:r>
                    </a:p>
                  </a:txBody>
                  <a:tcPr/>
                </a:tc>
                <a:tc>
                  <a:txBody>
                    <a:bodyPr/>
                    <a:lstStyle/>
                    <a:p>
                      <a:r>
                        <a:rPr lang="en-US" sz="2400" dirty="0">
                          <a:latin typeface="Times New Roman" panose="02020603050405020304" pitchFamily="18" charset="0"/>
                          <a:cs typeface="Times New Roman" panose="02020603050405020304" pitchFamily="18" charset="0"/>
                        </a:rPr>
                        <a:t>Approximate number of subjects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Times New Roman" panose="02020603050405020304" pitchFamily="18" charset="0"/>
                          <a:cs typeface="Times New Roman" panose="02020603050405020304" pitchFamily="18" charset="0"/>
                        </a:rPr>
                        <a:t>Consequences of a subject’s decision to withdraw</a:t>
                      </a:r>
                    </a:p>
                    <a:p>
                      <a:endParaRPr 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71850935"/>
                  </a:ext>
                </a:extLst>
              </a:tr>
            </a:tbl>
          </a:graphicData>
        </a:graphic>
      </p:graphicFrame>
    </p:spTree>
    <p:extLst>
      <p:ext uri="{BB962C8B-B14F-4D97-AF65-F5344CB8AC3E}">
        <p14:creationId xmlns:p14="http://schemas.microsoft.com/office/powerpoint/2010/main" val="168455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110" y="497633"/>
            <a:ext cx="9222759" cy="1760375"/>
          </a:xfrm>
        </p:spPr>
        <p:txBody>
          <a:bodyPr>
            <a:normAutofit/>
          </a:bodyPr>
          <a:lstStyle/>
          <a:p>
            <a:pPr algn="ctr"/>
            <a:r>
              <a:rPr lang="en-US" sz="5400" b="1" dirty="0">
                <a:solidFill>
                  <a:srgbClr val="7030A0"/>
                </a:solidFill>
                <a:latin typeface="Times New Roman" panose="02020603050405020304" pitchFamily="18" charset="0"/>
                <a:cs typeface="Times New Roman" panose="02020603050405020304" pitchFamily="18" charset="0"/>
              </a:rPr>
              <a:t>What Are Some Barriers to Conducting the ICP?</a:t>
            </a:r>
          </a:p>
        </p:txBody>
      </p:sp>
      <p:sp>
        <p:nvSpPr>
          <p:cNvPr id="3" name="Content Placeholder 2"/>
          <p:cNvSpPr>
            <a:spLocks noGrp="1"/>
          </p:cNvSpPr>
          <p:nvPr>
            <p:ph idx="1"/>
          </p:nvPr>
        </p:nvSpPr>
        <p:spPr>
          <a:xfrm>
            <a:off x="677334" y="2258008"/>
            <a:ext cx="8596668" cy="4441371"/>
          </a:xfrm>
        </p:spPr>
        <p:txBody>
          <a:bodyPr>
            <a:normAutofit/>
          </a:bodyPr>
          <a:lstStyle/>
          <a:p>
            <a:pPr>
              <a:lnSpc>
                <a:spcPct val="90000"/>
              </a:lnSpc>
            </a:pPr>
            <a:r>
              <a:rPr lang="en-US" sz="2400" dirty="0">
                <a:latin typeface="Times New Roman" panose="02020603050405020304" pitchFamily="18" charset="0"/>
                <a:cs typeface="Times New Roman" panose="02020603050405020304" pitchFamily="18" charset="0"/>
              </a:rPr>
              <a:t>For the subject:</a:t>
            </a:r>
          </a:p>
          <a:p>
            <a:pPr lvl="1">
              <a:lnSpc>
                <a:spcPct val="90000"/>
              </a:lnSpc>
            </a:pPr>
            <a:r>
              <a:rPr lang="en-US" sz="2200" dirty="0">
                <a:latin typeface="Times New Roman" panose="02020603050405020304" pitchFamily="18" charset="0"/>
                <a:cs typeface="Times New Roman" panose="02020603050405020304" pitchFamily="18" charset="0"/>
              </a:rPr>
              <a:t>Cognition/capacity</a:t>
            </a:r>
          </a:p>
          <a:p>
            <a:pPr lvl="1">
              <a:lnSpc>
                <a:spcPct val="90000"/>
              </a:lnSpc>
            </a:pPr>
            <a:r>
              <a:rPr lang="en-US" sz="2200" dirty="0">
                <a:latin typeface="Times New Roman" panose="02020603050405020304" pitchFamily="18" charset="0"/>
                <a:cs typeface="Times New Roman" panose="02020603050405020304" pitchFamily="18" charset="0"/>
              </a:rPr>
              <a:t>Level of education       </a:t>
            </a:r>
          </a:p>
          <a:p>
            <a:pPr lvl="1">
              <a:lnSpc>
                <a:spcPct val="90000"/>
              </a:lnSpc>
            </a:pPr>
            <a:r>
              <a:rPr lang="en-US" sz="2200" dirty="0">
                <a:latin typeface="Times New Roman" panose="02020603050405020304" pitchFamily="18" charset="0"/>
                <a:cs typeface="Times New Roman" panose="02020603050405020304" pitchFamily="18" charset="0"/>
              </a:rPr>
              <a:t>Social/cultural values  </a:t>
            </a:r>
          </a:p>
          <a:p>
            <a:pPr lvl="1">
              <a:lnSpc>
                <a:spcPct val="90000"/>
              </a:lnSpc>
            </a:pPr>
            <a:r>
              <a:rPr lang="en-US" sz="2200" dirty="0">
                <a:latin typeface="Times New Roman" panose="02020603050405020304" pitchFamily="18" charset="0"/>
                <a:cs typeface="Times New Roman" panose="02020603050405020304" pitchFamily="18" charset="0"/>
              </a:rPr>
              <a:t>Language  </a:t>
            </a:r>
          </a:p>
          <a:p>
            <a:pPr lvl="1">
              <a:lnSpc>
                <a:spcPct val="90000"/>
              </a:lnSpc>
            </a:pPr>
            <a:r>
              <a:rPr lang="en-US" sz="2200" dirty="0">
                <a:latin typeface="Times New Roman" panose="02020603050405020304" pitchFamily="18" charset="0"/>
                <a:cs typeface="Times New Roman" panose="02020603050405020304" pitchFamily="18" charset="0"/>
              </a:rPr>
              <a:t>Age     		    </a:t>
            </a:r>
          </a:p>
          <a:p>
            <a:pPr lvl="1">
              <a:lnSpc>
                <a:spcPct val="90000"/>
              </a:lnSpc>
            </a:pPr>
            <a:r>
              <a:rPr lang="en-US" sz="2200" dirty="0">
                <a:latin typeface="Times New Roman" panose="02020603050405020304" pitchFamily="18" charset="0"/>
                <a:cs typeface="Times New Roman" panose="02020603050405020304" pitchFamily="18" charset="0"/>
              </a:rPr>
              <a:t>Environment    	</a:t>
            </a:r>
          </a:p>
          <a:p>
            <a:pPr lvl="1">
              <a:lnSpc>
                <a:spcPct val="90000"/>
              </a:lnSpc>
            </a:pPr>
            <a:r>
              <a:rPr lang="en-US" sz="2200" dirty="0">
                <a:latin typeface="Times New Roman" panose="02020603050405020304" pitchFamily="18" charset="0"/>
                <a:cs typeface="Times New Roman" panose="02020603050405020304" pitchFamily="18" charset="0"/>
              </a:rPr>
              <a:t>Anxiety/fear</a:t>
            </a:r>
          </a:p>
          <a:p>
            <a:pPr lvl="1">
              <a:lnSpc>
                <a:spcPct val="90000"/>
              </a:lnSpc>
            </a:pPr>
            <a:r>
              <a:rPr lang="en-US" sz="2200" dirty="0">
                <a:latin typeface="Times New Roman" panose="02020603050405020304" pitchFamily="18" charset="0"/>
                <a:cs typeface="Times New Roman" panose="02020603050405020304" pitchFamily="18" charset="0"/>
              </a:rPr>
              <a:t>Readability of the ICF</a:t>
            </a:r>
          </a:p>
          <a:p>
            <a:pPr lvl="1">
              <a:lnSpc>
                <a:spcPct val="90000"/>
              </a:lnSpc>
            </a:pPr>
            <a:r>
              <a:rPr lang="en-US" sz="2200" dirty="0">
                <a:latin typeface="Times New Roman" panose="02020603050405020304" pitchFamily="18" charset="0"/>
                <a:cs typeface="Times New Roman" panose="02020603050405020304" pitchFamily="18" charset="0"/>
              </a:rPr>
              <a:t>Length of the ICF</a:t>
            </a:r>
          </a:p>
          <a:p>
            <a:endParaRPr lang="en-US" dirty="0"/>
          </a:p>
        </p:txBody>
      </p:sp>
    </p:spTree>
    <p:extLst>
      <p:ext uri="{BB962C8B-B14F-4D97-AF65-F5344CB8AC3E}">
        <p14:creationId xmlns:p14="http://schemas.microsoft.com/office/powerpoint/2010/main" val="3916097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anim calcmode="lin" valueType="num">
                                      <p:cBhvr>
                                        <p:cTn id="5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835020"/>
          </a:xfrm>
        </p:spPr>
        <p:txBody>
          <a:bodyPr>
            <a:noAutofit/>
          </a:bodyPr>
          <a:lstStyle/>
          <a:p>
            <a:r>
              <a:rPr lang="en-US" sz="5400" b="1" dirty="0">
                <a:solidFill>
                  <a:srgbClr val="7030A0"/>
                </a:solidFill>
                <a:latin typeface="Times New Roman" panose="02020603050405020304" pitchFamily="18" charset="0"/>
                <a:cs typeface="Times New Roman" panose="02020603050405020304" pitchFamily="18" charset="0"/>
              </a:rPr>
              <a:t>What Is Needed After Obtaining Consent?</a:t>
            </a:r>
          </a:p>
        </p:txBody>
      </p:sp>
      <p:sp>
        <p:nvSpPr>
          <p:cNvPr id="3" name="Content Placeholder 2"/>
          <p:cNvSpPr>
            <a:spLocks noGrp="1"/>
          </p:cNvSpPr>
          <p:nvPr>
            <p:ph idx="1"/>
          </p:nvPr>
        </p:nvSpPr>
        <p:spPr>
          <a:xfrm>
            <a:off x="677334" y="2444620"/>
            <a:ext cx="10252936" cy="4120772"/>
          </a:xfrm>
        </p:spPr>
        <p:txBody>
          <a:bodyPr>
            <a:noAutofit/>
          </a:bodyPr>
          <a:lstStyle/>
          <a:p>
            <a:r>
              <a:rPr lang="en-US" sz="2400" dirty="0">
                <a:latin typeface="Times New Roman" panose="02020603050405020304" pitchFamily="18" charset="0"/>
                <a:cs typeface="Times New Roman" panose="02020603050405020304" pitchFamily="18" charset="0"/>
              </a:rPr>
              <a:t>Original to be maintained with research documents unless approval by IRB to maintain in different manner</a:t>
            </a:r>
          </a:p>
          <a:p>
            <a:r>
              <a:rPr lang="en-US" sz="2400" dirty="0">
                <a:latin typeface="Times New Roman" panose="02020603050405020304" pitchFamily="18" charset="0"/>
                <a:cs typeface="Times New Roman" panose="02020603050405020304" pitchFamily="18" charset="0"/>
              </a:rPr>
              <a:t>Give a copy to subject. Give a signed copy if following ICH GCP E6(R2)</a:t>
            </a:r>
          </a:p>
          <a:p>
            <a:r>
              <a:rPr lang="en-US" sz="2400" dirty="0">
                <a:latin typeface="Times New Roman" panose="02020603050405020304" pitchFamily="18" charset="0"/>
                <a:cs typeface="Times New Roman" panose="02020603050405020304" pitchFamily="18" charset="0"/>
              </a:rPr>
              <a:t>Completion of the ICP documentation</a:t>
            </a:r>
          </a:p>
          <a:p>
            <a:r>
              <a:rPr lang="en-US" sz="2400" dirty="0">
                <a:latin typeface="Times New Roman" panose="02020603050405020304" pitchFamily="18" charset="0"/>
                <a:cs typeface="Times New Roman" panose="02020603050405020304" pitchFamily="18" charset="0"/>
              </a:rPr>
              <a:t>Document and place a copy of the signed ICF in the subject’s medical record (if required)</a:t>
            </a:r>
          </a:p>
          <a:p>
            <a:r>
              <a:rPr lang="en-US" sz="2400" dirty="0">
                <a:latin typeface="Times New Roman" panose="02020603050405020304" pitchFamily="18" charset="0"/>
                <a:cs typeface="Times New Roman" panose="02020603050405020304" pitchFamily="18" charset="0"/>
              </a:rPr>
              <a:t>Document continued desire to participate at each subsequent study visit</a:t>
            </a:r>
          </a:p>
          <a:p>
            <a:r>
              <a:rPr lang="en-US" sz="2400" dirty="0">
                <a:latin typeface="Times New Roman" panose="02020603050405020304" pitchFamily="18" charset="0"/>
                <a:cs typeface="Times New Roman" panose="02020603050405020304" pitchFamily="18" charset="0"/>
              </a:rPr>
              <a:t>Re-Consent if needed</a:t>
            </a:r>
          </a:p>
          <a:p>
            <a:r>
              <a:rPr lang="en-US" sz="2400" dirty="0">
                <a:latin typeface="Times New Roman" panose="02020603050405020304" pitchFamily="18" charset="0"/>
                <a:cs typeface="Times New Roman" panose="02020603050405020304" pitchFamily="18" charset="0"/>
              </a:rPr>
              <a:t>Remember--- IT IS an ONGOING PROCESS.</a:t>
            </a:r>
          </a:p>
        </p:txBody>
      </p:sp>
    </p:spTree>
    <p:extLst>
      <p:ext uri="{BB962C8B-B14F-4D97-AF65-F5344CB8AC3E}">
        <p14:creationId xmlns:p14="http://schemas.microsoft.com/office/powerpoint/2010/main" val="3264869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AB9A5-BDBE-7949-899D-B1F8B24B8F18}"/>
              </a:ext>
            </a:extLst>
          </p:cNvPr>
          <p:cNvSpPr>
            <a:spLocks noGrp="1"/>
          </p:cNvSpPr>
          <p:nvPr>
            <p:ph type="title"/>
          </p:nvPr>
        </p:nvSpPr>
        <p:spPr>
          <a:xfrm>
            <a:off x="677334" y="609599"/>
            <a:ext cx="8596668" cy="1709057"/>
          </a:xfrm>
        </p:spPr>
        <p:txBody>
          <a:bodyPr>
            <a:noAutofit/>
          </a:bodyPr>
          <a:lstStyle/>
          <a:p>
            <a:pPr algn="ctr"/>
            <a:r>
              <a:rPr lang="en-US" sz="5400" b="1" dirty="0">
                <a:solidFill>
                  <a:srgbClr val="7030A0"/>
                </a:solidFill>
                <a:latin typeface="Times New Roman" panose="02020603050405020304" pitchFamily="18" charset="0"/>
                <a:cs typeface="Times New Roman" panose="02020603050405020304" pitchFamily="18" charset="0"/>
              </a:rPr>
              <a:t>What to Document </a:t>
            </a:r>
            <a:br>
              <a:rPr lang="en-US" sz="5400" b="1" dirty="0">
                <a:solidFill>
                  <a:srgbClr val="7030A0"/>
                </a:solidFill>
                <a:latin typeface="Times New Roman" panose="02020603050405020304" pitchFamily="18" charset="0"/>
                <a:cs typeface="Times New Roman" panose="02020603050405020304" pitchFamily="18" charset="0"/>
              </a:rPr>
            </a:br>
            <a:r>
              <a:rPr lang="en-US" sz="5400" b="1" dirty="0">
                <a:solidFill>
                  <a:srgbClr val="7030A0"/>
                </a:solidFill>
                <a:latin typeface="Times New Roman" panose="02020603050405020304" pitchFamily="18" charset="0"/>
                <a:cs typeface="Times New Roman" panose="02020603050405020304" pitchFamily="18" charset="0"/>
              </a:rPr>
              <a:t>regarding the ICP?</a:t>
            </a:r>
          </a:p>
        </p:txBody>
      </p:sp>
      <p:sp>
        <p:nvSpPr>
          <p:cNvPr id="3" name="Content Placeholder 2">
            <a:extLst>
              <a:ext uri="{FF2B5EF4-FFF2-40B4-BE49-F238E27FC236}">
                <a16:creationId xmlns:a16="http://schemas.microsoft.com/office/drawing/2014/main" id="{3CF944D7-0899-7241-B67D-BA2758BD0A6A}"/>
              </a:ext>
            </a:extLst>
          </p:cNvPr>
          <p:cNvSpPr>
            <a:spLocks noGrp="1"/>
          </p:cNvSpPr>
          <p:nvPr>
            <p:ph idx="1"/>
          </p:nvPr>
        </p:nvSpPr>
        <p:spPr>
          <a:xfrm>
            <a:off x="677334" y="2726871"/>
            <a:ext cx="10444322" cy="3971641"/>
          </a:xfrm>
        </p:spPr>
        <p:txBody>
          <a:bodyPr>
            <a:normAutofit/>
          </a:bodyPr>
          <a:lstStyle/>
          <a:p>
            <a:r>
              <a:rPr lang="en-US" sz="2400" dirty="0">
                <a:latin typeface="Times New Roman" panose="02020603050405020304" pitchFamily="18" charset="0"/>
                <a:cs typeface="Times New Roman" panose="02020603050405020304" pitchFamily="18" charset="0"/>
              </a:rPr>
              <a:t>Utilize a template for documentation of the process</a:t>
            </a:r>
          </a:p>
          <a:p>
            <a:pPr lvl="1"/>
            <a:r>
              <a:rPr lang="en-US" sz="2400" dirty="0">
                <a:latin typeface="Times New Roman" panose="02020603050405020304" pitchFamily="18" charset="0"/>
                <a:cs typeface="Times New Roman" panose="02020603050405020304" pitchFamily="18" charset="0"/>
              </a:rPr>
              <a:t>Sufficient opportunity to consider participation</a:t>
            </a:r>
          </a:p>
          <a:p>
            <a:pPr lvl="2"/>
            <a:r>
              <a:rPr lang="en-US" sz="2400" dirty="0">
                <a:latin typeface="Times New Roman" panose="02020603050405020304" pitchFamily="18" charset="0"/>
                <a:cs typeface="Times New Roman" panose="02020603050405020304" pitchFamily="18" charset="0"/>
              </a:rPr>
              <a:t>ample time and opportunity to inquire details of the trial</a:t>
            </a:r>
          </a:p>
          <a:p>
            <a:pPr lvl="1"/>
            <a:r>
              <a:rPr lang="en-US" sz="2400" dirty="0">
                <a:latin typeface="Times New Roman" panose="02020603050405020304" pitchFamily="18" charset="0"/>
                <a:cs typeface="Times New Roman" panose="02020603050405020304" pitchFamily="18" charset="0"/>
              </a:rPr>
              <a:t>ICP conducted without coercion or undue influence</a:t>
            </a:r>
          </a:p>
          <a:p>
            <a:pPr lvl="1"/>
            <a:r>
              <a:rPr lang="en-US" sz="2400" dirty="0">
                <a:latin typeface="Times New Roman" panose="02020603050405020304" pitchFamily="18" charset="0"/>
                <a:cs typeface="Times New Roman" panose="02020603050405020304" pitchFamily="18" charset="0"/>
              </a:rPr>
              <a:t>Subject states understanding of procedures, risks, and  benefits</a:t>
            </a:r>
          </a:p>
          <a:p>
            <a:pPr lvl="1"/>
            <a:r>
              <a:rPr lang="en-US" sz="2400" dirty="0">
                <a:latin typeface="Times New Roman" panose="02020603050405020304" pitchFamily="18" charset="0"/>
                <a:cs typeface="Times New Roman" panose="02020603050405020304" pitchFamily="18" charset="0"/>
              </a:rPr>
              <a:t>ICF signed and dated before any study procedures were performed</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lvl="1"/>
            <a:endParaRPr lang="en-US" dirty="0"/>
          </a:p>
        </p:txBody>
      </p:sp>
    </p:spTree>
    <p:extLst>
      <p:ext uri="{BB962C8B-B14F-4D97-AF65-F5344CB8AC3E}">
        <p14:creationId xmlns:p14="http://schemas.microsoft.com/office/powerpoint/2010/main" val="350006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AD74B-4B29-4D79-BA71-9C48F5DB0859}"/>
              </a:ext>
            </a:extLst>
          </p:cNvPr>
          <p:cNvSpPr>
            <a:spLocks noGrp="1"/>
          </p:cNvSpPr>
          <p:nvPr>
            <p:ph type="title"/>
          </p:nvPr>
        </p:nvSpPr>
        <p:spPr>
          <a:xfrm>
            <a:off x="677334" y="266330"/>
            <a:ext cx="8596668" cy="665825"/>
          </a:xfrm>
        </p:spPr>
        <p:txBody>
          <a:bodyPr/>
          <a:lstStyle/>
          <a:p>
            <a:r>
              <a:rPr lang="en-US" dirty="0">
                <a:solidFill>
                  <a:srgbClr val="7030A0"/>
                </a:solidFill>
              </a:rPr>
              <a:t>Example of consent documentation</a:t>
            </a:r>
          </a:p>
        </p:txBody>
      </p:sp>
      <p:sp>
        <p:nvSpPr>
          <p:cNvPr id="4" name="Rectangle 1">
            <a:extLst>
              <a:ext uri="{FF2B5EF4-FFF2-40B4-BE49-F238E27FC236}">
                <a16:creationId xmlns:a16="http://schemas.microsoft.com/office/drawing/2014/main" id="{DEBE5F47-724D-4E1C-85AF-188907B40358}"/>
              </a:ext>
            </a:extLst>
          </p:cNvPr>
          <p:cNvSpPr>
            <a:spLocks noGrp="1" noChangeArrowheads="1"/>
          </p:cNvSpPr>
          <p:nvPr>
            <p:ph idx="1"/>
          </p:nvPr>
        </p:nvSpPr>
        <p:spPr bwMode="auto">
          <a:xfrm>
            <a:off x="677334" y="1326312"/>
            <a:ext cx="10878299" cy="54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mj-lt"/>
                <a:ea typeface="Times" panose="02020603050405020304" pitchFamily="18" charset="0"/>
                <a:cs typeface="Times New Roman" panose="02020603050405020304" pitchFamily="18" charset="0"/>
              </a:rPr>
              <a:t>Subject Name:  ________________________________</a:t>
            </a:r>
            <a:endParaRPr kumimoji="0" lang="en-US" altLang="en-US" sz="14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mj-lt"/>
                <a:ea typeface="Times" panose="02020603050405020304" pitchFamily="18" charset="0"/>
                <a:cs typeface="Times New Roman" panose="02020603050405020304" pitchFamily="18" charset="0"/>
              </a:rPr>
              <a:t>On the _____ day of ________,_______ I discussed the possibility of participating in a clinical research trial for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mj-lt"/>
                <a:ea typeface="Times" panose="02020603050405020304" pitchFamily="18" charset="0"/>
                <a:cs typeface="Times New Roman" panose="02020603050405020304" pitchFamily="18" charset="0"/>
              </a:rPr>
              <a:t>Protocol __________________IRB #:__________________with the above named subject.  The study was explained in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mj-lt"/>
                <a:ea typeface="Times" panose="02020603050405020304" pitchFamily="18" charset="0"/>
                <a:cs typeface="Times New Roman" panose="02020603050405020304" pitchFamily="18" charset="0"/>
              </a:rPr>
              <a:t>detail including, but not limited to, the contents of the informed consent, purpose of the study, visits and procedures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mj-lt"/>
                <a:ea typeface="Times" panose="02020603050405020304" pitchFamily="18" charset="0"/>
                <a:cs typeface="Times New Roman" panose="02020603050405020304" pitchFamily="18" charset="0"/>
              </a:rPr>
              <a:t>involved, risks and benefits, alternative treatments, confidentiality, right to withdraw from the study at any time,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mj-lt"/>
                <a:ea typeface="Times" panose="02020603050405020304" pitchFamily="18" charset="0"/>
                <a:cs typeface="Times New Roman" panose="02020603050405020304" pitchFamily="18" charset="0"/>
              </a:rPr>
              <a:t>treatments provided, arms of the study, and randomization.  The subject was encouraged to ask questions.  All questions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mj-lt"/>
                <a:ea typeface="Times" panose="02020603050405020304" pitchFamily="18" charset="0"/>
                <a:cs typeface="Times New Roman" panose="02020603050405020304" pitchFamily="18" charset="0"/>
              </a:rPr>
              <a:t>were answered to the satisfaction of the subject.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mj-lt"/>
              <a:ea typeface="Times"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mj-lt"/>
                <a:ea typeface="Times" panose="02020603050405020304" pitchFamily="18" charset="0"/>
                <a:cs typeface="Times New Roman" panose="02020603050405020304" pitchFamily="18" charset="0"/>
              </a:rPr>
              <a:t>The subject was given adequate time to read the informed consent and the opportunity to discuss it.  The subject demonstrated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mj-lt"/>
                <a:ea typeface="Times" panose="02020603050405020304" pitchFamily="18" charset="0"/>
                <a:cs typeface="Times New Roman" panose="02020603050405020304" pitchFamily="18" charset="0"/>
              </a:rPr>
              <a:t>understanding of the informed consent and a copy was given to the subject. The discussion was free of undue influence or coercion.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mj-lt"/>
                <a:ea typeface="Times" panose="02020603050405020304" pitchFamily="18" charset="0"/>
                <a:cs typeface="Times New Roman" panose="02020603050405020304" pitchFamily="18" charset="0"/>
              </a:rPr>
              <a:t>The informed consent was signed on _____/_____/______ at ______ am/pm prior to any study-related procedures being performed.</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chemeClr val="tx1"/>
              </a:solidFill>
              <a:latin typeface="+mj-l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mj-lt"/>
                <a:ea typeface="Times" panose="02020603050405020304" pitchFamily="18" charset="0"/>
                <a:cs typeface="Times New Roman" panose="02020603050405020304" pitchFamily="18" charset="0"/>
              </a:rPr>
              <a:t>If the primary language of the adult subject or LAR; or of the child subject or parent/legal guardian is not English:</a:t>
            </a:r>
            <a:endParaRPr kumimoji="0" lang="en-US" altLang="en-US" sz="14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mj-lt"/>
                <a:ea typeface="Times" panose="02020603050405020304" pitchFamily="18" charset="0"/>
                <a:cs typeface="Times New Roman" panose="02020603050405020304" pitchFamily="18" charset="0"/>
              </a:rPr>
              <a:t>Primary language:  ____________________________</a:t>
            </a:r>
            <a:endParaRPr kumimoji="0" lang="en-US" altLang="en-US" sz="14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mj-lt"/>
                <a:ea typeface="Times" panose="02020603050405020304" pitchFamily="18" charset="0"/>
                <a:cs typeface="Times New Roman" panose="02020603050405020304" pitchFamily="18" charset="0"/>
              </a:rPr>
              <a:t>A translator participated in the informed consent interview.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mj-lt"/>
                <a:ea typeface="Times" panose="02020603050405020304" pitchFamily="18" charset="0"/>
                <a:cs typeface="Times New Roman" panose="02020603050405020304" pitchFamily="18" charset="0"/>
              </a:rPr>
              <a:t>  </a:t>
            </a:r>
            <a:endParaRPr kumimoji="0" lang="en-US" altLang="en-US" sz="14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mj-lt"/>
                <a:ea typeface="Times" panose="02020603050405020304" pitchFamily="18" charset="0"/>
                <a:cs typeface="Times New Roman" panose="02020603050405020304" pitchFamily="18" charset="0"/>
              </a:rPr>
              <a:t>OR</a:t>
            </a:r>
            <a:endParaRPr kumimoji="0" lang="en-US" altLang="en-US" sz="14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mj-lt"/>
                <a:ea typeface="Times" panose="02020603050405020304" pitchFamily="18" charset="0"/>
                <a:cs typeface="Times New Roman" panose="02020603050405020304" pitchFamily="18" charset="0"/>
              </a:rPr>
              <a:t>A translator did not participate in the informed consent interview because the person who obtained consent is fluent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mj-lt"/>
                <a:ea typeface="Times" panose="02020603050405020304" pitchFamily="18" charset="0"/>
                <a:cs typeface="Times New Roman" panose="02020603050405020304" pitchFamily="18" charset="0"/>
              </a:rPr>
              <a:t> in both English and the primary language.</a:t>
            </a:r>
            <a:endParaRPr kumimoji="0" lang="en-US" altLang="en-US" sz="14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mj-lt"/>
                <a:ea typeface="Times" panose="02020603050405020304" pitchFamily="18" charset="0"/>
                <a:cs typeface="Times New Roman" panose="02020603050405020304" pitchFamily="18" charset="0"/>
              </a:rPr>
              <a:t>_______________________________			_______________</a:t>
            </a:r>
            <a:endParaRPr kumimoji="0" lang="en-US" altLang="en-US" sz="14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mj-lt"/>
                <a:ea typeface="Times" panose="02020603050405020304" pitchFamily="18" charset="0"/>
                <a:cs typeface="Times New Roman" panose="02020603050405020304" pitchFamily="18" charset="0"/>
              </a:rPr>
              <a:t>Signature of person obtaining consent			Date</a:t>
            </a:r>
            <a:endParaRPr kumimoji="0" lang="en-US" altLang="en-US" sz="14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mj-lt"/>
                <a:ea typeface="Times" panose="02020603050405020304" pitchFamily="18" charset="0"/>
                <a:cs typeface="Times New Roman" panose="02020603050405020304" pitchFamily="18" charset="0"/>
              </a:rPr>
              <a:t>______________________________			_______________</a:t>
            </a:r>
            <a:endParaRPr kumimoji="0" lang="en-US" altLang="en-US" sz="14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mj-lt"/>
                <a:ea typeface="Times" panose="02020603050405020304" pitchFamily="18" charset="0"/>
                <a:cs typeface="Times New Roman" panose="02020603050405020304" pitchFamily="18" charset="0"/>
              </a:rPr>
              <a:t>Signature of PI (if different from above)			Date  </a:t>
            </a:r>
            <a:endParaRPr kumimoji="0" lang="en-US" altLang="en-US" sz="1400" b="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10790257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386906" cy="1694688"/>
          </a:xfrm>
        </p:spPr>
        <p:txBody>
          <a:bodyPr>
            <a:noAutofit/>
          </a:bodyPr>
          <a:lstStyle/>
          <a:p>
            <a:r>
              <a:rPr lang="en-US" sz="5400" b="1" dirty="0">
                <a:solidFill>
                  <a:srgbClr val="7030A0"/>
                </a:solidFill>
                <a:latin typeface="Times New Roman" panose="02020603050405020304" pitchFamily="18" charset="0"/>
                <a:cs typeface="Times New Roman" panose="02020603050405020304" pitchFamily="18" charset="0"/>
              </a:rPr>
              <a:t>What Are Some Audit Findings Associated with the ICP?</a:t>
            </a:r>
          </a:p>
        </p:txBody>
      </p:sp>
      <p:sp>
        <p:nvSpPr>
          <p:cNvPr id="3" name="Content Placeholder 2"/>
          <p:cNvSpPr>
            <a:spLocks noGrp="1"/>
          </p:cNvSpPr>
          <p:nvPr>
            <p:ph idx="1"/>
          </p:nvPr>
        </p:nvSpPr>
        <p:spPr>
          <a:xfrm>
            <a:off x="677334" y="3107185"/>
            <a:ext cx="11252396" cy="3600205"/>
          </a:xfrm>
        </p:spPr>
        <p:txBody>
          <a:bodyPr>
            <a:normAutofit/>
          </a:bodyPr>
          <a:lstStyle/>
          <a:p>
            <a:pPr lvl="1"/>
            <a:r>
              <a:rPr lang="en-US" sz="2400" dirty="0">
                <a:latin typeface="Times New Roman" panose="02020603050405020304" pitchFamily="18" charset="0"/>
                <a:cs typeface="Times New Roman" panose="02020603050405020304" pitchFamily="18" charset="0"/>
              </a:rPr>
              <a:t>Use of incorrect ICF/expired ICF</a:t>
            </a:r>
          </a:p>
          <a:p>
            <a:pPr lvl="1"/>
            <a:r>
              <a:rPr lang="en-US" sz="2400" dirty="0">
                <a:latin typeface="Times New Roman" panose="02020603050405020304" pitchFamily="18" charset="0"/>
                <a:cs typeface="Times New Roman" panose="02020603050405020304" pitchFamily="18" charset="0"/>
              </a:rPr>
              <a:t>Research team completing dates/times for subject</a:t>
            </a:r>
          </a:p>
          <a:p>
            <a:pPr lvl="1"/>
            <a:r>
              <a:rPr lang="en-US" sz="2400" dirty="0">
                <a:latin typeface="Times New Roman" panose="02020603050405020304" pitchFamily="18" charset="0"/>
                <a:cs typeface="Times New Roman" panose="02020603050405020304" pitchFamily="18" charset="0"/>
              </a:rPr>
              <a:t>Missing signatures/Omission of initials on each page (if this is a requirement)</a:t>
            </a:r>
          </a:p>
          <a:p>
            <a:pPr lvl="1"/>
            <a:r>
              <a:rPr lang="en-US" sz="2400" dirty="0">
                <a:latin typeface="Times New Roman" panose="02020603050405020304" pitchFamily="18" charset="0"/>
                <a:cs typeface="Times New Roman" panose="02020603050405020304" pitchFamily="18" charset="0"/>
              </a:rPr>
              <a:t>Subjects not re-consented with revised consent</a:t>
            </a:r>
          </a:p>
          <a:p>
            <a:pPr lvl="1"/>
            <a:r>
              <a:rPr lang="en-US" sz="2400" dirty="0">
                <a:latin typeface="Times New Roman" panose="02020603050405020304" pitchFamily="18" charset="0"/>
                <a:cs typeface="Times New Roman" panose="02020603050405020304" pitchFamily="18" charset="0"/>
              </a:rPr>
              <a:t>Incomplete/Incorrect dates/times </a:t>
            </a:r>
          </a:p>
          <a:p>
            <a:pPr lvl="1"/>
            <a:r>
              <a:rPr lang="en-US" sz="2400" dirty="0">
                <a:latin typeface="Times New Roman" panose="02020603050405020304" pitchFamily="18" charset="0"/>
                <a:cs typeface="Times New Roman" panose="02020603050405020304" pitchFamily="18" charset="0"/>
              </a:rPr>
              <a:t>Check boxes within the consent incomplete</a:t>
            </a:r>
          </a:p>
          <a:p>
            <a:pPr lvl="1"/>
            <a:endParaRPr lang="en-US" sz="3100" dirty="0">
              <a:latin typeface="Times New Roman" panose="02020603050405020304" pitchFamily="18" charset="0"/>
              <a:cs typeface="Times New Roman" panose="02020603050405020304" pitchFamily="18" charset="0"/>
            </a:endParaRPr>
          </a:p>
          <a:p>
            <a:pPr marL="457200" lvl="1" indent="0">
              <a:buNone/>
            </a:pPr>
            <a:endParaRPr lang="en-US" dirty="0"/>
          </a:p>
        </p:txBody>
      </p:sp>
    </p:spTree>
    <p:extLst>
      <p:ext uri="{BB962C8B-B14F-4D97-AF65-F5344CB8AC3E}">
        <p14:creationId xmlns:p14="http://schemas.microsoft.com/office/powerpoint/2010/main" val="3390469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848359" cy="2048540"/>
          </a:xfrm>
        </p:spPr>
        <p:txBody>
          <a:bodyPr>
            <a:noAutofit/>
          </a:bodyPr>
          <a:lstStyle/>
          <a:p>
            <a:r>
              <a:rPr lang="en-US" sz="5400" b="1" dirty="0">
                <a:solidFill>
                  <a:srgbClr val="7030A0"/>
                </a:solidFill>
                <a:latin typeface="Times New Roman" panose="02020603050405020304" pitchFamily="18" charset="0"/>
                <a:cs typeface="Times New Roman" panose="02020603050405020304" pitchFamily="18" charset="0"/>
              </a:rPr>
              <a:t>What Are Some Audit Findings Associated with the ICP?</a:t>
            </a:r>
            <a:endParaRPr lang="en-US" sz="5400" dirty="0"/>
          </a:p>
        </p:txBody>
      </p:sp>
      <p:sp>
        <p:nvSpPr>
          <p:cNvPr id="3" name="Content Placeholder 2"/>
          <p:cNvSpPr>
            <a:spLocks noGrp="1"/>
          </p:cNvSpPr>
          <p:nvPr>
            <p:ph idx="1"/>
          </p:nvPr>
        </p:nvSpPr>
        <p:spPr>
          <a:xfrm>
            <a:off x="677334" y="2658140"/>
            <a:ext cx="7942883" cy="3848986"/>
          </a:xfrm>
        </p:spPr>
        <p:txBody>
          <a:bodyPr>
            <a:normAutofit/>
          </a:bodyPr>
          <a:lstStyle/>
          <a:p>
            <a:pPr lvl="1"/>
            <a:r>
              <a:rPr lang="en-US" sz="2400" dirty="0">
                <a:latin typeface="Times New Roman" panose="02020603050405020304" pitchFamily="18" charset="0"/>
                <a:cs typeface="Times New Roman" panose="02020603050405020304" pitchFamily="18" charset="0"/>
              </a:rPr>
              <a:t>Correction does not follow the SLIDE rule (single line, initialed by person making correction, date, explanation of correction if needed) or the use of white out</a:t>
            </a:r>
          </a:p>
          <a:p>
            <a:pPr lvl="1"/>
            <a:r>
              <a:rPr lang="en-US" sz="2400" dirty="0">
                <a:latin typeface="Times New Roman" panose="02020603050405020304" pitchFamily="18" charset="0"/>
                <a:cs typeface="Times New Roman" panose="02020603050405020304" pitchFamily="18" charset="0"/>
              </a:rPr>
              <a:t>Investigator signature outside of 72-hour window (if this is a requirement)</a:t>
            </a:r>
          </a:p>
          <a:p>
            <a:pPr lvl="1"/>
            <a:r>
              <a:rPr lang="en-US" sz="2400" dirty="0">
                <a:latin typeface="Times New Roman" panose="02020603050405020304" pitchFamily="18" charset="0"/>
                <a:cs typeface="Times New Roman" panose="02020603050405020304" pitchFamily="18" charset="0"/>
              </a:rPr>
              <a:t>ICP documentation not found</a:t>
            </a:r>
          </a:p>
          <a:p>
            <a:pPr lvl="1"/>
            <a:r>
              <a:rPr lang="en-US" sz="2400" dirty="0">
                <a:latin typeface="Times New Roman" panose="02020603050405020304" pitchFamily="18" charset="0"/>
                <a:cs typeface="Times New Roman" panose="02020603050405020304" pitchFamily="18" charset="0"/>
              </a:rPr>
              <a:t>Person obtaining consent not qualified (not on Delegation Of Authority Log, not on IRB application)</a:t>
            </a:r>
          </a:p>
          <a:p>
            <a:endParaRPr lang="en-US" dirty="0"/>
          </a:p>
        </p:txBody>
      </p:sp>
    </p:spTree>
    <p:extLst>
      <p:ext uri="{BB962C8B-B14F-4D97-AF65-F5344CB8AC3E}">
        <p14:creationId xmlns:p14="http://schemas.microsoft.com/office/powerpoint/2010/main" val="557381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158644" cy="1812324"/>
          </a:xfrm>
        </p:spPr>
        <p:txBody>
          <a:bodyPr>
            <a:noAutofit/>
          </a:bodyPr>
          <a:lstStyle/>
          <a:p>
            <a:pPr algn="ctr"/>
            <a:r>
              <a:rPr lang="en-US" sz="5400" b="1" dirty="0">
                <a:solidFill>
                  <a:srgbClr val="7030A0"/>
                </a:solidFill>
                <a:latin typeface="Times New Roman" panose="02020603050405020304" pitchFamily="18" charset="0"/>
                <a:cs typeface="Times New Roman" panose="02020603050405020304" pitchFamily="18" charset="0"/>
              </a:rPr>
              <a:t>What Needs to be Performed to Correct Errors?</a:t>
            </a:r>
          </a:p>
        </p:txBody>
      </p:sp>
      <p:sp>
        <p:nvSpPr>
          <p:cNvPr id="3" name="Content Placeholder 2"/>
          <p:cNvSpPr>
            <a:spLocks noGrp="1"/>
          </p:cNvSpPr>
          <p:nvPr>
            <p:ph idx="1"/>
          </p:nvPr>
        </p:nvSpPr>
        <p:spPr>
          <a:xfrm>
            <a:off x="677334" y="2421925"/>
            <a:ext cx="8596668" cy="4293668"/>
          </a:xfrm>
        </p:spPr>
        <p:txBody>
          <a:bodyPr>
            <a:normAutofit fontScale="92500" lnSpcReduction="10000"/>
          </a:bodyPr>
          <a:lstStyle/>
          <a:p>
            <a:pPr>
              <a:buClr>
                <a:schemeClr val="accent2"/>
              </a:buClr>
            </a:pPr>
            <a:r>
              <a:rPr lang="en-US" sz="2400" dirty="0">
                <a:latin typeface="Times New Roman" panose="02020603050405020304" pitchFamily="18" charset="0"/>
                <a:cs typeface="Times New Roman" panose="02020603050405020304" pitchFamily="18" charset="0"/>
              </a:rPr>
              <a:t>Re-training </a:t>
            </a:r>
          </a:p>
          <a:p>
            <a:pPr marL="0" indent="0">
              <a:buClr>
                <a:schemeClr val="accent2"/>
              </a:buClr>
              <a:buNone/>
            </a:pPr>
            <a:r>
              <a:rPr lang="en-US" sz="2400" dirty="0">
                <a:latin typeface="Times New Roman" panose="02020603050405020304" pitchFamily="18" charset="0"/>
                <a:cs typeface="Times New Roman" panose="02020603050405020304" pitchFamily="18" charset="0"/>
              </a:rPr>
              <a:t>	Maybe, use a buddy system to check for errors so that errors may be 	corrected prior to subject leaving the facility</a:t>
            </a:r>
          </a:p>
          <a:p>
            <a:pPr>
              <a:buClr>
                <a:schemeClr val="accent2"/>
              </a:buClr>
            </a:pPr>
            <a:r>
              <a:rPr lang="en-US" sz="2400" dirty="0">
                <a:latin typeface="Times New Roman" panose="02020603050405020304" pitchFamily="18" charset="0"/>
                <a:cs typeface="Times New Roman" panose="02020603050405020304" pitchFamily="18" charset="0"/>
              </a:rPr>
              <a:t>Memo/Note to files for additional clarification</a:t>
            </a:r>
          </a:p>
          <a:p>
            <a:pPr marL="0" indent="0">
              <a:buClr>
                <a:schemeClr val="accent2"/>
              </a:buClr>
              <a:buNone/>
            </a:pPr>
            <a:endParaRPr lang="en-US" sz="2400" dirty="0">
              <a:latin typeface="Times New Roman" panose="02020603050405020304" pitchFamily="18" charset="0"/>
              <a:cs typeface="Times New Roman" panose="02020603050405020304" pitchFamily="18" charset="0"/>
            </a:endParaRPr>
          </a:p>
          <a:p>
            <a:pPr>
              <a:buClr>
                <a:schemeClr val="accent2"/>
              </a:buClr>
            </a:pPr>
            <a:r>
              <a:rPr lang="en-US" sz="2400" dirty="0">
                <a:latin typeface="Times New Roman" panose="02020603050405020304" pitchFamily="18" charset="0"/>
                <a:cs typeface="Times New Roman" panose="02020603050405020304" pitchFamily="18" charset="0"/>
              </a:rPr>
              <a:t>Report to the IRB per IRB SOPs</a:t>
            </a:r>
          </a:p>
          <a:p>
            <a:pPr marL="0" indent="0">
              <a:buClr>
                <a:schemeClr val="accent2"/>
              </a:buClr>
              <a:buNone/>
            </a:pPr>
            <a:endParaRPr lang="en-US" sz="2400" dirty="0">
              <a:latin typeface="Times New Roman" panose="02020603050405020304" pitchFamily="18" charset="0"/>
              <a:cs typeface="Times New Roman" panose="02020603050405020304" pitchFamily="18" charset="0"/>
            </a:endParaRPr>
          </a:p>
          <a:p>
            <a:pPr>
              <a:buClr>
                <a:schemeClr val="accent2"/>
              </a:buClr>
            </a:pPr>
            <a:r>
              <a:rPr lang="en-US" sz="2400" dirty="0">
                <a:latin typeface="Times New Roman" panose="02020603050405020304" pitchFamily="18" charset="0"/>
                <a:cs typeface="Times New Roman" panose="02020603050405020304" pitchFamily="18" charset="0"/>
              </a:rPr>
              <a:t>Internal audits</a:t>
            </a:r>
          </a:p>
          <a:p>
            <a:pPr marL="0" indent="0">
              <a:buClr>
                <a:schemeClr val="accent2"/>
              </a:buClr>
              <a:buNone/>
            </a:pPr>
            <a:endParaRPr lang="en-US" sz="2400" dirty="0">
              <a:latin typeface="Times New Roman" panose="02020603050405020304" pitchFamily="18" charset="0"/>
              <a:cs typeface="Times New Roman" panose="02020603050405020304" pitchFamily="18" charset="0"/>
            </a:endParaRPr>
          </a:p>
          <a:p>
            <a:pPr>
              <a:buClr>
                <a:schemeClr val="accent2"/>
              </a:buClr>
            </a:pPr>
            <a:r>
              <a:rPr lang="en-US" sz="2400" dirty="0">
                <a:latin typeface="Times New Roman" panose="02020603050405020304" pitchFamily="18" charset="0"/>
                <a:cs typeface="Times New Roman" panose="02020603050405020304" pitchFamily="18" charset="0"/>
              </a:rPr>
              <a:t>CAPA (Corrective and Preventive Action)</a:t>
            </a:r>
          </a:p>
          <a:p>
            <a:endParaRPr lang="en-US" dirty="0"/>
          </a:p>
        </p:txBody>
      </p:sp>
    </p:spTree>
    <p:extLst>
      <p:ext uri="{BB962C8B-B14F-4D97-AF65-F5344CB8AC3E}">
        <p14:creationId xmlns:p14="http://schemas.microsoft.com/office/powerpoint/2010/main" val="1870223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DF37B-6E2B-5546-8C91-A0FD8DC9E28E}"/>
              </a:ext>
            </a:extLst>
          </p:cNvPr>
          <p:cNvSpPr>
            <a:spLocks noGrp="1"/>
          </p:cNvSpPr>
          <p:nvPr>
            <p:ph type="title"/>
          </p:nvPr>
        </p:nvSpPr>
        <p:spPr/>
        <p:txBody>
          <a:bodyPr>
            <a:normAutofit/>
          </a:bodyPr>
          <a:lstStyle/>
          <a:p>
            <a:pPr algn="ctr"/>
            <a:r>
              <a:rPr lang="en-US" sz="5400" b="1" dirty="0">
                <a:solidFill>
                  <a:srgbClr val="7030A0"/>
                </a:solidFill>
                <a:latin typeface="Times New Roman" panose="02020603050405020304" pitchFamily="18" charset="0"/>
                <a:cs typeface="Times New Roman" panose="02020603050405020304" pitchFamily="18" charset="0"/>
              </a:rPr>
              <a:t>Summary-Doing IT Right!</a:t>
            </a:r>
          </a:p>
        </p:txBody>
      </p:sp>
      <p:sp>
        <p:nvSpPr>
          <p:cNvPr id="3" name="Content Placeholder 2">
            <a:extLst>
              <a:ext uri="{FF2B5EF4-FFF2-40B4-BE49-F238E27FC236}">
                <a16:creationId xmlns:a16="http://schemas.microsoft.com/office/drawing/2014/main" id="{10E5E24B-7A15-8A4D-82C4-40C2C454C3E5}"/>
              </a:ext>
            </a:extLst>
          </p:cNvPr>
          <p:cNvSpPr>
            <a:spLocks noGrp="1"/>
          </p:cNvSpPr>
          <p:nvPr>
            <p:ph idx="1"/>
          </p:nvPr>
        </p:nvSpPr>
        <p:spPr>
          <a:xfrm>
            <a:off x="677334" y="1747157"/>
            <a:ext cx="8596668" cy="4898572"/>
          </a:xfrm>
        </p:spPr>
        <p:txBody>
          <a:bodyPr>
            <a:noAutofit/>
          </a:bodyPr>
          <a:lstStyle/>
          <a:p>
            <a:r>
              <a:rPr lang="en-US" sz="2400" dirty="0">
                <a:latin typeface="Times New Roman" panose="02020603050405020304" pitchFamily="18" charset="0"/>
                <a:cs typeface="Times New Roman" panose="02020603050405020304" pitchFamily="18" charset="0"/>
              </a:rPr>
              <a:t>Remember:</a:t>
            </a:r>
          </a:p>
          <a:p>
            <a:pPr lvl="1"/>
            <a:r>
              <a:rPr lang="en-US" sz="2400" dirty="0">
                <a:latin typeface="Times New Roman" panose="02020603050405020304" pitchFamily="18" charset="0"/>
                <a:cs typeface="Times New Roman" panose="02020603050405020304" pitchFamily="18" charset="0"/>
              </a:rPr>
              <a:t>Follow the applicable regulations, guidance, and/or SOPs for obtaining consent</a:t>
            </a:r>
          </a:p>
          <a:p>
            <a:pPr lvl="1"/>
            <a:r>
              <a:rPr lang="en-US" sz="2400" dirty="0">
                <a:latin typeface="Times New Roman" panose="02020603050405020304" pitchFamily="18" charset="0"/>
                <a:cs typeface="Times New Roman" panose="02020603050405020304" pitchFamily="18" charset="0"/>
              </a:rPr>
              <a:t>The ICP is conducted to protect the rights, safety, and well-being of subjects</a:t>
            </a:r>
          </a:p>
          <a:p>
            <a:pPr lvl="1"/>
            <a:r>
              <a:rPr lang="en-US" sz="2400" dirty="0">
                <a:latin typeface="Times New Roman" panose="02020603050405020304" pitchFamily="18" charset="0"/>
                <a:cs typeface="Times New Roman" panose="02020603050405020304" pitchFamily="18" charset="0"/>
              </a:rPr>
              <a:t>Ensure that the subject is fully informed and has a good understanding of the research procedures</a:t>
            </a:r>
          </a:p>
          <a:p>
            <a:pPr lvl="1"/>
            <a:r>
              <a:rPr lang="en-US" sz="2400" dirty="0">
                <a:latin typeface="Times New Roman" panose="02020603050405020304" pitchFamily="18" charset="0"/>
                <a:cs typeface="Times New Roman" panose="02020603050405020304" pitchFamily="18" charset="0"/>
              </a:rPr>
              <a:t>Be proactive if mistakes/errors occur, implement the appropriate CAPA</a:t>
            </a:r>
          </a:p>
          <a:p>
            <a:pPr lvl="1"/>
            <a:r>
              <a:rPr lang="en-US" sz="2400" dirty="0">
                <a:latin typeface="Times New Roman" panose="02020603050405020304" pitchFamily="18" charset="0"/>
                <a:cs typeface="Times New Roman" panose="02020603050405020304" pitchFamily="18" charset="0"/>
              </a:rPr>
              <a:t>The process is on-going</a:t>
            </a:r>
          </a:p>
          <a:p>
            <a:pPr lvl="1"/>
            <a:r>
              <a:rPr lang="en-US" sz="2400" dirty="0">
                <a:latin typeface="Times New Roman" panose="02020603050405020304" pitchFamily="18" charset="0"/>
                <a:cs typeface="Times New Roman" panose="02020603050405020304" pitchFamily="18" charset="0"/>
              </a:rPr>
              <a:t>Take your time and DO IT RIGHT!! </a:t>
            </a:r>
          </a:p>
        </p:txBody>
      </p:sp>
    </p:spTree>
    <p:extLst>
      <p:ext uri="{BB962C8B-B14F-4D97-AF65-F5344CB8AC3E}">
        <p14:creationId xmlns:p14="http://schemas.microsoft.com/office/powerpoint/2010/main" val="1502054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solidFill>
                  <a:srgbClr val="7030A0"/>
                </a:solidFill>
                <a:latin typeface="Times New Roman" panose="02020603050405020304" pitchFamily="18" charset="0"/>
                <a:cs typeface="Times New Roman" panose="02020603050405020304" pitchFamily="18" charset="0"/>
              </a:rPr>
              <a:t>Regulations/Guidance for Informed Consent</a:t>
            </a:r>
          </a:p>
        </p:txBody>
      </p:sp>
      <p:sp>
        <p:nvSpPr>
          <p:cNvPr id="3" name="Content Placeholder 2"/>
          <p:cNvSpPr>
            <a:spLocks noGrp="1"/>
          </p:cNvSpPr>
          <p:nvPr>
            <p:ph idx="1"/>
          </p:nvPr>
        </p:nvSpPr>
        <p:spPr>
          <a:xfrm>
            <a:off x="677334" y="1482571"/>
            <a:ext cx="8596668" cy="4891596"/>
          </a:xfrm>
        </p:spPr>
        <p:txBody>
          <a:bodyPr>
            <a:noAutofit/>
          </a:bodyPr>
          <a:lstStyle/>
          <a:p>
            <a:r>
              <a:rPr lang="en-US" sz="2400" dirty="0">
                <a:latin typeface="Times New Roman" panose="02020603050405020304" pitchFamily="18" charset="0"/>
                <a:cs typeface="Times New Roman" panose="02020603050405020304" pitchFamily="18" charset="0"/>
              </a:rPr>
              <a:t>1947, Nuremberg Code, </a:t>
            </a:r>
            <a:r>
              <a:rPr lang="en-US" sz="2400" b="1" u="sng" dirty="0">
                <a:latin typeface="Times New Roman" panose="02020603050405020304" pitchFamily="18" charset="0"/>
                <a:cs typeface="Times New Roman" panose="02020603050405020304" pitchFamily="18" charset="0"/>
              </a:rPr>
              <a:t>Voluntary consent is essential.</a:t>
            </a:r>
          </a:p>
          <a:p>
            <a:r>
              <a:rPr lang="en-US" sz="2400" dirty="0">
                <a:latin typeface="Times New Roman" panose="02020603050405020304" pitchFamily="18" charset="0"/>
                <a:cs typeface="Times New Roman" panose="02020603050405020304" pitchFamily="18" charset="0"/>
              </a:rPr>
              <a:t>1964 Declaration of Helsinki, World Medical Association, </a:t>
            </a:r>
            <a:r>
              <a:rPr lang="en-US" sz="2400" b="1" u="sng" dirty="0">
                <a:latin typeface="Times New Roman" panose="02020603050405020304" pitchFamily="18" charset="0"/>
                <a:cs typeface="Times New Roman" panose="02020603050405020304" pitchFamily="18" charset="0"/>
              </a:rPr>
              <a:t>Consent should be obtained if at all possible and increased vigilance is needed for vulnerable subjects. </a:t>
            </a:r>
          </a:p>
          <a:p>
            <a:r>
              <a:rPr lang="en-US" sz="2400" dirty="0">
                <a:latin typeface="Times New Roman" panose="02020603050405020304" pitchFamily="18" charset="0"/>
                <a:cs typeface="Times New Roman" panose="02020603050405020304" pitchFamily="18" charset="0"/>
              </a:rPr>
              <a:t>1979, Belmont Report had three core principals, Respect for persons, beneficence and justice. </a:t>
            </a:r>
            <a:r>
              <a:rPr lang="en-US" sz="2400" b="1" u="sng" dirty="0">
                <a:latin typeface="Times New Roman" panose="02020603050405020304" pitchFamily="18" charset="0"/>
                <a:cs typeface="Times New Roman" panose="02020603050405020304" pitchFamily="18" charset="0"/>
              </a:rPr>
              <a:t>It clarified the informed consent. Informed consent is necessary part of showing respect for all persons.</a:t>
            </a:r>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1981 FDA harmonized 21 CFR 50 with OHRP 45 CFR 56, Subpart A. </a:t>
            </a:r>
            <a:r>
              <a:rPr lang="en-US" sz="2400" b="1" u="sng" dirty="0">
                <a:latin typeface="Times New Roman" panose="02020603050405020304" pitchFamily="18" charset="0"/>
                <a:cs typeface="Times New Roman" panose="02020603050405020304" pitchFamily="18" charset="0"/>
              </a:rPr>
              <a:t>These code of federal regulations outline requirements for obtaining informed consent. </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8409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470133-D278-4DE0-8049-31E612BCCE3E}"/>
              </a:ext>
            </a:extLst>
          </p:cNvPr>
          <p:cNvSpPr>
            <a:spLocks noGrp="1"/>
          </p:cNvSpPr>
          <p:nvPr>
            <p:ph idx="1"/>
          </p:nvPr>
        </p:nvSpPr>
        <p:spPr/>
        <p:txBody>
          <a:bodyPr/>
          <a:lstStyle/>
          <a:p>
            <a:pPr marL="0" indent="0">
              <a:buNone/>
            </a:pPr>
            <a:r>
              <a:rPr lang="en-ZA" sz="3600" i="1" dirty="0">
                <a:latin typeface="Times New Roman" panose="02020603050405020304" pitchFamily="18" charset="0"/>
                <a:cs typeface="Times New Roman" panose="02020603050405020304" pitchFamily="18" charset="0"/>
              </a:rPr>
              <a:t>“No man is good enough to govern another man without the other’s consent .”</a:t>
            </a:r>
          </a:p>
          <a:p>
            <a:endParaRPr lang="en-ZA" sz="3600" dirty="0">
              <a:latin typeface="Times New Roman" panose="02020603050405020304" pitchFamily="18" charset="0"/>
              <a:cs typeface="Times New Roman" panose="02020603050405020304" pitchFamily="18" charset="0"/>
            </a:endParaRPr>
          </a:p>
          <a:p>
            <a:pPr marL="0" indent="0">
              <a:buNone/>
            </a:pPr>
            <a:r>
              <a:rPr lang="en-ZA" sz="3600" dirty="0">
                <a:latin typeface="Times New Roman" panose="02020603050405020304" pitchFamily="18" charset="0"/>
                <a:cs typeface="Times New Roman" panose="02020603050405020304" pitchFamily="18" charset="0"/>
              </a:rPr>
              <a:t>Abraham Lincoln</a:t>
            </a:r>
          </a:p>
          <a:p>
            <a:pPr marL="0" indent="0">
              <a:buNone/>
            </a:pPr>
            <a:r>
              <a:rPr lang="en-ZA" sz="3600" dirty="0">
                <a:latin typeface="Times New Roman" panose="02020603050405020304" pitchFamily="18" charset="0"/>
                <a:cs typeface="Times New Roman" panose="02020603050405020304" pitchFamily="18" charset="0"/>
              </a:rPr>
              <a:t>Presidential Term 1861- 1865</a:t>
            </a:r>
            <a:endParaRPr lang="en-US" sz="36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31559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31896-C528-47BE-9614-695B4913DF91}"/>
              </a:ext>
            </a:extLst>
          </p:cNvPr>
          <p:cNvSpPr>
            <a:spLocks noGrp="1"/>
          </p:cNvSpPr>
          <p:nvPr>
            <p:ph type="title"/>
          </p:nvPr>
        </p:nvSpPr>
        <p:spPr/>
        <p:txBody>
          <a:bodyPr/>
          <a:lstStyle/>
          <a:p>
            <a:r>
              <a:rPr lang="en-US" b="1" dirty="0">
                <a:solidFill>
                  <a:srgbClr val="7030A0"/>
                </a:solidFill>
                <a:latin typeface="Times New Roman" panose="02020603050405020304" pitchFamily="18" charset="0"/>
                <a:cs typeface="Times New Roman" panose="02020603050405020304" pitchFamily="18" charset="0"/>
              </a:rPr>
              <a:t>Regulations/Guidance for Informed Consent</a:t>
            </a:r>
            <a:endParaRPr lang="en-US" dirty="0"/>
          </a:p>
        </p:txBody>
      </p:sp>
      <p:sp>
        <p:nvSpPr>
          <p:cNvPr id="3" name="Content Placeholder 2">
            <a:extLst>
              <a:ext uri="{FF2B5EF4-FFF2-40B4-BE49-F238E27FC236}">
                <a16:creationId xmlns:a16="http://schemas.microsoft.com/office/drawing/2014/main" id="{04811DD8-8A0E-46F0-93DA-2EA50B4FFCF3}"/>
              </a:ext>
            </a:extLst>
          </p:cNvPr>
          <p:cNvSpPr>
            <a:spLocks noGrp="1"/>
          </p:cNvSpPr>
          <p:nvPr>
            <p:ph idx="1"/>
          </p:nvPr>
        </p:nvSpPr>
        <p:spPr>
          <a:xfrm>
            <a:off x="810499" y="1735091"/>
            <a:ext cx="8596668" cy="4110962"/>
          </a:xfrm>
        </p:spPr>
        <p:txBody>
          <a:bodyPr>
            <a:noAutofit/>
          </a:bodyPr>
          <a:lstStyle/>
          <a:p>
            <a:pPr marL="0" indent="0">
              <a:buNone/>
            </a:pPr>
            <a:endParaRPr lang="en-US" sz="2400" dirty="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1991, The Common Rule, 45 CFR 46, was adopted by many of the governmental agencies. The common rule is the baseline standard of ethics by which any government-funded research in the US is held.  Nearly all academic institutions hold their researchers to these standards regardless of funding. The revised common rule was implemented on January 21, 2019. </a:t>
            </a:r>
          </a:p>
          <a:p>
            <a:r>
              <a:rPr lang="en-US" sz="2400" dirty="0">
                <a:latin typeface="Times New Roman" panose="02020603050405020304" pitchFamily="18" charset="0"/>
                <a:cs typeface="Times New Roman" panose="02020603050405020304" pitchFamily="18" charset="0"/>
              </a:rPr>
              <a:t>199I International Conference for </a:t>
            </a:r>
            <a:r>
              <a:rPr lang="en-US" sz="2400" dirty="0" err="1">
                <a:latin typeface="Times New Roman" panose="02020603050405020304" pitchFamily="18" charset="0"/>
                <a:cs typeface="Times New Roman" panose="02020603050405020304" pitchFamily="18" charset="0"/>
              </a:rPr>
              <a:t>Harmonisation</a:t>
            </a:r>
            <a:r>
              <a:rPr lang="en-US" sz="2400" dirty="0">
                <a:latin typeface="Times New Roman" panose="02020603050405020304" pitchFamily="18" charset="0"/>
                <a:cs typeface="Times New Roman" panose="02020603050405020304" pitchFamily="18" charset="0"/>
              </a:rPr>
              <a:t> Good Clinical Practice  [GCP E6 (R2)]. </a:t>
            </a:r>
            <a:r>
              <a:rPr lang="en-US" sz="2400" b="1" u="sng" dirty="0">
                <a:latin typeface="Times New Roman" panose="02020603050405020304" pitchFamily="18" charset="0"/>
                <a:cs typeface="Times New Roman" panose="02020603050405020304" pitchFamily="18" charset="0"/>
              </a:rPr>
              <a:t>Freely given informed consent should be obtained from every subject prior to clinical trial participation. </a:t>
            </a:r>
          </a:p>
          <a:p>
            <a:endParaRPr lang="en-US" sz="1600" dirty="0"/>
          </a:p>
        </p:txBody>
      </p:sp>
    </p:spTree>
    <p:extLst>
      <p:ext uri="{BB962C8B-B14F-4D97-AF65-F5344CB8AC3E}">
        <p14:creationId xmlns:p14="http://schemas.microsoft.com/office/powerpoint/2010/main" val="1692875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31896-C528-47BE-9614-695B4913DF91}"/>
              </a:ext>
            </a:extLst>
          </p:cNvPr>
          <p:cNvSpPr>
            <a:spLocks noGrp="1"/>
          </p:cNvSpPr>
          <p:nvPr>
            <p:ph type="title"/>
          </p:nvPr>
        </p:nvSpPr>
        <p:spPr/>
        <p:txBody>
          <a:bodyPr/>
          <a:lstStyle/>
          <a:p>
            <a:r>
              <a:rPr lang="en-US" b="1" dirty="0">
                <a:solidFill>
                  <a:srgbClr val="7030A0"/>
                </a:solidFill>
                <a:latin typeface="Times New Roman" panose="02020603050405020304" pitchFamily="18" charset="0"/>
                <a:cs typeface="Times New Roman" panose="02020603050405020304" pitchFamily="18" charset="0"/>
              </a:rPr>
              <a:t>Regulations/Guidance for Informed Consent</a:t>
            </a:r>
            <a:endParaRPr lang="en-US" dirty="0"/>
          </a:p>
        </p:txBody>
      </p:sp>
      <p:sp>
        <p:nvSpPr>
          <p:cNvPr id="3" name="Content Placeholder 2">
            <a:extLst>
              <a:ext uri="{FF2B5EF4-FFF2-40B4-BE49-F238E27FC236}">
                <a16:creationId xmlns:a16="http://schemas.microsoft.com/office/drawing/2014/main" id="{04811DD8-8A0E-46F0-93DA-2EA50B4FFCF3}"/>
              </a:ext>
            </a:extLst>
          </p:cNvPr>
          <p:cNvSpPr>
            <a:spLocks noGrp="1"/>
          </p:cNvSpPr>
          <p:nvPr>
            <p:ph idx="1"/>
          </p:nvPr>
        </p:nvSpPr>
        <p:spPr>
          <a:xfrm>
            <a:off x="428759" y="1930400"/>
            <a:ext cx="8596668" cy="3880773"/>
          </a:xfrm>
        </p:spPr>
        <p:txBody>
          <a:bodyPr>
            <a:noAutofit/>
          </a:bodyPr>
          <a:lstStyle/>
          <a:p>
            <a:pPr marL="0" indent="0">
              <a:buNone/>
            </a:pPr>
            <a:r>
              <a:rPr lang="en-US" sz="2400" b="1" u="sng" dirty="0">
                <a:cs typeface="Times New Roman" panose="02020603050405020304" pitchFamily="18" charset="0"/>
              </a:rPr>
              <a:t>Other sources: </a:t>
            </a:r>
          </a:p>
          <a:p>
            <a:pPr marL="0" indent="0">
              <a:buNone/>
            </a:pPr>
            <a:endParaRPr lang="en-US" sz="2400" b="1" u="sng" dirty="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FDA Guidance Documents</a:t>
            </a:r>
          </a:p>
          <a:p>
            <a:r>
              <a:rPr lang="en-US" sz="2400" dirty="0">
                <a:latin typeface="Times New Roman" panose="02020603050405020304" pitchFamily="18" charset="0"/>
                <a:cs typeface="Times New Roman" panose="02020603050405020304" pitchFamily="18" charset="0"/>
              </a:rPr>
              <a:t>IRB SOPs</a:t>
            </a:r>
          </a:p>
          <a:p>
            <a:r>
              <a:rPr lang="en-US" sz="2400" dirty="0">
                <a:latin typeface="Times New Roman" panose="02020603050405020304" pitchFamily="18" charset="0"/>
                <a:cs typeface="Times New Roman" panose="02020603050405020304" pitchFamily="18" charset="0"/>
              </a:rPr>
              <a:t>Protocol</a:t>
            </a:r>
          </a:p>
          <a:p>
            <a:r>
              <a:rPr lang="en-US" sz="2400" dirty="0">
                <a:latin typeface="Times New Roman" panose="02020603050405020304" pitchFamily="18" charset="0"/>
                <a:cs typeface="Times New Roman" panose="02020603050405020304" pitchFamily="18" charset="0"/>
              </a:rPr>
              <a:t>Department/Institution policies</a:t>
            </a:r>
          </a:p>
          <a:p>
            <a:r>
              <a:rPr lang="en-US" sz="2400" dirty="0">
                <a:latin typeface="Times New Roman" panose="02020603050405020304" pitchFamily="18" charset="0"/>
                <a:cs typeface="Times New Roman" panose="02020603050405020304" pitchFamily="18" charset="0"/>
              </a:rPr>
              <a:t>State or local laws</a:t>
            </a:r>
          </a:p>
          <a:p>
            <a:endParaRPr lang="en-US" sz="2400" dirty="0">
              <a:cs typeface="Times New Roman" panose="02020603050405020304" pitchFamily="18" charset="0"/>
            </a:endParaRPr>
          </a:p>
          <a:p>
            <a:pPr marL="0" indent="0">
              <a:buNone/>
            </a:pPr>
            <a:r>
              <a:rPr lang="en-US" sz="2400" b="1" u="sng" dirty="0">
                <a:latin typeface="Times New Roman" panose="02020603050405020304" pitchFamily="18" charset="0"/>
                <a:cs typeface="Times New Roman" panose="02020603050405020304" pitchFamily="18" charset="0"/>
              </a:rPr>
              <a:t>Follow the most restrictive policies regarding the informed consent process. </a:t>
            </a:r>
          </a:p>
          <a:p>
            <a:pPr marL="0" indent="0">
              <a:buNone/>
            </a:pPr>
            <a:r>
              <a:rPr lang="en-US" sz="1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808959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31896-C528-47BE-9614-695B4913DF91}"/>
              </a:ext>
            </a:extLst>
          </p:cNvPr>
          <p:cNvSpPr>
            <a:spLocks noGrp="1"/>
          </p:cNvSpPr>
          <p:nvPr>
            <p:ph type="title"/>
          </p:nvPr>
        </p:nvSpPr>
        <p:spPr/>
        <p:txBody>
          <a:bodyPr/>
          <a:lstStyle/>
          <a:p>
            <a:r>
              <a:rPr lang="en-US" b="1" dirty="0">
                <a:solidFill>
                  <a:srgbClr val="7030A0"/>
                </a:solidFill>
                <a:latin typeface="Times New Roman" panose="02020603050405020304" pitchFamily="18" charset="0"/>
                <a:cs typeface="Times New Roman" panose="02020603050405020304" pitchFamily="18" charset="0"/>
              </a:rPr>
              <a:t>Regulations/Guidance for Informed Consent</a:t>
            </a:r>
            <a:endParaRPr lang="en-US" dirty="0"/>
          </a:p>
        </p:txBody>
      </p:sp>
      <p:sp>
        <p:nvSpPr>
          <p:cNvPr id="3" name="Content Placeholder 2">
            <a:extLst>
              <a:ext uri="{FF2B5EF4-FFF2-40B4-BE49-F238E27FC236}">
                <a16:creationId xmlns:a16="http://schemas.microsoft.com/office/drawing/2014/main" id="{04811DD8-8A0E-46F0-93DA-2EA50B4FFCF3}"/>
              </a:ext>
            </a:extLst>
          </p:cNvPr>
          <p:cNvSpPr>
            <a:spLocks noGrp="1"/>
          </p:cNvSpPr>
          <p:nvPr>
            <p:ph idx="1"/>
          </p:nvPr>
        </p:nvSpPr>
        <p:spPr>
          <a:xfrm>
            <a:off x="553046" y="2213854"/>
            <a:ext cx="8596668" cy="3880773"/>
          </a:xfrm>
        </p:spPr>
        <p:txBody>
          <a:bodyPr>
            <a:noAutofit/>
          </a:bodyPr>
          <a:lstStyle/>
          <a:p>
            <a:pPr marL="0" indent="0">
              <a:buNone/>
            </a:pPr>
            <a:r>
              <a:rPr lang="en-US" sz="2400" dirty="0">
                <a:cs typeface="Times New Roman" panose="02020603050405020304" pitchFamily="18" charset="0"/>
              </a:rPr>
              <a:t> FDA  21 CFR 50 vs OHRP 45 CFR 46 </a:t>
            </a:r>
          </a:p>
          <a:p>
            <a:pPr marL="0" indent="0">
              <a:buNone/>
            </a:pPr>
            <a:r>
              <a:rPr lang="en-US" sz="2400" dirty="0"/>
              <a:t>The Elements of informed consent are virtually identical except:</a:t>
            </a:r>
          </a:p>
          <a:p>
            <a:r>
              <a:rPr lang="en-US" sz="2400" dirty="0"/>
              <a:t>FDA requires the confidentiality statement to note "the possibility that the FDA may inspect the records.“</a:t>
            </a:r>
          </a:p>
          <a:p>
            <a:r>
              <a:rPr lang="en-US" sz="2400" dirty="0"/>
              <a:t>FDA requires a statement regarding study registry in Clinicaltrials.gov.</a:t>
            </a:r>
          </a:p>
          <a:p>
            <a:pPr marL="0" indent="0">
              <a:buNone/>
            </a:pPr>
            <a:endParaRPr lang="en-US" sz="1600" dirty="0"/>
          </a:p>
        </p:txBody>
      </p:sp>
    </p:spTree>
    <p:extLst>
      <p:ext uri="{BB962C8B-B14F-4D97-AF65-F5344CB8AC3E}">
        <p14:creationId xmlns:p14="http://schemas.microsoft.com/office/powerpoint/2010/main" val="1115748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169" y="124287"/>
            <a:ext cx="8596668" cy="1731781"/>
          </a:xfrm>
        </p:spPr>
        <p:txBody>
          <a:bodyPr>
            <a:normAutofit fontScale="90000"/>
          </a:bodyPr>
          <a:lstStyle/>
          <a:p>
            <a:pPr algn="ctr"/>
            <a:r>
              <a:rPr lang="en-US" sz="5400" b="1" dirty="0">
                <a:solidFill>
                  <a:srgbClr val="7030A0"/>
                </a:solidFill>
                <a:latin typeface="Times New Roman" panose="02020603050405020304" pitchFamily="18" charset="0"/>
                <a:cs typeface="Times New Roman" panose="02020603050405020304" pitchFamily="18" charset="0"/>
              </a:rPr>
              <a:t>Why is the Informed Consent  Necessary?</a:t>
            </a:r>
          </a:p>
        </p:txBody>
      </p:sp>
      <p:sp>
        <p:nvSpPr>
          <p:cNvPr id="3" name="Content Placeholder 2"/>
          <p:cNvSpPr>
            <a:spLocks noGrp="1"/>
          </p:cNvSpPr>
          <p:nvPr>
            <p:ph idx="1"/>
          </p:nvPr>
        </p:nvSpPr>
        <p:spPr>
          <a:xfrm>
            <a:off x="677334" y="2160589"/>
            <a:ext cx="8596668" cy="4506541"/>
          </a:xfrm>
        </p:spPr>
        <p:txBody>
          <a:bodyPr>
            <a:normAutofit/>
          </a:bodyPr>
          <a:lstStyle/>
          <a:p>
            <a:r>
              <a:rPr lang="en-US" sz="2400" dirty="0">
                <a:latin typeface="Times New Roman" panose="02020603050405020304" pitchFamily="18" charset="0"/>
                <a:cs typeface="Times New Roman" panose="02020603050405020304" pitchFamily="18" charset="0"/>
              </a:rPr>
              <a:t>Ethical requirement---respect for persons</a:t>
            </a: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Ensures the subject is fully and accurately informed</a:t>
            </a: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May demonstrates comprehension of the information</a:t>
            </a: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Authenticates decision is voluntary </a:t>
            </a: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Protect the rights, safety and well-being of subjects</a:t>
            </a:r>
          </a:p>
          <a:p>
            <a:endParaRPr lang="en-US" dirty="0"/>
          </a:p>
        </p:txBody>
      </p:sp>
    </p:spTree>
    <p:extLst>
      <p:ext uri="{BB962C8B-B14F-4D97-AF65-F5344CB8AC3E}">
        <p14:creationId xmlns:p14="http://schemas.microsoft.com/office/powerpoint/2010/main" val="859386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7608</TotalTime>
  <Words>3174</Words>
  <Application>Microsoft Macintosh PowerPoint</Application>
  <PresentationFormat>Widescreen</PresentationFormat>
  <Paragraphs>356</Paragraphs>
  <Slides>50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50</vt:i4>
      </vt:variant>
    </vt:vector>
  </HeadingPairs>
  <TitlesOfParts>
    <vt:vector size="57" baseType="lpstr">
      <vt:lpstr>Arial</vt:lpstr>
      <vt:lpstr>Calibri</vt:lpstr>
      <vt:lpstr>Times New Roman</vt:lpstr>
      <vt:lpstr>Trebuchet MS</vt:lpstr>
      <vt:lpstr>Wingdings</vt:lpstr>
      <vt:lpstr>Wingdings 3</vt:lpstr>
      <vt:lpstr>Facet</vt:lpstr>
      <vt:lpstr>Research 101 sponsored by</vt:lpstr>
      <vt:lpstr>Informed Consent / Assent and Documentation of the Informed Consent Process </vt:lpstr>
      <vt:lpstr>Conflict of Interest Disclosure</vt:lpstr>
      <vt:lpstr>Objectives</vt:lpstr>
      <vt:lpstr>Regulations/Guidance for Informed Consent</vt:lpstr>
      <vt:lpstr>Regulations/Guidance for Informed Consent</vt:lpstr>
      <vt:lpstr>Regulations/Guidance for Informed Consent</vt:lpstr>
      <vt:lpstr>Regulations/Guidance for Informed Consent</vt:lpstr>
      <vt:lpstr>Why is the Informed Consent  Necessary?</vt:lpstr>
      <vt:lpstr>Respect for Persons</vt:lpstr>
      <vt:lpstr>Informed Consent Process</vt:lpstr>
      <vt:lpstr>Informed Consent Process</vt:lpstr>
      <vt:lpstr>Informed Consent Process</vt:lpstr>
      <vt:lpstr>Informed Consent Process</vt:lpstr>
      <vt:lpstr>Avoiding Coercion of Subjects: Example from University of California Santa Barbara Policy Statement</vt:lpstr>
      <vt:lpstr>QUIZ</vt:lpstr>
      <vt:lpstr>Informed Consent Process</vt:lpstr>
      <vt:lpstr>Who can obtain the IC?</vt:lpstr>
      <vt:lpstr> Where should the  ICP be Conducted?</vt:lpstr>
      <vt:lpstr> When Should  the ICP be Conducted?</vt:lpstr>
      <vt:lpstr>How to Conduct  the ICP?</vt:lpstr>
      <vt:lpstr>How to Conduct  the initial ICP?</vt:lpstr>
      <vt:lpstr>How to Conduct  the ICP?</vt:lpstr>
      <vt:lpstr>How to Conduct  the ICP?</vt:lpstr>
      <vt:lpstr>How to Conduct  the ICP?</vt:lpstr>
      <vt:lpstr>How does your consent form measure up when it comes to lay language?</vt:lpstr>
      <vt:lpstr>This is what the consent form may look like to your subject.</vt:lpstr>
      <vt:lpstr>Some Common language mistakes in the informed consent form.</vt:lpstr>
      <vt:lpstr>Some Common language mistakes in the informed consent form.</vt:lpstr>
      <vt:lpstr>Some Common language mistakes in the informed consent form.</vt:lpstr>
      <vt:lpstr>PowerPoint Presentation</vt:lpstr>
      <vt:lpstr>Some Common language mistakes in the informed consent form.</vt:lpstr>
      <vt:lpstr>Some Common language mistakes in the informed consent form.</vt:lpstr>
      <vt:lpstr>PowerPoint Presentation</vt:lpstr>
      <vt:lpstr>Some Common language mistakes in the informed consent form.</vt:lpstr>
      <vt:lpstr>Some Common language mistakes in the informed consent form.</vt:lpstr>
      <vt:lpstr>PowerPoint Presentation</vt:lpstr>
      <vt:lpstr>Some Common language mistakes in the informed consent form.</vt:lpstr>
      <vt:lpstr>How to Assess Understanding?</vt:lpstr>
      <vt:lpstr>What Will be Discussed During the ICP?</vt:lpstr>
      <vt:lpstr>What Will be Discussed During the ICP?</vt:lpstr>
      <vt:lpstr>What Are Some Barriers to Conducting the ICP?</vt:lpstr>
      <vt:lpstr>What Is Needed After Obtaining Consent?</vt:lpstr>
      <vt:lpstr>What to Document  regarding the ICP?</vt:lpstr>
      <vt:lpstr>Example of consent documentation</vt:lpstr>
      <vt:lpstr>What Are Some Audit Findings Associated with the ICP?</vt:lpstr>
      <vt:lpstr>What Are Some Audit Findings Associated with the ICP?</vt:lpstr>
      <vt:lpstr>What Needs to be Performed to Correct Errors?</vt:lpstr>
      <vt:lpstr>Summary-Doing IT Right!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 Derita</dc:creator>
  <cp:lastModifiedBy>Ferguson, Lee</cp:lastModifiedBy>
  <cp:revision>357</cp:revision>
  <cp:lastPrinted>2018-12-13T15:18:05Z</cp:lastPrinted>
  <dcterms:created xsi:type="dcterms:W3CDTF">2018-11-16T19:23:45Z</dcterms:created>
  <dcterms:modified xsi:type="dcterms:W3CDTF">2020-08-05T17:55:58Z</dcterms:modified>
</cp:coreProperties>
</file>