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3"/>
  </p:notesMasterIdLst>
  <p:sldIdLst>
    <p:sldId id="256" r:id="rId2"/>
    <p:sldId id="277" r:id="rId3"/>
    <p:sldId id="278" r:id="rId4"/>
    <p:sldId id="283" r:id="rId5"/>
    <p:sldId id="284" r:id="rId6"/>
    <p:sldId id="285" r:id="rId7"/>
    <p:sldId id="279" r:id="rId8"/>
    <p:sldId id="288" r:id="rId9"/>
    <p:sldId id="282" r:id="rId10"/>
    <p:sldId id="280" r:id="rId11"/>
    <p:sldId id="287" r:id="rId12"/>
    <p:sldId id="281" r:id="rId13"/>
    <p:sldId id="289" r:id="rId14"/>
    <p:sldId id="290" r:id="rId15"/>
    <p:sldId id="286" r:id="rId16"/>
    <p:sldId id="258" r:id="rId17"/>
    <p:sldId id="259" r:id="rId18"/>
    <p:sldId id="260" r:id="rId19"/>
    <p:sldId id="261" r:id="rId20"/>
    <p:sldId id="262" r:id="rId21"/>
    <p:sldId id="263" r:id="rId22"/>
    <p:sldId id="264" r:id="rId23"/>
    <p:sldId id="267" r:id="rId24"/>
    <p:sldId id="268" r:id="rId25"/>
    <p:sldId id="271" r:id="rId26"/>
    <p:sldId id="269" r:id="rId27"/>
    <p:sldId id="294" r:id="rId28"/>
    <p:sldId id="272" r:id="rId29"/>
    <p:sldId id="274" r:id="rId30"/>
    <p:sldId id="291" r:id="rId31"/>
    <p:sldId id="292" r:id="rId32"/>
    <p:sldId id="295" r:id="rId33"/>
    <p:sldId id="293" r:id="rId34"/>
    <p:sldId id="296" r:id="rId35"/>
    <p:sldId id="297" r:id="rId36"/>
    <p:sldId id="275" r:id="rId37"/>
    <p:sldId id="266"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265" r:id="rId53"/>
    <p:sldId id="276" r:id="rId54"/>
    <p:sldId id="273" r:id="rId55"/>
    <p:sldId id="315" r:id="rId56"/>
    <p:sldId id="312" r:id="rId57"/>
    <p:sldId id="313" r:id="rId58"/>
    <p:sldId id="314" r:id="rId59"/>
    <p:sldId id="316" r:id="rId60"/>
    <p:sldId id="322" r:id="rId61"/>
    <p:sldId id="318" r:id="rId62"/>
    <p:sldId id="320" r:id="rId63"/>
    <p:sldId id="319" r:id="rId64"/>
    <p:sldId id="321" r:id="rId65"/>
    <p:sldId id="324" r:id="rId66"/>
    <p:sldId id="323" r:id="rId67"/>
    <p:sldId id="325" r:id="rId68"/>
    <p:sldId id="335" r:id="rId69"/>
    <p:sldId id="329" r:id="rId70"/>
    <p:sldId id="326" r:id="rId71"/>
    <p:sldId id="327" r:id="rId72"/>
    <p:sldId id="328" r:id="rId73"/>
    <p:sldId id="332" r:id="rId74"/>
    <p:sldId id="331" r:id="rId75"/>
    <p:sldId id="333" r:id="rId76"/>
    <p:sldId id="336" r:id="rId77"/>
    <p:sldId id="337" r:id="rId78"/>
    <p:sldId id="338" r:id="rId79"/>
    <p:sldId id="340" r:id="rId80"/>
    <p:sldId id="342" r:id="rId81"/>
    <p:sldId id="343" r:id="rId82"/>
    <p:sldId id="341" r:id="rId83"/>
    <p:sldId id="339" r:id="rId84"/>
    <p:sldId id="344" r:id="rId85"/>
    <p:sldId id="345" r:id="rId86"/>
    <p:sldId id="346" r:id="rId87"/>
    <p:sldId id="348" r:id="rId88"/>
    <p:sldId id="349" r:id="rId89"/>
    <p:sldId id="350" r:id="rId90"/>
    <p:sldId id="354" r:id="rId91"/>
    <p:sldId id="351" r:id="rId92"/>
    <p:sldId id="352" r:id="rId93"/>
    <p:sldId id="359" r:id="rId94"/>
    <p:sldId id="361" r:id="rId95"/>
    <p:sldId id="360" r:id="rId96"/>
    <p:sldId id="353" r:id="rId97"/>
    <p:sldId id="355" r:id="rId98"/>
    <p:sldId id="356" r:id="rId99"/>
    <p:sldId id="347" r:id="rId100"/>
    <p:sldId id="357" r:id="rId101"/>
    <p:sldId id="358"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78" d="100"/>
          <a:sy n="78" d="100"/>
        </p:scale>
        <p:origin x="-11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302BE4-DC8B-4B8D-9598-11000ABD9B08}" type="datetimeFigureOut">
              <a:rPr lang="en-US"/>
              <a:pPr>
                <a:defRPr/>
              </a:pPr>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C9CC1C-848F-468E-812D-37FD373CB3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aR</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92122-D355-41B5-9EB5-7E71E6A78E74}" type="slidenum">
              <a:rPr lang="en-US"/>
              <a:pPr fontAlgn="base">
                <a:spcBef>
                  <a:spcPct val="0"/>
                </a:spcBef>
                <a:spcAft>
                  <a:spcPct val="0"/>
                </a:spcAft>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E791423C-1775-4BA2-B0B8-5CCF56336B49}" type="datetimeFigureOut">
              <a:rPr lang="en-US"/>
              <a:pPr>
                <a:defRPr/>
              </a:pPr>
              <a:t>3/8/2012</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50D97C4-3322-4FCD-A0DA-304482E829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0D0F52-941D-4CBC-9569-AB344C00FD4B}"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0909B1-2A66-4B41-B989-F692911868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F728E6-112E-40C3-A41E-B5AE9FD58E7F}"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336C83-4411-42B8-ACF1-E5433D9328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431F0AF-BDAE-42B7-BE82-87272F98ACCD}"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9911EB1-90EE-41D6-B85C-727B14CB28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FF9476A-5635-43B9-9080-CFC1D8ADE642}"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E5508B-2231-4F27-BC08-8046499B88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47F2A8-0416-458C-9418-95A8645C1381}" type="datetimeFigureOut">
              <a:rPr lang="en-US"/>
              <a:pPr>
                <a:defRPr/>
              </a:pPr>
              <a:t>3/8/2012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234794A-5A9E-4110-90A7-D7DA6B560D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B7824DE-5A8B-49E7-AE43-7D0E206A1A7B}" type="datetimeFigureOut">
              <a:rPr lang="en-US"/>
              <a:pPr>
                <a:defRPr/>
              </a:pPr>
              <a:t>3/8/2012</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FEB7E45-BCFB-4347-A1F4-38F278852B77}"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FCEE8189-D8F2-4191-88A0-6724B6AB1EA0}" type="datetimeFigureOut">
              <a:rPr lang="en-US"/>
              <a:pPr>
                <a:defRPr/>
              </a:pPr>
              <a:t>3/8/2012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35B9426-E750-448E-BBBE-090B99DB18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4D0D3EF-8E88-4B73-A41B-73F74A875BA4}" type="datetimeFigureOut">
              <a:rPr lang="en-US"/>
              <a:pPr>
                <a:defRPr/>
              </a:pPr>
              <a:t>3/8/2012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5EDEDC5-F777-4259-BBED-6E3A5F7CCF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C9A98D7-2768-411B-A847-7B3D346BEC85}" type="datetimeFigureOut">
              <a:rPr lang="en-US"/>
              <a:pPr>
                <a:defRPr/>
              </a:pPr>
              <a:t>3/8/2012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154D75D-CB6F-4002-A455-034D7DDF16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1AC8086-6C0D-40B8-BF28-9AF1AF647CDA}" type="datetimeFigureOut">
              <a:rPr lang="en-US"/>
              <a:pPr>
                <a:defRPr/>
              </a:pPr>
              <a:t>3/8/2012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BB70B7C-1CA4-4B93-A998-EDAEBBE455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A2DDA9B5-D603-4955-A59A-A2EC2039549D}" type="datetimeFigureOut">
              <a:rPr lang="en-US"/>
              <a:pPr>
                <a:defRPr/>
              </a:pPr>
              <a:t>3/8/2012</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5F869FA9-02DC-4FCC-AD0C-9DE6A5B7F9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36" r:id="rId2"/>
    <p:sldLayoutId id="2147483737" r:id="rId3"/>
    <p:sldLayoutId id="2147483738" r:id="rId4"/>
    <p:sldLayoutId id="2147483745" r:id="rId5"/>
    <p:sldLayoutId id="2147483746"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0-www.ncbi.nlm.nih.gov.opac.uthsc.edu/pubmed?term=%22Slatopolsky%20E%22%5bAuthor%5d" TargetMode="External"/><Relationship Id="rId7" Type="http://schemas.openxmlformats.org/officeDocument/2006/relationships/hyperlink" Target="http://0-www.ncbi.nlm.nih.gov.opac.uthsc.edu/pubmed?term=%22Dusso%20A%22%5bAuthor%5d" TargetMode="External"/><Relationship Id="rId2" Type="http://schemas.openxmlformats.org/officeDocument/2006/relationships/hyperlink" Target="http://0-www.ncbi.nlm.nih.gov.opac.uthsc.edu/pubmed?term=%22Zhong%20M%22%5bAuthor%5d" TargetMode="External"/><Relationship Id="rId1" Type="http://schemas.openxmlformats.org/officeDocument/2006/relationships/slideLayout" Target="../slideLayouts/slideLayout2.xml"/><Relationship Id="rId6" Type="http://schemas.openxmlformats.org/officeDocument/2006/relationships/hyperlink" Target="http://0-www.ncbi.nlm.nih.gov.opac.uthsc.edu/pubmed?term=%22Ritter%20C%22%5bAuthor%5d" TargetMode="External"/><Relationship Id="rId5" Type="http://schemas.openxmlformats.org/officeDocument/2006/relationships/hyperlink" Target="http://0-www.ncbi.nlm.nih.gov.opac.uthsc.edu/pubmed?term=%22Denda%20M%22%5bAuthor%5d" TargetMode="External"/><Relationship Id="rId4" Type="http://schemas.openxmlformats.org/officeDocument/2006/relationships/hyperlink" Target="http://0-www.ncbi.nlm.nih.gov.opac.uthsc.edu/pubmed?term=%22Finch%20J%22%5bAuthor%5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458200" cy="2500313"/>
          </a:xfrm>
        </p:spPr>
        <p:txBody>
          <a:bodyPr>
            <a:normAutofit fontScale="90000"/>
          </a:bodyPr>
          <a:lstStyle/>
          <a:p>
            <a:pPr algn="ctr" eaLnBrk="1" fontAlgn="auto" hangingPunct="1">
              <a:spcAft>
                <a:spcPts val="0"/>
              </a:spcAft>
              <a:defRPr/>
            </a:pPr>
            <a:r>
              <a:rPr lang="en-US" dirty="0" smtClean="0"/>
              <a:t>Spectrum of Metabolic Bone Diseases in CKD:</a:t>
            </a:r>
            <a:br>
              <a:rPr lang="en-US" dirty="0" smtClean="0"/>
            </a:br>
            <a:r>
              <a:rPr lang="en-US" dirty="0" smtClean="0"/>
              <a:t>Pathogenesis, Clinical Significance, and Diagnosis</a:t>
            </a:r>
            <a:br>
              <a:rPr lang="en-US" dirty="0" smtClean="0"/>
            </a:br>
            <a:endParaRPr lang="en-US" dirty="0"/>
          </a:p>
        </p:txBody>
      </p:sp>
      <p:sp>
        <p:nvSpPr>
          <p:cNvPr id="14338" name="Subtitle 2"/>
          <p:cNvSpPr>
            <a:spLocks noGrp="1"/>
          </p:cNvSpPr>
          <p:nvPr>
            <p:ph type="subTitle" idx="1"/>
          </p:nvPr>
        </p:nvSpPr>
        <p:spPr>
          <a:xfrm>
            <a:off x="457200" y="3900488"/>
            <a:ext cx="4953000" cy="1752600"/>
          </a:xfrm>
        </p:spPr>
        <p:txBody>
          <a:bodyPr/>
          <a:lstStyle/>
          <a:p>
            <a:pPr marL="63500" eaLnBrk="1" hangingPunct="1"/>
            <a:endParaRPr lang="en-US" smtClean="0"/>
          </a:p>
          <a:p>
            <a:pPr marL="63500" eaLnBrk="1" hangingPunct="1"/>
            <a:r>
              <a:rPr lang="en-US" smtClean="0"/>
              <a:t>Tiffani R. Garrett</a:t>
            </a:r>
          </a:p>
          <a:p>
            <a:pPr marL="63500" eaLnBrk="1" hangingPunct="1"/>
            <a:r>
              <a:rPr lang="en-US" smtClean="0"/>
              <a:t>Renal Grand Rounds</a:t>
            </a:r>
          </a:p>
          <a:p>
            <a:pPr marL="63500" eaLnBrk="1" hangingPunct="1"/>
            <a:r>
              <a:rPr lang="en-US" smtClean="0"/>
              <a:t>March 6</a:t>
            </a:r>
            <a:r>
              <a:rPr lang="en-US" baseline="30000" smtClean="0"/>
              <a:t>th</a:t>
            </a:r>
            <a:r>
              <a:rPr lang="en-US" smtClean="0"/>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idx="1"/>
          </p:nvPr>
        </p:nvSpPr>
        <p:spPr>
          <a:xfrm>
            <a:off x="457200" y="914400"/>
            <a:ext cx="8229600" cy="5659438"/>
          </a:xfrm>
        </p:spPr>
        <p:txBody>
          <a:bodyPr/>
          <a:lstStyle/>
          <a:p>
            <a:pPr eaLnBrk="1" hangingPunct="1"/>
            <a:r>
              <a:rPr lang="en-US" smtClean="0"/>
              <a:t>The purpose of remodeling in the adult skeleton is unclear but most likely it serves to remove</a:t>
            </a:r>
          </a:p>
          <a:p>
            <a:pPr lvl="1" eaLnBrk="1" hangingPunct="1"/>
            <a:r>
              <a:rPr lang="en-US" smtClean="0"/>
              <a:t>dead osteocytes </a:t>
            </a:r>
          </a:p>
          <a:p>
            <a:pPr lvl="1" eaLnBrk="1" hangingPunct="1"/>
            <a:r>
              <a:rPr lang="en-US" smtClean="0"/>
              <a:t>maintain oxygen and nutrient supply </a:t>
            </a:r>
          </a:p>
          <a:p>
            <a:pPr lvl="1" eaLnBrk="1" hangingPunct="1"/>
            <a:r>
              <a:rPr lang="en-US" smtClean="0"/>
              <a:t>maintain the  appropriate level of matrix hydration </a:t>
            </a:r>
          </a:p>
          <a:p>
            <a:pPr lvl="1" eaLnBrk="1" hangingPunct="1"/>
            <a:r>
              <a:rPr lang="en-US" smtClean="0"/>
              <a:t>and repair fatigue damage, thus preventing excessive aging and its consequences. </a:t>
            </a:r>
          </a:p>
          <a:p>
            <a:pPr eaLnBrk="1" hangingPunct="1"/>
            <a:r>
              <a:rPr lang="en-US" smtClean="0"/>
              <a:t>Stages of remodeling have different lengths</a:t>
            </a:r>
          </a:p>
          <a:p>
            <a:pPr lvl="1" eaLnBrk="1" hangingPunct="1"/>
            <a:r>
              <a:rPr lang="en-US" smtClean="0"/>
              <a:t>Resorption 2 weeks</a:t>
            </a:r>
          </a:p>
          <a:p>
            <a:pPr lvl="1" eaLnBrk="1" hangingPunct="1"/>
            <a:r>
              <a:rPr lang="en-US" smtClean="0"/>
              <a:t>Reversal  4 to 5 weeks</a:t>
            </a:r>
          </a:p>
          <a:p>
            <a:pPr lvl="1" eaLnBrk="1" hangingPunct="1"/>
            <a:r>
              <a:rPr lang="en-US" smtClean="0"/>
              <a:t>Formation up to 4 months</a:t>
            </a:r>
          </a:p>
          <a:p>
            <a:pPr eaLnBrk="1" hangingPunct="1"/>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533400"/>
            <a:ext cx="8229600" cy="1066800"/>
          </a:xfrm>
        </p:spPr>
        <p:txBody>
          <a:bodyPr/>
          <a:lstStyle/>
          <a:p>
            <a:pPr eaLnBrk="1" hangingPunct="1"/>
            <a:r>
              <a:rPr lang="en-US" smtClean="0"/>
              <a:t>Summary</a:t>
            </a:r>
          </a:p>
        </p:txBody>
      </p:sp>
      <p:sp>
        <p:nvSpPr>
          <p:cNvPr id="116738" name="Content Placeholder 2"/>
          <p:cNvSpPr>
            <a:spLocks noGrp="1"/>
          </p:cNvSpPr>
          <p:nvPr>
            <p:ph idx="1"/>
          </p:nvPr>
        </p:nvSpPr>
        <p:spPr>
          <a:xfrm>
            <a:off x="457200" y="1447800"/>
            <a:ext cx="8229600" cy="5126038"/>
          </a:xfrm>
        </p:spPr>
        <p:txBody>
          <a:bodyPr/>
          <a:lstStyle/>
          <a:p>
            <a:pPr eaLnBrk="1" hangingPunct="1"/>
            <a:r>
              <a:rPr lang="en-US" sz="1800" smtClean="0"/>
              <a:t>Mineral and bone disorders are complex abnormalities that cause morbidity and decreased quality of life in patients with CKD.</a:t>
            </a:r>
          </a:p>
          <a:p>
            <a:pPr eaLnBrk="1" hangingPunct="1"/>
            <a:r>
              <a:rPr lang="en-US" sz="1800" smtClean="0"/>
              <a:t>The prevalence of the different types of bone disease has changed with adynamic bone disease being the most common, likely due to an increasing diabetic population and more aggressive PTH therapeutic parameters</a:t>
            </a:r>
          </a:p>
          <a:p>
            <a:pPr eaLnBrk="1" hangingPunct="1"/>
            <a:r>
              <a:rPr lang="en-US" sz="1800" smtClean="0"/>
              <a:t>The principal factor underlying ABD appears to be oversuppression of PTH release, which may be induced by the relatively high doses of vitamin D analogues and possibly calcium-based phosphate binders</a:t>
            </a:r>
          </a:p>
          <a:p>
            <a:pPr eaLnBrk="1" hangingPunct="1"/>
            <a:r>
              <a:rPr lang="en-US" sz="1800" smtClean="0"/>
              <a:t>Patient with ABD are at increased risk of fractures and cardiovascular calcification</a:t>
            </a:r>
          </a:p>
          <a:p>
            <a:pPr eaLnBrk="1" hangingPunct="1"/>
            <a:r>
              <a:rPr lang="en-US" sz="1800" smtClean="0"/>
              <a:t>Bone biopsy remain gold standard for diagnosing bone disease</a:t>
            </a:r>
          </a:p>
          <a:p>
            <a:pPr eaLnBrk="1" hangingPunct="1"/>
            <a:r>
              <a:rPr lang="en-US" sz="1800" smtClean="0"/>
              <a:t>Intact PTH levels predict the presence and severity of hyperparathyroidism but not necessarily the presence of underlying bone disease</a:t>
            </a:r>
          </a:p>
          <a:p>
            <a:pPr eaLnBrk="1" hangingPunct="1"/>
            <a:r>
              <a:rPr lang="en-US" sz="1800" smtClean="0"/>
              <a:t>Bone specific alkaline phosphatase may provide useful information in conjunction with PTH measurements</a:t>
            </a:r>
          </a:p>
          <a:p>
            <a:pPr eaLnBrk="1" hangingPunct="1"/>
            <a:r>
              <a:rPr lang="en-US" sz="1800" smtClean="0"/>
              <a:t>Additional evidence-based evaluation is required to determine the correlation of outcomes with various biochemical parameters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457200"/>
            <a:ext cx="8229600" cy="838200"/>
          </a:xfrm>
        </p:spPr>
        <p:txBody>
          <a:bodyPr/>
          <a:lstStyle/>
          <a:p>
            <a:pPr eaLnBrk="1" hangingPunct="1"/>
            <a:r>
              <a:rPr lang="en-US" smtClean="0"/>
              <a:t>References</a:t>
            </a:r>
          </a:p>
        </p:txBody>
      </p:sp>
      <p:sp>
        <p:nvSpPr>
          <p:cNvPr id="117762" name="Content Placeholder 2"/>
          <p:cNvSpPr>
            <a:spLocks noGrp="1"/>
          </p:cNvSpPr>
          <p:nvPr>
            <p:ph idx="1"/>
          </p:nvPr>
        </p:nvSpPr>
        <p:spPr>
          <a:xfrm>
            <a:off x="457200" y="1143000"/>
            <a:ext cx="8229600" cy="5430838"/>
          </a:xfrm>
        </p:spPr>
        <p:txBody>
          <a:bodyPr/>
          <a:lstStyle/>
          <a:p>
            <a:pPr eaLnBrk="1" hangingPunct="1"/>
            <a:r>
              <a:rPr lang="en-US" smtClean="0"/>
              <a:t>Pictures: L. Darryl Quarles, MD</a:t>
            </a:r>
          </a:p>
          <a:p>
            <a:pPr eaLnBrk="1" hangingPunct="1"/>
            <a:r>
              <a:rPr lang="en-US" smtClean="0"/>
              <a:t>Up To Date</a:t>
            </a:r>
          </a:p>
          <a:p>
            <a:pPr eaLnBrk="1" hangingPunct="1"/>
            <a:r>
              <a:rPr lang="en-US" smtClean="0"/>
              <a:t>American Society of Bone and Mineral Research</a:t>
            </a:r>
          </a:p>
          <a:p>
            <a:pPr eaLnBrk="1" hangingPunct="1"/>
            <a:r>
              <a:rPr lang="en-US" smtClean="0"/>
              <a:t>Internal Society of Nephrology</a:t>
            </a:r>
          </a:p>
          <a:p>
            <a:pPr eaLnBrk="1" hangingPunct="1"/>
            <a:r>
              <a:rPr lang="en-US" smtClean="0"/>
              <a:t>National Kidney Foundation</a:t>
            </a:r>
          </a:p>
          <a:p>
            <a:pPr eaLnBrk="1" hangingPunct="1"/>
            <a:r>
              <a:rPr lang="en-US" smtClean="0"/>
              <a:t>Journal of American Society of Nephrology</a:t>
            </a:r>
          </a:p>
          <a:p>
            <a:pPr eaLnBrk="1" hangingPunct="1"/>
            <a:r>
              <a:rPr lang="en-US" smtClean="0"/>
              <a:t>Nephrology Dialysis and Transplantation</a:t>
            </a:r>
          </a:p>
          <a:p>
            <a:pPr eaLnBrk="1" hangingPunct="1"/>
            <a:r>
              <a:rPr lang="en-US" smtClean="0"/>
              <a:t>American Journal of Kidney Disease</a:t>
            </a:r>
          </a:p>
          <a:p>
            <a:pPr eaLnBrk="1" hangingPunct="1"/>
            <a:r>
              <a:rPr lang="en-US" smtClean="0"/>
              <a:t>Comprehensive Clinical Nephrology 4</a:t>
            </a:r>
            <a:r>
              <a:rPr lang="en-US" baseline="30000" smtClean="0"/>
              <a:t>th</a:t>
            </a:r>
            <a:r>
              <a:rPr lang="en-US" smtClean="0"/>
              <a:t> ed.</a:t>
            </a:r>
          </a:p>
          <a:p>
            <a:pPr lvl="1" eaLnBrk="1" hangingPunct="1"/>
            <a:r>
              <a:rPr lang="en-US" sz="2000" smtClean="0"/>
              <a:t>Floege J, Johnson R, and Feehally J.</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685800"/>
            <a:ext cx="8229600" cy="914400"/>
          </a:xfrm>
        </p:spPr>
        <p:txBody>
          <a:bodyPr/>
          <a:lstStyle/>
          <a:p>
            <a:pPr eaLnBrk="1" hangingPunct="1"/>
            <a:r>
              <a:rPr lang="en-US" smtClean="0"/>
              <a:t>Osteocytes</a:t>
            </a:r>
          </a:p>
        </p:txBody>
      </p:sp>
      <p:sp>
        <p:nvSpPr>
          <p:cNvPr id="3" name="Content Placeholder 2"/>
          <p:cNvSpPr>
            <a:spLocks noGrp="1"/>
          </p:cNvSpPr>
          <p:nvPr>
            <p:ph idx="1"/>
          </p:nvPr>
        </p:nvSpPr>
        <p:spPr>
          <a:xfrm>
            <a:off x="457200" y="1600200"/>
            <a:ext cx="8229600" cy="4974336"/>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dirty="0" smtClean="0"/>
              <a:t>choreographers of the remodeling process on the bone surface by virtue of their ability to: </a:t>
            </a:r>
          </a:p>
          <a:p>
            <a:pPr marL="658368" lvl="1" indent="-246888" eaLnBrk="1" fontAlgn="auto" hangingPunct="1">
              <a:spcAft>
                <a:spcPts val="0"/>
              </a:spcAft>
              <a:buFont typeface="Georgia"/>
              <a:buChar char="▫"/>
              <a:defRPr/>
            </a:pPr>
            <a:r>
              <a:rPr lang="en-US" dirty="0" smtClean="0"/>
              <a:t>sense worn-out bone </a:t>
            </a:r>
          </a:p>
          <a:p>
            <a:pPr marL="658368" lvl="1" indent="-246888" eaLnBrk="1" fontAlgn="auto" hangingPunct="1">
              <a:spcAft>
                <a:spcPts val="0"/>
              </a:spcAft>
              <a:buFont typeface="Georgia"/>
              <a:buChar char="▫"/>
              <a:defRPr/>
            </a:pPr>
            <a:r>
              <a:rPr lang="en-US" dirty="0" smtClean="0"/>
              <a:t>direct  </a:t>
            </a:r>
            <a:r>
              <a:rPr lang="en-US" dirty="0" err="1" smtClean="0"/>
              <a:t>osteoclasts</a:t>
            </a:r>
            <a:r>
              <a:rPr lang="en-US" dirty="0" smtClean="0"/>
              <a:t> to the site that is in need of remodeling</a:t>
            </a:r>
          </a:p>
          <a:p>
            <a:pPr marL="658368" lvl="1" indent="-246888" eaLnBrk="1" fontAlgn="auto" hangingPunct="1">
              <a:spcAft>
                <a:spcPts val="0"/>
              </a:spcAft>
              <a:buFont typeface="Georgia"/>
              <a:buChar char="▫"/>
              <a:defRPr/>
            </a:pPr>
            <a:r>
              <a:rPr lang="en-US" dirty="0" smtClean="0"/>
              <a:t>produce the RANKL and </a:t>
            </a:r>
            <a:r>
              <a:rPr lang="en-US" dirty="0" err="1" smtClean="0"/>
              <a:t>sclerostin</a:t>
            </a:r>
            <a:r>
              <a:rPr lang="en-US" dirty="0" smtClean="0"/>
              <a:t> that regulate </a:t>
            </a:r>
            <a:r>
              <a:rPr lang="en-US" dirty="0" err="1" smtClean="0"/>
              <a:t>osteoclast</a:t>
            </a:r>
            <a:r>
              <a:rPr lang="en-US" dirty="0" smtClean="0"/>
              <a:t> and </a:t>
            </a:r>
            <a:r>
              <a:rPr lang="en-US" dirty="0" err="1" smtClean="0"/>
              <a:t>osteoblast</a:t>
            </a:r>
            <a:r>
              <a:rPr lang="en-US" dirty="0" smtClean="0"/>
              <a:t> generation, respectively</a:t>
            </a:r>
          </a:p>
          <a:p>
            <a:pPr marL="658368" lvl="1" indent="-246888" eaLnBrk="1" fontAlgn="auto" hangingPunct="1">
              <a:spcAft>
                <a:spcPts val="0"/>
              </a:spcAft>
              <a:buFont typeface="Georgia"/>
              <a:buChar char="▫"/>
              <a:defRPr/>
            </a:pPr>
            <a:r>
              <a:rPr lang="en-US" dirty="0" smtClean="0"/>
              <a:t>control and modify the mineralization of the matrix produced by </a:t>
            </a:r>
            <a:r>
              <a:rPr lang="en-US" dirty="0" err="1" smtClean="0"/>
              <a:t>osteoblasts</a:t>
            </a:r>
            <a:r>
              <a:rPr lang="en-US" dirty="0" smtClean="0"/>
              <a:t>*</a:t>
            </a:r>
          </a:p>
          <a:p>
            <a:pPr marL="365760" indent="-256032" eaLnBrk="1" fontAlgn="auto" hangingPunct="1">
              <a:spcAft>
                <a:spcPts val="0"/>
              </a:spcAft>
              <a:buClr>
                <a:schemeClr val="accent3"/>
              </a:buClr>
              <a:buFont typeface="Georgia"/>
              <a:buChar char="•"/>
              <a:defRPr/>
            </a:pPr>
            <a:r>
              <a:rPr lang="en-US" dirty="0" smtClean="0"/>
              <a:t>Mechanical forces sustain </a:t>
            </a:r>
            <a:r>
              <a:rPr lang="en-US" dirty="0" err="1" smtClean="0"/>
              <a:t>osteocyte</a:t>
            </a:r>
            <a:r>
              <a:rPr lang="en-US" dirty="0" smtClean="0"/>
              <a:t> survival</a:t>
            </a:r>
          </a:p>
          <a:p>
            <a:pPr marL="365760" indent="-256032" eaLnBrk="1" fontAlgn="auto" hangingPunct="1">
              <a:spcAft>
                <a:spcPts val="0"/>
              </a:spcAft>
              <a:buClr>
                <a:schemeClr val="accent3"/>
              </a:buClr>
              <a:buFont typeface="Georgia"/>
              <a:buChar char="•"/>
              <a:defRPr/>
            </a:pPr>
            <a:r>
              <a:rPr lang="en-US" dirty="0" smtClean="0"/>
              <a:t>Control and modify the mineralization of the matrix produced by </a:t>
            </a:r>
            <a:r>
              <a:rPr lang="en-US" dirty="0" err="1" smtClean="0"/>
              <a:t>osteoblasts</a:t>
            </a:r>
            <a:r>
              <a:rPr lang="en-US" dirty="0" smtClean="0"/>
              <a:t> by secreting factors MEPE and FGF23*</a:t>
            </a:r>
          </a:p>
          <a:p>
            <a:pPr lvl="8">
              <a:defRPr/>
            </a:pPr>
            <a:r>
              <a:rPr lang="en-US" dirty="0" err="1" smtClean="0">
                <a:solidFill>
                  <a:schemeClr val="tx1"/>
                </a:solidFill>
                <a:hlinkClick r:id="" action="ppaction://hlinkfile" tooltip="Annals of the New York Academy of Sciences."/>
              </a:rPr>
              <a:t>Bonewald</a:t>
            </a:r>
            <a:r>
              <a:rPr lang="en-US" dirty="0" smtClean="0">
                <a:solidFill>
                  <a:schemeClr val="tx1"/>
                </a:solidFill>
                <a:hlinkClick r:id="" action="ppaction://hlinkfile" tooltip="Annals of the New York Academy of Sciences."/>
              </a:rPr>
              <a:t> L.F., Ann N Y </a:t>
            </a:r>
            <a:r>
              <a:rPr lang="en-US" dirty="0" err="1" smtClean="0">
                <a:solidFill>
                  <a:schemeClr val="tx1"/>
                </a:solidFill>
                <a:hlinkClick r:id="" action="ppaction://hlinkfile" tooltip="Annals of the New York Academy of Sciences."/>
              </a:rPr>
              <a:t>Acad</a:t>
            </a:r>
            <a:r>
              <a:rPr lang="en-US" dirty="0" smtClean="0">
                <a:solidFill>
                  <a:schemeClr val="tx1"/>
                </a:solidFill>
                <a:hlinkClick r:id="" action="ppaction://hlinkfile" tooltip="Annals of the New York Academy of Sciences."/>
              </a:rPr>
              <a:t> Sci.</a:t>
            </a:r>
            <a:r>
              <a:rPr lang="en-US" dirty="0" smtClean="0">
                <a:solidFill>
                  <a:schemeClr val="tx1"/>
                </a:solidFill>
              </a:rPr>
              <a:t> 2007 Nov;1116:281-90. </a:t>
            </a:r>
            <a:r>
              <a:rPr lang="en-US" dirty="0" err="1" smtClean="0">
                <a:solidFill>
                  <a:schemeClr val="tx1"/>
                </a:solidFill>
              </a:rPr>
              <a:t>Epub</a:t>
            </a:r>
            <a:r>
              <a:rPr lang="en-US" dirty="0" smtClean="0">
                <a:solidFill>
                  <a:schemeClr val="tx1"/>
                </a:solidFill>
              </a:rPr>
              <a:t> 2007 Jul 23.</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Grp="1" noChangeAspect="1" noChangeArrowheads="1"/>
          </p:cNvPicPr>
          <p:nvPr>
            <p:ph idx="1"/>
          </p:nvPr>
        </p:nvPicPr>
        <p:blipFill>
          <a:blip r:embed="rId2" cstate="print"/>
          <a:srcRect/>
          <a:stretch>
            <a:fillRect/>
          </a:stretch>
        </p:blipFill>
        <p:spPr>
          <a:xfrm>
            <a:off x="381000" y="381000"/>
            <a:ext cx="8153400" cy="619283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381000" y="533400"/>
            <a:ext cx="4800600" cy="6324600"/>
          </a:xfrm>
          <a:prstGeom prst="rect">
            <a:avLst/>
          </a:prstGeom>
          <a:noFill/>
          <a:ln w="9525">
            <a:noFill/>
            <a:miter lim="800000"/>
            <a:headEnd/>
            <a:tailEnd/>
          </a:ln>
        </p:spPr>
      </p:pic>
      <p:sp>
        <p:nvSpPr>
          <p:cNvPr id="27650" name="Rectangle 2"/>
          <p:cNvSpPr>
            <a:spLocks noChangeArrowheads="1"/>
          </p:cNvSpPr>
          <p:nvPr/>
        </p:nvSpPr>
        <p:spPr bwMode="auto">
          <a:xfrm>
            <a:off x="5410200" y="762000"/>
            <a:ext cx="3048000" cy="923925"/>
          </a:xfrm>
          <a:prstGeom prst="rect">
            <a:avLst/>
          </a:prstGeom>
          <a:noFill/>
          <a:ln w="9525">
            <a:noFill/>
            <a:miter lim="800000"/>
            <a:headEnd/>
            <a:tailEnd/>
          </a:ln>
        </p:spPr>
        <p:txBody>
          <a:bodyPr>
            <a:spAutoFit/>
          </a:bodyPr>
          <a:lstStyle/>
          <a:p>
            <a:r>
              <a:rPr lang="en-US" b="1">
                <a:latin typeface="Georgia" pitchFamily="18" charset="0"/>
              </a:rPr>
              <a:t>ANNALS OF THE NEW YORK ACADEMY OF SCIENCES</a:t>
            </a:r>
            <a:endParaRPr lang="en-US">
              <a:latin typeface="Georgia" pitchFamily="18" charset="0"/>
            </a:endParaRPr>
          </a:p>
        </p:txBody>
      </p:sp>
      <p:sp>
        <p:nvSpPr>
          <p:cNvPr id="27651" name="Rectangle 3"/>
          <p:cNvSpPr>
            <a:spLocks noChangeArrowheads="1"/>
          </p:cNvSpPr>
          <p:nvPr/>
        </p:nvSpPr>
        <p:spPr bwMode="auto">
          <a:xfrm>
            <a:off x="5486400" y="1828800"/>
            <a:ext cx="2590800" cy="3925888"/>
          </a:xfrm>
          <a:prstGeom prst="rect">
            <a:avLst/>
          </a:prstGeom>
          <a:noFill/>
          <a:ln w="9525">
            <a:noFill/>
            <a:miter lim="800000"/>
            <a:headEnd/>
            <a:tailEnd/>
          </a:ln>
        </p:spPr>
        <p:txBody>
          <a:bodyPr>
            <a:spAutoFit/>
          </a:bodyPr>
          <a:lstStyle/>
          <a:p>
            <a:r>
              <a:rPr lang="en-US" sz="1200" b="1">
                <a:latin typeface="Georgia" pitchFamily="18" charset="0"/>
              </a:rPr>
              <a:t>FIGURE 2. Simplified diagram of the interactions between Dmp1, Phex, and FGF23,</a:t>
            </a:r>
          </a:p>
          <a:p>
            <a:r>
              <a:rPr lang="en-US" sz="1200">
                <a:latin typeface="Georgia" pitchFamily="18" charset="0"/>
              </a:rPr>
              <a:t>all shown to be expressed in osteocytes. Both Dmp1 and Phex appear to downregulate</a:t>
            </a:r>
          </a:p>
          <a:p>
            <a:r>
              <a:rPr lang="en-US" sz="1200">
                <a:latin typeface="Georgia" pitchFamily="18" charset="0"/>
              </a:rPr>
              <a:t>FGF23 expression, which in turn allows reabsorption of phosphate by the kidney thereby</a:t>
            </a:r>
          </a:p>
          <a:p>
            <a:r>
              <a:rPr lang="en-US" sz="1200">
                <a:latin typeface="Georgia" pitchFamily="18" charset="0"/>
              </a:rPr>
              <a:t>maintaining sufficient circulating phosphate to maintain bone mineral content (</a:t>
            </a:r>
            <a:r>
              <a:rPr lang="en-US" sz="1200" b="1">
                <a:latin typeface="Georgia" pitchFamily="18" charset="0"/>
              </a:rPr>
              <a:t>A). In the</a:t>
            </a:r>
          </a:p>
          <a:p>
            <a:r>
              <a:rPr lang="en-US" sz="1200">
                <a:latin typeface="Georgia" pitchFamily="18" charset="0"/>
              </a:rPr>
              <a:t>absence of eitherDmp1or Phex, FGF23 is highly elevated in osteocytes leading to phosphate</a:t>
            </a:r>
          </a:p>
          <a:p>
            <a:r>
              <a:rPr lang="en-US" sz="1200">
                <a:latin typeface="Georgia" pitchFamily="18" charset="0"/>
              </a:rPr>
              <a:t>excretion by the kidney thereby lowering circulating phosphate leading to osteomalacia and</a:t>
            </a:r>
          </a:p>
          <a:p>
            <a:r>
              <a:rPr lang="en-US" sz="1200">
                <a:latin typeface="Georgia" pitchFamily="18" charset="0"/>
              </a:rPr>
              <a:t>rickets (</a:t>
            </a:r>
            <a:r>
              <a:rPr lang="en-US" sz="1200" b="1">
                <a:latin typeface="Georgia" pitchFamily="18" charset="0"/>
              </a:rPr>
              <a:t>B). Osteocytes appear to play a major role in mineral homeostasis</a:t>
            </a:r>
            <a:r>
              <a:rPr lang="en-US" sz="1000" b="1">
                <a:latin typeface="Georgia" pitchFamily="18" charset="0"/>
              </a:rPr>
              <a:t>.</a:t>
            </a:r>
            <a:endParaRPr lang="en-US" sz="100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An external file that holds a picture, illustration, etc.&#10;Object name is nihms16600f2.jpg Object name is nihms16600f2.jpg"/>
          <p:cNvPicPr>
            <a:picLocks noChangeAspect="1" noChangeArrowheads="1"/>
          </p:cNvPicPr>
          <p:nvPr/>
        </p:nvPicPr>
        <p:blipFill>
          <a:blip r:embed="rId2" cstate="print"/>
          <a:srcRect/>
          <a:stretch>
            <a:fillRect/>
          </a:stretch>
        </p:blipFill>
        <p:spPr bwMode="auto">
          <a:xfrm>
            <a:off x="685800" y="228600"/>
            <a:ext cx="7620000" cy="6248400"/>
          </a:xfrm>
          <a:prstGeom prst="rect">
            <a:avLst/>
          </a:prstGeom>
          <a:noFill/>
          <a:ln w="9525">
            <a:noFill/>
            <a:miter lim="800000"/>
            <a:headEnd/>
            <a:tailEnd/>
          </a:ln>
        </p:spPr>
      </p:pic>
      <p:sp>
        <p:nvSpPr>
          <p:cNvPr id="28674" name="Rectangle 6"/>
          <p:cNvSpPr>
            <a:spLocks noChangeArrowheads="1"/>
          </p:cNvSpPr>
          <p:nvPr/>
        </p:nvSpPr>
        <p:spPr bwMode="auto">
          <a:xfrm>
            <a:off x="990600" y="6477000"/>
            <a:ext cx="6934200" cy="396875"/>
          </a:xfrm>
          <a:prstGeom prst="rect">
            <a:avLst/>
          </a:prstGeom>
          <a:noFill/>
          <a:ln w="9525">
            <a:noFill/>
            <a:miter lim="800000"/>
            <a:headEnd/>
            <a:tailEnd/>
          </a:ln>
        </p:spPr>
        <p:txBody>
          <a:bodyPr>
            <a:spAutoFit/>
          </a:bodyPr>
          <a:lstStyle/>
          <a:p>
            <a:r>
              <a:rPr lang="en-US" sz="1000">
                <a:latin typeface="Georgia" pitchFamily="18" charset="0"/>
              </a:rPr>
              <a:t>FENG, J.Q., L.M. WARD, S. LIU, </a:t>
            </a:r>
            <a:r>
              <a:rPr lang="en-US" sz="1000" i="1">
                <a:latin typeface="Georgia" pitchFamily="18" charset="0"/>
              </a:rPr>
              <a:t>et al. 2006. Loss of DMP1 causes rickets and </a:t>
            </a:r>
            <a:r>
              <a:rPr lang="en-US" sz="1000">
                <a:latin typeface="Georgia" pitchFamily="18" charset="0"/>
              </a:rPr>
              <a:t>osteomalacia and identifies a role for osteocytes in mineral metabolism. Nat.Genet. </a:t>
            </a:r>
            <a:r>
              <a:rPr lang="en-US" sz="1000" b="1">
                <a:latin typeface="Georgia" pitchFamily="18" charset="0"/>
              </a:rPr>
              <a:t>38: 1310–1315.</a:t>
            </a:r>
            <a:endParaRPr lang="en-US" sz="100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Renal </a:t>
            </a:r>
            <a:r>
              <a:rPr lang="en-US" dirty="0" err="1" smtClean="0"/>
              <a:t>Osteodystrophy</a:t>
            </a:r>
            <a:endParaRPr lang="en-US" dirty="0"/>
          </a:p>
        </p:txBody>
      </p:sp>
      <p:sp>
        <p:nvSpPr>
          <p:cNvPr id="29698"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DEFINITION</a:t>
            </a:r>
            <a:endParaRPr lang="en-US" dirty="0"/>
          </a:p>
        </p:txBody>
      </p:sp>
      <p:sp>
        <p:nvSpPr>
          <p:cNvPr id="30722" name="Text Placeholder 4"/>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dirty="0" smtClean="0"/>
              <a:t>KDIGO ( Kidney Disease: Improving Global Outcomes) sponsored a Controversies Conference on Renal </a:t>
            </a:r>
            <a:r>
              <a:rPr lang="en-US" dirty="0" err="1" smtClean="0"/>
              <a:t>Osteodystrophy</a:t>
            </a:r>
            <a:endParaRPr lang="en-US" dirty="0" smtClean="0"/>
          </a:p>
          <a:p>
            <a:pPr marL="658368" lvl="1" indent="-246888" eaLnBrk="1" fontAlgn="auto" hangingPunct="1">
              <a:spcAft>
                <a:spcPts val="0"/>
              </a:spcAft>
              <a:buFont typeface="Georgia"/>
              <a:buChar char="▫"/>
              <a:defRPr/>
            </a:pPr>
            <a:r>
              <a:rPr lang="en-US" dirty="0" smtClean="0"/>
              <a:t>Develop a clear, clinical </a:t>
            </a:r>
            <a:r>
              <a:rPr lang="en-US" dirty="0" err="1" smtClean="0"/>
              <a:t>revelant</a:t>
            </a:r>
            <a:r>
              <a:rPr lang="en-US" dirty="0" smtClean="0"/>
              <a:t>, and internationally acceptable definition and classification system</a:t>
            </a:r>
          </a:p>
          <a:p>
            <a:pPr marL="658368" lvl="1" indent="-246888" eaLnBrk="1" fontAlgn="auto" hangingPunct="1">
              <a:spcAft>
                <a:spcPts val="0"/>
              </a:spcAft>
              <a:buFont typeface="Georgia"/>
              <a:buChar char="▫"/>
              <a:defRPr/>
            </a:pPr>
            <a:r>
              <a:rPr lang="en-US" dirty="0" smtClean="0"/>
              <a:t>Develop a </a:t>
            </a:r>
            <a:r>
              <a:rPr lang="en-US" dirty="0" err="1" smtClean="0"/>
              <a:t>consenus</a:t>
            </a:r>
            <a:r>
              <a:rPr lang="en-US" dirty="0" smtClean="0"/>
              <a:t> for bone biopsy evaluation and classification</a:t>
            </a:r>
          </a:p>
          <a:p>
            <a:pPr marL="658368" lvl="1" indent="-246888" eaLnBrk="1" fontAlgn="auto" hangingPunct="1">
              <a:spcAft>
                <a:spcPts val="0"/>
              </a:spcAft>
              <a:buFont typeface="Georgia"/>
              <a:buChar char="▫"/>
              <a:defRPr/>
            </a:pPr>
            <a:r>
              <a:rPr lang="en-US" dirty="0" smtClean="0"/>
              <a:t>Evaluate laboratory and imaging markers for the clinical  assessment of patients with CKD</a:t>
            </a:r>
          </a:p>
          <a:p>
            <a:pPr marL="658368" lvl="1" indent="-246888" eaLnBrk="1" fontAlgn="auto" hangingPunct="1">
              <a:spcAft>
                <a:spcPts val="0"/>
              </a:spcAft>
              <a:buFont typeface="Georgia"/>
              <a:buChar char="▫"/>
              <a:defRPr/>
            </a:pPr>
            <a:endParaRPr lang="en-US" dirty="0" smtClean="0"/>
          </a:p>
          <a:p>
            <a:pPr marL="658368" lvl="1" indent="-246888" eaLnBrk="1" fontAlgn="auto" hangingPunct="1">
              <a:spcAft>
                <a:spcPts val="0"/>
              </a:spcAft>
              <a:buFont typeface="Georgia"/>
              <a:buChar char="▫"/>
              <a:defRPr/>
            </a:pPr>
            <a:endParaRPr lang="en-US" dirty="0" smtClean="0"/>
          </a:p>
          <a:p>
            <a:pPr lvl="8">
              <a:buFont typeface="Georgia"/>
              <a:buNone/>
              <a:defRPr/>
            </a:pPr>
            <a:r>
              <a:rPr lang="en-US" sz="1000" dirty="0" smtClean="0"/>
              <a:t>	</a:t>
            </a:r>
          </a:p>
          <a:p>
            <a:pPr lvl="8">
              <a:buFont typeface="Georgia"/>
              <a:buNone/>
              <a:defRPr/>
            </a:pPr>
            <a:r>
              <a:rPr lang="en-US" sz="1000" dirty="0" smtClean="0"/>
              <a:t>	</a:t>
            </a:r>
          </a:p>
          <a:p>
            <a:pPr lvl="8">
              <a:buFont typeface="Georgia"/>
              <a:buNone/>
              <a:defRPr/>
            </a:pPr>
            <a:r>
              <a:rPr lang="en-US" sz="1000" dirty="0" smtClean="0"/>
              <a:t>	Moe S, </a:t>
            </a:r>
            <a:r>
              <a:rPr lang="en-US" sz="1000" dirty="0" err="1" smtClean="0"/>
              <a:t>Drueke</a:t>
            </a:r>
            <a:r>
              <a:rPr lang="en-US" sz="1000" dirty="0" smtClean="0"/>
              <a:t> T, Cunningham J, et al. Definition, evaluation, and classification of renal </a:t>
            </a:r>
            <a:r>
              <a:rPr lang="en-US" sz="1000" dirty="0" err="1" smtClean="0"/>
              <a:t>osteodystrophy</a:t>
            </a:r>
            <a:r>
              <a:rPr lang="en-US" sz="1000" dirty="0" smtClean="0"/>
              <a:t>: a position  statement from Kidney Disease: Improving Global Outcomes ( KDIGO), Kidney </a:t>
            </a:r>
            <a:r>
              <a:rPr lang="en-US" sz="1000" dirty="0" err="1" smtClean="0"/>
              <a:t>Int</a:t>
            </a:r>
            <a:r>
              <a:rPr lang="en-US" sz="1000" dirty="0" smtClean="0"/>
              <a:t> 2006; 69:1945</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Renal Osteodystrophy</a:t>
            </a:r>
          </a:p>
        </p:txBody>
      </p:sp>
      <p:sp>
        <p:nvSpPr>
          <p:cNvPr id="32770" name="Content Placeholder 2"/>
          <p:cNvSpPr>
            <a:spLocks noGrp="1"/>
          </p:cNvSpPr>
          <p:nvPr>
            <p:ph idx="1"/>
          </p:nvPr>
        </p:nvSpPr>
        <p:spPr/>
        <p:txBody>
          <a:bodyPr/>
          <a:lstStyle/>
          <a:p>
            <a:pPr eaLnBrk="1" hangingPunct="1">
              <a:buFont typeface="Georgia" pitchFamily="18" charset="0"/>
              <a:buNone/>
            </a:pPr>
            <a:r>
              <a:rPr lang="en-US" smtClean="0"/>
              <a:t>  “recommended  that the term be used exclusively to define  alterations in bone morphology associated with CKD, which can be further assessed by histomorphometry, and the results reported based on a unified classification system that includes parameters of turnover, mineralization, and volume”</a:t>
            </a:r>
          </a:p>
          <a:p>
            <a:pPr eaLnBrk="1" hangingPunct="1">
              <a:buFont typeface="Georgia" pitchFamily="18" charset="0"/>
              <a:buNone/>
            </a:pPr>
            <a:endParaRPr lang="en-US" smtClean="0"/>
          </a:p>
          <a:p>
            <a:pPr eaLnBrk="1" hangingPunct="1">
              <a:buFont typeface="Georgia" pitchFamily="18" charset="0"/>
              <a:buNone/>
            </a:pPr>
            <a:r>
              <a:rPr lang="en-US" smtClean="0"/>
              <a:t>	</a:t>
            </a:r>
            <a:r>
              <a:rPr lang="en-US" sz="1000" smtClean="0"/>
              <a:t>Moe S, Drueke T, Cunningham J, et al. Definition, evaluation, and classification of renal osteodystrophy: a position  statement from Kidney Disease: Improving Global Outcomes ( KDIGO), Kidney Int 2006; 69:1945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CKD-Mineral and Bone Disorder</a:t>
            </a:r>
          </a:p>
        </p:txBody>
      </p:sp>
      <p:sp>
        <p:nvSpPr>
          <p:cNvPr id="33794" name="Content Placeholder 2"/>
          <p:cNvSpPr>
            <a:spLocks noGrp="1"/>
          </p:cNvSpPr>
          <p:nvPr>
            <p:ph idx="1"/>
          </p:nvPr>
        </p:nvSpPr>
        <p:spPr/>
        <p:txBody>
          <a:bodyPr/>
          <a:lstStyle/>
          <a:p>
            <a:pPr eaLnBrk="1" hangingPunct="1">
              <a:buFont typeface="Georgia" pitchFamily="18" charset="0"/>
              <a:buNone/>
            </a:pPr>
            <a:r>
              <a:rPr lang="en-US" smtClean="0"/>
              <a:t>“A broader clinical syndrome that develops as a systemic disorder of mineral and bone metabolism and/or extra- skeletal calcification”</a:t>
            </a:r>
          </a:p>
          <a:p>
            <a:pPr eaLnBrk="1" hangingPunct="1">
              <a:buFont typeface="Georgia" pitchFamily="18" charset="0"/>
              <a:buNone/>
            </a:pPr>
            <a:endParaRPr lang="en-US" smtClean="0"/>
          </a:p>
          <a:p>
            <a:pPr eaLnBrk="1" hangingPunct="1">
              <a:buFont typeface="Georgia" pitchFamily="18" charset="0"/>
              <a:buNone/>
            </a:pPr>
            <a:endParaRPr lang="en-US" smtClean="0"/>
          </a:p>
          <a:p>
            <a:pPr eaLnBrk="1" hangingPunct="1">
              <a:buFont typeface="Georgia" pitchFamily="18" charset="0"/>
              <a:buNone/>
            </a:pPr>
            <a:endParaRPr lang="en-US" smtClean="0"/>
          </a:p>
          <a:p>
            <a:pPr eaLnBrk="1" hangingPunct="1">
              <a:buFont typeface="Georgia" pitchFamily="18" charset="0"/>
              <a:buNone/>
            </a:pPr>
            <a:endParaRPr lang="en-US" smtClean="0"/>
          </a:p>
          <a:p>
            <a:pPr eaLnBrk="1" hangingPunct="1">
              <a:buFont typeface="Georgia" pitchFamily="18" charset="0"/>
              <a:buNone/>
            </a:pPr>
            <a:endParaRPr lang="en-US" smtClean="0"/>
          </a:p>
          <a:p>
            <a:pPr eaLnBrk="1" hangingPunct="1">
              <a:buFont typeface="Georgia" pitchFamily="18" charset="0"/>
              <a:buNone/>
            </a:pPr>
            <a:r>
              <a:rPr lang="en-US" sz="1100" smtClean="0"/>
              <a:t>	Moe S, Drueke T, Cunningham J, et al. Definition, evaluation, and classification of renal osteodystrophy: a position  statement from Kidney Disease: Improving Global Outcomes ( KDIGO), Kidney Int 2006; 69:1945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rmAutofit fontScale="90000"/>
          </a:bodyPr>
          <a:lstStyle/>
          <a:p>
            <a:pPr algn="ctr" eaLnBrk="1" fontAlgn="auto" hangingPunct="1">
              <a:spcAft>
                <a:spcPts val="0"/>
              </a:spcAft>
              <a:defRPr/>
            </a:pPr>
            <a:r>
              <a:rPr lang="en-US" dirty="0" smtClean="0"/>
              <a:t>Learning Objectives/Relevant Questions</a:t>
            </a:r>
            <a:endParaRPr lang="en-US" dirty="0"/>
          </a:p>
        </p:txBody>
      </p:sp>
      <p:sp>
        <p:nvSpPr>
          <p:cNvPr id="3" name="Content Placeholder 2"/>
          <p:cNvSpPr>
            <a:spLocks noGrp="1"/>
          </p:cNvSpPr>
          <p:nvPr>
            <p:ph idx="1"/>
          </p:nvPr>
        </p:nvSpPr>
        <p:spPr>
          <a:xfrm>
            <a:off x="457200" y="1981200"/>
            <a:ext cx="8229600" cy="4592638"/>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smtClean="0"/>
              <a:t>Function of bone</a:t>
            </a:r>
          </a:p>
          <a:p>
            <a:pPr marL="365760" indent="-256032" eaLnBrk="1" fontAlgn="auto" hangingPunct="1">
              <a:spcAft>
                <a:spcPts val="0"/>
              </a:spcAft>
              <a:buClr>
                <a:schemeClr val="accent3"/>
              </a:buClr>
              <a:buFont typeface="Georgia"/>
              <a:buChar char="•"/>
              <a:defRPr/>
            </a:pPr>
            <a:r>
              <a:rPr lang="en-US" dirty="0" smtClean="0"/>
              <a:t>Review normal bone remodeling</a:t>
            </a:r>
          </a:p>
          <a:p>
            <a:pPr marL="365760" indent="-256032" eaLnBrk="1" fontAlgn="auto" hangingPunct="1">
              <a:spcAft>
                <a:spcPts val="0"/>
              </a:spcAft>
              <a:buClr>
                <a:schemeClr val="accent3"/>
              </a:buClr>
              <a:buFont typeface="Georgia"/>
              <a:buChar char="•"/>
              <a:defRPr/>
            </a:pPr>
            <a:r>
              <a:rPr lang="en-US" dirty="0" smtClean="0"/>
              <a:t>Types of bone disease</a:t>
            </a:r>
          </a:p>
          <a:p>
            <a:pPr marL="365760" indent="-256032" eaLnBrk="1" fontAlgn="auto" hangingPunct="1">
              <a:spcAft>
                <a:spcPts val="0"/>
              </a:spcAft>
              <a:buClr>
                <a:schemeClr val="accent3"/>
              </a:buClr>
              <a:buFont typeface="Georgia"/>
              <a:buChar char="•"/>
              <a:defRPr/>
            </a:pPr>
            <a:r>
              <a:rPr lang="en-US" dirty="0" smtClean="0"/>
              <a:t>Prevalence</a:t>
            </a:r>
          </a:p>
          <a:p>
            <a:pPr marL="365760" indent="-256032" eaLnBrk="1" fontAlgn="auto" hangingPunct="1">
              <a:spcAft>
                <a:spcPts val="0"/>
              </a:spcAft>
              <a:buClr>
                <a:schemeClr val="accent3"/>
              </a:buClr>
              <a:buFont typeface="Georgia"/>
              <a:buChar char="•"/>
              <a:defRPr/>
            </a:pPr>
            <a:r>
              <a:rPr lang="en-US" dirty="0" smtClean="0"/>
              <a:t>Clinical significance </a:t>
            </a:r>
          </a:p>
          <a:p>
            <a:pPr marL="658368" lvl="1" indent="-246888" eaLnBrk="1" fontAlgn="auto" hangingPunct="1">
              <a:spcAft>
                <a:spcPts val="0"/>
              </a:spcAft>
              <a:buFont typeface="Georgia"/>
              <a:buChar char="▫"/>
              <a:defRPr/>
            </a:pPr>
            <a:r>
              <a:rPr lang="en-US" dirty="0" smtClean="0"/>
              <a:t>Vascular calcifications </a:t>
            </a:r>
          </a:p>
          <a:p>
            <a:pPr marL="658368" lvl="1" indent="-246888" eaLnBrk="1" fontAlgn="auto" hangingPunct="1">
              <a:spcAft>
                <a:spcPts val="0"/>
              </a:spcAft>
              <a:buFont typeface="Georgia"/>
              <a:buChar char="▫"/>
              <a:defRPr/>
            </a:pPr>
            <a:r>
              <a:rPr lang="en-US" dirty="0" smtClean="0"/>
              <a:t>fractures</a:t>
            </a:r>
          </a:p>
          <a:p>
            <a:pPr marL="365760" indent="-256032" eaLnBrk="1" fontAlgn="auto" hangingPunct="1">
              <a:spcAft>
                <a:spcPts val="0"/>
              </a:spcAft>
              <a:buClr>
                <a:schemeClr val="accent3"/>
              </a:buClr>
              <a:buFont typeface="Georgia"/>
              <a:buChar char="•"/>
              <a:defRPr/>
            </a:pPr>
            <a:r>
              <a:rPr lang="en-US" dirty="0" smtClean="0"/>
              <a:t>Diagnosis </a:t>
            </a:r>
          </a:p>
          <a:p>
            <a:pPr marL="658368" lvl="1" indent="-246888" eaLnBrk="1" fontAlgn="auto" hangingPunct="1">
              <a:spcAft>
                <a:spcPts val="0"/>
              </a:spcAft>
              <a:buFont typeface="Georgia"/>
              <a:buChar char="▫"/>
              <a:defRPr/>
            </a:pPr>
            <a:r>
              <a:rPr lang="en-US" dirty="0" smtClean="0"/>
              <a:t>Bone Biopsy</a:t>
            </a:r>
          </a:p>
          <a:p>
            <a:pPr marL="658368" lvl="1" indent="-246888" eaLnBrk="1" fontAlgn="auto" hangingPunct="1">
              <a:spcAft>
                <a:spcPts val="0"/>
              </a:spcAft>
              <a:buFont typeface="Georgia"/>
              <a:buChar char="▫"/>
              <a:defRPr/>
            </a:pPr>
            <a:r>
              <a:rPr lang="en-US" dirty="0" smtClean="0"/>
              <a:t>PTH</a:t>
            </a:r>
          </a:p>
          <a:p>
            <a:pPr marL="658368" lvl="1" indent="-246888" eaLnBrk="1" fontAlgn="auto" hangingPunct="1">
              <a:spcAft>
                <a:spcPts val="0"/>
              </a:spcAft>
              <a:buFont typeface="Georgia"/>
              <a:buChar char="▫"/>
              <a:defRPr/>
            </a:pPr>
            <a:r>
              <a:rPr lang="en-US" dirty="0" smtClean="0"/>
              <a:t>Bone turnover markers in CKD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Background</a:t>
            </a:r>
            <a:endParaRPr lang="en-US" dirty="0"/>
          </a:p>
        </p:txBody>
      </p:sp>
      <p:sp>
        <p:nvSpPr>
          <p:cNvPr id="34818" name="Text Placeholder 4"/>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8229600" cy="5660136"/>
          </a:xfrm>
        </p:spPr>
        <p:txBody>
          <a:bodyPr>
            <a:normAutofit fontScale="92500"/>
          </a:bodyPr>
          <a:lstStyle/>
          <a:p>
            <a:pPr marL="365760" indent="-256032" eaLnBrk="1" fontAlgn="auto" hangingPunct="1">
              <a:spcAft>
                <a:spcPts val="0"/>
              </a:spcAft>
              <a:buClr>
                <a:schemeClr val="accent3"/>
              </a:buClr>
              <a:buFont typeface="Georgia"/>
              <a:buChar char="•"/>
              <a:defRPr/>
            </a:pPr>
            <a:r>
              <a:rPr lang="en-US" dirty="0" smtClean="0"/>
              <a:t>Approximately 26 million Americans ( 1 in 9 adults) have CKD</a:t>
            </a:r>
          </a:p>
          <a:p>
            <a:pPr marL="365760" indent="-256032" eaLnBrk="1" fontAlgn="auto" hangingPunct="1">
              <a:spcAft>
                <a:spcPts val="0"/>
              </a:spcAft>
              <a:buClr>
                <a:schemeClr val="accent3"/>
              </a:buClr>
              <a:buFont typeface="Georgia"/>
              <a:buChar char="•"/>
              <a:defRPr/>
            </a:pPr>
            <a:r>
              <a:rPr lang="en-US" dirty="0" smtClean="0"/>
              <a:t>Bone abnormalities are common complications</a:t>
            </a:r>
          </a:p>
          <a:p>
            <a:pPr marL="365760" indent="-256032" eaLnBrk="1" fontAlgn="auto" hangingPunct="1">
              <a:spcAft>
                <a:spcPts val="0"/>
              </a:spcAft>
              <a:buClr>
                <a:schemeClr val="accent3"/>
              </a:buClr>
              <a:buFont typeface="Georgia"/>
              <a:buChar char="•"/>
              <a:defRPr/>
            </a:pPr>
            <a:r>
              <a:rPr lang="en-US" dirty="0" smtClean="0"/>
              <a:t>Complications usually start in CKD stage 2 and are found in almost all patients with CKD stage 5</a:t>
            </a:r>
          </a:p>
          <a:p>
            <a:pPr marL="365760" indent="-256032" eaLnBrk="1" fontAlgn="auto" hangingPunct="1">
              <a:spcAft>
                <a:spcPts val="0"/>
              </a:spcAft>
              <a:buClr>
                <a:schemeClr val="accent3"/>
              </a:buClr>
              <a:buFont typeface="Georgia"/>
              <a:buChar char="•"/>
              <a:defRPr/>
            </a:pPr>
            <a:r>
              <a:rPr lang="en-US" dirty="0" smtClean="0"/>
              <a:t>Increasing evidence that these complications are associated with increased risk of cardiovascular calcification, morbidity, and mortality</a:t>
            </a:r>
          </a:p>
          <a:p>
            <a:pPr marL="365760" indent="-256032" eaLnBrk="1" fontAlgn="auto" hangingPunct="1">
              <a:spcAft>
                <a:spcPts val="0"/>
              </a:spcAft>
              <a:buClr>
                <a:schemeClr val="accent3"/>
              </a:buClr>
              <a:buFont typeface="Georgia"/>
              <a:buChar char="•"/>
              <a:defRPr/>
            </a:pPr>
            <a:r>
              <a:rPr lang="en-US" dirty="0" smtClean="0"/>
              <a:t>In practice bone biopsy is used infrequently because it is invasive and often expensive and procedure that requires special processing not widely available*</a:t>
            </a:r>
          </a:p>
          <a:p>
            <a:pPr lvl="8">
              <a:buFont typeface="Georgia"/>
              <a:buNone/>
              <a:defRPr/>
            </a:pPr>
            <a:r>
              <a:rPr lang="en-US" sz="1000" dirty="0" smtClean="0"/>
              <a:t>	</a:t>
            </a:r>
          </a:p>
          <a:p>
            <a:pPr lvl="8">
              <a:buFont typeface="Georgia"/>
              <a:buNone/>
              <a:defRPr/>
            </a:pPr>
            <a:r>
              <a:rPr lang="en-US" sz="1000" dirty="0" smtClean="0"/>
              <a:t>	 *Moe S, </a:t>
            </a:r>
            <a:r>
              <a:rPr lang="en-US" sz="1000" dirty="0" err="1" smtClean="0"/>
              <a:t>Drueke</a:t>
            </a:r>
            <a:r>
              <a:rPr lang="en-US" sz="1000" dirty="0" smtClean="0"/>
              <a:t> T, Cunningham J, et al. Definition, evaluation, and classification of renal </a:t>
            </a:r>
            <a:r>
              <a:rPr lang="en-US" sz="1000" dirty="0" err="1" smtClean="0"/>
              <a:t>osteodystrophy</a:t>
            </a:r>
            <a:r>
              <a:rPr lang="en-US" sz="1000" dirty="0" smtClean="0"/>
              <a:t>: a position  statement from Kidney Disease: Improving Global Outcomes ( KDIGO), Kidney </a:t>
            </a:r>
            <a:r>
              <a:rPr lang="en-US" sz="1000" dirty="0" err="1" smtClean="0"/>
              <a:t>Int</a:t>
            </a:r>
            <a:r>
              <a:rPr lang="en-US" sz="1000" dirty="0" smtClean="0"/>
              <a:t> 2006; 69:1945</a:t>
            </a:r>
          </a:p>
          <a:p>
            <a:pPr lvl="8">
              <a:buFont typeface="Georgia"/>
              <a:buNone/>
              <a:defRPr/>
            </a:pPr>
            <a:r>
              <a:rPr lang="en-US" sz="1000" dirty="0" smtClean="0"/>
              <a:t>	</a:t>
            </a:r>
          </a:p>
          <a:p>
            <a:pPr lvl="8">
              <a:buFont typeface="Georgia"/>
              <a:buNone/>
              <a:defRPr/>
            </a:pPr>
            <a:r>
              <a:rPr lang="en-US" sz="1000" dirty="0" smtClean="0"/>
              <a:t>	</a:t>
            </a:r>
            <a:r>
              <a:rPr lang="en-US" sz="1000" dirty="0" err="1" smtClean="0"/>
              <a:t>Malluche</a:t>
            </a:r>
            <a:r>
              <a:rPr lang="en-US" sz="1000" dirty="0" smtClean="0"/>
              <a:t> HH, </a:t>
            </a:r>
            <a:r>
              <a:rPr lang="en-US" sz="1000" dirty="0" err="1" smtClean="0"/>
              <a:t>Faugere</a:t>
            </a:r>
            <a:r>
              <a:rPr lang="en-US" sz="1000" dirty="0" smtClean="0"/>
              <a:t> MC. Renal </a:t>
            </a:r>
            <a:r>
              <a:rPr lang="en-US" sz="1000" dirty="0" err="1" smtClean="0"/>
              <a:t>Osteodystrophy</a:t>
            </a:r>
            <a:r>
              <a:rPr lang="en-US" sz="1000" dirty="0" smtClean="0"/>
              <a:t> in the first decade of the new millennium: analysis of 630 bone biopsies in black and white patients. Journal of Bone and Mineral Research. June 2011 1368-1376</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marL="365760" indent="-256032" eaLnBrk="1" fontAlgn="auto" hangingPunct="1">
              <a:spcAft>
                <a:spcPts val="0"/>
              </a:spcAft>
              <a:buClr>
                <a:schemeClr val="accent3"/>
              </a:buClr>
              <a:buFont typeface="Georgia"/>
              <a:buChar char="•"/>
              <a:defRPr/>
            </a:pPr>
            <a:r>
              <a:rPr lang="en-US" dirty="0" smtClean="0"/>
              <a:t>Most common forms of renal </a:t>
            </a:r>
            <a:r>
              <a:rPr lang="en-US" dirty="0" err="1" smtClean="0"/>
              <a:t>osteodystrophy</a:t>
            </a:r>
            <a:r>
              <a:rPr lang="en-US" dirty="0" smtClean="0"/>
              <a:t> are  attributable largely to variations in the plasma levels of parathyroid (PTH)</a:t>
            </a:r>
          </a:p>
          <a:p>
            <a:pPr marL="365760" indent="-256032" eaLnBrk="1" fontAlgn="auto" hangingPunct="1">
              <a:spcAft>
                <a:spcPts val="0"/>
              </a:spcAft>
              <a:buClr>
                <a:schemeClr val="accent3"/>
              </a:buClr>
              <a:buFont typeface="Georgia"/>
              <a:buChar char="•"/>
              <a:defRPr/>
            </a:pPr>
            <a:r>
              <a:rPr lang="en-US" dirty="0" smtClean="0"/>
              <a:t>Circulating PTH levels have been used a surrogate indicator of bone turnover, along with serum calcium, phosphorus, and alkaline </a:t>
            </a:r>
            <a:r>
              <a:rPr lang="en-US" dirty="0" err="1" smtClean="0"/>
              <a:t>phosphatase</a:t>
            </a:r>
            <a:r>
              <a:rPr lang="en-US" dirty="0" smtClean="0"/>
              <a:t> levels to evaluate, diagnosis and guide treatment</a:t>
            </a:r>
          </a:p>
          <a:p>
            <a:pPr marL="365760" indent="-256032" eaLnBrk="1" fontAlgn="auto" hangingPunct="1">
              <a:spcAft>
                <a:spcPts val="0"/>
              </a:spcAft>
              <a:buClr>
                <a:schemeClr val="accent3"/>
              </a:buClr>
              <a:buFont typeface="Georgia"/>
              <a:buChar char="•"/>
              <a:defRPr/>
            </a:pPr>
            <a:r>
              <a:rPr lang="en-US" dirty="0" smtClean="0"/>
              <a:t>Several clinical trials have questioned the specificity of PTH as an indicator of bone turnover</a:t>
            </a:r>
          </a:p>
          <a:p>
            <a:pPr marL="1389888" lvl="4" indent="-182880" eaLnBrk="1" fontAlgn="auto" hangingPunct="1">
              <a:spcAft>
                <a:spcPts val="0"/>
              </a:spcAft>
              <a:buClr>
                <a:schemeClr val="accent3"/>
              </a:buClr>
              <a:buFont typeface="Georgia"/>
              <a:buChar char="▫"/>
              <a:defRPr/>
            </a:pPr>
            <a:endParaRPr lang="en-US" dirty="0" smtClean="0">
              <a:solidFill>
                <a:schemeClr val="accent3"/>
              </a:solidFill>
            </a:endParaRPr>
          </a:p>
          <a:p>
            <a:pPr lvl="8">
              <a:buFont typeface="Georgia"/>
              <a:buNone/>
              <a:defRPr/>
            </a:pPr>
            <a:r>
              <a:rPr lang="en-US" sz="1000" dirty="0" smtClean="0"/>
              <a:t>	Moe S, </a:t>
            </a:r>
            <a:r>
              <a:rPr lang="en-US" sz="1000" dirty="0" err="1" smtClean="0"/>
              <a:t>Drueke</a:t>
            </a:r>
            <a:r>
              <a:rPr lang="en-US" sz="1000" dirty="0" smtClean="0"/>
              <a:t> T, Cunningham J, et al. Definition, evaluation, and classification of renal </a:t>
            </a:r>
            <a:r>
              <a:rPr lang="en-US" sz="1000" dirty="0" err="1" smtClean="0"/>
              <a:t>osteodystrophy</a:t>
            </a:r>
            <a:r>
              <a:rPr lang="en-US" sz="1000" dirty="0" smtClean="0"/>
              <a:t>: a position  statement from Kidney Disease: Improving Global Outcomes ( KDIGO), Kidney </a:t>
            </a:r>
            <a:r>
              <a:rPr lang="en-US" sz="1000" dirty="0" err="1" smtClean="0"/>
              <a:t>Int</a:t>
            </a:r>
            <a:r>
              <a:rPr lang="en-US" sz="1000" dirty="0" smtClean="0"/>
              <a:t> 2006; 69:1945</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CLASSIFICATION</a:t>
            </a:r>
            <a:endParaRPr lang="en-US" dirty="0"/>
          </a:p>
        </p:txBody>
      </p:sp>
      <p:sp>
        <p:nvSpPr>
          <p:cNvPr id="37890"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Types of Renal bone disease</a:t>
            </a:r>
          </a:p>
        </p:txBody>
      </p:sp>
      <p:sp>
        <p:nvSpPr>
          <p:cNvPr id="38914" name="Content Placeholder 2"/>
          <p:cNvSpPr>
            <a:spLocks noGrp="1"/>
          </p:cNvSpPr>
          <p:nvPr>
            <p:ph idx="1"/>
          </p:nvPr>
        </p:nvSpPr>
        <p:spPr/>
        <p:txBody>
          <a:bodyPr/>
          <a:lstStyle/>
          <a:p>
            <a:pPr eaLnBrk="1" hangingPunct="1"/>
            <a:r>
              <a:rPr lang="en-US" smtClean="0"/>
              <a:t>Osteitis fibrosa cystica</a:t>
            </a:r>
          </a:p>
          <a:p>
            <a:pPr eaLnBrk="1" hangingPunct="1"/>
            <a:r>
              <a:rPr lang="en-US" smtClean="0"/>
              <a:t>Adynamic bone disease</a:t>
            </a:r>
          </a:p>
          <a:p>
            <a:pPr eaLnBrk="1" hangingPunct="1"/>
            <a:r>
              <a:rPr lang="en-US" smtClean="0"/>
              <a:t>Osteomalacia</a:t>
            </a:r>
          </a:p>
          <a:p>
            <a:pPr eaLnBrk="1" hangingPunct="1"/>
            <a:r>
              <a:rPr lang="en-US" smtClean="0"/>
              <a:t>Mixed uremic osteodystrophy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2" descr="http://www.expertconsultbook.com/expertconsult/b/bbmapAsset?appID=NGE&amp;isbn=978-0-323-05876-6&amp;eid=4-u1.0-B978-0-323-05876-6..00081-2..f081-001-9780323058766&amp;assetType=full"/>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en-US">
              <a:latin typeface="Georgia" pitchFamily="18" charset="0"/>
            </a:endParaRPr>
          </a:p>
        </p:txBody>
      </p:sp>
      <p:sp>
        <p:nvSpPr>
          <p:cNvPr id="39938" name="AutoShape 4" descr="http://www.expertconsultbook.com/expertconsult/b/bbmapAsset?appID=NGE&amp;isbn=978-0-323-05876-6&amp;eid=4-u1.0-B978-0-323-05876-6..00081-2..f081-001-9780323058766&amp;assetType=full"/>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en-US">
              <a:latin typeface="Georgia" pitchFamily="18" charset="0"/>
            </a:endParaRPr>
          </a:p>
        </p:txBody>
      </p:sp>
      <p:pic>
        <p:nvPicPr>
          <p:cNvPr id="39939" name="Picture 91" descr="081001"/>
          <p:cNvPicPr>
            <a:picLocks noChangeAspect="1" noChangeArrowheads="1"/>
          </p:cNvPicPr>
          <p:nvPr/>
        </p:nvPicPr>
        <p:blipFill>
          <a:blip r:embed="rId2" cstate="print"/>
          <a:srcRect/>
          <a:stretch>
            <a:fillRect/>
          </a:stretch>
        </p:blipFill>
        <p:spPr bwMode="auto">
          <a:xfrm>
            <a:off x="762000" y="533400"/>
            <a:ext cx="7620000" cy="613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Osteitis fibrosa (OF)</a:t>
            </a:r>
          </a:p>
        </p:txBody>
      </p:sp>
      <p:sp>
        <p:nvSpPr>
          <p:cNvPr id="3" name="Content Placeholder 2"/>
          <p:cNvSpPr>
            <a:spLocks noGrp="1"/>
          </p:cNvSpPr>
          <p:nvPr>
            <p:ph idx="1"/>
          </p:nvPr>
        </p:nvSpPr>
        <p:spPr>
          <a:xfrm>
            <a:off x="457200" y="1981200"/>
            <a:ext cx="8229600" cy="4592638"/>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smtClean="0"/>
              <a:t>High bone turnover</a:t>
            </a:r>
          </a:p>
          <a:p>
            <a:pPr marL="365760" indent="-256032" eaLnBrk="1" fontAlgn="auto" hangingPunct="1">
              <a:spcAft>
                <a:spcPts val="0"/>
              </a:spcAft>
              <a:buClr>
                <a:schemeClr val="accent3"/>
              </a:buClr>
              <a:buFont typeface="Georgia"/>
              <a:buChar char="•"/>
              <a:defRPr/>
            </a:pPr>
            <a:r>
              <a:rPr lang="en-US" dirty="0" smtClean="0"/>
              <a:t>Secondary hyperparathyroidism mediated</a:t>
            </a:r>
          </a:p>
          <a:p>
            <a:pPr marL="365760" indent="-256032" eaLnBrk="1" fontAlgn="auto" hangingPunct="1">
              <a:spcAft>
                <a:spcPts val="0"/>
              </a:spcAft>
              <a:buClr>
                <a:schemeClr val="accent3"/>
              </a:buClr>
              <a:buFont typeface="Georgia"/>
              <a:buChar char="•"/>
              <a:defRPr/>
            </a:pPr>
            <a:r>
              <a:rPr lang="en-US" dirty="0" smtClean="0"/>
              <a:t>3 main </a:t>
            </a:r>
            <a:r>
              <a:rPr lang="en-US" dirty="0" err="1" smtClean="0"/>
              <a:t>abnormalites</a:t>
            </a:r>
            <a:r>
              <a:rPr lang="en-US" dirty="0" smtClean="0"/>
              <a:t> contribute to pathogenesis</a:t>
            </a:r>
          </a:p>
          <a:p>
            <a:pPr marL="658368" lvl="1" indent="-246888" eaLnBrk="1" fontAlgn="auto" hangingPunct="1">
              <a:spcAft>
                <a:spcPts val="0"/>
              </a:spcAft>
              <a:buFont typeface="Georgia"/>
              <a:buChar char="▫"/>
              <a:defRPr/>
            </a:pPr>
            <a:r>
              <a:rPr lang="en-US" dirty="0" smtClean="0"/>
              <a:t>Phosphate retention</a:t>
            </a:r>
          </a:p>
          <a:p>
            <a:pPr marL="658368" lvl="1" indent="-246888" eaLnBrk="1" fontAlgn="auto" hangingPunct="1">
              <a:spcAft>
                <a:spcPts val="0"/>
              </a:spcAft>
              <a:buFont typeface="Georgia"/>
              <a:buChar char="▫"/>
              <a:defRPr/>
            </a:pPr>
            <a:r>
              <a:rPr lang="en-US" dirty="0" smtClean="0"/>
              <a:t>Decreased free calcium level</a:t>
            </a:r>
          </a:p>
          <a:p>
            <a:pPr marL="658368" lvl="1" indent="-246888" eaLnBrk="1" fontAlgn="auto" hangingPunct="1">
              <a:spcAft>
                <a:spcPts val="0"/>
              </a:spcAft>
              <a:buFont typeface="Georgia"/>
              <a:buChar char="▫"/>
              <a:defRPr/>
            </a:pPr>
            <a:r>
              <a:rPr lang="en-US" dirty="0" smtClean="0"/>
              <a:t>Decreased </a:t>
            </a:r>
            <a:r>
              <a:rPr lang="en-US" dirty="0" err="1" smtClean="0"/>
              <a:t>calcitriol</a:t>
            </a:r>
            <a:r>
              <a:rPr lang="en-US" dirty="0" smtClean="0"/>
              <a:t> level</a:t>
            </a:r>
          </a:p>
          <a:p>
            <a:pPr marL="365760" indent="-256032" eaLnBrk="1" fontAlgn="auto" hangingPunct="1">
              <a:spcAft>
                <a:spcPts val="0"/>
              </a:spcAft>
              <a:buClr>
                <a:schemeClr val="accent3"/>
              </a:buClr>
              <a:buFont typeface="Georgia"/>
              <a:buChar char="•"/>
              <a:defRPr/>
            </a:pPr>
            <a:r>
              <a:rPr lang="en-US" dirty="0" smtClean="0"/>
              <a:t>Increased PTH levels first become evident when GFR drops below 60</a:t>
            </a:r>
            <a:r>
              <a:rPr lang="en-US" sz="1800" dirty="0" smtClean="0"/>
              <a:t>ml/min/1.73m(2), </a:t>
            </a:r>
            <a:r>
              <a:rPr lang="en-US" dirty="0" smtClean="0"/>
              <a:t>serum calcium and phosphate levels are normal until </a:t>
            </a:r>
            <a:r>
              <a:rPr lang="en-US" dirty="0" err="1" smtClean="0"/>
              <a:t>eGFR</a:t>
            </a:r>
            <a:r>
              <a:rPr lang="en-US" dirty="0" smtClean="0"/>
              <a:t> decreases to approximately 20</a:t>
            </a:r>
            <a:r>
              <a:rPr lang="en-US" sz="1800" dirty="0" smtClean="0"/>
              <a:t>ml/min/1.73m(2)</a:t>
            </a:r>
          </a:p>
          <a:p>
            <a:pPr marL="365760" indent="-256032" eaLnBrk="1" fontAlgn="auto" hangingPunct="1">
              <a:spcAft>
                <a:spcPts val="0"/>
              </a:spcAft>
              <a:buClr>
                <a:schemeClr val="accent3"/>
              </a:buClr>
              <a:buFont typeface="Georgia"/>
              <a:buChar char="•"/>
              <a:defRPr/>
            </a:pPr>
            <a:r>
              <a:rPr lang="en-US" dirty="0" smtClean="0"/>
              <a:t>Low levels of </a:t>
            </a:r>
            <a:r>
              <a:rPr lang="en-US" dirty="0" err="1" smtClean="0"/>
              <a:t>calcitriol</a:t>
            </a:r>
            <a:r>
              <a:rPr lang="en-US" dirty="0" smtClean="0"/>
              <a:t> are </a:t>
            </a:r>
            <a:r>
              <a:rPr lang="en-US" dirty="0" err="1" smtClean="0"/>
              <a:t>commom</a:t>
            </a:r>
            <a:r>
              <a:rPr lang="en-US" dirty="0" smtClean="0"/>
              <a:t> at higher levels of GFR</a:t>
            </a:r>
          </a:p>
          <a:p>
            <a:pPr marL="365760" indent="-256032" eaLnBrk="1" fontAlgn="auto" hangingPunct="1">
              <a:spcAft>
                <a:spcPts val="0"/>
              </a:spcAft>
              <a:buClr>
                <a:schemeClr val="accent3"/>
              </a:buClr>
              <a:buFont typeface="Georgia"/>
              <a:buNone/>
              <a:defRPr/>
            </a:pPr>
            <a:endParaRPr lang="en-US" dirty="0" smtClean="0"/>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Phosphorous and </a:t>
            </a:r>
            <a:r>
              <a:rPr lang="en-US" sz="4000" dirty="0" smtClean="0"/>
              <a:t>Secondary Hyperparathyroidism</a:t>
            </a:r>
            <a:endParaRPr lang="en-US" sz="4000" dirty="0"/>
          </a:p>
        </p:txBody>
      </p:sp>
      <p:sp>
        <p:nvSpPr>
          <p:cNvPr id="41986"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94" descr="081004"/>
          <p:cNvPicPr>
            <a:picLocks noChangeAspect="1" noChangeArrowheads="1"/>
          </p:cNvPicPr>
          <p:nvPr/>
        </p:nvPicPr>
        <p:blipFill>
          <a:blip r:embed="rId2" cstate="print"/>
          <a:srcRect/>
          <a:stretch>
            <a:fillRect/>
          </a:stretch>
        </p:blipFill>
        <p:spPr bwMode="auto">
          <a:xfrm>
            <a:off x="762000" y="862013"/>
            <a:ext cx="7620000" cy="546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838200"/>
            <a:ext cx="8229600" cy="838200"/>
          </a:xfrm>
        </p:spPr>
        <p:txBody>
          <a:bodyPr/>
          <a:lstStyle/>
          <a:p>
            <a:pPr eaLnBrk="1" hangingPunct="1"/>
            <a:r>
              <a:rPr lang="en-US" smtClean="0"/>
              <a:t>Direct Phosphorus effect on PTH</a:t>
            </a:r>
          </a:p>
        </p:txBody>
      </p:sp>
      <p:sp>
        <p:nvSpPr>
          <p:cNvPr id="44034" name="Content Placeholder 2"/>
          <p:cNvSpPr>
            <a:spLocks noGrp="1"/>
          </p:cNvSpPr>
          <p:nvPr>
            <p:ph idx="1"/>
          </p:nvPr>
        </p:nvSpPr>
        <p:spPr>
          <a:xfrm>
            <a:off x="457200" y="1600200"/>
            <a:ext cx="8229600" cy="4973638"/>
          </a:xfrm>
        </p:spPr>
        <p:txBody>
          <a:bodyPr/>
          <a:lstStyle/>
          <a:p>
            <a:pPr eaLnBrk="1" hangingPunct="1">
              <a:buFont typeface="Georgia" pitchFamily="18" charset="0"/>
              <a:buNone/>
            </a:pPr>
            <a:endParaRPr lang="en-US" sz="1600" smtClean="0"/>
          </a:p>
          <a:p>
            <a:pPr eaLnBrk="1" hangingPunct="1">
              <a:buFont typeface="Georgia" pitchFamily="18" charset="0"/>
              <a:buNone/>
            </a:pPr>
            <a:r>
              <a:rPr lang="en-US" sz="1000" smtClean="0">
                <a:hlinkClick r:id="rId2" action="ppaction://hlinkfile" tooltip="The Journal of clinical investigation."/>
              </a:rPr>
              <a:t>Clin Invest.</a:t>
            </a:r>
            <a:r>
              <a:rPr lang="en-US" sz="1000" smtClean="0"/>
              <a:t> 1996 Jun 1;97(11):2534-40.</a:t>
            </a:r>
          </a:p>
          <a:p>
            <a:pPr eaLnBrk="1" hangingPunct="1">
              <a:buFont typeface="Georgia" pitchFamily="18" charset="0"/>
              <a:buNone/>
            </a:pPr>
            <a:r>
              <a:rPr lang="en-US" sz="1000" b="1" smtClean="0"/>
              <a:t>Phosphorus restriction prevents parathyroid gland growth. High phosphorus directly stimulates PTH secretion in vitro.</a:t>
            </a:r>
          </a:p>
          <a:p>
            <a:pPr eaLnBrk="1" hangingPunct="1">
              <a:buFont typeface="Georgia" pitchFamily="18" charset="0"/>
              <a:buNone/>
            </a:pPr>
            <a:r>
              <a:rPr lang="en-US" sz="1000" smtClean="0">
                <a:hlinkClick r:id="rId3" action="ppaction://hlinkfile"/>
              </a:rPr>
              <a:t>Slatopolsky E</a:t>
            </a:r>
            <a:r>
              <a:rPr lang="en-US" sz="1000" smtClean="0"/>
              <a:t>, </a:t>
            </a:r>
            <a:r>
              <a:rPr lang="en-US" sz="1000" smtClean="0">
                <a:hlinkClick r:id="rId4" action="ppaction://hlinkfile"/>
              </a:rPr>
              <a:t>Finch J</a:t>
            </a:r>
            <a:r>
              <a:rPr lang="en-US" sz="1000" smtClean="0"/>
              <a:t>, </a:t>
            </a:r>
            <a:r>
              <a:rPr lang="en-US" sz="1000" smtClean="0">
                <a:hlinkClick r:id="rId5" action="ppaction://hlinkfile"/>
              </a:rPr>
              <a:t>Denda M</a:t>
            </a:r>
            <a:r>
              <a:rPr lang="en-US" sz="1000" smtClean="0"/>
              <a:t>, </a:t>
            </a:r>
            <a:r>
              <a:rPr lang="en-US" sz="1000" smtClean="0">
                <a:hlinkClick r:id="rId6" action="ppaction://hlinkfile"/>
              </a:rPr>
              <a:t>Ritter C</a:t>
            </a:r>
            <a:r>
              <a:rPr lang="en-US" sz="1000" smtClean="0"/>
              <a:t>, </a:t>
            </a:r>
            <a:r>
              <a:rPr lang="en-US" sz="1000" smtClean="0">
                <a:hlinkClick r:id="rId2" action="ppaction://hlinkfile"/>
              </a:rPr>
              <a:t>Zhong M</a:t>
            </a:r>
            <a:r>
              <a:rPr lang="en-US" sz="1000" smtClean="0"/>
              <a:t>, </a:t>
            </a:r>
            <a:r>
              <a:rPr lang="en-US" sz="1000" smtClean="0">
                <a:hlinkClick r:id="rId7" action="ppaction://hlinkfile"/>
              </a:rPr>
              <a:t>Dusso A</a:t>
            </a:r>
            <a:endParaRPr lang="en-US" sz="1000" smtClean="0"/>
          </a:p>
          <a:p>
            <a:pPr eaLnBrk="1" hangingPunct="1">
              <a:buFont typeface="Georgia" pitchFamily="18" charset="0"/>
              <a:buNone/>
            </a:pPr>
            <a:r>
              <a:rPr lang="en-US" sz="1000" b="1" smtClean="0"/>
              <a:t>Source </a:t>
            </a:r>
            <a:r>
              <a:rPr lang="en-US" sz="1000" smtClean="0"/>
              <a:t>Department of Internal Medicine, Renal Division, Washington University School of Medicine, St. Louis, Missouri 63110, USA.</a:t>
            </a:r>
          </a:p>
          <a:p>
            <a:pPr eaLnBrk="1" hangingPunct="1">
              <a:buFont typeface="Georgia" pitchFamily="18" charset="0"/>
              <a:buNone/>
            </a:pPr>
            <a:endParaRPr lang="en-US" smtClean="0"/>
          </a:p>
          <a:p>
            <a:pPr eaLnBrk="1" hangingPunct="1"/>
            <a:r>
              <a:rPr lang="en-US" smtClean="0"/>
              <a:t>Experimental study that examined  dietary phosphate restriction in rats with ESRD.  Results revealed that  normalization of plasma phosphate lowered PTH levels from 130 to 35 </a:t>
            </a:r>
            <a:r>
              <a:rPr lang="en-US" sz="1400" smtClean="0"/>
              <a:t>pg/ml.  </a:t>
            </a:r>
            <a:r>
              <a:rPr lang="en-US" smtClean="0"/>
              <a:t>Also prevented parathyroid cell growth</a:t>
            </a:r>
            <a:endParaRPr lang="en-US" sz="1400" smtClean="0"/>
          </a:p>
          <a:p>
            <a:pPr eaLnBrk="1" hangingPunct="1"/>
            <a:r>
              <a:rPr lang="en-US" smtClean="0"/>
              <a:t>serum calcium and calcitriol levels were not altered</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Function of bone</a:t>
            </a:r>
          </a:p>
        </p:txBody>
      </p:sp>
      <p:sp>
        <p:nvSpPr>
          <p:cNvPr id="16386" name="Content Placeholder 2"/>
          <p:cNvSpPr>
            <a:spLocks noGrp="1"/>
          </p:cNvSpPr>
          <p:nvPr>
            <p:ph idx="1"/>
          </p:nvPr>
        </p:nvSpPr>
        <p:spPr/>
        <p:txBody>
          <a:bodyPr/>
          <a:lstStyle/>
          <a:p>
            <a:pPr eaLnBrk="1" hangingPunct="1"/>
            <a:r>
              <a:rPr lang="en-US" smtClean="0"/>
              <a:t>Structural</a:t>
            </a:r>
          </a:p>
          <a:p>
            <a:pPr lvl="1" eaLnBrk="1" hangingPunct="1"/>
            <a:r>
              <a:rPr lang="en-US" smtClean="0"/>
              <a:t>Locomotion</a:t>
            </a:r>
          </a:p>
          <a:p>
            <a:pPr lvl="1" eaLnBrk="1" hangingPunct="1"/>
            <a:r>
              <a:rPr lang="en-US" smtClean="0"/>
              <a:t>Respiration</a:t>
            </a:r>
          </a:p>
          <a:p>
            <a:pPr lvl="1" eaLnBrk="1" hangingPunct="1"/>
            <a:r>
              <a:rPr lang="en-US" smtClean="0"/>
              <a:t>Protection of internal organs </a:t>
            </a:r>
          </a:p>
          <a:p>
            <a:pPr eaLnBrk="1" hangingPunct="1"/>
            <a:r>
              <a:rPr lang="en-US" smtClean="0"/>
              <a:t>Metabolic</a:t>
            </a:r>
          </a:p>
          <a:p>
            <a:pPr lvl="1" eaLnBrk="1" hangingPunct="1"/>
            <a:r>
              <a:rPr lang="en-US" smtClean="0"/>
              <a:t>Calcium</a:t>
            </a:r>
          </a:p>
          <a:p>
            <a:pPr lvl="1" eaLnBrk="1" hangingPunct="1"/>
            <a:r>
              <a:rPr lang="en-US" smtClean="0"/>
              <a:t>Phosphorus</a:t>
            </a:r>
          </a:p>
          <a:p>
            <a:pPr lvl="1" eaLnBrk="1" hangingPunct="1"/>
            <a:r>
              <a:rPr lang="en-US" smtClean="0"/>
              <a:t>Carbonate</a:t>
            </a:r>
          </a:p>
          <a:p>
            <a:pPr lvl="1" eaLnBrk="1" hangingPunct="1"/>
            <a:r>
              <a:rPr lang="en-US" smtClean="0"/>
              <a:t>Contributes to hydrogen ion concentration</a:t>
            </a:r>
          </a:p>
          <a:p>
            <a:pPr lvl="1"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cstate="print"/>
          <a:srcRect/>
          <a:stretch>
            <a:fillRect/>
          </a:stretch>
        </p:blipFill>
        <p:spPr bwMode="auto">
          <a:xfrm>
            <a:off x="914400" y="838200"/>
            <a:ext cx="72818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cstate="print"/>
          <a:srcRect/>
          <a:stretch>
            <a:fillRect/>
          </a:stretch>
        </p:blipFill>
        <p:spPr bwMode="auto">
          <a:xfrm>
            <a:off x="1219200" y="1219200"/>
            <a:ext cx="69357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err="1" smtClean="0"/>
              <a:t>Calcitriol</a:t>
            </a:r>
            <a:r>
              <a:rPr lang="en-US" dirty="0" smtClean="0"/>
              <a:t> and Secondary Hyperparathyroidism</a:t>
            </a:r>
            <a:endParaRPr lang="en-US" dirty="0"/>
          </a:p>
        </p:txBody>
      </p:sp>
      <p:sp>
        <p:nvSpPr>
          <p:cNvPr id="47106"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Decreased calcitriol activity</a:t>
            </a:r>
          </a:p>
        </p:txBody>
      </p:sp>
      <p:sp>
        <p:nvSpPr>
          <p:cNvPr id="48130" name="Content Placeholder 2"/>
          <p:cNvSpPr>
            <a:spLocks noGrp="1"/>
          </p:cNvSpPr>
          <p:nvPr>
            <p:ph idx="1"/>
          </p:nvPr>
        </p:nvSpPr>
        <p:spPr/>
        <p:txBody>
          <a:bodyPr/>
          <a:lstStyle/>
          <a:p>
            <a:pPr eaLnBrk="1" hangingPunct="1"/>
            <a:r>
              <a:rPr lang="en-US" smtClean="0"/>
              <a:t>Renal calcitriol production declines due to several mechanisms</a:t>
            </a:r>
            <a:endParaRPr lang="en-US" sz="2400" smtClean="0"/>
          </a:p>
          <a:p>
            <a:pPr lvl="1" eaLnBrk="1" hangingPunct="1"/>
            <a:r>
              <a:rPr lang="en-US" sz="2400" smtClean="0"/>
              <a:t>Decline in GFR: limits delivery of 25- hydroxyvitamin D  to the site of 1 </a:t>
            </a:r>
            <a:r>
              <a:rPr lang="el-GR" sz="2400" smtClean="0"/>
              <a:t>α</a:t>
            </a:r>
            <a:r>
              <a:rPr lang="en-US" sz="2400" smtClean="0"/>
              <a:t>-hydroxylase activity in PCT</a:t>
            </a:r>
          </a:p>
          <a:p>
            <a:pPr lvl="1" eaLnBrk="1" hangingPunct="1"/>
            <a:r>
              <a:rPr lang="en-US" sz="2400" smtClean="0"/>
              <a:t>Phosphate retention: indirectly stimulates FGF-23 which directly decreases activity of 1 </a:t>
            </a:r>
            <a:r>
              <a:rPr lang="el-GR" sz="2400" smtClean="0"/>
              <a:t>α</a:t>
            </a:r>
            <a:r>
              <a:rPr lang="en-US" sz="2400" smtClean="0"/>
              <a:t>-hydroxylase </a:t>
            </a:r>
          </a:p>
          <a:p>
            <a:pPr lvl="1" eaLnBrk="1" hangingPunct="1"/>
            <a:r>
              <a:rPr lang="en-US" sz="2400" smtClean="0"/>
              <a:t>PTH fragments directly decrease calcitriol activity</a:t>
            </a:r>
          </a:p>
          <a:p>
            <a:pPr eaLnBrk="1" hangingPunct="1"/>
            <a:r>
              <a:rPr lang="en-US" smtClean="0"/>
              <a:t>Low levels of calcitriol contribute to the pathogenesis of hyperparathyroidism</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descr="http://www.expertconsultbook.com/expertconsult/b/bbmapAsset?appID=NGE&amp;isbn=978-0-323-05876-6&amp;eid=4-u1.0-B978-0-323-05876-6..00081-2..f081-006-9780323058766&amp;assetType=full"/>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en-US">
              <a:latin typeface="Georgia" pitchFamily="18" charset="0"/>
            </a:endParaRPr>
          </a:p>
        </p:txBody>
      </p:sp>
      <p:pic>
        <p:nvPicPr>
          <p:cNvPr id="49154" name="Picture 96" descr="081006"/>
          <p:cNvPicPr preferRelativeResize="0">
            <a:picLocks noChangeArrowheads="1"/>
          </p:cNvPicPr>
          <p:nvPr/>
        </p:nvPicPr>
        <p:blipFill>
          <a:blip r:embed="rId2" cstate="print"/>
          <a:srcRect/>
          <a:stretch>
            <a:fillRect/>
          </a:stretch>
        </p:blipFill>
        <p:spPr bwMode="auto">
          <a:xfrm>
            <a:off x="1481138" y="381000"/>
            <a:ext cx="6519862"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609600"/>
            <a:ext cx="8229600" cy="838200"/>
          </a:xfrm>
        </p:spPr>
        <p:txBody>
          <a:bodyPr/>
          <a:lstStyle/>
          <a:p>
            <a:pPr eaLnBrk="1" hangingPunct="1"/>
            <a:r>
              <a:rPr lang="en-US" smtClean="0"/>
              <a:t>Other Factors</a:t>
            </a:r>
          </a:p>
        </p:txBody>
      </p:sp>
      <p:sp>
        <p:nvSpPr>
          <p:cNvPr id="50178" name="Content Placeholder 2"/>
          <p:cNvSpPr>
            <a:spLocks noGrp="1"/>
          </p:cNvSpPr>
          <p:nvPr>
            <p:ph idx="1"/>
          </p:nvPr>
        </p:nvSpPr>
        <p:spPr>
          <a:xfrm>
            <a:off x="457200" y="1447800"/>
            <a:ext cx="8229600" cy="5126038"/>
          </a:xfrm>
        </p:spPr>
        <p:txBody>
          <a:bodyPr/>
          <a:lstStyle/>
          <a:p>
            <a:pPr eaLnBrk="1" hangingPunct="1"/>
            <a:r>
              <a:rPr lang="en-US" smtClean="0"/>
              <a:t>Hypocalcemia</a:t>
            </a:r>
          </a:p>
          <a:p>
            <a:pPr lvl="1" eaLnBrk="1" hangingPunct="1"/>
            <a:r>
              <a:rPr lang="en-US" smtClean="0"/>
              <a:t>Increases PTH mRNA levels and stimulates proliferation of parathyroid cells over days to wks</a:t>
            </a:r>
          </a:p>
          <a:p>
            <a:pPr lvl="1" eaLnBrk="1" hangingPunct="1"/>
            <a:r>
              <a:rPr lang="en-US" smtClean="0"/>
              <a:t>Decrease number of calcium-sensing receptors</a:t>
            </a:r>
          </a:p>
          <a:p>
            <a:pPr eaLnBrk="1" hangingPunct="1"/>
            <a:r>
              <a:rPr lang="en-US" smtClean="0"/>
              <a:t>FGF 23</a:t>
            </a:r>
          </a:p>
          <a:p>
            <a:pPr lvl="1" eaLnBrk="1" hangingPunct="1"/>
            <a:r>
              <a:rPr lang="en-US" smtClean="0"/>
              <a:t>Acts to suppress PTH secretion</a:t>
            </a:r>
          </a:p>
          <a:p>
            <a:pPr eaLnBrk="1" hangingPunct="1"/>
            <a:r>
              <a:rPr lang="en-US" smtClean="0"/>
              <a:t>Skeletal resistance to PTH</a:t>
            </a:r>
          </a:p>
          <a:p>
            <a:pPr lvl="1" eaLnBrk="1" hangingPunct="1"/>
            <a:r>
              <a:rPr lang="en-US" smtClean="0"/>
              <a:t>Downregulation of PTH receptors</a:t>
            </a:r>
          </a:p>
          <a:p>
            <a:pPr eaLnBrk="1" hangingPunct="1"/>
            <a:r>
              <a:rPr lang="en-US" smtClean="0"/>
              <a:t>Metabolic acidosis</a:t>
            </a:r>
          </a:p>
          <a:p>
            <a:pPr lvl="1" eaLnBrk="1" hangingPunct="1"/>
            <a:r>
              <a:rPr lang="en-US" smtClean="0"/>
              <a:t>Stimulates cell mediated bone resorption via osteoclastic activity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62000"/>
            <a:ext cx="8229600" cy="1066800"/>
          </a:xfrm>
        </p:spPr>
        <p:txBody>
          <a:bodyPr/>
          <a:lstStyle/>
          <a:p>
            <a:pPr eaLnBrk="1" hangingPunct="1"/>
            <a:r>
              <a:rPr lang="en-US" smtClean="0"/>
              <a:t>Adynamic bone disease</a:t>
            </a:r>
          </a:p>
        </p:txBody>
      </p:sp>
      <p:sp>
        <p:nvSpPr>
          <p:cNvPr id="3" name="Content Placeholder 2"/>
          <p:cNvSpPr>
            <a:spLocks noGrp="1"/>
          </p:cNvSpPr>
          <p:nvPr>
            <p:ph idx="1"/>
          </p:nvPr>
        </p:nvSpPr>
        <p:spPr>
          <a:xfrm>
            <a:off x="457200" y="1828800"/>
            <a:ext cx="8229600" cy="4745038"/>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smtClean="0"/>
              <a:t>Bone turnover is markedly reduced</a:t>
            </a:r>
          </a:p>
          <a:p>
            <a:pPr marL="365760" indent="-256032" eaLnBrk="1" fontAlgn="auto" hangingPunct="1">
              <a:spcAft>
                <a:spcPts val="0"/>
              </a:spcAft>
              <a:buClr>
                <a:schemeClr val="accent3"/>
              </a:buClr>
              <a:buFont typeface="Georgia"/>
              <a:buChar char="•"/>
              <a:defRPr/>
            </a:pPr>
            <a:r>
              <a:rPr lang="en-US" dirty="0" smtClean="0"/>
              <a:t>Lack of bone cell activity (</a:t>
            </a:r>
            <a:r>
              <a:rPr lang="en-US" dirty="0" err="1" smtClean="0"/>
              <a:t>osteoblasts</a:t>
            </a:r>
            <a:r>
              <a:rPr lang="en-US" dirty="0" smtClean="0"/>
              <a:t> and </a:t>
            </a:r>
            <a:r>
              <a:rPr lang="en-US" dirty="0" err="1" smtClean="0"/>
              <a:t>osteoclasts</a:t>
            </a:r>
            <a:r>
              <a:rPr lang="en-US" dirty="0" smtClean="0"/>
              <a:t>)</a:t>
            </a:r>
          </a:p>
          <a:p>
            <a:pPr marL="365760" indent="-256032" eaLnBrk="1" fontAlgn="auto" hangingPunct="1">
              <a:spcAft>
                <a:spcPts val="0"/>
              </a:spcAft>
              <a:buClr>
                <a:schemeClr val="accent3"/>
              </a:buClr>
              <a:buFont typeface="Georgia"/>
              <a:buChar char="•"/>
              <a:defRPr/>
            </a:pPr>
            <a:r>
              <a:rPr lang="en-US" dirty="0" smtClean="0"/>
              <a:t>No increase in </a:t>
            </a:r>
            <a:r>
              <a:rPr lang="en-US" dirty="0" err="1" smtClean="0"/>
              <a:t>osteoid</a:t>
            </a:r>
            <a:r>
              <a:rPr lang="en-US" dirty="0" smtClean="0"/>
              <a:t> formation as seen in </a:t>
            </a:r>
            <a:r>
              <a:rPr lang="en-US" dirty="0" err="1" smtClean="0"/>
              <a:t>osteomalacia</a:t>
            </a:r>
            <a:endParaRPr lang="en-US" dirty="0" smtClean="0"/>
          </a:p>
          <a:p>
            <a:pPr marL="365760" indent="-256032" eaLnBrk="1" fontAlgn="auto" hangingPunct="1">
              <a:spcAft>
                <a:spcPts val="0"/>
              </a:spcAft>
              <a:buClr>
                <a:schemeClr val="accent3"/>
              </a:buClr>
              <a:buFont typeface="Georgia"/>
              <a:buChar char="•"/>
              <a:defRPr/>
            </a:pPr>
            <a:r>
              <a:rPr lang="en-US" dirty="0" smtClean="0"/>
              <a:t>Consequence of inadequately low PTH which causes suppression or cessation of both </a:t>
            </a:r>
            <a:r>
              <a:rPr lang="en-US" dirty="0" err="1" smtClean="0"/>
              <a:t>osteoblast</a:t>
            </a:r>
            <a:r>
              <a:rPr lang="en-US" dirty="0" smtClean="0"/>
              <a:t> and </a:t>
            </a:r>
            <a:r>
              <a:rPr lang="en-US" dirty="0" err="1" smtClean="0"/>
              <a:t>osteoclast</a:t>
            </a:r>
            <a:endParaRPr lang="en-US" dirty="0" smtClean="0"/>
          </a:p>
          <a:p>
            <a:pPr marL="365760" indent="-256032" eaLnBrk="1" fontAlgn="auto" hangingPunct="1">
              <a:spcAft>
                <a:spcPts val="0"/>
              </a:spcAft>
              <a:buClr>
                <a:schemeClr val="accent3"/>
              </a:buClr>
              <a:buFont typeface="Georgia"/>
              <a:buChar char="•"/>
              <a:defRPr/>
            </a:pPr>
            <a:r>
              <a:rPr lang="en-US" dirty="0" smtClean="0"/>
              <a:t>Iatrogenic </a:t>
            </a:r>
            <a:r>
              <a:rPr lang="en-US" dirty="0" err="1" smtClean="0"/>
              <a:t>oversuppression</a:t>
            </a:r>
            <a:r>
              <a:rPr lang="en-US" dirty="0" smtClean="0"/>
              <a:t> ( high doses of calcium containing phosphate binders, high </a:t>
            </a:r>
            <a:r>
              <a:rPr lang="en-US" dirty="0" err="1" smtClean="0"/>
              <a:t>dialysate</a:t>
            </a:r>
            <a:r>
              <a:rPr lang="en-US" dirty="0" smtClean="0"/>
              <a:t> calcium concentration, high dose active vitamin D metabolites, and after </a:t>
            </a:r>
            <a:r>
              <a:rPr lang="en-US" dirty="0" err="1" smtClean="0"/>
              <a:t>parathyroidectomy</a:t>
            </a:r>
            <a:r>
              <a:rPr lang="en-US" dirty="0" smtClean="0"/>
              <a:t>)</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7" descr="081016"/>
          <p:cNvPicPr>
            <a:picLocks noChangeAspect="1" noChangeArrowheads="1"/>
          </p:cNvPicPr>
          <p:nvPr/>
        </p:nvPicPr>
        <p:blipFill>
          <a:blip r:embed="rId2" cstate="print"/>
          <a:srcRect/>
          <a:stretch>
            <a:fillRect/>
          </a:stretch>
        </p:blipFill>
        <p:spPr bwMode="auto">
          <a:xfrm>
            <a:off x="757238" y="990600"/>
            <a:ext cx="76295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762000"/>
            <a:ext cx="8229600" cy="1447800"/>
          </a:xfrm>
        </p:spPr>
        <p:txBody>
          <a:bodyPr/>
          <a:lstStyle/>
          <a:p>
            <a:pPr eaLnBrk="1" hangingPunct="1"/>
            <a:r>
              <a:rPr lang="en-US" sz="1600" b="1" smtClean="0"/>
              <a:t>Effects of Sevelamer Hydrochloride and Calcium Carbonate on Renal Osteodystrophy in Hemodialysis Patients</a:t>
            </a:r>
            <a:br>
              <a:rPr lang="en-US" sz="1600" b="1" smtClean="0"/>
            </a:br>
            <a:r>
              <a:rPr lang="en-US" sz="1600" smtClean="0"/>
              <a:t>Ferreira A, Frazao JM, Monier- Faugere MC, et al.</a:t>
            </a:r>
            <a:r>
              <a:rPr lang="en-US" sz="2000" smtClean="0"/>
              <a:t/>
            </a:r>
            <a:br>
              <a:rPr lang="en-US" sz="2000" smtClean="0"/>
            </a:br>
            <a:endParaRPr lang="en-US" sz="2000" smtClean="0"/>
          </a:p>
        </p:txBody>
      </p:sp>
      <p:sp>
        <p:nvSpPr>
          <p:cNvPr id="53250" name="Content Placeholder 2"/>
          <p:cNvSpPr>
            <a:spLocks noGrp="1"/>
          </p:cNvSpPr>
          <p:nvPr>
            <p:ph idx="1"/>
          </p:nvPr>
        </p:nvSpPr>
        <p:spPr>
          <a:xfrm>
            <a:off x="457200" y="1752600"/>
            <a:ext cx="8229600" cy="4821238"/>
          </a:xfrm>
        </p:spPr>
        <p:txBody>
          <a:bodyPr/>
          <a:lstStyle/>
          <a:p>
            <a:pPr eaLnBrk="1" hangingPunct="1"/>
            <a:r>
              <a:rPr lang="en-US" sz="2400" smtClean="0"/>
              <a:t>54 week randomized, open label study</a:t>
            </a:r>
          </a:p>
          <a:p>
            <a:pPr eaLnBrk="1" hangingPunct="1"/>
            <a:r>
              <a:rPr lang="en-US" sz="2400" smtClean="0"/>
              <a:t>119 hemodialysis patients received baseline bone biopsy  </a:t>
            </a:r>
          </a:p>
          <a:p>
            <a:pPr eaLnBrk="1" hangingPunct="1"/>
            <a:r>
              <a:rPr lang="en-US" sz="2400" smtClean="0"/>
              <a:t>Assigned to calcium carbonate or sevelamer hydrochloride for 1 year, then second biopsy perfomed</a:t>
            </a:r>
          </a:p>
          <a:p>
            <a:pPr eaLnBrk="1" hangingPunct="1"/>
            <a:r>
              <a:rPr lang="en-US" sz="2400" smtClean="0"/>
              <a:t>Serum phosphorus, calcium, and iPTH were controlled</a:t>
            </a:r>
          </a:p>
          <a:p>
            <a:pPr eaLnBrk="1" hangingPunct="1"/>
            <a:r>
              <a:rPr lang="en-US" sz="2400" smtClean="0"/>
              <a:t>ABD most frequent  baseline bone abnormality (59%)</a:t>
            </a:r>
          </a:p>
          <a:p>
            <a:pPr eaLnBrk="1" hangingPunct="1"/>
            <a:r>
              <a:rPr lang="en-US" sz="2400" smtClean="0"/>
              <a:t>Primary end points (</a:t>
            </a:r>
            <a:r>
              <a:rPr lang="en-US" sz="2400" smtClean="0">
                <a:sym typeface="Wingdings" pitchFamily="2" charset="2"/>
              </a:rPr>
              <a:t>1)</a:t>
            </a:r>
            <a:r>
              <a:rPr lang="en-US" sz="2400" smtClean="0"/>
              <a:t> changes from baseline in mineralization lag time in lamellar bone and osteoid thickness and  (2) changes in bone turnover  </a:t>
            </a:r>
          </a:p>
          <a:p>
            <a:pPr eaLnBrk="1" hangingPunct="1"/>
            <a:r>
              <a:rPr lang="en-US" sz="2400" smtClean="0"/>
              <a:t>Secondary end points were the percentage of patients who developed  (1) Osteomalacia, (2) HPBD, and (3) ABD</a:t>
            </a:r>
          </a:p>
        </p:txBody>
      </p:sp>
      <p:pic>
        <p:nvPicPr>
          <p:cNvPr id="53251" name="Picture 3"/>
          <p:cNvPicPr>
            <a:picLocks noChangeAspect="1" noChangeArrowheads="1"/>
          </p:cNvPicPr>
          <p:nvPr/>
        </p:nvPicPr>
        <p:blipFill>
          <a:blip r:embed="rId2" cstate="print"/>
          <a:srcRect/>
          <a:stretch>
            <a:fillRect/>
          </a:stretch>
        </p:blipFill>
        <p:spPr bwMode="auto">
          <a:xfrm>
            <a:off x="7391400" y="6538913"/>
            <a:ext cx="1600200" cy="31908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noChangeArrowheads="1"/>
          </p:cNvPicPr>
          <p:nvPr/>
        </p:nvPicPr>
        <p:blipFill>
          <a:blip r:embed="rId2" cstate="print"/>
          <a:srcRect/>
          <a:stretch>
            <a:fillRect/>
          </a:stretch>
        </p:blipFill>
        <p:spPr bwMode="auto">
          <a:xfrm>
            <a:off x="228600" y="1295400"/>
            <a:ext cx="8604250" cy="4391025"/>
          </a:xfrm>
          <a:prstGeom prst="rect">
            <a:avLst/>
          </a:prstGeom>
          <a:noFill/>
          <a:ln w="9525">
            <a:noFill/>
            <a:round/>
            <a:headEnd/>
            <a:tailEnd/>
          </a:ln>
        </p:spPr>
      </p:pic>
      <p:pic>
        <p:nvPicPr>
          <p:cNvPr id="54274" name="Picture 2"/>
          <p:cNvPicPr>
            <a:picLocks noChangeAspect="1" noChangeArrowheads="1"/>
          </p:cNvPicPr>
          <p:nvPr/>
        </p:nvPicPr>
        <p:blipFill>
          <a:blip r:embed="rId3" cstate="print"/>
          <a:srcRect/>
          <a:stretch>
            <a:fillRect/>
          </a:stretch>
        </p:blipFill>
        <p:spPr bwMode="auto">
          <a:xfrm>
            <a:off x="6705600" y="6172200"/>
            <a:ext cx="2095500" cy="417513"/>
          </a:xfrm>
          <a:prstGeom prst="rect">
            <a:avLst/>
          </a:prstGeom>
          <a:noFill/>
          <a:ln w="9525">
            <a:noFill/>
            <a:round/>
            <a:headEnd/>
            <a:tailEnd/>
          </a:ln>
        </p:spPr>
      </p:pic>
      <p:sp>
        <p:nvSpPr>
          <p:cNvPr id="54275" name="Text Box 4"/>
          <p:cNvSpPr txBox="1">
            <a:spLocks noChangeArrowheads="1"/>
          </p:cNvSpPr>
          <p:nvPr/>
        </p:nvSpPr>
        <p:spPr bwMode="auto">
          <a:xfrm>
            <a:off x="457200" y="6400800"/>
            <a:ext cx="4319588" cy="255588"/>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ea typeface="msgothic"/>
                <a:cs typeface="msgothic"/>
              </a:rPr>
              <a:t>Ferreira A et al. JASN 2008;19:405-412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609600"/>
            <a:ext cx="8229600" cy="838200"/>
          </a:xfrm>
        </p:spPr>
        <p:txBody>
          <a:bodyPr/>
          <a:lstStyle/>
          <a:p>
            <a:pPr eaLnBrk="1" hangingPunct="1"/>
            <a:r>
              <a:rPr lang="en-US" smtClean="0"/>
              <a:t>Types of Bone</a:t>
            </a:r>
          </a:p>
        </p:txBody>
      </p:sp>
      <p:sp>
        <p:nvSpPr>
          <p:cNvPr id="18434" name="Content Placeholder 2"/>
          <p:cNvSpPr>
            <a:spLocks noGrp="1"/>
          </p:cNvSpPr>
          <p:nvPr>
            <p:ph idx="1"/>
          </p:nvPr>
        </p:nvSpPr>
        <p:spPr>
          <a:xfrm>
            <a:off x="457200" y="1524000"/>
            <a:ext cx="8229600" cy="5049838"/>
          </a:xfrm>
        </p:spPr>
        <p:txBody>
          <a:bodyPr/>
          <a:lstStyle/>
          <a:p>
            <a:pPr eaLnBrk="1" hangingPunct="1"/>
            <a:r>
              <a:rPr lang="en-US" b="1" smtClean="0"/>
              <a:t>Cortical bone </a:t>
            </a:r>
            <a:r>
              <a:rPr lang="en-US" smtClean="0"/>
              <a:t>is dense and compact.</a:t>
            </a:r>
          </a:p>
          <a:p>
            <a:pPr lvl="1" eaLnBrk="1" hangingPunct="1"/>
            <a:r>
              <a:rPr lang="en-US" smtClean="0"/>
              <a:t> the outer part of all skeletal structures. </a:t>
            </a:r>
          </a:p>
          <a:p>
            <a:pPr lvl="1" eaLnBrk="1" hangingPunct="1"/>
            <a:r>
              <a:rPr lang="en-US" smtClean="0"/>
              <a:t>The lamellae may be extensive (circumferential) or tightly packed in concentric circles in osteons. </a:t>
            </a:r>
          </a:p>
          <a:p>
            <a:pPr lvl="1" eaLnBrk="1" hangingPunct="1"/>
            <a:r>
              <a:rPr lang="en-US" smtClean="0"/>
              <a:t> comprises 80 percent of the skeletal weight. </a:t>
            </a:r>
          </a:p>
          <a:p>
            <a:pPr eaLnBrk="1" hangingPunct="1"/>
            <a:r>
              <a:rPr lang="en-US" smtClean="0"/>
              <a:t>Its major function is to provide mechanical strength and protection, but it can participate in metabolic responses, particularly when there is severe or prolonged mineral deficit.</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2" cstate="print"/>
          <a:srcRect/>
          <a:stretch>
            <a:fillRect/>
          </a:stretch>
        </p:blipFill>
        <p:spPr bwMode="auto">
          <a:xfrm>
            <a:off x="914400" y="685800"/>
            <a:ext cx="4343400" cy="5943600"/>
          </a:xfrm>
          <a:prstGeom prst="rect">
            <a:avLst/>
          </a:prstGeom>
          <a:noFill/>
          <a:ln w="9525">
            <a:noFill/>
            <a:round/>
            <a:headEnd/>
            <a:tailEnd/>
          </a:ln>
        </p:spPr>
      </p:pic>
      <p:pic>
        <p:nvPicPr>
          <p:cNvPr id="55298" name="Picture 2"/>
          <p:cNvPicPr>
            <a:picLocks noChangeAspect="1" noChangeArrowheads="1"/>
          </p:cNvPicPr>
          <p:nvPr/>
        </p:nvPicPr>
        <p:blipFill>
          <a:blip r:embed="rId3" cstate="print"/>
          <a:srcRect/>
          <a:stretch>
            <a:fillRect/>
          </a:stretch>
        </p:blipFill>
        <p:spPr bwMode="auto">
          <a:xfrm>
            <a:off x="6553200" y="6019800"/>
            <a:ext cx="2095500" cy="417513"/>
          </a:xfrm>
          <a:prstGeom prst="rect">
            <a:avLst/>
          </a:prstGeom>
          <a:noFill/>
          <a:ln w="9525">
            <a:noFill/>
            <a:round/>
            <a:headEnd/>
            <a:tailEnd/>
          </a:ln>
        </p:spPr>
      </p:pic>
      <p:sp>
        <p:nvSpPr>
          <p:cNvPr id="55299" name="Text Box 4"/>
          <p:cNvSpPr txBox="1">
            <a:spLocks noChangeArrowheads="1"/>
          </p:cNvSpPr>
          <p:nvPr/>
        </p:nvSpPr>
        <p:spPr bwMode="auto">
          <a:xfrm>
            <a:off x="4572000" y="6602413"/>
            <a:ext cx="4319588" cy="255587"/>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ea typeface="msgothic"/>
                <a:cs typeface="msgothic"/>
              </a:rPr>
              <a:t>Ferreira A et al. JASN 2008;19:405-412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2" cstate="print"/>
          <a:srcRect/>
          <a:stretch>
            <a:fillRect/>
          </a:stretch>
        </p:blipFill>
        <p:spPr bwMode="auto">
          <a:xfrm>
            <a:off x="381000" y="533400"/>
            <a:ext cx="8029575" cy="5715000"/>
          </a:xfrm>
          <a:prstGeom prst="rect">
            <a:avLst/>
          </a:prstGeom>
          <a:noFill/>
          <a:ln w="9525">
            <a:noFill/>
            <a:round/>
            <a:headEnd/>
            <a:tailEnd/>
          </a:ln>
        </p:spPr>
      </p:pic>
      <p:pic>
        <p:nvPicPr>
          <p:cNvPr id="56322" name="Picture 2"/>
          <p:cNvPicPr>
            <a:picLocks noChangeAspect="1" noChangeArrowheads="1"/>
          </p:cNvPicPr>
          <p:nvPr/>
        </p:nvPicPr>
        <p:blipFill>
          <a:blip r:embed="rId3" cstate="print"/>
          <a:srcRect/>
          <a:stretch>
            <a:fillRect/>
          </a:stretch>
        </p:blipFill>
        <p:spPr bwMode="auto">
          <a:xfrm>
            <a:off x="6629400" y="6440488"/>
            <a:ext cx="2095500" cy="417512"/>
          </a:xfrm>
          <a:prstGeom prst="rect">
            <a:avLst/>
          </a:prstGeom>
          <a:noFill/>
          <a:ln w="9525">
            <a:noFill/>
            <a:round/>
            <a:headEnd/>
            <a:tailEnd/>
          </a:ln>
        </p:spPr>
      </p:pic>
      <p:sp>
        <p:nvSpPr>
          <p:cNvPr id="56323" name="Text Box 4"/>
          <p:cNvSpPr txBox="1">
            <a:spLocks noChangeArrowheads="1"/>
          </p:cNvSpPr>
          <p:nvPr/>
        </p:nvSpPr>
        <p:spPr bwMode="auto">
          <a:xfrm>
            <a:off x="1027113" y="6583363"/>
            <a:ext cx="4319587" cy="255587"/>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ea typeface="msgothic"/>
                <a:cs typeface="msgothic"/>
              </a:rPr>
              <a:t>Ferreira A et al. JASN 2008;19:405-412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457200"/>
            <a:ext cx="8229600" cy="1066800"/>
          </a:xfrm>
        </p:spPr>
        <p:txBody>
          <a:bodyPr/>
          <a:lstStyle/>
          <a:p>
            <a:pPr eaLnBrk="1" hangingPunct="1"/>
            <a:r>
              <a:rPr lang="en-US" smtClean="0"/>
              <a:t>Results/Discussion</a:t>
            </a:r>
          </a:p>
        </p:txBody>
      </p:sp>
      <p:sp>
        <p:nvSpPr>
          <p:cNvPr id="57346" name="Content Placeholder 2"/>
          <p:cNvSpPr>
            <a:spLocks noGrp="1"/>
          </p:cNvSpPr>
          <p:nvPr>
            <p:ph idx="1"/>
          </p:nvPr>
        </p:nvSpPr>
        <p:spPr>
          <a:xfrm>
            <a:off x="457200" y="1371600"/>
            <a:ext cx="8229600" cy="5202238"/>
          </a:xfrm>
        </p:spPr>
        <p:txBody>
          <a:bodyPr/>
          <a:lstStyle/>
          <a:p>
            <a:pPr eaLnBrk="1" hangingPunct="1"/>
            <a:r>
              <a:rPr lang="en-US" sz="2600" smtClean="0"/>
              <a:t>No statistically significant difference in bone turnover or mineralization between the two groups</a:t>
            </a:r>
          </a:p>
          <a:p>
            <a:pPr eaLnBrk="1" hangingPunct="1"/>
            <a:r>
              <a:rPr lang="en-US" sz="2600" smtClean="0"/>
              <a:t>Sevelamer group showed increased bone formation and trabecular architecture improvement*</a:t>
            </a:r>
          </a:p>
          <a:p>
            <a:pPr eaLnBrk="1" hangingPunct="1"/>
            <a:r>
              <a:rPr lang="en-US" sz="2600" smtClean="0"/>
              <a:t>Higher use of calcitriol and vitamin d analogs in sevelamer group ( lower calcium levels)</a:t>
            </a:r>
          </a:p>
          <a:p>
            <a:pPr eaLnBrk="1" hangingPunct="1"/>
            <a:r>
              <a:rPr lang="en-US" sz="2600" smtClean="0"/>
              <a:t>High prevalence of ABD despite most patients being treated in accordance with K/DOQI guidelines</a:t>
            </a:r>
          </a:p>
          <a:p>
            <a:pPr lvl="1" eaLnBrk="1" hangingPunct="1"/>
            <a:r>
              <a:rPr lang="en-US" sz="2400" smtClean="0"/>
              <a:t>98% were on calcium carbonate prior to study</a:t>
            </a:r>
          </a:p>
          <a:p>
            <a:pPr lvl="1" eaLnBrk="1" hangingPunct="1"/>
            <a:r>
              <a:rPr lang="en-US" sz="2400" smtClean="0"/>
              <a:t>65% had received calcitriol</a:t>
            </a:r>
          </a:p>
          <a:p>
            <a:pPr lvl="1" eaLnBrk="1" hangingPunct="1"/>
            <a:r>
              <a:rPr lang="en-US" sz="2400" smtClean="0"/>
              <a:t>May explain why baseline mean iPTH value were low (150 to 300 pg/ml)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762000"/>
            <a:ext cx="8229600" cy="838200"/>
          </a:xfrm>
        </p:spPr>
        <p:txBody>
          <a:bodyPr/>
          <a:lstStyle/>
          <a:p>
            <a:pPr eaLnBrk="1" hangingPunct="1"/>
            <a:r>
              <a:rPr lang="en-US" smtClean="0"/>
              <a:t>Osteomalacia</a:t>
            </a:r>
          </a:p>
        </p:txBody>
      </p:sp>
      <p:sp>
        <p:nvSpPr>
          <p:cNvPr id="58370" name="Content Placeholder 2"/>
          <p:cNvSpPr>
            <a:spLocks noGrp="1"/>
          </p:cNvSpPr>
          <p:nvPr>
            <p:ph idx="1"/>
          </p:nvPr>
        </p:nvSpPr>
        <p:spPr>
          <a:xfrm>
            <a:off x="457200" y="1752600"/>
            <a:ext cx="8229600" cy="4821238"/>
          </a:xfrm>
        </p:spPr>
        <p:txBody>
          <a:bodyPr/>
          <a:lstStyle/>
          <a:p>
            <a:pPr eaLnBrk="1" hangingPunct="1"/>
            <a:r>
              <a:rPr lang="en-US" smtClean="0"/>
              <a:t>Reduction in bone turnover, bone- forming cells and bone-resorbing cells</a:t>
            </a:r>
          </a:p>
          <a:p>
            <a:pPr eaLnBrk="1" hangingPunct="1"/>
            <a:r>
              <a:rPr lang="en-US" smtClean="0"/>
              <a:t>Marked increase in the volume of unmineralized bone</a:t>
            </a:r>
          </a:p>
          <a:p>
            <a:pPr eaLnBrk="1" hangingPunct="1"/>
            <a:r>
              <a:rPr lang="en-US" smtClean="0"/>
              <a:t>Historically associated with aluminum toxicity in ESRD patients</a:t>
            </a:r>
          </a:p>
          <a:p>
            <a:pPr eaLnBrk="1" hangingPunct="1"/>
            <a:r>
              <a:rPr lang="en-US" smtClean="0"/>
              <a:t>Incidence has decreased with abandonment of aluminum- based phosphate binders  and more efficient techniques for water treatment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Mixed Uremic Osteodystrophy</a:t>
            </a:r>
          </a:p>
        </p:txBody>
      </p:sp>
      <p:sp>
        <p:nvSpPr>
          <p:cNvPr id="59394" name="Content Placeholder 2"/>
          <p:cNvSpPr>
            <a:spLocks noGrp="1"/>
          </p:cNvSpPr>
          <p:nvPr>
            <p:ph idx="1"/>
          </p:nvPr>
        </p:nvSpPr>
        <p:spPr/>
        <p:txBody>
          <a:bodyPr/>
          <a:lstStyle/>
          <a:p>
            <a:pPr eaLnBrk="1" hangingPunct="1"/>
            <a:r>
              <a:rPr lang="en-US" smtClean="0"/>
              <a:t>Elements of high and low bone turnover</a:t>
            </a:r>
          </a:p>
          <a:p>
            <a:pPr eaLnBrk="1" hangingPunct="1"/>
            <a:r>
              <a:rPr lang="en-US" smtClean="0"/>
              <a:t>Marrow fibrosis and increased unmineralized osteoid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Histology</a:t>
            </a:r>
            <a:endParaRPr lang="en-US" dirty="0"/>
          </a:p>
        </p:txBody>
      </p:sp>
      <p:sp>
        <p:nvSpPr>
          <p:cNvPr id="60418"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E:\NKFPrimer\figure 1.jpg"/>
          <p:cNvPicPr>
            <a:picLocks noChangeAspect="1" noChangeArrowheads="1"/>
          </p:cNvPicPr>
          <p:nvPr/>
        </p:nvPicPr>
        <p:blipFill>
          <a:blip r:embed="rId2" cstate="print"/>
          <a:srcRect/>
          <a:stretch>
            <a:fillRect/>
          </a:stretch>
        </p:blipFill>
        <p:spPr bwMode="auto">
          <a:xfrm>
            <a:off x="2209800" y="1143000"/>
            <a:ext cx="4419600" cy="5507038"/>
          </a:xfrm>
          <a:prstGeom prst="rect">
            <a:avLst/>
          </a:prstGeom>
          <a:noFill/>
          <a:ln w="9525">
            <a:noFill/>
            <a:miter lim="800000"/>
            <a:headEnd/>
            <a:tailEnd/>
          </a:ln>
        </p:spPr>
      </p:pic>
      <p:sp>
        <p:nvSpPr>
          <p:cNvPr id="3" name="Title 2"/>
          <p:cNvSpPr>
            <a:spLocks noGrp="1"/>
          </p:cNvSpPr>
          <p:nvPr>
            <p:ph type="title"/>
          </p:nvPr>
        </p:nvSpPr>
        <p:spPr>
          <a:xfrm>
            <a:off x="457200" y="533400"/>
            <a:ext cx="8229600" cy="609600"/>
          </a:xfrm>
        </p:spPr>
        <p:txBody>
          <a:bodyPr>
            <a:normAutofit fontScale="90000"/>
          </a:bodyPr>
          <a:lstStyle/>
          <a:p>
            <a:pPr eaLnBrk="1" fontAlgn="auto" hangingPunct="1">
              <a:spcAft>
                <a:spcPts val="0"/>
              </a:spcAft>
              <a:defRPr/>
            </a:pPr>
            <a:r>
              <a:rPr lang="en-US" dirty="0" smtClean="0"/>
              <a:t>Normal Bone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533400"/>
            <a:ext cx="8229600" cy="838200"/>
          </a:xfrm>
        </p:spPr>
        <p:txBody>
          <a:bodyPr/>
          <a:lstStyle/>
          <a:p>
            <a:pPr eaLnBrk="1" hangingPunct="1"/>
            <a:r>
              <a:rPr lang="en-US" smtClean="0"/>
              <a:t>Osteitis Fibrosa</a:t>
            </a:r>
          </a:p>
        </p:txBody>
      </p:sp>
      <p:pic>
        <p:nvPicPr>
          <p:cNvPr id="62466" name="Picture 2" descr="E:\NKFPrimer\figure 2.jpg"/>
          <p:cNvPicPr>
            <a:picLocks noChangeAspect="1" noChangeArrowheads="1"/>
          </p:cNvPicPr>
          <p:nvPr/>
        </p:nvPicPr>
        <p:blipFill>
          <a:blip r:embed="rId2" cstate="print"/>
          <a:srcRect/>
          <a:stretch>
            <a:fillRect/>
          </a:stretch>
        </p:blipFill>
        <p:spPr bwMode="auto">
          <a:xfrm>
            <a:off x="2286000" y="1371600"/>
            <a:ext cx="3905250" cy="535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685800"/>
            <a:ext cx="8229600" cy="990600"/>
          </a:xfrm>
        </p:spPr>
        <p:txBody>
          <a:bodyPr/>
          <a:lstStyle/>
          <a:p>
            <a:pPr eaLnBrk="1" hangingPunct="1"/>
            <a:r>
              <a:rPr lang="en-US" smtClean="0"/>
              <a:t>Adynamic Bone Disease</a:t>
            </a:r>
          </a:p>
        </p:txBody>
      </p:sp>
      <p:pic>
        <p:nvPicPr>
          <p:cNvPr id="63490" name="Picture 2" descr="E:\NKFPrimer\figure 5.jpg"/>
          <p:cNvPicPr>
            <a:picLocks noChangeAspect="1" noChangeArrowheads="1"/>
          </p:cNvPicPr>
          <p:nvPr/>
        </p:nvPicPr>
        <p:blipFill>
          <a:blip r:embed="rId2" cstate="print"/>
          <a:srcRect/>
          <a:stretch>
            <a:fillRect/>
          </a:stretch>
        </p:blipFill>
        <p:spPr bwMode="auto">
          <a:xfrm>
            <a:off x="2209800" y="1643063"/>
            <a:ext cx="4267200" cy="475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685800"/>
            <a:ext cx="8229600" cy="1143000"/>
          </a:xfrm>
        </p:spPr>
        <p:txBody>
          <a:bodyPr/>
          <a:lstStyle/>
          <a:p>
            <a:pPr eaLnBrk="1" hangingPunct="1"/>
            <a:r>
              <a:rPr lang="en-US" smtClean="0"/>
              <a:t>Mixed Uremic Osteodystrophy </a:t>
            </a:r>
          </a:p>
        </p:txBody>
      </p:sp>
      <p:pic>
        <p:nvPicPr>
          <p:cNvPr id="64514" name="Picture 2" descr="E:\NKFPrimer\figure 3.jpg"/>
          <p:cNvPicPr>
            <a:picLocks noChangeAspect="1" noChangeArrowheads="1"/>
          </p:cNvPicPr>
          <p:nvPr/>
        </p:nvPicPr>
        <p:blipFill>
          <a:blip r:embed="rId2" cstate="print"/>
          <a:srcRect/>
          <a:stretch>
            <a:fillRect/>
          </a:stretch>
        </p:blipFill>
        <p:spPr bwMode="auto">
          <a:xfrm>
            <a:off x="2667000" y="1905000"/>
            <a:ext cx="37671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85800"/>
            <a:ext cx="8229600" cy="914400"/>
          </a:xfrm>
        </p:spPr>
        <p:txBody>
          <a:bodyPr/>
          <a:lstStyle/>
          <a:p>
            <a:pPr eaLnBrk="1" hangingPunct="1"/>
            <a:r>
              <a:rPr lang="en-US" smtClean="0"/>
              <a:t>Types of Bone</a:t>
            </a:r>
          </a:p>
        </p:txBody>
      </p:sp>
      <p:sp>
        <p:nvSpPr>
          <p:cNvPr id="19458" name="Content Placeholder 2"/>
          <p:cNvSpPr>
            <a:spLocks noGrp="1"/>
          </p:cNvSpPr>
          <p:nvPr>
            <p:ph idx="1"/>
          </p:nvPr>
        </p:nvSpPr>
        <p:spPr>
          <a:xfrm>
            <a:off x="457200" y="1600200"/>
            <a:ext cx="8229600" cy="4973638"/>
          </a:xfrm>
        </p:spPr>
        <p:txBody>
          <a:bodyPr/>
          <a:lstStyle/>
          <a:p>
            <a:pPr eaLnBrk="1" hangingPunct="1"/>
            <a:r>
              <a:rPr lang="en-US" b="1" smtClean="0"/>
              <a:t>Trabecular (cancellous) bone </a:t>
            </a:r>
            <a:r>
              <a:rPr lang="en-US" smtClean="0"/>
              <a:t>is found inside the long bones, particularly at the ends</a:t>
            </a:r>
          </a:p>
          <a:p>
            <a:pPr lvl="1" eaLnBrk="1" hangingPunct="1"/>
            <a:r>
              <a:rPr lang="en-US" smtClean="0"/>
              <a:t>Located throughout body of vertebrae and inner portions of the pelvis and other flat bones</a:t>
            </a:r>
          </a:p>
          <a:p>
            <a:pPr lvl="1" eaLnBrk="1" hangingPunct="1"/>
            <a:r>
              <a:rPr lang="en-US" smtClean="0"/>
              <a:t>Important contributor to mechanical support</a:t>
            </a:r>
          </a:p>
          <a:p>
            <a:pPr lvl="1" eaLnBrk="1" hangingPunct="1"/>
            <a:r>
              <a:rPr lang="en-US" smtClean="0"/>
              <a:t>More metabolically active than cortical bone, supplies initial minerals in acute deficiencies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685800"/>
            <a:ext cx="8229600" cy="762000"/>
          </a:xfrm>
        </p:spPr>
        <p:txBody>
          <a:bodyPr/>
          <a:lstStyle/>
          <a:p>
            <a:pPr eaLnBrk="1" hangingPunct="1"/>
            <a:r>
              <a:rPr lang="en-US" smtClean="0"/>
              <a:t>Osteomalacia</a:t>
            </a:r>
          </a:p>
        </p:txBody>
      </p:sp>
      <p:pic>
        <p:nvPicPr>
          <p:cNvPr id="65538" name="Picture 2" descr="E:\NKFPrimer\figure 4.jpg"/>
          <p:cNvPicPr>
            <a:picLocks noChangeAspect="1" noChangeArrowheads="1"/>
          </p:cNvPicPr>
          <p:nvPr/>
        </p:nvPicPr>
        <p:blipFill>
          <a:blip r:embed="rId2" cstate="print"/>
          <a:srcRect/>
          <a:stretch>
            <a:fillRect/>
          </a:stretch>
        </p:blipFill>
        <p:spPr bwMode="auto">
          <a:xfrm>
            <a:off x="2438400" y="1524000"/>
            <a:ext cx="36004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E:\NKFPrimer\figure 6.jpg"/>
          <p:cNvPicPr>
            <a:picLocks noChangeAspect="1" noChangeArrowheads="1"/>
          </p:cNvPicPr>
          <p:nvPr/>
        </p:nvPicPr>
        <p:blipFill>
          <a:blip r:embed="rId2" cstate="print"/>
          <a:srcRect/>
          <a:stretch>
            <a:fillRect/>
          </a:stretch>
        </p:blipFill>
        <p:spPr bwMode="auto">
          <a:xfrm>
            <a:off x="2286000" y="1447800"/>
            <a:ext cx="4724400" cy="478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EPIDEMIOLOGY</a:t>
            </a:r>
            <a:endParaRPr lang="en-US" dirty="0"/>
          </a:p>
        </p:txBody>
      </p:sp>
      <p:sp>
        <p:nvSpPr>
          <p:cNvPr id="67586" name="Text Placeholder 4"/>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a:xfrm>
            <a:off x="457200" y="838200"/>
            <a:ext cx="8229600" cy="5735638"/>
          </a:xfrm>
        </p:spPr>
        <p:txBody>
          <a:bodyPr/>
          <a:lstStyle/>
          <a:p>
            <a:pPr eaLnBrk="1" hangingPunct="1"/>
            <a:r>
              <a:rPr lang="en-US" smtClean="0"/>
              <a:t>In hemodialysis patients OF and adynamic bone disease now occur with almost equal frequency</a:t>
            </a:r>
          </a:p>
          <a:p>
            <a:pPr eaLnBrk="1" hangingPunct="1"/>
            <a:r>
              <a:rPr lang="en-US" smtClean="0"/>
              <a:t>In peritoneal dialysis patients adynamic bone lesion predominates</a:t>
            </a:r>
          </a:p>
          <a:p>
            <a:pPr eaLnBrk="1" hangingPunct="1"/>
            <a:r>
              <a:rPr lang="en-US" smtClean="0"/>
              <a:t>Currently adynamic bone disease represents the principal bone lesion likely due to an increasing diabetic population</a:t>
            </a:r>
          </a:p>
          <a:p>
            <a:pPr eaLnBrk="1" hangingPunct="1"/>
            <a:r>
              <a:rPr lang="en-US" smtClean="0"/>
              <a:t>Among CKD patients not yet on dialysis adynamic bone disease is more prevalent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22" descr="081002"/>
          <p:cNvPicPr>
            <a:picLocks noChangeAspect="1" noChangeArrowheads="1"/>
          </p:cNvPicPr>
          <p:nvPr/>
        </p:nvPicPr>
        <p:blipFill>
          <a:blip r:embed="rId2" cstate="print"/>
          <a:srcRect/>
          <a:stretch>
            <a:fillRect/>
          </a:stretch>
        </p:blipFill>
        <p:spPr bwMode="auto">
          <a:xfrm>
            <a:off x="685800" y="428625"/>
            <a:ext cx="7620000"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038"/>
          </a:xfrm>
        </p:spPr>
        <p:txBody>
          <a:bodyPr>
            <a:normAutofit fontScale="92500"/>
          </a:bodyPr>
          <a:lstStyle/>
          <a:p>
            <a:pPr marL="365760" indent="-256032" eaLnBrk="1" fontAlgn="auto" hangingPunct="1">
              <a:spcAft>
                <a:spcPts val="0"/>
              </a:spcAft>
              <a:buClr>
                <a:schemeClr val="accent3"/>
              </a:buClr>
              <a:buFont typeface="Georgia"/>
              <a:buChar char="•"/>
              <a:defRPr/>
            </a:pPr>
            <a:r>
              <a:rPr lang="en-US" dirty="0" smtClean="0"/>
              <a:t>Purpose: (1)describe  the distribution of different types of ROD in patients not yet on dialysis (2) establish risk factors that might influence  the development of various types of ROD</a:t>
            </a:r>
          </a:p>
          <a:p>
            <a:pPr marL="365760" indent="-256032" eaLnBrk="1" fontAlgn="auto" hangingPunct="1">
              <a:spcAft>
                <a:spcPts val="0"/>
              </a:spcAft>
              <a:buClr>
                <a:schemeClr val="accent3"/>
              </a:buClr>
              <a:buFont typeface="Georgia"/>
              <a:buChar char="•"/>
              <a:defRPr/>
            </a:pPr>
            <a:r>
              <a:rPr lang="en-US" dirty="0" smtClean="0"/>
              <a:t>84 ESRD pts underwent </a:t>
            </a:r>
            <a:r>
              <a:rPr lang="en-US" dirty="0" err="1" smtClean="0"/>
              <a:t>transiliac</a:t>
            </a:r>
            <a:r>
              <a:rPr lang="en-US" dirty="0" smtClean="0"/>
              <a:t> bone biopsies before starting dialysis</a:t>
            </a:r>
          </a:p>
          <a:p>
            <a:pPr marL="365760" indent="-256032" eaLnBrk="1" fontAlgn="auto" hangingPunct="1">
              <a:spcAft>
                <a:spcPts val="0"/>
              </a:spcAft>
              <a:buClr>
                <a:schemeClr val="accent3"/>
              </a:buClr>
              <a:buFont typeface="Georgia"/>
              <a:buChar char="•"/>
              <a:defRPr/>
            </a:pPr>
            <a:r>
              <a:rPr lang="en-US" dirty="0" smtClean="0"/>
              <a:t>Patients were recruited within 10 months </a:t>
            </a:r>
          </a:p>
          <a:p>
            <a:pPr marL="365760" indent="-256032" eaLnBrk="1" fontAlgn="auto" hangingPunct="1">
              <a:spcAft>
                <a:spcPts val="0"/>
              </a:spcAft>
              <a:buClr>
                <a:schemeClr val="accent3"/>
              </a:buClr>
              <a:buFont typeface="Georgia"/>
              <a:buChar char="•"/>
              <a:defRPr/>
            </a:pPr>
            <a:r>
              <a:rPr lang="en-US" dirty="0" smtClean="0"/>
              <a:t>Calcium carbonate was the only prescribed phosphate binder used </a:t>
            </a:r>
          </a:p>
          <a:p>
            <a:pPr marL="365760" indent="-256032" eaLnBrk="1" fontAlgn="auto" hangingPunct="1">
              <a:spcAft>
                <a:spcPts val="0"/>
              </a:spcAft>
              <a:buClr>
                <a:schemeClr val="accent3"/>
              </a:buClr>
              <a:buFont typeface="Georgia"/>
              <a:buChar char="•"/>
              <a:defRPr/>
            </a:pPr>
            <a:r>
              <a:rPr lang="en-US" dirty="0" smtClean="0"/>
              <a:t>None of the patients received  vitamin D analogs </a:t>
            </a:r>
          </a:p>
          <a:p>
            <a:pPr marL="365760" indent="-256032" eaLnBrk="1" fontAlgn="auto" hangingPunct="1">
              <a:spcAft>
                <a:spcPts val="0"/>
              </a:spcAft>
              <a:buClr>
                <a:schemeClr val="accent3"/>
              </a:buClr>
              <a:buFont typeface="Georgia"/>
              <a:buChar char="•"/>
              <a:defRPr/>
            </a:pPr>
            <a:r>
              <a:rPr lang="en-US" dirty="0" smtClean="0"/>
              <a:t>30 % had undergone urgent dialysis session prior to biopsy</a:t>
            </a:r>
          </a:p>
          <a:p>
            <a:pPr marL="365760" indent="-256032" eaLnBrk="1" fontAlgn="auto" hangingPunct="1">
              <a:spcAft>
                <a:spcPts val="0"/>
              </a:spcAft>
              <a:buClr>
                <a:schemeClr val="accent3"/>
              </a:buClr>
              <a:buFont typeface="Georgia"/>
              <a:buChar char="•"/>
              <a:defRPr/>
            </a:pPr>
            <a:endParaRPr lang="en-US" dirty="0" smtClean="0"/>
          </a:p>
          <a:p>
            <a:pPr marL="658368" lvl="1" indent="-246888" eaLnBrk="1" fontAlgn="auto" hangingPunct="1">
              <a:spcAft>
                <a:spcPts val="0"/>
              </a:spcAft>
              <a:buFont typeface="Georgia"/>
              <a:buChar char="▫"/>
              <a:defRPr/>
            </a:pPr>
            <a:endParaRPr lang="en-US" dirty="0" smtClean="0"/>
          </a:p>
        </p:txBody>
      </p:sp>
      <p:pic>
        <p:nvPicPr>
          <p:cNvPr id="70658" name="Picture 2"/>
          <p:cNvPicPr>
            <a:picLocks noChangeAspect="1" noChangeArrowheads="1"/>
          </p:cNvPicPr>
          <p:nvPr/>
        </p:nvPicPr>
        <p:blipFill>
          <a:blip r:embed="rId2" cstate="print"/>
          <a:srcRect/>
          <a:stretch>
            <a:fillRect/>
          </a:stretch>
        </p:blipFill>
        <p:spPr bwMode="auto">
          <a:xfrm>
            <a:off x="0" y="533400"/>
            <a:ext cx="83439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2" cstate="print"/>
          <a:srcRect/>
          <a:stretch>
            <a:fillRect/>
          </a:stretch>
        </p:blipFill>
        <p:spPr bwMode="auto">
          <a:xfrm>
            <a:off x="304800" y="2209800"/>
            <a:ext cx="8604250" cy="2992438"/>
          </a:xfrm>
          <a:prstGeom prst="rect">
            <a:avLst/>
          </a:prstGeom>
          <a:noFill/>
          <a:ln w="9525">
            <a:noFill/>
            <a:round/>
            <a:headEnd/>
            <a:tailEnd/>
          </a:ln>
        </p:spPr>
      </p:pic>
      <p:pic>
        <p:nvPicPr>
          <p:cNvPr id="71682" name="Picture 2"/>
          <p:cNvPicPr>
            <a:picLocks noChangeAspect="1" noChangeArrowheads="1"/>
          </p:cNvPicPr>
          <p:nvPr/>
        </p:nvPicPr>
        <p:blipFill>
          <a:blip r:embed="rId3" cstate="print"/>
          <a:srcRect/>
          <a:stretch>
            <a:fillRect/>
          </a:stretch>
        </p:blipFill>
        <p:spPr bwMode="auto">
          <a:xfrm>
            <a:off x="6096000" y="6019800"/>
            <a:ext cx="2794000" cy="557213"/>
          </a:xfrm>
          <a:prstGeom prst="rect">
            <a:avLst/>
          </a:prstGeom>
          <a:noFill/>
          <a:ln w="9525">
            <a:noFill/>
            <a:round/>
            <a:headEnd/>
            <a:tailEnd/>
          </a:ln>
        </p:spPr>
      </p:pic>
      <p:sp>
        <p:nvSpPr>
          <p:cNvPr id="71683" name="Text Box 4"/>
          <p:cNvSpPr txBox="1">
            <a:spLocks noChangeArrowheads="1"/>
          </p:cNvSpPr>
          <p:nvPr/>
        </p:nvSpPr>
        <p:spPr bwMode="auto">
          <a:xfrm>
            <a:off x="457200" y="6324600"/>
            <a:ext cx="4319588" cy="341313"/>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ea typeface="msgothic"/>
                <a:cs typeface="msgothic"/>
              </a:rPr>
              <a:t>Spasovski G B et al. Nephrol. Dial. Transplant. 2003;18:1159-1166</a:t>
            </a:r>
          </a:p>
        </p:txBody>
      </p:sp>
      <p:sp>
        <p:nvSpPr>
          <p:cNvPr id="71684" name="Text Box 1"/>
          <p:cNvSpPr txBox="1">
            <a:spLocks noChangeArrowheads="1"/>
          </p:cNvSpPr>
          <p:nvPr/>
        </p:nvSpPr>
        <p:spPr bwMode="auto">
          <a:xfrm>
            <a:off x="0" y="762000"/>
            <a:ext cx="9363075" cy="457200"/>
          </a:xfrm>
          <a:prstGeom prst="rect">
            <a:avLst/>
          </a:prstGeom>
          <a:noFill/>
          <a:ln w="9525">
            <a:noFill/>
            <a:round/>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a:solidFill>
                  <a:srgbClr val="000000"/>
                </a:solidFill>
                <a:ea typeface="msgothic"/>
                <a:cs typeface="msgothic"/>
              </a:rPr>
              <a:t>Distribution (%) of the various types of ROD of the study population.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cstate="print"/>
          <a:srcRect/>
          <a:stretch>
            <a:fillRect/>
          </a:stretch>
        </p:blipFill>
        <p:spPr bwMode="auto">
          <a:xfrm>
            <a:off x="304800" y="1295400"/>
            <a:ext cx="8486775" cy="411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cstate="print"/>
          <a:srcRect/>
          <a:stretch>
            <a:fillRect/>
          </a:stretch>
        </p:blipFill>
        <p:spPr bwMode="auto">
          <a:xfrm>
            <a:off x="381000" y="1371600"/>
            <a:ext cx="8458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2638"/>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sz="2600" dirty="0" smtClean="0"/>
              <a:t>Purpose of study to provide information about histology abnormalities related to race, gender, diabetes, and treatment with active vitamin d or phosphate binders</a:t>
            </a:r>
          </a:p>
          <a:p>
            <a:pPr marL="365760" indent="-256032" eaLnBrk="1" fontAlgn="auto" hangingPunct="1">
              <a:spcAft>
                <a:spcPts val="0"/>
              </a:spcAft>
              <a:buClr>
                <a:schemeClr val="accent3"/>
              </a:buClr>
              <a:buFont typeface="Georgia"/>
              <a:buChar char="•"/>
              <a:defRPr/>
            </a:pPr>
            <a:r>
              <a:rPr lang="en-US" sz="2600" dirty="0" smtClean="0"/>
              <a:t> bone biopsies were done from 2003 to 2008, only baseline biopsy where included</a:t>
            </a:r>
          </a:p>
          <a:p>
            <a:pPr marL="365760" indent="-256032" eaLnBrk="1" fontAlgn="auto" hangingPunct="1">
              <a:spcAft>
                <a:spcPts val="0"/>
              </a:spcAft>
              <a:buClr>
                <a:schemeClr val="accent3"/>
              </a:buClr>
              <a:buFont typeface="Georgia"/>
              <a:buChar char="•"/>
              <a:defRPr/>
            </a:pPr>
            <a:r>
              <a:rPr lang="en-US" sz="2600" dirty="0" smtClean="0"/>
              <a:t>316 patients from  US, 314 from Europe</a:t>
            </a:r>
          </a:p>
          <a:p>
            <a:pPr marL="365760" indent="-256032" eaLnBrk="1" fontAlgn="auto" hangingPunct="1">
              <a:spcAft>
                <a:spcPts val="0"/>
              </a:spcAft>
              <a:buClr>
                <a:schemeClr val="accent3"/>
              </a:buClr>
              <a:buFont typeface="Georgia"/>
              <a:buChar char="•"/>
              <a:defRPr/>
            </a:pPr>
            <a:r>
              <a:rPr lang="en-US" sz="2600" dirty="0" smtClean="0"/>
              <a:t>All patients volunteered to enter study</a:t>
            </a:r>
          </a:p>
          <a:p>
            <a:pPr marL="365760" indent="-256032" eaLnBrk="1" fontAlgn="auto" hangingPunct="1">
              <a:spcAft>
                <a:spcPts val="0"/>
              </a:spcAft>
              <a:buClr>
                <a:schemeClr val="accent3"/>
              </a:buClr>
              <a:buFont typeface="Georgia"/>
              <a:buChar char="•"/>
              <a:defRPr/>
            </a:pPr>
            <a:r>
              <a:rPr lang="en-US" sz="2600" dirty="0" smtClean="0"/>
              <a:t>All patients received routine dialysis support for at least 6 months ( phosphate binders, active vitamin D, or </a:t>
            </a:r>
            <a:r>
              <a:rPr lang="en-US" sz="2600" dirty="0" err="1" smtClean="0"/>
              <a:t>calcimimetics</a:t>
            </a:r>
            <a:r>
              <a:rPr lang="en-US" sz="2600" dirty="0" smtClean="0"/>
              <a:t>)</a:t>
            </a:r>
          </a:p>
          <a:p>
            <a:pPr marL="365760" indent="-256032" eaLnBrk="1" fontAlgn="auto" hangingPunct="1">
              <a:spcAft>
                <a:spcPts val="0"/>
              </a:spcAft>
              <a:buClr>
                <a:schemeClr val="accent3"/>
              </a:buClr>
              <a:buFont typeface="Georgia"/>
              <a:buChar char="•"/>
              <a:defRPr/>
            </a:pPr>
            <a:endParaRPr lang="en-US" dirty="0"/>
          </a:p>
        </p:txBody>
      </p:sp>
      <p:pic>
        <p:nvPicPr>
          <p:cNvPr id="74754" name="Picture 1"/>
          <p:cNvPicPr>
            <a:picLocks noChangeAspect="1" noChangeArrowheads="1"/>
          </p:cNvPicPr>
          <p:nvPr/>
        </p:nvPicPr>
        <p:blipFill>
          <a:blip r:embed="rId2" cstate="print"/>
          <a:srcRect/>
          <a:stretch>
            <a:fillRect/>
          </a:stretch>
        </p:blipFill>
        <p:spPr bwMode="auto">
          <a:xfrm>
            <a:off x="0" y="381000"/>
            <a:ext cx="6324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a:stretch>
            <a:fillRect/>
          </a:stretch>
        </p:blipFill>
        <p:spPr bwMode="auto">
          <a:xfrm>
            <a:off x="1219200" y="254000"/>
            <a:ext cx="67564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2638"/>
          </a:xfrm>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en-US" dirty="0" smtClean="0"/>
              <a:t>Exclusion</a:t>
            </a:r>
          </a:p>
          <a:p>
            <a:pPr marL="658368" lvl="1" indent="-246888" eaLnBrk="1" fontAlgn="auto" hangingPunct="1">
              <a:spcAft>
                <a:spcPts val="0"/>
              </a:spcAft>
              <a:buFont typeface="Georgia"/>
              <a:buChar char="▫"/>
              <a:defRPr/>
            </a:pPr>
            <a:r>
              <a:rPr lang="en-US" sz="2100" dirty="0" smtClean="0"/>
              <a:t>Uncontrolled systemic disease ( except DM), such as liver disease, </a:t>
            </a:r>
            <a:r>
              <a:rPr lang="en-US" sz="2100" dirty="0" err="1" smtClean="0"/>
              <a:t>malabsorption</a:t>
            </a:r>
            <a:r>
              <a:rPr lang="en-US" sz="2100" dirty="0" smtClean="0"/>
              <a:t>, malignancy, thyroid dysfunction</a:t>
            </a:r>
          </a:p>
          <a:p>
            <a:pPr marL="658368" lvl="1" indent="-246888" eaLnBrk="1" fontAlgn="auto" hangingPunct="1">
              <a:spcAft>
                <a:spcPts val="0"/>
              </a:spcAft>
              <a:buFont typeface="Georgia"/>
              <a:buChar char="▫"/>
              <a:defRPr/>
            </a:pPr>
            <a:r>
              <a:rPr lang="en-US" sz="2100" dirty="0" smtClean="0"/>
              <a:t>Treatment within last 12 months with </a:t>
            </a:r>
            <a:r>
              <a:rPr lang="en-US" sz="2100" dirty="0" err="1" smtClean="0"/>
              <a:t>bisphosphonates</a:t>
            </a:r>
            <a:r>
              <a:rPr lang="en-US" sz="2100" dirty="0" smtClean="0"/>
              <a:t>, fluoride, </a:t>
            </a:r>
            <a:r>
              <a:rPr lang="en-US" sz="2100" dirty="0" err="1" smtClean="0"/>
              <a:t>calcitonin</a:t>
            </a:r>
            <a:r>
              <a:rPr lang="en-US" sz="2100" dirty="0" smtClean="0"/>
              <a:t>, </a:t>
            </a:r>
            <a:r>
              <a:rPr lang="en-US" sz="2100" dirty="0" err="1" smtClean="0"/>
              <a:t>glucocorticoids</a:t>
            </a:r>
            <a:r>
              <a:rPr lang="en-US" sz="2100" dirty="0" smtClean="0"/>
              <a:t>, immunosuppressive agents or hormone replacement therapy</a:t>
            </a:r>
          </a:p>
          <a:p>
            <a:pPr marL="658368" lvl="1" indent="-246888" eaLnBrk="1" fontAlgn="auto" hangingPunct="1">
              <a:spcAft>
                <a:spcPts val="0"/>
              </a:spcAft>
              <a:buFont typeface="Georgia"/>
              <a:buChar char="▫"/>
              <a:defRPr/>
            </a:pPr>
            <a:r>
              <a:rPr lang="en-US" sz="2100" dirty="0" smtClean="0"/>
              <a:t>Chronic alcoholism and/or drug addiction</a:t>
            </a:r>
          </a:p>
          <a:p>
            <a:pPr marL="658368" lvl="1" indent="-246888" eaLnBrk="1" fontAlgn="auto" hangingPunct="1">
              <a:spcAft>
                <a:spcPts val="0"/>
              </a:spcAft>
              <a:buFont typeface="Georgia"/>
              <a:buChar char="▫"/>
              <a:defRPr/>
            </a:pPr>
            <a:r>
              <a:rPr lang="en-US" sz="2100" dirty="0" smtClean="0"/>
              <a:t>Lack of double tetracycline labeling</a:t>
            </a:r>
          </a:p>
          <a:p>
            <a:pPr marL="365760" indent="-256032" eaLnBrk="1" fontAlgn="auto" hangingPunct="1">
              <a:spcAft>
                <a:spcPts val="0"/>
              </a:spcAft>
              <a:buClr>
                <a:schemeClr val="accent3"/>
              </a:buClr>
              <a:buFont typeface="Georgia"/>
              <a:buChar char="•"/>
              <a:defRPr/>
            </a:pPr>
            <a:r>
              <a:rPr lang="en-US" dirty="0" smtClean="0"/>
              <a:t>60o patients were on HD</a:t>
            </a:r>
          </a:p>
          <a:p>
            <a:pPr marL="365760" indent="-256032" eaLnBrk="1" fontAlgn="auto" hangingPunct="1">
              <a:spcAft>
                <a:spcPts val="0"/>
              </a:spcAft>
              <a:buClr>
                <a:schemeClr val="accent3"/>
              </a:buClr>
              <a:buFont typeface="Georgia"/>
              <a:buChar char="•"/>
              <a:defRPr/>
            </a:pPr>
            <a:r>
              <a:rPr lang="en-US" dirty="0" smtClean="0"/>
              <a:t>30 patients were on PD</a:t>
            </a:r>
          </a:p>
          <a:p>
            <a:pPr marL="365760" indent="-256032" eaLnBrk="1" fontAlgn="auto" hangingPunct="1">
              <a:spcAft>
                <a:spcPts val="0"/>
              </a:spcAft>
              <a:buClr>
                <a:schemeClr val="accent3"/>
              </a:buClr>
              <a:buFont typeface="Georgia"/>
              <a:buChar char="•"/>
              <a:defRPr/>
            </a:pPr>
            <a:r>
              <a:rPr lang="en-US" dirty="0" smtClean="0"/>
              <a:t>87 black patients ( all from US)</a:t>
            </a:r>
          </a:p>
          <a:p>
            <a:pPr marL="365760" indent="-256032" eaLnBrk="1" fontAlgn="auto" hangingPunct="1">
              <a:spcAft>
                <a:spcPts val="0"/>
              </a:spcAft>
              <a:buClr>
                <a:schemeClr val="accent3"/>
              </a:buClr>
              <a:buFont typeface="Georgia"/>
              <a:buChar char="•"/>
              <a:defRPr/>
            </a:pPr>
            <a:r>
              <a:rPr lang="en-US" dirty="0" smtClean="0"/>
              <a:t>141 diabetics</a:t>
            </a:r>
          </a:p>
          <a:p>
            <a:pPr marL="365760" indent="-256032" eaLnBrk="1" fontAlgn="auto" hangingPunct="1">
              <a:spcAft>
                <a:spcPts val="0"/>
              </a:spcAft>
              <a:buClr>
                <a:schemeClr val="accent3"/>
              </a:buClr>
              <a:buFont typeface="Georgia"/>
              <a:buChar char="•"/>
              <a:defRPr/>
            </a:pPr>
            <a:r>
              <a:rPr lang="en-US" dirty="0" smtClean="0"/>
              <a:t>109  treated with active vitamin d analog</a:t>
            </a:r>
          </a:p>
          <a:p>
            <a:pPr marL="365760" indent="-256032" eaLnBrk="1" fontAlgn="auto" hangingPunct="1">
              <a:spcAft>
                <a:spcPts val="0"/>
              </a:spcAft>
              <a:buClr>
                <a:schemeClr val="accent3"/>
              </a:buClr>
              <a:buFont typeface="Georgia"/>
              <a:buChar char="•"/>
              <a:defRPr/>
            </a:pPr>
            <a:r>
              <a:rPr lang="en-US" dirty="0" smtClean="0"/>
              <a:t>429 treated with calcium containing phosphate binder</a:t>
            </a:r>
          </a:p>
          <a:p>
            <a:pPr marL="365760" indent="-256032" eaLnBrk="1" fontAlgn="auto" hangingPunct="1">
              <a:spcAft>
                <a:spcPts val="0"/>
              </a:spcAft>
              <a:buClr>
                <a:schemeClr val="accent3"/>
              </a:buClr>
              <a:buFont typeface="Georgia"/>
              <a:buChar char="•"/>
              <a:defRPr/>
            </a:pPr>
            <a:r>
              <a:rPr lang="en-US" dirty="0" smtClean="0"/>
              <a:t>Only 4 patients received </a:t>
            </a:r>
            <a:r>
              <a:rPr lang="en-US" dirty="0" err="1" smtClean="0"/>
              <a:t>calcimimetics</a:t>
            </a:r>
            <a:endParaRPr lang="en-US" dirty="0" smtClean="0"/>
          </a:p>
          <a:p>
            <a:pPr marL="365760" indent="-256032" eaLnBrk="1" fontAlgn="auto" hangingPunct="1">
              <a:spcAft>
                <a:spcPts val="0"/>
              </a:spcAft>
              <a:buClr>
                <a:schemeClr val="accent3"/>
              </a:buClr>
              <a:buFont typeface="Georgia"/>
              <a:buChar char="•"/>
              <a:defRPr/>
            </a:pPr>
            <a:endParaRPr lang="en-US" dirty="0"/>
          </a:p>
        </p:txBody>
      </p:sp>
      <p:pic>
        <p:nvPicPr>
          <p:cNvPr id="75778" name="Picture 1"/>
          <p:cNvPicPr>
            <a:picLocks noChangeAspect="1" noChangeArrowheads="1"/>
          </p:cNvPicPr>
          <p:nvPr/>
        </p:nvPicPr>
        <p:blipFill>
          <a:blip r:embed="rId2" cstate="print"/>
          <a:srcRect/>
          <a:stretch>
            <a:fillRect/>
          </a:stretch>
        </p:blipFill>
        <p:spPr bwMode="auto">
          <a:xfrm>
            <a:off x="0" y="381000"/>
            <a:ext cx="6324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cstate="print"/>
          <a:srcRect/>
          <a:stretch>
            <a:fillRect/>
          </a:stretch>
        </p:blipFill>
        <p:spPr bwMode="auto">
          <a:xfrm>
            <a:off x="474663" y="1219200"/>
            <a:ext cx="8301037"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2" cstate="print"/>
          <a:srcRect/>
          <a:stretch>
            <a:fillRect/>
          </a:stretch>
        </p:blipFill>
        <p:spPr bwMode="auto">
          <a:xfrm>
            <a:off x="1752600" y="1471613"/>
            <a:ext cx="6096000" cy="458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cstate="print"/>
          <a:srcRect/>
          <a:stretch>
            <a:fillRect/>
          </a:stretch>
        </p:blipFill>
        <p:spPr bwMode="auto">
          <a:xfrm>
            <a:off x="152400" y="685800"/>
            <a:ext cx="4305300" cy="5715000"/>
          </a:xfrm>
          <a:prstGeom prst="rect">
            <a:avLst/>
          </a:prstGeom>
          <a:noFill/>
          <a:ln w="9525">
            <a:noFill/>
            <a:miter lim="800000"/>
            <a:headEnd/>
            <a:tailEnd/>
          </a:ln>
        </p:spPr>
      </p:pic>
      <p:pic>
        <p:nvPicPr>
          <p:cNvPr id="78850" name="Picture 3"/>
          <p:cNvPicPr>
            <a:picLocks noChangeAspect="1" noChangeArrowheads="1"/>
          </p:cNvPicPr>
          <p:nvPr/>
        </p:nvPicPr>
        <p:blipFill>
          <a:blip r:embed="rId3" cstate="print"/>
          <a:srcRect/>
          <a:stretch>
            <a:fillRect/>
          </a:stretch>
        </p:blipFill>
        <p:spPr bwMode="auto">
          <a:xfrm>
            <a:off x="4876800" y="990600"/>
            <a:ext cx="4076700" cy="534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cstate="print"/>
          <a:srcRect/>
          <a:stretch>
            <a:fillRect/>
          </a:stretch>
        </p:blipFill>
        <p:spPr bwMode="auto">
          <a:xfrm>
            <a:off x="228600" y="914400"/>
            <a:ext cx="8763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04800" y="381000"/>
            <a:ext cx="8229600" cy="1066800"/>
          </a:xfrm>
        </p:spPr>
        <p:txBody>
          <a:bodyPr/>
          <a:lstStyle/>
          <a:p>
            <a:pPr eaLnBrk="1" hangingPunct="1"/>
            <a:r>
              <a:rPr lang="en-US" smtClean="0"/>
              <a:t>Study findings</a:t>
            </a:r>
          </a:p>
        </p:txBody>
      </p:sp>
      <p:sp>
        <p:nvSpPr>
          <p:cNvPr id="80898" name="Content Placeholder 2"/>
          <p:cNvSpPr>
            <a:spLocks noGrp="1"/>
          </p:cNvSpPr>
          <p:nvPr>
            <p:ph idx="1"/>
          </p:nvPr>
        </p:nvSpPr>
        <p:spPr>
          <a:xfrm>
            <a:off x="457200" y="1600200"/>
            <a:ext cx="8229600" cy="4973638"/>
          </a:xfrm>
        </p:spPr>
        <p:txBody>
          <a:bodyPr/>
          <a:lstStyle/>
          <a:p>
            <a:pPr eaLnBrk="1" hangingPunct="1"/>
            <a:r>
              <a:rPr lang="en-US" smtClean="0"/>
              <a:t>Racial differences</a:t>
            </a:r>
          </a:p>
          <a:p>
            <a:pPr eaLnBrk="1" hangingPunct="1"/>
            <a:r>
              <a:rPr lang="en-US" smtClean="0"/>
              <a:t>TMV system should be expanded to include the architecture of cancellous and cortical bone</a:t>
            </a:r>
          </a:p>
          <a:p>
            <a:pPr eaLnBrk="1" hangingPunct="1"/>
            <a:r>
              <a:rPr lang="en-US" smtClean="0"/>
              <a:t>Mineralization defects are now rarely observed</a:t>
            </a:r>
          </a:p>
          <a:p>
            <a:pPr eaLnBrk="1" hangingPunct="1"/>
            <a:r>
              <a:rPr lang="en-US" smtClean="0"/>
              <a:t>Adjustment of current therapeutic paradigm that takes into consideration risk for low bone turnover and volume given association with increased vascular calcifications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Limitations of study</a:t>
            </a:r>
          </a:p>
        </p:txBody>
      </p:sp>
      <p:sp>
        <p:nvSpPr>
          <p:cNvPr id="81922" name="Content Placeholder 2"/>
          <p:cNvSpPr>
            <a:spLocks noGrp="1"/>
          </p:cNvSpPr>
          <p:nvPr>
            <p:ph idx="1"/>
          </p:nvPr>
        </p:nvSpPr>
        <p:spPr/>
        <p:txBody>
          <a:bodyPr/>
          <a:lstStyle/>
          <a:p>
            <a:pPr eaLnBrk="1" hangingPunct="1"/>
            <a:r>
              <a:rPr lang="en-US" smtClean="0"/>
              <a:t>Relatively low number of white patients treated with active vitamin d </a:t>
            </a:r>
            <a:r>
              <a:rPr lang="en-US" sz="2000" smtClean="0"/>
              <a:t>( 12.5% white vs. 47.1% blacks)</a:t>
            </a:r>
          </a:p>
          <a:p>
            <a:pPr eaLnBrk="1" hangingPunct="1"/>
            <a:r>
              <a:rPr lang="en-US" smtClean="0"/>
              <a:t>Patients volunteered to participate possible bias favoring clinically uncomplicated patients</a:t>
            </a:r>
          </a:p>
          <a:p>
            <a:pPr eaLnBrk="1" hangingPunct="1"/>
            <a:r>
              <a:rPr lang="en-US" smtClean="0"/>
              <a:t>no information included on 25 vitamin d or FGF-23</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Clinical Implications of ROD</a:t>
            </a:r>
            <a:endParaRPr lang="en-US" dirty="0"/>
          </a:p>
        </p:txBody>
      </p:sp>
      <p:sp>
        <p:nvSpPr>
          <p:cNvPr id="82946"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AutoShape 2" descr="http://www.expertconsultbook.com/expertconsult/b/bbmapAsset?appID=NGE&amp;isbn=978-0-323-05876-6&amp;eid=4-u1.0-B978-0-323-05876-6..00081-2..f081-017-9780323058766&amp;assetType=full"/>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en-US">
              <a:latin typeface="Georgia" pitchFamily="18" charset="0"/>
            </a:endParaRPr>
          </a:p>
        </p:txBody>
      </p:sp>
      <p:pic>
        <p:nvPicPr>
          <p:cNvPr id="83970" name="Picture 111" descr="081017"/>
          <p:cNvPicPr preferRelativeResize="0">
            <a:picLocks noChangeArrowheads="1"/>
          </p:cNvPicPr>
          <p:nvPr/>
        </p:nvPicPr>
        <p:blipFill>
          <a:blip r:embed="rId2" cstate="print"/>
          <a:srcRect/>
          <a:stretch>
            <a:fillRect/>
          </a:stretch>
        </p:blipFill>
        <p:spPr bwMode="auto">
          <a:xfrm>
            <a:off x="1295400" y="533400"/>
            <a:ext cx="657701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98" descr="081008a"/>
          <p:cNvPicPr preferRelativeResize="0">
            <a:picLocks noChangeArrowheads="1"/>
          </p:cNvPicPr>
          <p:nvPr/>
        </p:nvPicPr>
        <p:blipFill>
          <a:blip r:embed="rId2" cstate="print"/>
          <a:srcRect/>
          <a:stretch>
            <a:fillRect/>
          </a:stretch>
        </p:blipFill>
        <p:spPr bwMode="auto">
          <a:xfrm>
            <a:off x="1066800" y="609600"/>
            <a:ext cx="7072313"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Normal bone remodeling</a:t>
            </a:r>
          </a:p>
        </p:txBody>
      </p:sp>
      <p:sp>
        <p:nvSpPr>
          <p:cNvPr id="21506" name="Content Placeholder 2"/>
          <p:cNvSpPr>
            <a:spLocks noGrp="1"/>
          </p:cNvSpPr>
          <p:nvPr>
            <p:ph idx="1"/>
          </p:nvPr>
        </p:nvSpPr>
        <p:spPr/>
        <p:txBody>
          <a:bodyPr/>
          <a:lstStyle/>
          <a:p>
            <a:pPr eaLnBrk="1" hangingPunct="1"/>
            <a:r>
              <a:rPr lang="en-US" smtClean="0"/>
              <a:t>Remodeling: replacement of old bone with new bone at the same  location. Responsible for complete regeneration of the adult skeleton every 10 years.</a:t>
            </a:r>
          </a:p>
          <a:p>
            <a:pPr eaLnBrk="1" hangingPunct="1"/>
            <a:r>
              <a:rPr lang="en-US" smtClean="0"/>
              <a:t>Removal of bone (resorption) is the task of osteoclasts. </a:t>
            </a:r>
          </a:p>
          <a:p>
            <a:pPr eaLnBrk="1" hangingPunct="1"/>
            <a:r>
              <a:rPr lang="en-US" smtClean="0"/>
              <a:t>Formation of new bone is completed by osteoblasts</a:t>
            </a:r>
          </a:p>
          <a:p>
            <a:pPr eaLnBrk="1" hangingPunct="1"/>
            <a:r>
              <a:rPr lang="en-US" smtClean="0"/>
              <a:t>Both processes are controlled by osteocytes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457200"/>
            <a:ext cx="8229600" cy="990600"/>
          </a:xfrm>
        </p:spPr>
        <p:txBody>
          <a:bodyPr/>
          <a:lstStyle/>
          <a:p>
            <a:pPr eaLnBrk="1" hangingPunct="1"/>
            <a:r>
              <a:rPr lang="en-US" smtClean="0"/>
              <a:t>Extraosseous calcification</a:t>
            </a:r>
          </a:p>
        </p:txBody>
      </p:sp>
      <p:sp>
        <p:nvSpPr>
          <p:cNvPr id="86018" name="Content Placeholder 2"/>
          <p:cNvSpPr>
            <a:spLocks noGrp="1"/>
          </p:cNvSpPr>
          <p:nvPr>
            <p:ph idx="1"/>
          </p:nvPr>
        </p:nvSpPr>
        <p:spPr>
          <a:xfrm>
            <a:off x="457200" y="1676400"/>
            <a:ext cx="8229600" cy="4897438"/>
          </a:xfrm>
        </p:spPr>
        <p:txBody>
          <a:bodyPr/>
          <a:lstStyle/>
          <a:p>
            <a:pPr eaLnBrk="1" hangingPunct="1"/>
            <a:r>
              <a:rPr lang="en-US" smtClean="0"/>
              <a:t>Results from changing effect of PTH on phosphate balance as renal failure progresses</a:t>
            </a:r>
          </a:p>
          <a:p>
            <a:pPr eaLnBrk="1" hangingPunct="1"/>
            <a:r>
              <a:rPr lang="en-US" smtClean="0"/>
              <a:t>PTH causes calcium and phosphate release from bone</a:t>
            </a:r>
          </a:p>
          <a:p>
            <a:pPr eaLnBrk="1" hangingPunct="1"/>
            <a:r>
              <a:rPr lang="en-US" smtClean="0"/>
              <a:t>High PTH levels induce vascular calcification, in dialysis patients markedly high levels may enhance coronary artery calcification</a:t>
            </a:r>
          </a:p>
          <a:p>
            <a:pPr eaLnBrk="1" hangingPunct="1"/>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1"/>
          </p:nvPr>
        </p:nvSpPr>
        <p:spPr/>
        <p:txBody>
          <a:bodyPr/>
          <a:lstStyle/>
          <a:p>
            <a:pPr eaLnBrk="1" hangingPunct="1">
              <a:lnSpc>
                <a:spcPct val="80000"/>
              </a:lnSpc>
            </a:pPr>
            <a:r>
              <a:rPr lang="en-US" sz="2400" smtClean="0"/>
              <a:t>There is a general opinion that low levels of serum PTH in hemodialysis patients are associated with increased vascular and cardiac calcium deposits</a:t>
            </a:r>
          </a:p>
          <a:p>
            <a:pPr eaLnBrk="1" hangingPunct="1">
              <a:lnSpc>
                <a:spcPct val="80000"/>
              </a:lnSpc>
            </a:pPr>
            <a:r>
              <a:rPr lang="en-US" sz="2400" smtClean="0"/>
              <a:t>This opinion is based on the concept that low bone turnover, associated with low serum PTH levels, is a condition of decreased calcium phosphate buffering capacity of bone </a:t>
            </a:r>
          </a:p>
          <a:p>
            <a:pPr eaLnBrk="1" hangingPunct="1">
              <a:lnSpc>
                <a:spcPct val="80000"/>
              </a:lnSpc>
            </a:pPr>
            <a:r>
              <a:rPr lang="en-US" sz="2400" smtClean="0"/>
              <a:t> Therefore, increased serum levels of calcium and phosphate, associated with low bone turnover, may induce increased severity of vascular calcifications.</a:t>
            </a:r>
          </a:p>
          <a:p>
            <a:pPr eaLnBrk="1" hangingPunct="1">
              <a:lnSpc>
                <a:spcPct val="80000"/>
              </a:lnSpc>
            </a:pPr>
            <a:r>
              <a:rPr lang="en-US" sz="2400" smtClean="0"/>
              <a:t>increased cardiovascular mortality is difficult interpret since low levels of PTH may also be associated to malnutrition and inflammation, known causes of vascular damage, anemia and cardiovascular death</a:t>
            </a:r>
          </a:p>
        </p:txBody>
      </p:sp>
      <p:pic>
        <p:nvPicPr>
          <p:cNvPr id="87042" name="Picture 2"/>
          <p:cNvPicPr>
            <a:picLocks noChangeAspect="1" noChangeArrowheads="1"/>
          </p:cNvPicPr>
          <p:nvPr/>
        </p:nvPicPr>
        <p:blipFill>
          <a:blip r:embed="rId2" cstate="print"/>
          <a:srcRect/>
          <a:stretch>
            <a:fillRect/>
          </a:stretch>
        </p:blipFill>
        <p:spPr bwMode="auto">
          <a:xfrm>
            <a:off x="0" y="381000"/>
            <a:ext cx="6096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838200"/>
            <a:ext cx="8229600" cy="5735638"/>
          </a:xfrm>
        </p:spPr>
        <p:txBody>
          <a:bodyPr/>
          <a:lstStyle/>
          <a:p>
            <a:pPr eaLnBrk="1" hangingPunct="1"/>
            <a:r>
              <a:rPr lang="en-US" smtClean="0"/>
              <a:t>The study aimed to evaluate the association between PTH serum levels and coronary calcifications, in favor of a direct association between PTH serum levels and coronary calcium deposits.</a:t>
            </a:r>
          </a:p>
          <a:p>
            <a:pPr eaLnBrk="1" hangingPunct="1"/>
            <a:r>
              <a:rPr lang="en-US" smtClean="0"/>
              <a:t> cohort of 197 hemodialysis patients.</a:t>
            </a:r>
          </a:p>
          <a:p>
            <a:pPr eaLnBrk="1" hangingPunct="1"/>
            <a:r>
              <a:rPr lang="en-US" smtClean="0"/>
              <a:t> 133 males and 64 females. 22 patients had DM</a:t>
            </a:r>
          </a:p>
          <a:p>
            <a:pPr eaLnBrk="1" hangingPunct="1"/>
            <a:r>
              <a:rPr lang="en-US" smtClean="0"/>
              <a:t>Average age was 58.6 years. </a:t>
            </a:r>
          </a:p>
          <a:p>
            <a:pPr eaLnBrk="1" hangingPunct="1"/>
            <a:r>
              <a:rPr lang="en-US" smtClean="0"/>
              <a:t>Patients were divided into groups of intact PTH levels, 0–150 (A), 150–300 (B), 300–600 (C) and &gt;600 (D) pg/ml.</a:t>
            </a:r>
          </a:p>
          <a:p>
            <a:pPr eaLnBrk="1" hangingPunct="1"/>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2" cstate="print"/>
          <a:srcRect/>
          <a:stretch>
            <a:fillRect/>
          </a:stretch>
        </p:blipFill>
        <p:spPr bwMode="auto">
          <a:xfrm>
            <a:off x="228600" y="762000"/>
            <a:ext cx="8534400"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cstate="print"/>
          <a:srcRect/>
          <a:stretch>
            <a:fillRect/>
          </a:stretch>
        </p:blipFill>
        <p:spPr bwMode="auto">
          <a:xfrm>
            <a:off x="1371600" y="1524000"/>
            <a:ext cx="6056313"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609600"/>
            <a:ext cx="8229600" cy="914400"/>
          </a:xfrm>
        </p:spPr>
        <p:txBody>
          <a:bodyPr/>
          <a:lstStyle/>
          <a:p>
            <a:pPr eaLnBrk="1" hangingPunct="1"/>
            <a:r>
              <a:rPr lang="en-US" smtClean="0"/>
              <a:t>Limitations/ Discussion</a:t>
            </a:r>
          </a:p>
        </p:txBody>
      </p:sp>
      <p:sp>
        <p:nvSpPr>
          <p:cNvPr id="3" name="Content Placeholder 2"/>
          <p:cNvSpPr>
            <a:spLocks noGrp="1"/>
          </p:cNvSpPr>
          <p:nvPr>
            <p:ph idx="1"/>
          </p:nvPr>
        </p:nvSpPr>
        <p:spPr>
          <a:xfrm>
            <a:off x="457200" y="1371600"/>
            <a:ext cx="8229600" cy="5202238"/>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smtClean="0"/>
              <a:t>Limitations</a:t>
            </a:r>
          </a:p>
          <a:p>
            <a:pPr marL="658368" lvl="1" indent="-246888" eaLnBrk="1" fontAlgn="auto" hangingPunct="1">
              <a:spcAft>
                <a:spcPts val="0"/>
              </a:spcAft>
              <a:buFont typeface="Georgia"/>
              <a:buChar char="▫"/>
              <a:defRPr/>
            </a:pPr>
            <a:r>
              <a:rPr lang="en-US" dirty="0" smtClean="0"/>
              <a:t>cross-sectional nature, with patients selected from different dialysis units, with possibly somewhat different therapeutic approaches</a:t>
            </a:r>
          </a:p>
          <a:p>
            <a:pPr marL="658368" lvl="1" indent="-246888" eaLnBrk="1" fontAlgn="auto" hangingPunct="1">
              <a:spcAft>
                <a:spcPts val="0"/>
              </a:spcAft>
              <a:buFont typeface="Georgia"/>
              <a:buChar char="▫"/>
              <a:defRPr/>
            </a:pPr>
            <a:r>
              <a:rPr lang="en-US" dirty="0" smtClean="0"/>
              <a:t>Single biochemical assay being related to long term arterial lesions</a:t>
            </a:r>
          </a:p>
          <a:p>
            <a:pPr marL="365760" indent="-256032" eaLnBrk="1" fontAlgn="auto" hangingPunct="1">
              <a:spcAft>
                <a:spcPts val="0"/>
              </a:spcAft>
              <a:buClr>
                <a:schemeClr val="accent3"/>
              </a:buClr>
              <a:buFont typeface="Georgia"/>
              <a:buChar char="•"/>
              <a:defRPr/>
            </a:pPr>
            <a:r>
              <a:rPr lang="en-US" dirty="0" smtClean="0"/>
              <a:t>the finding of no major association between low turnover bone disease and the severity of coronary calcium deposits in </a:t>
            </a:r>
            <a:r>
              <a:rPr lang="en-US" dirty="0" err="1" smtClean="0"/>
              <a:t>hemodialysis</a:t>
            </a:r>
            <a:r>
              <a:rPr lang="en-US" dirty="0" smtClean="0"/>
              <a:t> patients bears practical implications</a:t>
            </a:r>
          </a:p>
          <a:p>
            <a:pPr marL="365760" indent="-256032" eaLnBrk="1" fontAlgn="auto" hangingPunct="1">
              <a:spcAft>
                <a:spcPts val="0"/>
              </a:spcAft>
              <a:buClr>
                <a:schemeClr val="accent3"/>
              </a:buClr>
              <a:buFont typeface="Georgia"/>
              <a:buChar char="•"/>
              <a:defRPr/>
            </a:pPr>
            <a:r>
              <a:rPr lang="en-US" dirty="0" smtClean="0"/>
              <a:t>Special attention should be paid to the control of elevated levels of secondary hyperparathyroidism and the related calcium phosphate derangements.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457200" y="2057400"/>
            <a:ext cx="8229600" cy="4516438"/>
          </a:xfrm>
        </p:spPr>
        <p:txBody>
          <a:bodyPr/>
          <a:lstStyle/>
          <a:p>
            <a:pPr eaLnBrk="1" hangingPunct="1">
              <a:lnSpc>
                <a:spcPct val="90000"/>
              </a:lnSpc>
            </a:pPr>
            <a:r>
              <a:rPr lang="en-US" sz="2400" smtClean="0"/>
              <a:t> evidence that low bone turnover is associated with increased arterial calcifications </a:t>
            </a:r>
          </a:p>
          <a:p>
            <a:pPr eaLnBrk="1" hangingPunct="1">
              <a:lnSpc>
                <a:spcPct val="90000"/>
              </a:lnSpc>
            </a:pPr>
            <a:r>
              <a:rPr lang="en-US" sz="2400" smtClean="0"/>
              <a:t>They studied 58 hemodialysis patients subjected to bone biopsy and evaluated for arterial calcifications with an </a:t>
            </a:r>
          </a:p>
          <a:p>
            <a:pPr eaLnBrk="1" hangingPunct="1">
              <a:lnSpc>
                <a:spcPct val="90000"/>
              </a:lnSpc>
              <a:buFont typeface="Georgia" pitchFamily="18" charset="0"/>
              <a:buNone/>
            </a:pPr>
            <a:r>
              <a:rPr lang="en-US" sz="2400" smtClean="0"/>
              <a:t>	X-ray survey of some other indicative arterial sites. </a:t>
            </a:r>
            <a:r>
              <a:rPr lang="en-US" sz="2400" u="sng" smtClean="0"/>
              <a:t>The extent of arterial calcifications was inversely related to histomorphometric bone turnover.</a:t>
            </a:r>
          </a:p>
          <a:p>
            <a:pPr eaLnBrk="1" hangingPunct="1">
              <a:lnSpc>
                <a:spcPct val="90000"/>
              </a:lnSpc>
            </a:pPr>
            <a:r>
              <a:rPr lang="en-US" sz="2400" smtClean="0"/>
              <a:t>Limitations: the cohort of patients included a relatively large number of patients with aluminum deposition, and also previously parathyroidectomized cases, with low turnover induced by surgery.</a:t>
            </a:r>
          </a:p>
          <a:p>
            <a:pPr eaLnBrk="1" hangingPunct="1">
              <a:lnSpc>
                <a:spcPct val="90000"/>
              </a:lnSpc>
            </a:pPr>
            <a:endParaRPr lang="en-US" sz="2400" smtClean="0"/>
          </a:p>
        </p:txBody>
      </p:sp>
      <p:sp>
        <p:nvSpPr>
          <p:cNvPr id="92162" name="Rectangle 4"/>
          <p:cNvSpPr>
            <a:spLocks noChangeArrowheads="1"/>
          </p:cNvSpPr>
          <p:nvPr/>
        </p:nvSpPr>
        <p:spPr bwMode="auto">
          <a:xfrm>
            <a:off x="228600" y="457200"/>
            <a:ext cx="6781800" cy="1463675"/>
          </a:xfrm>
          <a:prstGeom prst="rect">
            <a:avLst/>
          </a:prstGeom>
          <a:noFill/>
          <a:ln w="9525">
            <a:noFill/>
            <a:miter lim="800000"/>
            <a:headEnd/>
            <a:tailEnd/>
          </a:ln>
        </p:spPr>
        <p:txBody>
          <a:bodyPr>
            <a:spAutoFit/>
          </a:bodyPr>
          <a:lstStyle/>
          <a:p>
            <a:r>
              <a:rPr lang="en-US" b="1">
                <a:latin typeface="Georgia" pitchFamily="18" charset="0"/>
              </a:rPr>
              <a:t>Arterial Calcifications and Bone Histomorphometry in End-Stage Renal Disease </a:t>
            </a:r>
          </a:p>
          <a:p>
            <a:r>
              <a:rPr lang="en-US" sz="1200">
                <a:latin typeface="Georgia" pitchFamily="18" charset="0"/>
              </a:rPr>
              <a:t>Gérard M. London</a:t>
            </a:r>
            <a:r>
              <a:rPr lang="en-US" sz="1200" baseline="30000">
                <a:latin typeface="Georgia" pitchFamily="18" charset="0"/>
              </a:rPr>
              <a:t>*</a:t>
            </a:r>
            <a:r>
              <a:rPr lang="en-US" sz="1200">
                <a:latin typeface="Georgia" pitchFamily="18" charset="0"/>
              </a:rPr>
              <a:t>, Caroline Marty</a:t>
            </a:r>
            <a:r>
              <a:rPr lang="en-US" sz="1200" baseline="30000">
                <a:latin typeface="Georgia" pitchFamily="18" charset="0"/>
              </a:rPr>
              <a:t>†</a:t>
            </a:r>
            <a:r>
              <a:rPr lang="en-US" sz="1200">
                <a:latin typeface="Georgia" pitchFamily="18" charset="0"/>
              </a:rPr>
              <a:t>, Sylvain J. Marchais</a:t>
            </a:r>
            <a:r>
              <a:rPr lang="en-US" sz="1200" baseline="30000">
                <a:latin typeface="Georgia" pitchFamily="18" charset="0"/>
              </a:rPr>
              <a:t>*</a:t>
            </a:r>
            <a:r>
              <a:rPr lang="en-US" sz="1200">
                <a:latin typeface="Georgia" pitchFamily="18" charset="0"/>
              </a:rPr>
              <a:t>, Alain P. Guerin</a:t>
            </a:r>
            <a:r>
              <a:rPr lang="en-US" sz="1200" baseline="30000">
                <a:latin typeface="Georgia" pitchFamily="18" charset="0"/>
              </a:rPr>
              <a:t>*</a:t>
            </a:r>
            <a:r>
              <a:rPr lang="en-US" sz="1200">
                <a:latin typeface="Georgia" pitchFamily="18" charset="0"/>
              </a:rPr>
              <a:t>, Fabien Metivier</a:t>
            </a:r>
            <a:r>
              <a:rPr lang="en-US" sz="1200" baseline="30000">
                <a:latin typeface="Georgia" pitchFamily="18" charset="0"/>
              </a:rPr>
              <a:t>*</a:t>
            </a:r>
            <a:r>
              <a:rPr lang="en-US" sz="1200">
                <a:latin typeface="Georgia" pitchFamily="18" charset="0"/>
              </a:rPr>
              <a:t> and Marie-Christine de Vernejoul</a:t>
            </a:r>
            <a:r>
              <a:rPr lang="en-US" sz="1200" baseline="30000">
                <a:latin typeface="Georgia" pitchFamily="18" charset="0"/>
              </a:rPr>
              <a:t>†</a:t>
            </a:r>
            <a:endParaRPr lang="en-US" sz="1200">
              <a:latin typeface="Georgia" pitchFamily="18" charset="0"/>
            </a:endParaRPr>
          </a:p>
          <a:p>
            <a:r>
              <a:rPr lang="en-US" sz="1200" i="1">
                <a:latin typeface="Georgia" pitchFamily="18" charset="0"/>
              </a:rPr>
              <a:t>*Service d’Hémodialyse, Hôpital F.H. Manhès, Fleury-Mérogis, </a:t>
            </a:r>
            <a:r>
              <a:rPr lang="en-US" sz="1200" i="1" baseline="30000">
                <a:latin typeface="Georgia" pitchFamily="18" charset="0"/>
              </a:rPr>
              <a:t>†</a:t>
            </a:r>
            <a:r>
              <a:rPr lang="en-US" sz="1200" i="1">
                <a:latin typeface="Georgia" pitchFamily="18" charset="0"/>
              </a:rPr>
              <a:t>Hôpital Lariboisière, INSERM Unité 606, Paris, France</a:t>
            </a:r>
            <a:r>
              <a:rPr lang="en-US" i="1">
                <a:latin typeface="Georgia" pitchFamily="18" charset="0"/>
              </a:rPr>
              <a:t>. </a:t>
            </a:r>
            <a:endParaRPr lang="en-US">
              <a:latin typeface="Georgia" pitchFamily="18" charset="0"/>
            </a:endParaRPr>
          </a:p>
        </p:txBody>
      </p:sp>
      <p:pic>
        <p:nvPicPr>
          <p:cNvPr id="92163" name="Picture 5"/>
          <p:cNvPicPr>
            <a:picLocks noChangeAspect="1" noChangeArrowheads="1"/>
          </p:cNvPicPr>
          <p:nvPr/>
        </p:nvPicPr>
        <p:blipFill>
          <a:blip r:embed="rId2" cstate="print"/>
          <a:srcRect/>
          <a:stretch>
            <a:fillRect/>
          </a:stretch>
        </p:blipFill>
        <p:spPr bwMode="auto">
          <a:xfrm>
            <a:off x="6553200" y="6440488"/>
            <a:ext cx="2095500" cy="417512"/>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eaLnBrk="1" fontAlgn="auto" hangingPunct="1">
              <a:spcAft>
                <a:spcPts val="0"/>
              </a:spcAft>
              <a:defRPr/>
            </a:pPr>
            <a:r>
              <a:rPr lang="en-US" dirty="0" smtClean="0"/>
              <a:t>Fractures</a:t>
            </a:r>
            <a:endParaRPr lang="en-US" dirty="0"/>
          </a:p>
        </p:txBody>
      </p:sp>
      <p:sp>
        <p:nvSpPr>
          <p:cNvPr id="93186" name="Content Placeholder 2"/>
          <p:cNvSpPr>
            <a:spLocks noGrp="1"/>
          </p:cNvSpPr>
          <p:nvPr>
            <p:ph idx="1"/>
          </p:nvPr>
        </p:nvSpPr>
        <p:spPr>
          <a:xfrm>
            <a:off x="457200" y="1143000"/>
            <a:ext cx="8229600" cy="5430838"/>
          </a:xfrm>
        </p:spPr>
        <p:txBody>
          <a:bodyPr/>
          <a:lstStyle/>
          <a:p>
            <a:pPr eaLnBrk="1" hangingPunct="1"/>
            <a:r>
              <a:rPr lang="en-US" smtClean="0"/>
              <a:t>The morbidity and mortality  associated with hip fractures have been well established in the general population</a:t>
            </a:r>
          </a:p>
          <a:p>
            <a:pPr eaLnBrk="1" hangingPunct="1"/>
            <a:r>
              <a:rPr lang="en-US" smtClean="0"/>
              <a:t>Coco and Rush examined the incidence of hip fractures in dialysis patient over a 10 year period</a:t>
            </a:r>
          </a:p>
          <a:p>
            <a:pPr eaLnBrk="1" hangingPunct="1"/>
            <a:r>
              <a:rPr lang="en-US" smtClean="0"/>
              <a:t>They found an association of lower PTH levels and hip fractures</a:t>
            </a:r>
          </a:p>
          <a:p>
            <a:pPr eaLnBrk="1" hangingPunct="1"/>
            <a:r>
              <a:rPr lang="en-US" smtClean="0"/>
              <a:t>The 1 year mortality rate from the hip fracture  event was nearly two and half times greater than the general population</a:t>
            </a:r>
          </a:p>
          <a:p>
            <a:pPr eaLnBrk="1" hangingPunct="1"/>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533400"/>
            <a:ext cx="8229600" cy="914400"/>
          </a:xfrm>
        </p:spPr>
        <p:txBody>
          <a:bodyPr/>
          <a:lstStyle/>
          <a:p>
            <a:pPr eaLnBrk="1" hangingPunct="1"/>
            <a:r>
              <a:rPr lang="en-US" smtClean="0"/>
              <a:t>Methods</a:t>
            </a:r>
          </a:p>
        </p:txBody>
      </p:sp>
      <p:sp>
        <p:nvSpPr>
          <p:cNvPr id="94210" name="Content Placeholder 2"/>
          <p:cNvSpPr>
            <a:spLocks noGrp="1"/>
          </p:cNvSpPr>
          <p:nvPr>
            <p:ph idx="1"/>
          </p:nvPr>
        </p:nvSpPr>
        <p:spPr>
          <a:xfrm>
            <a:off x="457200" y="1600200"/>
            <a:ext cx="8229600" cy="4973638"/>
          </a:xfrm>
        </p:spPr>
        <p:txBody>
          <a:bodyPr/>
          <a:lstStyle/>
          <a:p>
            <a:pPr eaLnBrk="1" hangingPunct="1">
              <a:lnSpc>
                <a:spcPct val="90000"/>
              </a:lnSpc>
            </a:pPr>
            <a:r>
              <a:rPr lang="en-US" sz="2400" smtClean="0"/>
              <a:t>Hospital admission list and medical records of patients treated for at least 6 months at outpatient dialysis unit affiliated with  Montefiore Medical Center (NY), 1,272 patients reviewed, 56 hip fractures documented </a:t>
            </a:r>
          </a:p>
          <a:p>
            <a:pPr eaLnBrk="1" hangingPunct="1">
              <a:lnSpc>
                <a:spcPct val="90000"/>
              </a:lnSpc>
            </a:pPr>
            <a:r>
              <a:rPr lang="en-US" sz="2400" smtClean="0"/>
              <a:t>Hip fracture  was defined as an event diagnosed by radiology</a:t>
            </a:r>
          </a:p>
          <a:p>
            <a:pPr eaLnBrk="1" hangingPunct="1">
              <a:lnSpc>
                <a:spcPct val="90000"/>
              </a:lnSpc>
            </a:pPr>
            <a:r>
              <a:rPr lang="en-US" sz="2400" smtClean="0"/>
              <a:t>Pathologic fractures secondary to metastatic malignancies were excluded</a:t>
            </a:r>
          </a:p>
          <a:p>
            <a:pPr eaLnBrk="1" hangingPunct="1">
              <a:lnSpc>
                <a:spcPct val="90000"/>
              </a:lnSpc>
            </a:pPr>
            <a:r>
              <a:rPr lang="en-US" sz="2400" smtClean="0"/>
              <a:t>Chemistry test were performed monthly except PTH which was measured quarterly</a:t>
            </a:r>
          </a:p>
          <a:p>
            <a:pPr eaLnBrk="1" hangingPunct="1">
              <a:lnSpc>
                <a:spcPct val="90000"/>
              </a:lnSpc>
            </a:pPr>
            <a:r>
              <a:rPr lang="en-US" sz="2400" smtClean="0"/>
              <a:t>Chemistry test results of patients who sustained a hip fracture were included only up to time of fracture</a:t>
            </a:r>
          </a:p>
          <a:p>
            <a:pPr eaLnBrk="1" hangingPunct="1">
              <a:lnSpc>
                <a:spcPct val="90000"/>
              </a:lnSpc>
            </a:pPr>
            <a:r>
              <a:rPr lang="en-US" sz="2400" smtClean="0"/>
              <a:t>Patients divided into four groups based on their average PTH value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noChangeArrowheads="1"/>
          </p:cNvPicPr>
          <p:nvPr/>
        </p:nvPicPr>
        <p:blipFill>
          <a:blip r:embed="rId2" cstate="print"/>
          <a:srcRect/>
          <a:stretch>
            <a:fillRect/>
          </a:stretch>
        </p:blipFill>
        <p:spPr bwMode="auto">
          <a:xfrm>
            <a:off x="1600200" y="914400"/>
            <a:ext cx="57054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Cellular Components of Remodeling</a:t>
            </a:r>
            <a:endParaRPr lang="en-US" dirty="0"/>
          </a:p>
        </p:txBody>
      </p:sp>
      <p:sp>
        <p:nvSpPr>
          <p:cNvPr id="22530" name="Content Placeholder 2"/>
          <p:cNvSpPr>
            <a:spLocks noGrp="1"/>
          </p:cNvSpPr>
          <p:nvPr>
            <p:ph idx="1"/>
          </p:nvPr>
        </p:nvSpPr>
        <p:spPr/>
        <p:txBody>
          <a:bodyPr/>
          <a:lstStyle/>
          <a:p>
            <a:pPr eaLnBrk="1" hangingPunct="1"/>
            <a:r>
              <a:rPr lang="en-US" smtClean="0"/>
              <a:t>Osteocytes 90-95% of all bone cells</a:t>
            </a:r>
          </a:p>
          <a:p>
            <a:pPr lvl="1" eaLnBrk="1" hangingPunct="1"/>
            <a:r>
              <a:rPr lang="en-US" smtClean="0"/>
              <a:t>Viable for years (even decades)</a:t>
            </a:r>
          </a:p>
          <a:p>
            <a:pPr eaLnBrk="1" hangingPunct="1"/>
            <a:r>
              <a:rPr lang="en-US" smtClean="0"/>
              <a:t>Osteoblast &lt;5% of bone cells</a:t>
            </a:r>
          </a:p>
          <a:p>
            <a:pPr lvl="1" eaLnBrk="1" hangingPunct="1"/>
            <a:r>
              <a:rPr lang="en-US" smtClean="0"/>
              <a:t>Lifespan of weeks</a:t>
            </a:r>
          </a:p>
          <a:p>
            <a:pPr eaLnBrk="1" hangingPunct="1"/>
            <a:r>
              <a:rPr lang="en-US" smtClean="0"/>
              <a:t>Osteoclast &lt;1 % of bone cells</a:t>
            </a:r>
          </a:p>
          <a:p>
            <a:pPr lvl="1" eaLnBrk="1" hangingPunct="1"/>
            <a:r>
              <a:rPr lang="en-US" smtClean="0"/>
              <a:t>Lifespan of days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cstate="print"/>
          <a:srcRect/>
          <a:stretch>
            <a:fillRect/>
          </a:stretch>
        </p:blipFill>
        <p:spPr bwMode="auto">
          <a:xfrm>
            <a:off x="19050" y="1600200"/>
            <a:ext cx="9124950" cy="389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cstate="print"/>
          <a:srcRect/>
          <a:stretch>
            <a:fillRect/>
          </a:stretch>
        </p:blipFill>
        <p:spPr bwMode="auto">
          <a:xfrm>
            <a:off x="685800" y="1163638"/>
            <a:ext cx="74676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cstate="print"/>
          <a:srcRect/>
          <a:stretch>
            <a:fillRect/>
          </a:stretch>
        </p:blipFill>
        <p:spPr bwMode="auto">
          <a:xfrm>
            <a:off x="228600" y="1066800"/>
            <a:ext cx="84613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p:cNvSpPr>
          <p:nvPr>
            <p:ph idx="1"/>
          </p:nvPr>
        </p:nvSpPr>
        <p:spPr>
          <a:xfrm>
            <a:off x="457200" y="762000"/>
            <a:ext cx="8229600" cy="5811838"/>
          </a:xfrm>
        </p:spPr>
        <p:txBody>
          <a:bodyPr/>
          <a:lstStyle/>
          <a:p>
            <a:pPr eaLnBrk="1" hangingPunct="1"/>
            <a:r>
              <a:rPr lang="en-US" smtClean="0"/>
              <a:t>Similar trends with respect to race and gender, however  overall incidence of hip fractures in the dialysis population was 17.4 times greater than that in the general population</a:t>
            </a:r>
          </a:p>
          <a:p>
            <a:pPr eaLnBrk="1" hangingPunct="1"/>
            <a:r>
              <a:rPr lang="en-US" smtClean="0"/>
              <a:t>Age at time of fracture in dialysis population was 11 to 15 years younger than their counterparts in the general population</a:t>
            </a:r>
          </a:p>
          <a:p>
            <a:pPr eaLnBrk="1" hangingPunct="1"/>
            <a:r>
              <a:rPr lang="en-US" smtClean="0"/>
              <a:t>1 year mortality rate 64% after hip fracture in dialysis patients compared to  15% to 20% in general population</a:t>
            </a:r>
          </a:p>
          <a:p>
            <a:pPr eaLnBrk="1" hangingPunct="1"/>
            <a:r>
              <a:rPr lang="en-US" smtClean="0"/>
              <a:t>Bone biopsy were not systemically performed, can not exclude a contribution from aluminum bone disease</a:t>
            </a:r>
          </a:p>
          <a:p>
            <a:pPr eaLnBrk="1" hangingPunct="1"/>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Bone Biopsy</a:t>
            </a:r>
            <a:endParaRPr lang="en-US" dirty="0"/>
          </a:p>
        </p:txBody>
      </p:sp>
      <p:sp>
        <p:nvSpPr>
          <p:cNvPr id="100354" name="Text Placeholder 2"/>
          <p:cNvSpPr>
            <a:spLocks noGrp="1"/>
          </p:cNvSpPr>
          <p:nvPr>
            <p:ph type="body" idx="1"/>
          </p:nvPr>
        </p:nvSpPr>
        <p:spPr/>
        <p:txBody>
          <a:bodyPr/>
          <a:lstStyle/>
          <a:p>
            <a:pPr marL="44450" eaLnBrk="1" hangingPunct="1"/>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152400"/>
            <a:ext cx="8229600" cy="990600"/>
          </a:xfrm>
        </p:spPr>
        <p:txBody>
          <a:bodyPr/>
          <a:lstStyle/>
          <a:p>
            <a:pPr eaLnBrk="1" hangingPunct="1"/>
            <a:r>
              <a:rPr lang="en-US" smtClean="0"/>
              <a:t>Guidelines </a:t>
            </a:r>
          </a:p>
        </p:txBody>
      </p:sp>
      <p:sp>
        <p:nvSpPr>
          <p:cNvPr id="101378" name="Content Placeholder 2"/>
          <p:cNvSpPr>
            <a:spLocks noGrp="1"/>
          </p:cNvSpPr>
          <p:nvPr>
            <p:ph idx="1"/>
          </p:nvPr>
        </p:nvSpPr>
        <p:spPr>
          <a:xfrm>
            <a:off x="457200" y="990600"/>
            <a:ext cx="8229600" cy="5583238"/>
          </a:xfrm>
        </p:spPr>
        <p:txBody>
          <a:bodyPr/>
          <a:lstStyle/>
          <a:p>
            <a:pPr eaLnBrk="1" hangingPunct="1"/>
            <a:r>
              <a:rPr lang="en-US" smtClean="0"/>
              <a:t>2003 K/DOQI guidelines</a:t>
            </a:r>
          </a:p>
          <a:p>
            <a:pPr lvl="1" eaLnBrk="1" hangingPunct="1"/>
            <a:r>
              <a:rPr lang="en-US" sz="2000" smtClean="0"/>
              <a:t>Bone biopsy is not necessary for settings, it can be considered in patients with ESRD and the following</a:t>
            </a:r>
          </a:p>
          <a:p>
            <a:pPr lvl="2" eaLnBrk="1" hangingPunct="1"/>
            <a:r>
              <a:rPr lang="en-US" sz="1800" smtClean="0"/>
              <a:t>Fractures with minimal or no trauma</a:t>
            </a:r>
          </a:p>
          <a:p>
            <a:pPr lvl="2" eaLnBrk="1" hangingPunct="1"/>
            <a:r>
              <a:rPr lang="en-US" sz="1800" smtClean="0"/>
              <a:t>iPTH levels between 100 and 500 pg/ml in association with unexplained hypercalcemia, severe bone pain, or unexplained increases in bone alkaline phosphatase activity</a:t>
            </a:r>
          </a:p>
          <a:p>
            <a:pPr lvl="2" eaLnBrk="1" hangingPunct="1"/>
            <a:r>
              <a:rPr lang="en-US" sz="1800" smtClean="0"/>
              <a:t>Suspected aluminum bone disease</a:t>
            </a:r>
          </a:p>
          <a:p>
            <a:pPr eaLnBrk="1" hangingPunct="1"/>
            <a:r>
              <a:rPr lang="en-US" smtClean="0"/>
              <a:t>2009 KDIGO</a:t>
            </a:r>
          </a:p>
          <a:p>
            <a:pPr lvl="1" eaLnBrk="1" hangingPunct="1"/>
            <a:r>
              <a:rPr lang="en-US" sz="2000" smtClean="0"/>
              <a:t>Bone biopsy is reasonable in the following settings</a:t>
            </a:r>
            <a:r>
              <a:rPr lang="en-US" smtClean="0"/>
              <a:t>:</a:t>
            </a:r>
          </a:p>
          <a:p>
            <a:pPr lvl="2" eaLnBrk="1" hangingPunct="1"/>
            <a:r>
              <a:rPr lang="en-US" sz="1800" smtClean="0"/>
              <a:t>Unexplained fractures, unexplained hypercalcemia, and /or unexplained hypophosphatemia</a:t>
            </a:r>
          </a:p>
          <a:p>
            <a:pPr lvl="2" eaLnBrk="1" hangingPunct="1"/>
            <a:r>
              <a:rPr lang="en-US" sz="1800" smtClean="0"/>
              <a:t>Persistent bone pain</a:t>
            </a:r>
          </a:p>
          <a:p>
            <a:pPr lvl="2" eaLnBrk="1" hangingPunct="1"/>
            <a:r>
              <a:rPr lang="en-US" sz="1800" smtClean="0"/>
              <a:t>Possible aluminum toxicity</a:t>
            </a:r>
          </a:p>
          <a:p>
            <a:pPr lvl="2" eaLnBrk="1" hangingPunct="1"/>
            <a:r>
              <a:rPr lang="en-US" sz="1800" smtClean="0"/>
              <a:t>Before therapy with bisphosphonates</a:t>
            </a:r>
          </a:p>
          <a:p>
            <a:pPr lvl="2" eaLnBrk="1" hangingPunct="1"/>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457200"/>
            <a:ext cx="8229600" cy="990600"/>
          </a:xfrm>
        </p:spPr>
        <p:txBody>
          <a:bodyPr/>
          <a:lstStyle/>
          <a:p>
            <a:pPr eaLnBrk="1" hangingPunct="1"/>
            <a:r>
              <a:rPr lang="en-US" smtClean="0"/>
              <a:t>Additional implications</a:t>
            </a:r>
          </a:p>
        </p:txBody>
      </p:sp>
      <p:sp>
        <p:nvSpPr>
          <p:cNvPr id="102402" name="Content Placeholder 2"/>
          <p:cNvSpPr>
            <a:spLocks noGrp="1"/>
          </p:cNvSpPr>
          <p:nvPr>
            <p:ph idx="1"/>
          </p:nvPr>
        </p:nvSpPr>
        <p:spPr>
          <a:xfrm>
            <a:off x="457200" y="1371600"/>
            <a:ext cx="8229600" cy="5202238"/>
          </a:xfrm>
        </p:spPr>
        <p:txBody>
          <a:bodyPr/>
          <a:lstStyle/>
          <a:p>
            <a:pPr eaLnBrk="1" hangingPunct="1"/>
            <a:r>
              <a:rPr lang="en-US" smtClean="0"/>
              <a:t>Establish ABD in symptomatic patients with serum PTH levels below 100 pg/ml</a:t>
            </a:r>
          </a:p>
          <a:p>
            <a:pPr eaLnBrk="1" hangingPunct="1"/>
            <a:r>
              <a:rPr lang="en-US" smtClean="0"/>
              <a:t>Determine the extent of bone aluminum accumulation prior to chelation therapy with DFO</a:t>
            </a:r>
          </a:p>
          <a:p>
            <a:pPr lvl="1" eaLnBrk="1" hangingPunct="1"/>
            <a:r>
              <a:rPr lang="en-US" sz="2400" smtClean="0"/>
              <a:t>Also prior to parathyroidectomy, since low bone turnover disease  with enhanced aluminum deposition may be precipitated if there is significant aluminum overload</a:t>
            </a:r>
          </a:p>
          <a:p>
            <a:pPr eaLnBrk="1" hangingPunct="1"/>
            <a:r>
              <a:rPr lang="en-US" smtClean="0"/>
              <a:t>Direct therapy in patients with intermediate PTH levels (100-450 pg/ml)</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609600"/>
            <a:ext cx="8229600" cy="914400"/>
          </a:xfrm>
        </p:spPr>
        <p:txBody>
          <a:bodyPr/>
          <a:lstStyle/>
          <a:p>
            <a:pPr eaLnBrk="1" hangingPunct="1"/>
            <a:r>
              <a:rPr lang="en-US" sz="3600" smtClean="0"/>
              <a:t>Barriers to performing bone biopsies</a:t>
            </a:r>
          </a:p>
        </p:txBody>
      </p:sp>
      <p:sp>
        <p:nvSpPr>
          <p:cNvPr id="103426" name="Content Placeholder 2"/>
          <p:cNvSpPr>
            <a:spLocks noGrp="1"/>
          </p:cNvSpPr>
          <p:nvPr>
            <p:ph idx="1"/>
          </p:nvPr>
        </p:nvSpPr>
        <p:spPr>
          <a:xfrm>
            <a:off x="457200" y="1447800"/>
            <a:ext cx="8229600" cy="5126038"/>
          </a:xfrm>
        </p:spPr>
        <p:txBody>
          <a:bodyPr/>
          <a:lstStyle/>
          <a:p>
            <a:pPr eaLnBrk="1" hangingPunct="1"/>
            <a:r>
              <a:rPr lang="en-US" smtClean="0"/>
              <a:t>Cost</a:t>
            </a:r>
          </a:p>
          <a:p>
            <a:pPr eaLnBrk="1" hangingPunct="1"/>
            <a:r>
              <a:rPr lang="en-US" smtClean="0"/>
              <a:t>Invasive</a:t>
            </a:r>
          </a:p>
          <a:p>
            <a:pPr eaLnBrk="1" hangingPunct="1"/>
            <a:r>
              <a:rPr lang="en-US" smtClean="0"/>
              <a:t>Lack of local resources to properly procure, process, and reliably interpret the bone biopsy</a:t>
            </a:r>
          </a:p>
          <a:p>
            <a:pPr eaLnBrk="1" hangingPunct="1"/>
            <a:r>
              <a:rPr lang="en-US" smtClean="0"/>
              <a:t>Reimbursement</a:t>
            </a:r>
          </a:p>
          <a:p>
            <a:pPr eaLnBrk="1" hangingPunct="1"/>
            <a:r>
              <a:rPr lang="en-US" smtClean="0"/>
              <a:t>Can other noninvasive test reliably aid in diagnosis of renal bone disease?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p:cNvSpPr>
          <p:nvPr>
            <p:ph type="title"/>
          </p:nvPr>
        </p:nvSpPr>
        <p:spPr>
          <a:xfrm>
            <a:off x="457200" y="228600"/>
            <a:ext cx="8229600" cy="914400"/>
          </a:xfrm>
        </p:spPr>
        <p:txBody>
          <a:bodyPr/>
          <a:lstStyle/>
          <a:p>
            <a:pPr eaLnBrk="1" hangingPunct="1"/>
            <a:r>
              <a:rPr lang="en-US" smtClean="0"/>
              <a:t>PTH</a:t>
            </a:r>
          </a:p>
        </p:txBody>
      </p:sp>
      <p:sp>
        <p:nvSpPr>
          <p:cNvPr id="104450" name="Content Placeholder 4"/>
          <p:cNvSpPr>
            <a:spLocks noGrp="1"/>
          </p:cNvSpPr>
          <p:nvPr>
            <p:ph idx="1"/>
          </p:nvPr>
        </p:nvSpPr>
        <p:spPr>
          <a:xfrm>
            <a:off x="457200" y="1066800"/>
            <a:ext cx="8229600" cy="5507038"/>
          </a:xfrm>
        </p:spPr>
        <p:txBody>
          <a:bodyPr/>
          <a:lstStyle/>
          <a:p>
            <a:pPr eaLnBrk="1" hangingPunct="1"/>
            <a:r>
              <a:rPr lang="en-US" sz="2000" smtClean="0"/>
              <a:t>Intact serum PTH values below 100 pg/mL are associated with a decreased likelihood of osteitis fibrosa and an increased incidence of adynamic bone disease. </a:t>
            </a:r>
          </a:p>
          <a:p>
            <a:pPr eaLnBrk="1" hangingPunct="1"/>
            <a:r>
              <a:rPr lang="en-US" sz="2000" smtClean="0"/>
              <a:t>An intact serum PTH level above 450 pg/mL is typically associated with hyperparathyroid bone disease and/or mixed uremic osteodystrophy. </a:t>
            </a:r>
          </a:p>
          <a:p>
            <a:pPr eaLnBrk="1" hangingPunct="1"/>
            <a:r>
              <a:rPr lang="en-US" sz="2000" smtClean="0"/>
              <a:t>Intermediate PTH levels between 100 and 450 pg/mL may be associated with normal, elevated bone remodeling, or even reduced bone remodeling.</a:t>
            </a:r>
          </a:p>
          <a:p>
            <a:pPr eaLnBrk="1" hangingPunct="1"/>
            <a:r>
              <a:rPr lang="en-US" sz="2000" smtClean="0"/>
              <a:t>Circulating intact PTH levels predict the presence and severity of hyperparathyroidism; they may not, however, predict underlying bone disease, particularly when PTH levels are only moderately elevated</a:t>
            </a:r>
          </a:p>
          <a:p>
            <a:pPr eaLnBrk="1" hangingPunct="1"/>
            <a:r>
              <a:rPr lang="en-US" sz="2000" smtClean="0"/>
              <a:t>Second generation assays may be the optimal test for assessing abnormal parathyroid hormone dynamics, all current data is based on intact PTH, however the NKF/DOQI guidelines currently state that is premature to rely clinically on the newer assays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533400"/>
            <a:ext cx="8229600" cy="1447800"/>
          </a:xfrm>
        </p:spPr>
        <p:txBody>
          <a:bodyPr/>
          <a:lstStyle/>
          <a:p>
            <a:pPr eaLnBrk="1" hangingPunct="1"/>
            <a:r>
              <a:rPr lang="en-US" sz="1800" b="1" smtClean="0"/>
              <a:t>New worldwide trends in presentation of renal osteodystrophy and its relationship to parathyroid hormone levels.</a:t>
            </a:r>
            <a:br>
              <a:rPr lang="en-US" sz="1800" b="1" smtClean="0"/>
            </a:br>
            <a:r>
              <a:rPr lang="en-US" sz="1800" b="1" smtClean="0"/>
              <a:t>Clinical Nephrology </a:t>
            </a:r>
            <a:r>
              <a:rPr lang="en-US" sz="1800" smtClean="0"/>
              <a:t>2005 Apr;63(4):284-9.</a:t>
            </a:r>
            <a:br>
              <a:rPr lang="en-US" sz="1800" smtClean="0"/>
            </a:br>
            <a:r>
              <a:rPr lang="en-US" sz="1600" smtClean="0"/>
              <a:t>Gal- Moscovici A, Popovtzer MM</a:t>
            </a:r>
            <a:r>
              <a:rPr lang="en-US" sz="1800" smtClean="0"/>
              <a:t/>
            </a:r>
            <a:br>
              <a:rPr lang="en-US" sz="1800" smtClean="0"/>
            </a:br>
            <a:r>
              <a:rPr lang="en-US" sz="1800" b="1" smtClean="0"/>
              <a:t/>
            </a:r>
            <a:br>
              <a:rPr lang="en-US" sz="1800" b="1" smtClean="0"/>
            </a:br>
            <a:endParaRPr lang="en-US" sz="1800" smtClean="0"/>
          </a:p>
        </p:txBody>
      </p:sp>
      <p:sp>
        <p:nvSpPr>
          <p:cNvPr id="105474" name="Content Placeholder 2"/>
          <p:cNvSpPr>
            <a:spLocks noGrp="1"/>
          </p:cNvSpPr>
          <p:nvPr>
            <p:ph idx="1"/>
          </p:nvPr>
        </p:nvSpPr>
        <p:spPr>
          <a:xfrm>
            <a:off x="457200" y="1524000"/>
            <a:ext cx="8229600" cy="5049838"/>
          </a:xfrm>
        </p:spPr>
        <p:txBody>
          <a:bodyPr/>
          <a:lstStyle/>
          <a:p>
            <a:pPr eaLnBrk="1" hangingPunct="1"/>
            <a:r>
              <a:rPr lang="en-US" sz="2000" smtClean="0"/>
              <a:t>study was undertaken to evaluate the current prevalence of different forms of bone disease in a large population on chronic hemodialysis and its relationship to PTH levels</a:t>
            </a:r>
          </a:p>
          <a:p>
            <a:pPr eaLnBrk="1" hangingPunct="1"/>
            <a:r>
              <a:rPr lang="en-US" sz="2000" smtClean="0"/>
              <a:t>96 chronic hemodialysis patients underwent double tetracycline-labeled bone biopsy</a:t>
            </a:r>
          </a:p>
          <a:p>
            <a:pPr eaLnBrk="1" hangingPunct="1"/>
            <a:r>
              <a:rPr lang="en-US" sz="2000" smtClean="0"/>
              <a:t>Serum PTH levels were obtained in 52 patients at the time of biopsy.</a:t>
            </a:r>
          </a:p>
          <a:p>
            <a:pPr eaLnBrk="1" hangingPunct="1"/>
            <a:r>
              <a:rPr lang="en-US" sz="2000" smtClean="0"/>
              <a:t>40% of all patients were affected by osteitis fibrosa , in the remaining 60%, various forms of low-turnover bone disease were observed</a:t>
            </a:r>
          </a:p>
          <a:p>
            <a:pPr eaLnBrk="1" hangingPunct="1"/>
            <a:r>
              <a:rPr lang="en-US" sz="2000" smtClean="0"/>
              <a:t>There was no correlation between PTH and BFR (Bone formation rate) in all patients and in subgroups whose PTH levels ranged between 150 - 500 and 500 - 1,200 pg/ml (r = 0.027, r = 0.21)</a:t>
            </a:r>
          </a:p>
          <a:p>
            <a:pPr eaLnBrk="1" hangingPunct="1"/>
            <a:r>
              <a:rPr lang="en-US" sz="2000" smtClean="0"/>
              <a:t>A close correlation between PTH and BFR (r = 0.84, p &lt; 0.05) was found only in the subgroup with a PTH level (0-150pg/ml) ranging low-turnover bone disease.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Users\Tiffani\Desktop\bone remodeling cycle.jpg"/>
          <p:cNvPicPr>
            <a:picLocks noGrp="1" noChangeAspect="1" noChangeArrowheads="1"/>
          </p:cNvPicPr>
          <p:nvPr>
            <p:ph idx="1"/>
          </p:nvPr>
        </p:nvPicPr>
        <p:blipFill>
          <a:blip r:embed="rId2" cstate="print"/>
          <a:srcRect/>
          <a:stretch>
            <a:fillRect/>
          </a:stretch>
        </p:blipFill>
        <p:spPr>
          <a:xfrm>
            <a:off x="990600" y="1295400"/>
            <a:ext cx="7451725" cy="5006975"/>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2" cstate="print"/>
          <a:srcRect/>
          <a:stretch>
            <a:fillRect/>
          </a:stretch>
        </p:blipFill>
        <p:spPr bwMode="auto">
          <a:xfrm>
            <a:off x="514350" y="1219200"/>
            <a:ext cx="8255000" cy="4495800"/>
          </a:xfrm>
          <a:prstGeom prst="rect">
            <a:avLst/>
          </a:prstGeom>
          <a:noFill/>
          <a:ln w="9525">
            <a:noFill/>
            <a:miter lim="800000"/>
            <a:headEnd/>
            <a:tailEnd/>
          </a:ln>
        </p:spPr>
      </p:pic>
      <p:sp>
        <p:nvSpPr>
          <p:cNvPr id="106498" name="Rectangle 2"/>
          <p:cNvSpPr>
            <a:spLocks noChangeArrowheads="1"/>
          </p:cNvSpPr>
          <p:nvPr/>
        </p:nvSpPr>
        <p:spPr bwMode="auto">
          <a:xfrm>
            <a:off x="1066800" y="5943600"/>
            <a:ext cx="7315200" cy="554038"/>
          </a:xfrm>
          <a:prstGeom prst="rect">
            <a:avLst/>
          </a:prstGeom>
          <a:noFill/>
          <a:ln w="9525">
            <a:noFill/>
            <a:miter lim="800000"/>
            <a:headEnd/>
            <a:tailEnd/>
          </a:ln>
        </p:spPr>
        <p:txBody>
          <a:bodyPr>
            <a:spAutoFit/>
          </a:bodyPr>
          <a:lstStyle/>
          <a:p>
            <a:r>
              <a:rPr lang="en-US" sz="1200"/>
              <a:t>KDIGO clinical practice guidelines for the diagnosis, evaluation, prevention, and treatment of chronic kidney disease-mineral and bone disorder (CKD-MBD</a:t>
            </a:r>
            <a:r>
              <a:rPr lang="en-US"/>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533400"/>
            <a:ext cx="8229600" cy="685800"/>
          </a:xfrm>
        </p:spPr>
        <p:txBody>
          <a:bodyPr/>
          <a:lstStyle/>
          <a:p>
            <a:pPr eaLnBrk="1" hangingPunct="1"/>
            <a:r>
              <a:rPr lang="en-US" smtClean="0"/>
              <a:t>Bone Turnover Markers</a:t>
            </a:r>
          </a:p>
        </p:txBody>
      </p:sp>
      <p:sp>
        <p:nvSpPr>
          <p:cNvPr id="107522" name="Content Placeholder 2"/>
          <p:cNvSpPr>
            <a:spLocks noGrp="1"/>
          </p:cNvSpPr>
          <p:nvPr>
            <p:ph idx="1"/>
          </p:nvPr>
        </p:nvSpPr>
        <p:spPr>
          <a:xfrm>
            <a:off x="457200" y="1219200"/>
            <a:ext cx="8229600" cy="5354638"/>
          </a:xfrm>
        </p:spPr>
        <p:txBody>
          <a:bodyPr/>
          <a:lstStyle/>
          <a:p>
            <a:pPr eaLnBrk="1" hangingPunct="1"/>
            <a:r>
              <a:rPr lang="en-US" smtClean="0"/>
              <a:t>Bone-specific alkaline phosphatase (b-ALP)</a:t>
            </a:r>
          </a:p>
          <a:p>
            <a:pPr eaLnBrk="1" hangingPunct="1"/>
            <a:r>
              <a:rPr lang="en-US" smtClean="0"/>
              <a:t>Osteocalcin</a:t>
            </a:r>
          </a:p>
          <a:p>
            <a:pPr eaLnBrk="1" hangingPunct="1"/>
            <a:r>
              <a:rPr lang="en-US" smtClean="0"/>
              <a:t>Tartrate-resistant acid phosphatase (TRAP)</a:t>
            </a:r>
          </a:p>
          <a:p>
            <a:pPr eaLnBrk="1" hangingPunct="1"/>
            <a:r>
              <a:rPr lang="en-US" smtClean="0"/>
              <a:t>Collagen degradation products</a:t>
            </a:r>
          </a:p>
          <a:p>
            <a:pPr eaLnBrk="1" hangingPunct="1"/>
            <a:r>
              <a:rPr lang="en-US" smtClean="0"/>
              <a:t>FGF-23</a:t>
            </a:r>
          </a:p>
          <a:p>
            <a:pPr eaLnBrk="1" hangingPunct="1"/>
            <a:r>
              <a:rPr lang="en-US" smtClean="0"/>
              <a:t>Osteoblasts secrete b-ALP, osteocalcin, and collagen based bone markers</a:t>
            </a:r>
          </a:p>
          <a:p>
            <a:pPr eaLnBrk="1" hangingPunct="1"/>
            <a:r>
              <a:rPr lang="en-US" smtClean="0"/>
              <a:t>Osteoclasts secrete TRAP</a:t>
            </a:r>
          </a:p>
          <a:p>
            <a:pPr eaLnBrk="1" hangingPunct="1"/>
            <a:r>
              <a:rPr lang="en-US" smtClean="0"/>
              <a:t>Osteocytes secrete FGF-23 in response to high serum phosphorous levels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609600"/>
            <a:ext cx="8229600" cy="685800"/>
          </a:xfrm>
        </p:spPr>
        <p:txBody>
          <a:bodyPr/>
          <a:lstStyle/>
          <a:p>
            <a:pPr eaLnBrk="1" hangingPunct="1"/>
            <a:r>
              <a:rPr lang="en-US" smtClean="0"/>
              <a:t>KDIGO 2009 recommendations</a:t>
            </a:r>
          </a:p>
        </p:txBody>
      </p:sp>
      <p:sp>
        <p:nvSpPr>
          <p:cNvPr id="108546" name="Content Placeholder 2"/>
          <p:cNvSpPr>
            <a:spLocks noGrp="1"/>
          </p:cNvSpPr>
          <p:nvPr>
            <p:ph idx="1"/>
          </p:nvPr>
        </p:nvSpPr>
        <p:spPr>
          <a:xfrm>
            <a:off x="457200" y="1600200"/>
            <a:ext cx="8229600" cy="4973638"/>
          </a:xfrm>
        </p:spPr>
        <p:txBody>
          <a:bodyPr/>
          <a:lstStyle/>
          <a:p>
            <a:pPr marL="642938" indent="-533400" eaLnBrk="1" hangingPunct="1"/>
            <a:r>
              <a:rPr lang="en-US" sz="2400" smtClean="0"/>
              <a:t>In patients with CKD stage 3-5, [we] suggest that measurements of serum PTH or bone- specific alkaline phosphatase can be used to evaluate bone disease because markedly high or low values predict underlying bone turnover (2B)*</a:t>
            </a:r>
          </a:p>
          <a:p>
            <a:pPr marL="642938" indent="-533400" eaLnBrk="1" hangingPunct="1"/>
            <a:r>
              <a:rPr lang="en-US" sz="1800" smtClean="0"/>
              <a:t>Level 2 weak recommendation</a:t>
            </a:r>
          </a:p>
          <a:p>
            <a:pPr marL="642938" indent="-533400" eaLnBrk="1" hangingPunct="1"/>
            <a:r>
              <a:rPr lang="en-US" sz="1800" smtClean="0"/>
              <a:t>Grade B moderate quality of evidence</a:t>
            </a:r>
          </a:p>
          <a:p>
            <a:pPr marL="642938" indent="-533400" eaLnBrk="1" hangingPunct="1"/>
            <a:r>
              <a:rPr lang="en-US" sz="2400" smtClean="0"/>
              <a:t>Bone biopsy is not practical in the majority of clinical patients,  when PTH and b-ALP are above or below thresholds, they can be used to estimate bone turnover. </a:t>
            </a:r>
          </a:p>
          <a:p>
            <a:pPr marL="642938" indent="-533400" eaLnBrk="1" hangingPunct="1"/>
            <a:r>
              <a:rPr lang="en-US" sz="2400" smtClean="0"/>
              <a:t>Large discrepancies between serum PTH and b-ALP should prompt further investigation</a:t>
            </a:r>
          </a:p>
          <a:p>
            <a:pPr marL="642938" indent="-533400" eaLnBrk="1" hangingPunct="1"/>
            <a:endParaRPr lang="en-US" smtClean="0"/>
          </a:p>
          <a:p>
            <a:pPr marL="642938" indent="-533400" eaLnBrk="1" hangingPunct="1"/>
            <a:endParaRPr lang="en-US" smtClean="0"/>
          </a:p>
          <a:p>
            <a:pPr marL="642938" indent="-533400" eaLnBrk="1" hangingPunct="1"/>
            <a:endParaRPr lang="en-US" smtClean="0"/>
          </a:p>
          <a:p>
            <a:pPr marL="642938" indent="-533400" eaLnBrk="1" hangingPunct="1">
              <a:buFont typeface="Georgia" pitchFamily="18" charset="0"/>
              <a:buNone/>
            </a:pPr>
            <a:endParaRPr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914400"/>
            <a:ext cx="8229600" cy="990600"/>
          </a:xfrm>
        </p:spPr>
        <p:txBody>
          <a:bodyPr/>
          <a:lstStyle/>
          <a:p>
            <a:pPr eaLnBrk="1" hangingPunct="1"/>
            <a:r>
              <a:rPr lang="en-US" sz="1600" smtClean="0"/>
              <a:t>Plasma total versus bone alkaline phosphatase as markers of bone turnover in hemodialysis patients</a:t>
            </a:r>
            <a:br>
              <a:rPr lang="en-US" sz="1600" smtClean="0"/>
            </a:br>
            <a:r>
              <a:rPr lang="en-US" sz="1600" smtClean="0"/>
              <a:t>Urena P, Hruby M, Ferreira A, et al.</a:t>
            </a:r>
            <a:br>
              <a:rPr lang="en-US" sz="1600" smtClean="0"/>
            </a:br>
            <a:r>
              <a:rPr lang="fr-FR" sz="1600" smtClean="0"/>
              <a:t>Service de Néphrologie et d'Hémodialyse, Clinique de l'Orangerie, Aubervilliers, France.</a:t>
            </a:r>
            <a:br>
              <a:rPr lang="fr-FR" sz="1600" smtClean="0"/>
            </a:br>
            <a:r>
              <a:rPr lang="en-US" sz="1600" smtClean="0"/>
              <a:t>JASN 1996</a:t>
            </a:r>
            <a:r>
              <a:rPr lang="en-US" sz="2400" smtClean="0"/>
              <a:t/>
            </a:r>
            <a:br>
              <a:rPr lang="en-US" sz="2400" smtClean="0"/>
            </a:br>
            <a:endParaRPr lang="en-US" sz="2400" smtClean="0"/>
          </a:p>
        </p:txBody>
      </p:sp>
      <p:sp>
        <p:nvSpPr>
          <p:cNvPr id="109570" name="Content Placeholder 2"/>
          <p:cNvSpPr>
            <a:spLocks noGrp="1"/>
          </p:cNvSpPr>
          <p:nvPr>
            <p:ph idx="1"/>
          </p:nvPr>
        </p:nvSpPr>
        <p:spPr>
          <a:xfrm>
            <a:off x="457200" y="2112963"/>
            <a:ext cx="8229600" cy="4745037"/>
          </a:xfrm>
        </p:spPr>
        <p:txBody>
          <a:bodyPr/>
          <a:lstStyle/>
          <a:p>
            <a:pPr eaLnBrk="1" hangingPunct="1"/>
            <a:r>
              <a:rPr lang="en-US" sz="1600" smtClean="0"/>
              <a:t>This study surveyed 42 hemodialysis patients who underwent a systematic transiliac bone biopsy for histomorphometry study.</a:t>
            </a:r>
            <a:endParaRPr lang="fr-FR" sz="1600" smtClean="0"/>
          </a:p>
          <a:p>
            <a:pPr eaLnBrk="1" hangingPunct="1"/>
            <a:r>
              <a:rPr lang="en-US" sz="1600" smtClean="0"/>
              <a:t>Plasma bAP values were compared with those of two other plasma markers of bone metabolism, tAP and intact parathyroid hormone (iPTH), for the correlations with bone histomorphometric parameters.</a:t>
            </a:r>
          </a:p>
          <a:p>
            <a:pPr eaLnBrk="1" hangingPunct="1"/>
            <a:r>
              <a:rPr lang="en-US" sz="1600" smtClean="0"/>
              <a:t>Patients with high-turnover bone disease  (N = 32) had significantly higher plasma bAP levels than patients with normal or low bone turnover (N = 10)</a:t>
            </a:r>
          </a:p>
          <a:p>
            <a:pPr eaLnBrk="1" hangingPunct="1"/>
            <a:r>
              <a:rPr lang="en-US" sz="1600" smtClean="0"/>
              <a:t>Bone formation and resorption were highly correlated in patients with high bone turnover, and plasma bAP levels were positively correlated with bone resorption parameters.</a:t>
            </a:r>
          </a:p>
          <a:p>
            <a:pPr eaLnBrk="1" hangingPunct="1"/>
            <a:r>
              <a:rPr lang="en-US" sz="1600" smtClean="0"/>
              <a:t>The bone formation rate was better correlated with plasma bAP levels than with either plasma tAP or iPTH concentrations. </a:t>
            </a:r>
          </a:p>
          <a:p>
            <a:pPr eaLnBrk="1" hangingPunct="1"/>
            <a:r>
              <a:rPr lang="en-US" sz="1600" smtClean="0"/>
              <a:t>Plasma bAP level equal or higher than 20 ng/mL, either alone or combined with plasma iPTH of 200 pg/mL, had the highest sensitivity, specificity, and predictability values for the diagnosis of high-turnover bone disease, and formally excluded patients with normal or LTBD</a:t>
            </a:r>
          </a:p>
          <a:p>
            <a:pPr eaLnBrk="1" hangingPunct="1"/>
            <a:endParaRPr lang="fr-FR" sz="160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cstate="print"/>
          <a:srcRect/>
          <a:stretch>
            <a:fillRect/>
          </a:stretch>
        </p:blipFill>
        <p:spPr bwMode="auto">
          <a:xfrm>
            <a:off x="3124200" y="1447800"/>
            <a:ext cx="3116263" cy="4343400"/>
          </a:xfrm>
          <a:prstGeom prst="rect">
            <a:avLst/>
          </a:prstGeom>
          <a:noFill/>
          <a:ln w="9525">
            <a:noFill/>
            <a:miter lim="800000"/>
            <a:headEnd/>
            <a:tailEnd/>
          </a:ln>
        </p:spPr>
      </p:pic>
      <p:pic>
        <p:nvPicPr>
          <p:cNvPr id="110594" name="Picture 3"/>
          <p:cNvPicPr>
            <a:picLocks noChangeAspect="1" noChangeArrowheads="1"/>
          </p:cNvPicPr>
          <p:nvPr/>
        </p:nvPicPr>
        <p:blipFill>
          <a:blip r:embed="rId3" cstate="print"/>
          <a:srcRect/>
          <a:stretch>
            <a:fillRect/>
          </a:stretch>
        </p:blipFill>
        <p:spPr bwMode="auto">
          <a:xfrm>
            <a:off x="0" y="1371600"/>
            <a:ext cx="3257550" cy="4648200"/>
          </a:xfrm>
          <a:prstGeom prst="rect">
            <a:avLst/>
          </a:prstGeom>
          <a:noFill/>
          <a:ln w="9525">
            <a:noFill/>
            <a:miter lim="800000"/>
            <a:headEnd/>
            <a:tailEnd/>
          </a:ln>
        </p:spPr>
      </p:pic>
      <p:pic>
        <p:nvPicPr>
          <p:cNvPr id="110595" name="Picture 4"/>
          <p:cNvPicPr>
            <a:picLocks noChangeAspect="1" noChangeArrowheads="1"/>
          </p:cNvPicPr>
          <p:nvPr/>
        </p:nvPicPr>
        <p:blipFill>
          <a:blip r:embed="rId4" cstate="print"/>
          <a:srcRect/>
          <a:stretch>
            <a:fillRect/>
          </a:stretch>
        </p:blipFill>
        <p:spPr bwMode="auto">
          <a:xfrm>
            <a:off x="5943600" y="1524000"/>
            <a:ext cx="2886075" cy="4343400"/>
          </a:xfrm>
          <a:prstGeom prst="rect">
            <a:avLst/>
          </a:prstGeom>
          <a:noFill/>
          <a:ln w="9525">
            <a:noFill/>
            <a:miter lim="800000"/>
            <a:headEnd/>
            <a:tailEnd/>
          </a:ln>
        </p:spPr>
      </p:pic>
      <p:sp>
        <p:nvSpPr>
          <p:cNvPr id="110596" name="TextBox 4"/>
          <p:cNvSpPr txBox="1">
            <a:spLocks noChangeArrowheads="1"/>
          </p:cNvSpPr>
          <p:nvPr/>
        </p:nvSpPr>
        <p:spPr bwMode="auto">
          <a:xfrm>
            <a:off x="609600" y="1066800"/>
            <a:ext cx="2293938" cy="307975"/>
          </a:xfrm>
          <a:prstGeom prst="rect">
            <a:avLst/>
          </a:prstGeom>
          <a:noFill/>
          <a:ln w="9525">
            <a:noFill/>
            <a:miter lim="800000"/>
            <a:headEnd/>
            <a:tailEnd/>
          </a:ln>
        </p:spPr>
        <p:txBody>
          <a:bodyPr wrap="none">
            <a:spAutoFit/>
          </a:bodyPr>
          <a:lstStyle/>
          <a:p>
            <a:r>
              <a:rPr lang="en-US" sz="1400"/>
              <a:t>Total alkaline phosphatase</a:t>
            </a:r>
          </a:p>
        </p:txBody>
      </p:sp>
      <p:sp>
        <p:nvSpPr>
          <p:cNvPr id="110597" name="TextBox 5"/>
          <p:cNvSpPr txBox="1">
            <a:spLocks noChangeArrowheads="1"/>
          </p:cNvSpPr>
          <p:nvPr/>
        </p:nvSpPr>
        <p:spPr bwMode="auto">
          <a:xfrm>
            <a:off x="3505200" y="1066800"/>
            <a:ext cx="2960688" cy="307975"/>
          </a:xfrm>
          <a:prstGeom prst="rect">
            <a:avLst/>
          </a:prstGeom>
          <a:noFill/>
          <a:ln w="9525">
            <a:noFill/>
            <a:miter lim="800000"/>
            <a:headEnd/>
            <a:tailEnd/>
          </a:ln>
        </p:spPr>
        <p:txBody>
          <a:bodyPr wrap="none">
            <a:spAutoFit/>
          </a:bodyPr>
          <a:lstStyle/>
          <a:p>
            <a:r>
              <a:rPr lang="en-US" sz="1400"/>
              <a:t>bone specific alkaline phosphatase</a:t>
            </a:r>
          </a:p>
        </p:txBody>
      </p:sp>
      <p:sp>
        <p:nvSpPr>
          <p:cNvPr id="110598" name="TextBox 6"/>
          <p:cNvSpPr txBox="1">
            <a:spLocks noChangeArrowheads="1"/>
          </p:cNvSpPr>
          <p:nvPr/>
        </p:nvSpPr>
        <p:spPr bwMode="auto">
          <a:xfrm>
            <a:off x="7315200" y="1143000"/>
            <a:ext cx="1030288" cy="307975"/>
          </a:xfrm>
          <a:prstGeom prst="rect">
            <a:avLst/>
          </a:prstGeom>
          <a:noFill/>
          <a:ln w="9525">
            <a:noFill/>
            <a:miter lim="800000"/>
            <a:headEnd/>
            <a:tailEnd/>
          </a:ln>
        </p:spPr>
        <p:txBody>
          <a:bodyPr wrap="none">
            <a:spAutoFit/>
          </a:bodyPr>
          <a:lstStyle/>
          <a:p>
            <a:r>
              <a:rPr lang="en-US" sz="1400"/>
              <a:t>Intact PTH</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2" cstate="print"/>
          <a:srcRect/>
          <a:stretch>
            <a:fillRect/>
          </a:stretch>
        </p:blipFill>
        <p:spPr bwMode="auto">
          <a:xfrm>
            <a:off x="149225" y="762000"/>
            <a:ext cx="8461375" cy="57150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2" cstate="print"/>
          <a:srcRect/>
          <a:stretch>
            <a:fillRect/>
          </a:stretch>
        </p:blipFill>
        <p:spPr bwMode="auto">
          <a:xfrm>
            <a:off x="0" y="533400"/>
            <a:ext cx="8991600" cy="5791200"/>
          </a:xfrm>
          <a:prstGeom prst="rect">
            <a:avLst/>
          </a:prstGeom>
          <a:noFill/>
          <a:ln w="9525">
            <a:noFill/>
            <a:miter lim="800000"/>
            <a:headEnd/>
            <a:tailEnd/>
          </a:ln>
        </p:spPr>
      </p:pic>
      <p:sp>
        <p:nvSpPr>
          <p:cNvPr id="112642" name="Rectangle 4"/>
          <p:cNvSpPr>
            <a:spLocks noChangeArrowheads="1"/>
          </p:cNvSpPr>
          <p:nvPr/>
        </p:nvSpPr>
        <p:spPr bwMode="auto">
          <a:xfrm>
            <a:off x="1066800" y="6303963"/>
            <a:ext cx="7315200" cy="554037"/>
          </a:xfrm>
          <a:prstGeom prst="rect">
            <a:avLst/>
          </a:prstGeom>
          <a:noFill/>
          <a:ln w="9525">
            <a:noFill/>
            <a:miter lim="800000"/>
            <a:headEnd/>
            <a:tailEnd/>
          </a:ln>
        </p:spPr>
        <p:txBody>
          <a:bodyPr>
            <a:spAutoFit/>
          </a:bodyPr>
          <a:lstStyle/>
          <a:p>
            <a:r>
              <a:rPr lang="en-US" sz="1200"/>
              <a:t>KDIGO clinical practice guidelines for the diagnosis, evaluation, prevention, and treatment of chronic kidney disease-mineral and bone disorder (CKD-MBD</a:t>
            </a:r>
            <a:r>
              <a:rPr lang="en-US"/>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2" cstate="print"/>
          <a:srcRect/>
          <a:stretch>
            <a:fillRect/>
          </a:stretch>
        </p:blipFill>
        <p:spPr bwMode="auto">
          <a:xfrm>
            <a:off x="533400" y="914400"/>
            <a:ext cx="8077200" cy="5610225"/>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533400"/>
            <a:ext cx="8229600" cy="1066800"/>
          </a:xfrm>
        </p:spPr>
        <p:txBody>
          <a:bodyPr/>
          <a:lstStyle/>
          <a:p>
            <a:pPr eaLnBrk="1" hangingPunct="1"/>
            <a:r>
              <a:rPr lang="en-US" smtClean="0"/>
              <a:t>KDIGO 2009 recommendations</a:t>
            </a:r>
          </a:p>
        </p:txBody>
      </p:sp>
      <p:sp>
        <p:nvSpPr>
          <p:cNvPr id="114690" name="Content Placeholder 2"/>
          <p:cNvSpPr>
            <a:spLocks noGrp="1"/>
          </p:cNvSpPr>
          <p:nvPr>
            <p:ph idx="1"/>
          </p:nvPr>
        </p:nvSpPr>
        <p:spPr>
          <a:xfrm>
            <a:off x="457200" y="1447800"/>
            <a:ext cx="8229600" cy="5126038"/>
          </a:xfrm>
        </p:spPr>
        <p:txBody>
          <a:bodyPr/>
          <a:lstStyle/>
          <a:p>
            <a:pPr eaLnBrk="1" hangingPunct="1"/>
            <a:r>
              <a:rPr lang="en-US" smtClean="0"/>
              <a:t>In patients with CKD stages 3-5D, [we] suggest not to routinely measure bone- derived turnover markers of collagen synthesis and breakdown. (2C)</a:t>
            </a:r>
          </a:p>
          <a:p>
            <a:pPr eaLnBrk="1" hangingPunct="1"/>
            <a:r>
              <a:rPr lang="en-US" sz="1800" smtClean="0"/>
              <a:t>Level 2 weak recommendation</a:t>
            </a:r>
          </a:p>
          <a:p>
            <a:pPr eaLnBrk="1" hangingPunct="1"/>
            <a:r>
              <a:rPr lang="en-US" sz="1800" smtClean="0"/>
              <a:t>Grade c low quality of evidence</a:t>
            </a:r>
          </a:p>
          <a:p>
            <a:pPr eaLnBrk="1" hangingPunct="1"/>
            <a:r>
              <a:rPr lang="en-US" sz="2000" smtClean="0"/>
              <a:t>Collagen-based markers of bone turnover, measured in the serum, have not been extensively evaluated in patients with CKD stages 4–5. </a:t>
            </a:r>
          </a:p>
          <a:p>
            <a:pPr eaLnBrk="1" hangingPunct="1"/>
            <a:r>
              <a:rPr lang="en-US" sz="2000" smtClean="0"/>
              <a:t>The available studies show that these markers do not predict clinical outcomes or bone histology any better than does circulating PTH or b-ALP. </a:t>
            </a:r>
          </a:p>
          <a:p>
            <a:pPr eaLnBrk="1" hangingPunct="1"/>
            <a:r>
              <a:rPr lang="en-US" sz="2000" smtClean="0"/>
              <a:t>Therefore, at this time, they are not recommended for diagnostic purposes in patients with later stages of CKD–MBD</a:t>
            </a:r>
            <a:r>
              <a:rPr lang="en-US" sz="1800" smtClean="0"/>
              <a:t>.</a:t>
            </a:r>
          </a:p>
          <a:p>
            <a:pPr eaLnBrk="1" hangingPunct="1"/>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609600"/>
            <a:ext cx="8229600" cy="1295400"/>
          </a:xfrm>
        </p:spPr>
        <p:txBody>
          <a:bodyPr/>
          <a:lstStyle/>
          <a:p>
            <a:pPr eaLnBrk="1" hangingPunct="1"/>
            <a:r>
              <a:rPr lang="en-US" sz="3600" smtClean="0"/>
              <a:t>K/DOQI practice guidelines PTH levels</a:t>
            </a:r>
          </a:p>
        </p:txBody>
      </p:sp>
      <p:sp>
        <p:nvSpPr>
          <p:cNvPr id="115714" name="Content Placeholder 2"/>
          <p:cNvSpPr>
            <a:spLocks noGrp="1"/>
          </p:cNvSpPr>
          <p:nvPr>
            <p:ph idx="1"/>
          </p:nvPr>
        </p:nvSpPr>
        <p:spPr>
          <a:xfrm>
            <a:off x="457200" y="1600200"/>
            <a:ext cx="8229600" cy="4973638"/>
          </a:xfrm>
        </p:spPr>
        <p:txBody>
          <a:bodyPr/>
          <a:lstStyle/>
          <a:p>
            <a:pPr eaLnBrk="1" hangingPunct="1"/>
            <a:r>
              <a:rPr lang="en-US" sz="2400" smtClean="0"/>
              <a:t>35 to 70 pg/mL for patients with an estimated GFR of 30 to 59 mL/min per 1.73 m2 (stage 3 chronic kidney disease)</a:t>
            </a:r>
          </a:p>
          <a:p>
            <a:pPr eaLnBrk="1" hangingPunct="1"/>
            <a:r>
              <a:rPr lang="en-US" sz="2400" smtClean="0"/>
              <a:t> 70 to 110 pg/mL for patients with an estimated GFR of 15 to 29 mL/min per 1.73 m2 (stage 4 chronic kidney disease)</a:t>
            </a:r>
          </a:p>
          <a:p>
            <a:pPr eaLnBrk="1" hangingPunct="1"/>
            <a:r>
              <a:rPr lang="en-US" sz="2400" smtClean="0"/>
              <a:t>150 to 300 pg/mL for patients with an estimated GFR less than 15  mL/min per 1.73 m2 (stage 5 chronic kidney disease)</a:t>
            </a:r>
          </a:p>
          <a:p>
            <a:pPr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1814</TotalTime>
  <Words>3867</Words>
  <Application>Microsoft Office PowerPoint</Application>
  <PresentationFormat>On-screen Show (4:3)</PresentationFormat>
  <Paragraphs>377</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Urban</vt:lpstr>
      <vt:lpstr>Spectrum of Metabolic Bone Diseases in CKD: Pathogenesis, Clinical Significance, and Diagnosis </vt:lpstr>
      <vt:lpstr>Learning Objectives/Relevant Questions</vt:lpstr>
      <vt:lpstr>Function of bone</vt:lpstr>
      <vt:lpstr>Types of Bone</vt:lpstr>
      <vt:lpstr>Types of Bone</vt:lpstr>
      <vt:lpstr>Slide 6</vt:lpstr>
      <vt:lpstr>Normal bone remodeling</vt:lpstr>
      <vt:lpstr>Cellular Components of Remodeling</vt:lpstr>
      <vt:lpstr>Slide 9</vt:lpstr>
      <vt:lpstr>Slide 10</vt:lpstr>
      <vt:lpstr>Osteocytes</vt:lpstr>
      <vt:lpstr>Slide 12</vt:lpstr>
      <vt:lpstr>Slide 13</vt:lpstr>
      <vt:lpstr>Slide 14</vt:lpstr>
      <vt:lpstr>Renal Osteodystrophy</vt:lpstr>
      <vt:lpstr>DEFINITION</vt:lpstr>
      <vt:lpstr>Slide 17</vt:lpstr>
      <vt:lpstr>Renal Osteodystrophy</vt:lpstr>
      <vt:lpstr>CKD-Mineral and Bone Disorder</vt:lpstr>
      <vt:lpstr>Background</vt:lpstr>
      <vt:lpstr>Slide 21</vt:lpstr>
      <vt:lpstr>Slide 22</vt:lpstr>
      <vt:lpstr>CLASSIFICATION</vt:lpstr>
      <vt:lpstr>Types of Renal bone disease</vt:lpstr>
      <vt:lpstr>Slide 25</vt:lpstr>
      <vt:lpstr>Osteitis fibrosa (OF)</vt:lpstr>
      <vt:lpstr>Phosphorous and Secondary Hyperparathyroidism</vt:lpstr>
      <vt:lpstr>Slide 28</vt:lpstr>
      <vt:lpstr>Direct Phosphorus effect on PTH</vt:lpstr>
      <vt:lpstr>Slide 30</vt:lpstr>
      <vt:lpstr>Slide 31</vt:lpstr>
      <vt:lpstr>Calcitriol and Secondary Hyperparathyroidism</vt:lpstr>
      <vt:lpstr>Decreased calcitriol activity</vt:lpstr>
      <vt:lpstr>Slide 34</vt:lpstr>
      <vt:lpstr>Other Factors</vt:lpstr>
      <vt:lpstr>Adynamic bone disease</vt:lpstr>
      <vt:lpstr>Slide 37</vt:lpstr>
      <vt:lpstr>Effects of Sevelamer Hydrochloride and Calcium Carbonate on Renal Osteodystrophy in Hemodialysis Patients Ferreira A, Frazao JM, Monier- Faugere MC, et al. </vt:lpstr>
      <vt:lpstr>Slide 39</vt:lpstr>
      <vt:lpstr>Slide 40</vt:lpstr>
      <vt:lpstr>Slide 41</vt:lpstr>
      <vt:lpstr>Results/Discussion</vt:lpstr>
      <vt:lpstr>Osteomalacia</vt:lpstr>
      <vt:lpstr>Mixed Uremic Osteodystrophy</vt:lpstr>
      <vt:lpstr>Histology</vt:lpstr>
      <vt:lpstr>Normal Bone</vt:lpstr>
      <vt:lpstr>Osteitis Fibrosa</vt:lpstr>
      <vt:lpstr>Adynamic Bone Disease</vt:lpstr>
      <vt:lpstr>Mixed Uremic Osteodystrophy </vt:lpstr>
      <vt:lpstr>Osteomalacia</vt:lpstr>
      <vt:lpstr>Slide 51</vt:lpstr>
      <vt:lpstr>EPIDEMIOLOGY</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Study findings</vt:lpstr>
      <vt:lpstr>Limitations of study</vt:lpstr>
      <vt:lpstr>Clinical Implications of ROD</vt:lpstr>
      <vt:lpstr>Slide 68</vt:lpstr>
      <vt:lpstr>Slide 69</vt:lpstr>
      <vt:lpstr>Extraosseous calcification</vt:lpstr>
      <vt:lpstr>Slide 71</vt:lpstr>
      <vt:lpstr>Slide 72</vt:lpstr>
      <vt:lpstr>Slide 73</vt:lpstr>
      <vt:lpstr>Slide 74</vt:lpstr>
      <vt:lpstr>Limitations/ Discussion</vt:lpstr>
      <vt:lpstr>Slide 76</vt:lpstr>
      <vt:lpstr>Fractures</vt:lpstr>
      <vt:lpstr>Methods</vt:lpstr>
      <vt:lpstr>Slide 79</vt:lpstr>
      <vt:lpstr>Slide 80</vt:lpstr>
      <vt:lpstr>Slide 81</vt:lpstr>
      <vt:lpstr>Slide 82</vt:lpstr>
      <vt:lpstr>Slide 83</vt:lpstr>
      <vt:lpstr>Bone Biopsy</vt:lpstr>
      <vt:lpstr>Guidelines </vt:lpstr>
      <vt:lpstr>Additional implications</vt:lpstr>
      <vt:lpstr>Barriers to performing bone biopsies</vt:lpstr>
      <vt:lpstr>PTH</vt:lpstr>
      <vt:lpstr>New worldwide trends in presentation of renal osteodystrophy and its relationship to parathyroid hormone levels. Clinical Nephrology 2005 Apr;63(4):284-9. Gal- Moscovici A, Popovtzer MM  </vt:lpstr>
      <vt:lpstr>Slide 90</vt:lpstr>
      <vt:lpstr>Bone Turnover Markers</vt:lpstr>
      <vt:lpstr>KDIGO 2009 recommendations</vt:lpstr>
      <vt:lpstr>Plasma total versus bone alkaline phosphatase as markers of bone turnover in hemodialysis patients Urena P, Hruby M, Ferreira A, et al. Service de Néphrologie et d'Hémodialyse, Clinique de l'Orangerie, Aubervilliers, France. JASN 1996 </vt:lpstr>
      <vt:lpstr>Slide 94</vt:lpstr>
      <vt:lpstr>Slide 95</vt:lpstr>
      <vt:lpstr>Slide 96</vt:lpstr>
      <vt:lpstr>Slide 97</vt:lpstr>
      <vt:lpstr>KDIGO 2009 recommendations</vt:lpstr>
      <vt:lpstr>K/DOQI practice guidelines PTH levels</vt:lpstr>
      <vt:lpstr>Summary</vt:lpstr>
      <vt:lpstr>References</vt:lpstr>
    </vt:vector>
  </TitlesOfParts>
  <Company>The University of Memphis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Osteodystrophy Definition,Evaluation, and Classification</dc:title>
  <dc:creator>Tiffani</dc:creator>
  <cp:lastModifiedBy>Mooney, Charles P</cp:lastModifiedBy>
  <cp:revision>169</cp:revision>
  <dcterms:created xsi:type="dcterms:W3CDTF">2012-02-22T22:41:43Z</dcterms:created>
  <dcterms:modified xsi:type="dcterms:W3CDTF">2012-03-08T14:27:10Z</dcterms:modified>
</cp:coreProperties>
</file>