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</p:sldMasterIdLst>
  <p:notesMasterIdLst>
    <p:notesMasterId r:id="rId33"/>
  </p:notesMasterIdLst>
  <p:sldIdLst>
    <p:sldId id="274" r:id="rId3"/>
    <p:sldId id="266" r:id="rId4"/>
    <p:sldId id="267" r:id="rId5"/>
    <p:sldId id="268" r:id="rId6"/>
    <p:sldId id="288" r:id="rId7"/>
    <p:sldId id="278" r:id="rId8"/>
    <p:sldId id="299" r:id="rId9"/>
    <p:sldId id="290" r:id="rId10"/>
    <p:sldId id="292" r:id="rId11"/>
    <p:sldId id="293" r:id="rId12"/>
    <p:sldId id="289" r:id="rId13"/>
    <p:sldId id="291" r:id="rId14"/>
    <p:sldId id="279" r:id="rId15"/>
    <p:sldId id="280" r:id="rId16"/>
    <p:sldId id="297" r:id="rId17"/>
    <p:sldId id="281" r:id="rId18"/>
    <p:sldId id="283" r:id="rId19"/>
    <p:sldId id="282" r:id="rId20"/>
    <p:sldId id="286" r:id="rId21"/>
    <p:sldId id="300" r:id="rId22"/>
    <p:sldId id="287" r:id="rId23"/>
    <p:sldId id="285" r:id="rId24"/>
    <p:sldId id="294" r:id="rId25"/>
    <p:sldId id="295" r:id="rId26"/>
    <p:sldId id="296" r:id="rId27"/>
    <p:sldId id="298" r:id="rId28"/>
    <p:sldId id="301" r:id="rId29"/>
    <p:sldId id="276" r:id="rId30"/>
    <p:sldId id="275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49CC-CA3F-4B94-88D9-E3756EB273D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B1EC-D7FF-4CD3-AB8A-CB92651C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0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0BF25-34E1-4D96-B78A-FC705CE441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/>
              <a:t>Welcome to the orientation for 4</a:t>
            </a:r>
            <a:r>
              <a:rPr lang="en-US" altLang="en-US" sz="1600" baseline="30000"/>
              <a:t>th</a:t>
            </a:r>
            <a:r>
              <a:rPr lang="en-US" altLang="en-US" sz="1600"/>
              <a:t> year</a:t>
            </a:r>
          </a:p>
          <a:p>
            <a:r>
              <a:rPr lang="en-US" altLang="en-US" sz="1600"/>
              <a:t>Welcome those watching from Chattanooga and Knoxville</a:t>
            </a:r>
          </a:p>
          <a:p>
            <a:r>
              <a:rPr lang="en-US" altLang="en-US" sz="1600"/>
              <a:t>Hope that all goes well with the M3 year thus far</a:t>
            </a:r>
          </a:p>
          <a:p>
            <a:r>
              <a:rPr lang="en-US" altLang="en-US" sz="1600"/>
              <a:t>Goal –Strategies from M4’s for making the most of your time from</a:t>
            </a:r>
          </a:p>
        </p:txBody>
      </p:sp>
    </p:spTree>
    <p:extLst>
      <p:ext uri="{BB962C8B-B14F-4D97-AF65-F5344CB8AC3E}">
        <p14:creationId xmlns:p14="http://schemas.microsoft.com/office/powerpoint/2010/main" val="230311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BD6F4-E458-46BB-BCD3-4E3B2A2CF1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2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website Full of hyperlinks to information and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BD7A-3425-4141-AE61-34BCDC90F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6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2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algn="l" defTabSz="902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algn="l" defTabSz="902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algn="l" defTabSz="902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algn="l" defTabSz="902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02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02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02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02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028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FCF4D-4E63-4514-A856-F25F576619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028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/>
          </a:p>
          <a:p>
            <a:pPr eaLnBrk="1" hangingPunct="1"/>
            <a:endParaRPr lang="en-US" altLang="en-US" sz="1600"/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Need volunteers Feb 10 knox and chatt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/>
              <a:t>Important messages on scheduling, USMLE, Match, Graduation</a:t>
            </a:r>
          </a:p>
          <a:p>
            <a:endParaRPr lang="en-US" altLang="en-US" sz="1600"/>
          </a:p>
          <a:p>
            <a:r>
              <a:rPr lang="en-US" altLang="en-US" sz="1600"/>
              <a:t>Direct Gmail accounts, but don’t forget to clean out UT email</a:t>
            </a:r>
          </a:p>
          <a:p>
            <a:endParaRPr lang="en-US" altLang="en-US" sz="1600"/>
          </a:p>
          <a:p>
            <a:r>
              <a:rPr lang="en-US" altLang="en-US" sz="1600"/>
              <a:t>Frustrating to need to contact one of you and not get a reply.</a:t>
            </a:r>
          </a:p>
          <a:p>
            <a:endParaRPr lang="en-US" altLang="en-US" sz="1600"/>
          </a:p>
          <a:p>
            <a:r>
              <a:rPr lang="en-US" altLang="en-US" sz="1600"/>
              <a:t>OME and SA try not to send email unless it is important.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515ED-8162-4C1A-A720-0D40E02BDF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2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1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73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4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1600" y="990600"/>
            <a:ext cx="12090400" cy="5867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570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1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35509"/>
            <a:ext cx="5384800" cy="4034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35509"/>
            <a:ext cx="5384800" cy="4034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6638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155979"/>
            <a:ext cx="5386917" cy="2970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6638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155979"/>
            <a:ext cx="5389033" cy="2970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3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0"/>
            <a:ext cx="10160000" cy="9906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442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27347"/>
            <a:ext cx="4011084" cy="10269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27347"/>
            <a:ext cx="6815667" cy="53076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89397"/>
            <a:ext cx="4011084" cy="4145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1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079"/>
            <a:ext cx="2743200" cy="5212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079"/>
            <a:ext cx="8026400" cy="5212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1600" y="990600"/>
            <a:ext cx="12090400" cy="5867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35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22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990600"/>
            <a:ext cx="59436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90600"/>
            <a:ext cx="59436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7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7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65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66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03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05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" y="990600"/>
            <a:ext cx="12090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36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SzPct val="75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SzPct val="75000"/>
        <a:buFont typeface="Wingdings" panose="05000000000000000000" pitchFamily="2" charset="2"/>
        <a:buChar char="ü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SzPct val="75000"/>
        <a:buChar char="o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81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86229"/>
            <a:ext cx="10972800" cy="373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8F8-D538-5245-9A91-00A1BAE9E18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669" y="171691"/>
            <a:ext cx="642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College</a:t>
            </a:r>
            <a:r>
              <a:rPr lang="en-US" sz="2400" baseline="0" dirty="0">
                <a:solidFill>
                  <a:schemeClr val="bg1"/>
                </a:solidFill>
              </a:rPr>
              <a:t> of Medicine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mc.org/cim/residency/application/interviewing/338080/interviewquestion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amc.org/account/#/login?gotoUrl=https:%2F%2Fwww.aamc.org%2Fcim%2F&amp;allowInternal=fal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mc.org/cim/residency/application/applying/337902/matchtimelin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1747"/>
            <a:ext cx="8229600" cy="880622"/>
          </a:xfrm>
        </p:spPr>
        <p:txBody>
          <a:bodyPr/>
          <a:lstStyle/>
          <a:p>
            <a:r>
              <a:rPr lang="en-US" dirty="0"/>
              <a:t>Inclement Weather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6960"/>
            <a:ext cx="8229600" cy="4599204"/>
          </a:xfrm>
        </p:spPr>
        <p:txBody>
          <a:bodyPr>
            <a:normAutofit/>
          </a:bodyPr>
          <a:lstStyle/>
          <a:p>
            <a:r>
              <a:rPr lang="en-US" dirty="0"/>
              <a:t>Each campus makes own closing decisions</a:t>
            </a:r>
          </a:p>
          <a:p>
            <a:r>
              <a:rPr lang="en-US" dirty="0"/>
              <a:t>Students on clinical services are</a:t>
            </a:r>
            <a:r>
              <a:rPr lang="en-US" b="1" dirty="0"/>
              <a:t> expected to continue to provide care for their patients, </a:t>
            </a:r>
          </a:p>
          <a:p>
            <a:r>
              <a:rPr lang="en-US" b="1" dirty="0"/>
              <a:t>Provided traveling </a:t>
            </a:r>
            <a:r>
              <a:rPr lang="en-US" dirty="0"/>
              <a:t>would not place the student at</a:t>
            </a:r>
            <a:r>
              <a:rPr lang="en-US" b="1" dirty="0"/>
              <a:t> serious risk of injury</a:t>
            </a:r>
          </a:p>
          <a:p>
            <a:r>
              <a:rPr lang="en-US" dirty="0"/>
              <a:t>Consult with physician supervisors risks/benefits of travel</a:t>
            </a:r>
          </a:p>
          <a:p>
            <a:r>
              <a:rPr lang="en-US" dirty="0"/>
              <a:t>If you can’t travel, call resident ASAP</a:t>
            </a:r>
          </a:p>
        </p:txBody>
      </p:sp>
    </p:spTree>
    <p:extLst>
      <p:ext uri="{BB962C8B-B14F-4D97-AF65-F5344CB8AC3E}">
        <p14:creationId xmlns:p14="http://schemas.microsoft.com/office/powerpoint/2010/main" val="362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94F1-0253-44BE-B3DB-A91EB017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0"/>
            <a:ext cx="11817927" cy="990600"/>
          </a:xfrm>
        </p:spPr>
        <p:txBody>
          <a:bodyPr/>
          <a:lstStyle/>
          <a:p>
            <a:r>
              <a:rPr lang="en-US" dirty="0"/>
              <a:t>Specialty Choice Form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3015AD-11AA-4297-8A6F-21F29FDCE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254" y="990600"/>
            <a:ext cx="852309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1DAD-9544-4E80-A56D-DF5AA7E1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61" y="0"/>
            <a:ext cx="11935839" cy="990600"/>
          </a:xfrm>
        </p:spPr>
        <p:txBody>
          <a:bodyPr/>
          <a:lstStyle/>
          <a:p>
            <a:r>
              <a:rPr lang="en-US" dirty="0"/>
              <a:t>MATCH TIMELINE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929294-D845-4F37-B9A6-6AD67B6AE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668541"/>
              </p:ext>
            </p:extLst>
          </p:nvPr>
        </p:nvGraphicFramePr>
        <p:xfrm>
          <a:off x="223737" y="894945"/>
          <a:ext cx="11712102" cy="55350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9590">
                  <a:extLst>
                    <a:ext uri="{9D8B030D-6E8A-4147-A177-3AD203B41FA5}">
                      <a16:colId xmlns:a16="http://schemas.microsoft.com/office/drawing/2014/main" val="2877780492"/>
                    </a:ext>
                  </a:extLst>
                </a:gridCol>
                <a:gridCol w="1547884">
                  <a:extLst>
                    <a:ext uri="{9D8B030D-6E8A-4147-A177-3AD203B41FA5}">
                      <a16:colId xmlns:a16="http://schemas.microsoft.com/office/drawing/2014/main" val="775194839"/>
                    </a:ext>
                  </a:extLst>
                </a:gridCol>
                <a:gridCol w="8774628">
                  <a:extLst>
                    <a:ext uri="{9D8B030D-6E8A-4147-A177-3AD203B41FA5}">
                      <a16:colId xmlns:a16="http://schemas.microsoft.com/office/drawing/2014/main" val="3018920203"/>
                    </a:ext>
                  </a:extLst>
                </a:gridCol>
              </a:tblGrid>
              <a:tr h="400057">
                <a:tc>
                  <a:txBody>
                    <a:bodyPr/>
                    <a:lstStyle/>
                    <a:p>
                      <a:r>
                        <a:rPr lang="en-US" dirty="0"/>
                        <a:t>Class Yr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Activities and Tasks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27333"/>
                  </a:ext>
                </a:extLst>
              </a:tr>
              <a:tr h="400057">
                <a:tc>
                  <a:txBody>
                    <a:bodyPr/>
                    <a:lstStyle/>
                    <a:p>
                      <a:r>
                        <a:rPr lang="en-US" dirty="0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June-Aug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Research residency programs; MSPE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07602"/>
                  </a:ext>
                </a:extLst>
              </a:tr>
              <a:tr h="2170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Start applying to residency through ERAS (Programs start Sept 15)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Register for NRMP starting September 15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Check email constantly &amp; respond to interview invitations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Start preparing for residency interviews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https://www.aamc.org/cim/residency/application/interviewing/338080/interviewquestions.html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Schedule a mock interview or practice with FAQ’s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4165"/>
                  </a:ext>
                </a:extLst>
              </a:tr>
              <a:tr h="9864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MSPE’s released to all programs in ERAS on October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If fewer than 10 interviews by mid-late OCT, come see 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Go to residency interviews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47520"/>
                  </a:ext>
                </a:extLst>
              </a:tr>
              <a:tr h="1578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November-December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Early registration for Main Match closes November 30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Go to residency interviews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Evaluate and compare programs Residency Preference Exercise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Meet with advisor to discuss how to rank your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Military Match results available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2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98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F0CE-D180-496F-A506-F9714346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0"/>
            <a:ext cx="11859491" cy="990600"/>
          </a:xfrm>
        </p:spPr>
        <p:txBody>
          <a:bodyPr/>
          <a:lstStyle/>
          <a:p>
            <a:r>
              <a:rPr lang="en-US" dirty="0"/>
              <a:t>MATCH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AEABBA-043F-42B5-80A1-50078117B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32909"/>
              </p:ext>
            </p:extLst>
          </p:nvPr>
        </p:nvGraphicFramePr>
        <p:xfrm>
          <a:off x="101600" y="990600"/>
          <a:ext cx="12090399" cy="393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1815">
                  <a:extLst>
                    <a:ext uri="{9D8B030D-6E8A-4147-A177-3AD203B41FA5}">
                      <a16:colId xmlns:a16="http://schemas.microsoft.com/office/drawing/2014/main" val="2421264234"/>
                    </a:ext>
                  </a:extLst>
                </a:gridCol>
                <a:gridCol w="1307202">
                  <a:extLst>
                    <a:ext uri="{9D8B030D-6E8A-4147-A177-3AD203B41FA5}">
                      <a16:colId xmlns:a16="http://schemas.microsoft.com/office/drawing/2014/main" val="609510153"/>
                    </a:ext>
                  </a:extLst>
                </a:gridCol>
                <a:gridCol w="9431382">
                  <a:extLst>
                    <a:ext uri="{9D8B030D-6E8A-4147-A177-3AD203B41FA5}">
                      <a16:colId xmlns:a16="http://schemas.microsoft.com/office/drawing/2014/main" val="2112541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 Yr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Activities and Tasks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95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January-February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Urology residency match results available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Enter rank order list for early match by January deadline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Enter rank order list for the Main Residency match mid-February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Log in to NRMP R3 system on Monday of Match Week to see if you matched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If you didn’t match, enter Supplemental Offer and Acceptance Program (SOAP)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Participate in Match Day ceremony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9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April-June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Sign contract with residency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ERAS season ends on May 31. Save application and records </a:t>
                      </a:r>
                      <a:r>
                        <a:rPr lang="en-US" i="1" dirty="0"/>
                        <a:t>before</a:t>
                      </a:r>
                      <a:r>
                        <a:rPr lang="en-US" dirty="0"/>
                        <a:t> season 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Graduate medical school-YEAH!!!!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Prepare to start residency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5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0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0"/>
            <a:ext cx="10160000" cy="990600"/>
          </a:xfrm>
        </p:spPr>
        <p:txBody>
          <a:bodyPr/>
          <a:lstStyle/>
          <a:p>
            <a:r>
              <a:rPr lang="en-US" dirty="0"/>
              <a:t>Preparing Your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Curriculum Vitae Template</a:t>
            </a:r>
          </a:p>
          <a:p>
            <a:pPr lvl="1"/>
            <a:r>
              <a:rPr lang="en-US" dirty="0"/>
              <a:t>A resume is about a job. A CV is about a career.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Personal Statement </a:t>
            </a:r>
          </a:p>
          <a:p>
            <a:pPr lvl="1"/>
            <a:r>
              <a:rPr lang="en-US" dirty="0"/>
              <a:t>Start with something personal and active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MSPE Template</a:t>
            </a:r>
          </a:p>
          <a:p>
            <a:pPr lvl="1"/>
            <a:r>
              <a:rPr lang="en-US" dirty="0"/>
              <a:t>Evaluation - Not a letter of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92161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31209"/>
            <a:ext cx="12090400" cy="5867400"/>
          </a:xfrm>
        </p:spPr>
        <p:txBody>
          <a:bodyPr/>
          <a:lstStyle/>
          <a:p>
            <a:r>
              <a:rPr lang="en-US" sz="2200" dirty="0"/>
              <a:t>Font: size 12-18 for name, 12-14 for headings, 10-12 for text, choose a simple font and stick with it</a:t>
            </a:r>
          </a:p>
          <a:p>
            <a:endParaRPr lang="en-US" sz="2200" dirty="0"/>
          </a:p>
          <a:p>
            <a:r>
              <a:rPr lang="en-US" sz="2200" dirty="0"/>
              <a:t>Format: consistent, concise, reverse chronological order</a:t>
            </a:r>
          </a:p>
          <a:p>
            <a:pPr lvl="1"/>
            <a:r>
              <a:rPr lang="en-US" sz="2200" dirty="0"/>
              <a:t>name header on each numbered page</a:t>
            </a:r>
          </a:p>
          <a:p>
            <a:pPr lvl="1"/>
            <a:endParaRPr lang="en-US" sz="2200" dirty="0"/>
          </a:p>
          <a:p>
            <a:r>
              <a:rPr lang="en-US" sz="2200" dirty="0"/>
              <a:t>Paper: off white/white matching envelope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r>
              <a:rPr lang="en-US" sz="2200" dirty="0"/>
              <a:t>Proofread: spellcheck and read backwards</a:t>
            </a:r>
          </a:p>
          <a:p>
            <a:endParaRPr lang="en-US" sz="2200" dirty="0"/>
          </a:p>
          <a:p>
            <a:r>
              <a:rPr lang="en-US" sz="2200" dirty="0"/>
              <a:t>Active voice; Minimal use of first person</a:t>
            </a:r>
          </a:p>
          <a:p>
            <a:endParaRPr lang="en-US" sz="2200" dirty="0"/>
          </a:p>
          <a:p>
            <a:r>
              <a:rPr lang="en-US" sz="2200" dirty="0"/>
              <a:t>Be honest	(they will check)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79" y="-90616"/>
            <a:ext cx="4792775" cy="990600"/>
          </a:xfrm>
        </p:spPr>
        <p:txBody>
          <a:bodyPr/>
          <a:lstStyle/>
          <a:p>
            <a:r>
              <a:rPr lang="en-US" sz="4000" dirty="0"/>
              <a:t>Curriculum Vitae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222" y="3758268"/>
            <a:ext cx="4145339" cy="26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8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66D-A1E9-4706-8196-36F3E305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0"/>
            <a:ext cx="11909367" cy="990600"/>
          </a:xfrm>
        </p:spPr>
        <p:txBody>
          <a:bodyPr/>
          <a:lstStyle/>
          <a:p>
            <a:r>
              <a:rPr lang="en-US" sz="3200" dirty="0"/>
              <a:t>Curriculum Vitae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8E8AD5-C7D1-47E1-972E-74C4B1CED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485" y="713608"/>
            <a:ext cx="6079787" cy="614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6DE78-7340-4183-9E3B-86D474FAED36}"/>
              </a:ext>
            </a:extLst>
          </p:cNvPr>
          <p:cNvSpPr txBox="1"/>
          <p:nvPr/>
        </p:nvSpPr>
        <p:spPr>
          <a:xfrm>
            <a:off x="282633" y="1933303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</a:t>
            </a:r>
          </a:p>
          <a:p>
            <a:r>
              <a:rPr lang="en-US" dirty="0"/>
              <a:t>AAMC website</a:t>
            </a:r>
          </a:p>
        </p:txBody>
      </p:sp>
    </p:spTree>
    <p:extLst>
      <p:ext uri="{BB962C8B-B14F-4D97-AF65-F5344CB8AC3E}">
        <p14:creationId xmlns:p14="http://schemas.microsoft.com/office/powerpoint/2010/main" val="355711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0"/>
            <a:ext cx="11756571" cy="990600"/>
          </a:xfrm>
        </p:spPr>
        <p:txBody>
          <a:bodyPr/>
          <a:lstStyle/>
          <a:p>
            <a:r>
              <a:rPr lang="en-US" sz="4000" dirty="0"/>
              <a:t>Personal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with something active</a:t>
            </a:r>
          </a:p>
          <a:p>
            <a:endParaRPr lang="en-US" dirty="0"/>
          </a:p>
          <a:p>
            <a:r>
              <a:rPr lang="en-US" dirty="0"/>
              <a:t>Include personal experience (within boundaries)</a:t>
            </a:r>
          </a:p>
          <a:p>
            <a:endParaRPr lang="en-US" dirty="0"/>
          </a:p>
          <a:p>
            <a:r>
              <a:rPr lang="en-US" dirty="0"/>
              <a:t>Show “fire in the belly” for the specialty</a:t>
            </a:r>
          </a:p>
          <a:p>
            <a:endParaRPr lang="en-US" dirty="0"/>
          </a:p>
          <a:p>
            <a:r>
              <a:rPr lang="en-US" dirty="0"/>
              <a:t>OTO require a program-specific paragraph</a:t>
            </a:r>
          </a:p>
          <a:p>
            <a:endParaRPr lang="en-US" dirty="0"/>
          </a:p>
          <a:p>
            <a:r>
              <a:rPr lang="en-US" dirty="0"/>
              <a:t>Have others review and proof-read</a:t>
            </a:r>
          </a:p>
        </p:txBody>
      </p:sp>
    </p:spTree>
    <p:extLst>
      <p:ext uri="{BB962C8B-B14F-4D97-AF65-F5344CB8AC3E}">
        <p14:creationId xmlns:p14="http://schemas.microsoft.com/office/powerpoint/2010/main" val="382074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3" y="0"/>
            <a:ext cx="11782697" cy="990600"/>
          </a:xfrm>
        </p:spPr>
        <p:txBody>
          <a:bodyPr/>
          <a:lstStyle/>
          <a:p>
            <a:r>
              <a:rPr lang="en-US" sz="4800" dirty="0"/>
              <a:t>MSPE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Student Performance Evaluation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Formerly “Dean’s Letter”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a letter of recommendation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year of new format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Standardized across schools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Should highlight six ACGME competencies</a:t>
            </a:r>
          </a:p>
        </p:txBody>
      </p:sp>
    </p:spTree>
    <p:extLst>
      <p:ext uri="{BB962C8B-B14F-4D97-AF65-F5344CB8AC3E}">
        <p14:creationId xmlns:p14="http://schemas.microsoft.com/office/powerpoint/2010/main" val="262606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3" y="0"/>
            <a:ext cx="11782697" cy="990600"/>
          </a:xfrm>
        </p:spPr>
        <p:txBody>
          <a:bodyPr/>
          <a:lstStyle/>
          <a:p>
            <a:r>
              <a:rPr lang="en-US" sz="4800" dirty="0"/>
              <a:t>MSPE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Student Performance Evaluation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Details on professionalism deficiencies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Holistic characterization of the applicant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Noteworthy Facts/History-Limited to 2-3 bullet points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Comparative data in the body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grades and comparative data derived</a:t>
            </a:r>
          </a:p>
        </p:txBody>
      </p:sp>
    </p:spTree>
    <p:extLst>
      <p:ext uri="{BB962C8B-B14F-4D97-AF65-F5344CB8AC3E}">
        <p14:creationId xmlns:p14="http://schemas.microsoft.com/office/powerpoint/2010/main" val="368188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MSPE Sample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782" y="990600"/>
            <a:ext cx="100584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MSPE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</a:rPr>
              <a:t>Sample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 1: Leslie Lee</a:t>
            </a:r>
          </a:p>
          <a:p>
            <a:r>
              <a:rPr lang="en-US" b="1" dirty="0">
                <a:solidFill>
                  <a:srgbClr val="EB8400"/>
                </a:solidFill>
                <a:latin typeface="Arial" panose="020B0604020202020204" pitchFamily="34" charset="0"/>
              </a:rPr>
              <a:t>University of America</a:t>
            </a:r>
          </a:p>
          <a:p>
            <a:r>
              <a:rPr lang="en-US" b="1" dirty="0">
                <a:solidFill>
                  <a:srgbClr val="EB8400"/>
                </a:solidFill>
                <a:latin typeface="Arial" panose="020B0604020202020204" pitchFamily="34" charset="0"/>
              </a:rPr>
              <a:t>Walter Cronkite School of Medicine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		October 2016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IDENTIFYING INFORMATION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Leslie Lee is a fourth-year student in the University of Maine, Walter Cronkite School of Medicine in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Portland, ME.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NOTEWORTHY CHARACTERISTICS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Wingdings-Regular"/>
              </a:rPr>
              <a:t>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her second year, Ms. Lee served as the student coordinator for the Community-Based Sanctuary Clinic and secured a $500,000 grant from the United Way of Maine to equip a new seven-room ophthalmology suite for the facility.</a:t>
            </a:r>
          </a:p>
          <a:p>
            <a:r>
              <a:rPr lang="en-US" dirty="0">
                <a:solidFill>
                  <a:srgbClr val="000000"/>
                </a:solidFill>
                <a:latin typeface="Wingdings-Regular"/>
              </a:rPr>
              <a:t>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Ms. Lee passed her USMLE Step 1 examination two months after the death of her mother in a motor vehicle accident.</a:t>
            </a:r>
          </a:p>
          <a:p>
            <a:r>
              <a:rPr lang="en-US" dirty="0">
                <a:solidFill>
                  <a:srgbClr val="000000"/>
                </a:solidFill>
                <a:latin typeface="Wingdings-Regular"/>
              </a:rPr>
              <a:t>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Ms. Lee gave birth to a son this past August. She successfully completed all her M3 clinical rotations on time, spent the month of August on a pre-arranged research rotation, and commenced her Emergency Medicine rotation in mid-September.</a:t>
            </a: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0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762000"/>
            <a:ext cx="7162800" cy="5334000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3400" dirty="0"/>
            </a:br>
            <a:r>
              <a:rPr lang="en-US" sz="3400" dirty="0">
                <a:effectLst/>
              </a:rPr>
              <a:t>MATCH 301</a:t>
            </a:r>
            <a:br>
              <a:rPr lang="en-US" sz="3400" dirty="0">
                <a:effectLst/>
              </a:rPr>
            </a:br>
            <a:r>
              <a:rPr lang="en-US" sz="2800" b="1" dirty="0">
                <a:effectLst/>
              </a:rPr>
              <a:t>Class of 2020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sz="2000" dirty="0">
                <a:effectLst/>
              </a:rPr>
              <a:t>December 4, 2018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  </a:t>
            </a:r>
            <a:r>
              <a:rPr lang="en-US" sz="2100" dirty="0">
                <a:effectLst/>
              </a:rPr>
              <a:t>Dr. Susan Brewer</a:t>
            </a:r>
            <a:br>
              <a:rPr lang="en-US" sz="2100" dirty="0">
                <a:effectLst/>
              </a:rPr>
            </a:br>
            <a:r>
              <a:rPr lang="en-US" sz="1800" dirty="0">
                <a:effectLst/>
              </a:rPr>
              <a:t>Associate Dean of Student Affairs and Admissions</a:t>
            </a:r>
            <a:br>
              <a:rPr lang="en-US" sz="2100" dirty="0">
                <a:effectLst/>
              </a:rPr>
            </a:br>
            <a:br>
              <a:rPr lang="en-US" sz="1300" b="1" dirty="0">
                <a:effectLst/>
              </a:rPr>
            </a:br>
            <a:br>
              <a:rPr lang="en-US" sz="1300" b="1" dirty="0"/>
            </a:br>
            <a:br>
              <a:rPr lang="en-US" sz="1300" b="1" dirty="0"/>
            </a:br>
            <a:br>
              <a:rPr lang="en-US" sz="1300" b="1" dirty="0"/>
            </a:br>
            <a:br>
              <a:rPr lang="en-US" sz="1300" b="1" dirty="0"/>
            </a:br>
            <a:br>
              <a:rPr lang="en-US" sz="1300" b="1" dirty="0"/>
            </a:br>
            <a:endParaRPr lang="en-US" sz="13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9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AB13-CFCA-4F2A-AE53-8D9678F0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20" y="94477"/>
            <a:ext cx="12564635" cy="990600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MSPE Sample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FF20B-C946-4A81-9A1A-F627E9E4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51" y="1887215"/>
            <a:ext cx="7235757" cy="321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B4869-E8CE-4458-9892-03114BA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38" y="1345087"/>
            <a:ext cx="2848325" cy="535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9CCD4-C51E-4AB6-9E13-D754BC0A64E5}"/>
              </a:ext>
            </a:extLst>
          </p:cNvPr>
          <p:cNvSpPr txBox="1"/>
          <p:nvPr/>
        </p:nvSpPr>
        <p:spPr>
          <a:xfrm>
            <a:off x="742369" y="5409398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ACADEMIC PROGRESS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D5D9F-5C56-4C6F-B8A1-2854592110E2}"/>
              </a:ext>
            </a:extLst>
          </p:cNvPr>
          <p:cNvSpPr txBox="1"/>
          <p:nvPr/>
        </p:nvSpPr>
        <p:spPr>
          <a:xfrm>
            <a:off x="895149" y="5906128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229179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405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MSPE Sample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373" y="1136732"/>
            <a:ext cx="110446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MSPE Sample 1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Re: Leslie Lee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Page </a:t>
            </a:r>
            <a:r>
              <a:rPr lang="en-US" sz="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of </a:t>
            </a:r>
            <a:r>
              <a:rPr lang="en-US" sz="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  <a:p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Preclinical Coursework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Ms. Lee successfully completed the Foundational Sciences curriculum, which is graded pass-fail. In the first-year Introduction to Clinical Medicine course, the faculty said, “Ms. Lee had worked as a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scribe in an ER, and she put her experience to good use. She consistently did outstanding write-ups. She contributed well and was willing to share her knowledge and experience with the class. She was willing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to listen to feedback and was thoughtful about it. She did a lovely job as the group’s representative to the ICM Student Advisory Council—always soliciting feedback and sharing reports from the meetings.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Leslie was also very reflective about her learning and worked hard to improve her own and others’ experiences.”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second-year Introduction to Clinical Medicine course, the faculty noted, “Ms. Lee consistently contributed a strong team mindedness and a reassuring, amiable, and uplifting collegiality with peers and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patients alike. Progressively through the year, Leslie honed commendably facilitative interview rapport and repartee with individual patients from a striking diversity of backgrounds. She also demonstrated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advanced skills with written and oral clinical communications and clinical reasoning. Her OCPs became direct, crisp, and effective across bedside and work-room zones. Leslie could be counted on to be eager</a:t>
            </a:r>
          </a:p>
          <a:p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and spirited with all learning opportunities. She was on a good road to good doctoring. It was a pleasure to serve as her mentor and preceptor.”</a:t>
            </a: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Clerkships (in chronological order)</a:t>
            </a: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Surgery (August - October 2015) Grade: Pass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Overall grade based on: Clinical: 33%, Exam: 33%, OSCE: 34% Ms. Lee had a strong start for clinical rotations. Residents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reported, “[She] conscientiously cared. Eager to help. Asked good questions. Always wanted to learn in each setting." Her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anesthesiology attending said, “Came promptly each day.” She was assigned to neurological surgery for her specialty rotation and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her attending commented, “Good student for this time of year. Will be able to present more succinctly as she gains clinical 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experience. She passed her OSCE without difficulty. We advised her to practice focused presentations. 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Good job for the first rotation.”</a:t>
            </a:r>
          </a:p>
          <a:p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Psychiatry (October - November 2015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Grade: High Pass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Overall grade based on: Clinical: 50%, Exam: 20%, OSCE: 30%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Ms. Lee had an excellent rotation. Her child psychiatry team commented, “We enjoyed having Leslie work on 3SW with us.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She rapidly developed rapport with our patients and actively participated in group meetings. She not only knew her patients,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but also obviously had read about the other patients on the team. In one case, she noted that her patient, a gymnast, developed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worsened symptoms of anxiety when she was not able to exercise. This led her to a study of mood and exercise with Dr. Bernard Shaw. 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Staff found her to be caring and to communicate well. Initially, she was a bit terse in her presentations, but this quickly resolved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within one week. Very unexpectedly, she had difficulties with the shelf exam, but passed upon retaking it. We hope she chooses psychiatry!”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884" y="3242103"/>
            <a:ext cx="2277087" cy="148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377" y="5219929"/>
            <a:ext cx="2306594" cy="14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628" y="750771"/>
            <a:ext cx="5391460" cy="1340407"/>
          </a:xfrm>
        </p:spPr>
        <p:txBody>
          <a:bodyPr>
            <a:noAutofit/>
          </a:bodyPr>
          <a:lstStyle/>
          <a:p>
            <a:r>
              <a:rPr lang="en-US" sz="3200" dirty="0"/>
              <a:t>Program Director Survey 2018</a:t>
            </a:r>
            <a:br>
              <a:rPr lang="en-US" sz="3200" dirty="0"/>
            </a:br>
            <a:r>
              <a:rPr lang="en-US" sz="2000" dirty="0"/>
              <a:t>All Specialties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FDC3E-9F07-4640-9639-02DD827F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571" y="865984"/>
            <a:ext cx="6523801" cy="57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5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715422"/>
            <a:ext cx="8617527" cy="905559"/>
          </a:xfrm>
        </p:spPr>
        <p:txBody>
          <a:bodyPr>
            <a:noAutofit/>
          </a:bodyPr>
          <a:lstStyle/>
          <a:p>
            <a:r>
              <a:rPr lang="en-US" sz="4000" dirty="0"/>
              <a:t>Charting Outcomes in the Match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61346-B9C1-4BD4-96C0-24F8BA9A0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1715422"/>
            <a:ext cx="7902632" cy="49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FD4C-E10C-44E0-9A47-BD04E86F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8686"/>
            <a:ext cx="10972800" cy="1143000"/>
          </a:xfrm>
        </p:spPr>
        <p:txBody>
          <a:bodyPr/>
          <a:lstStyle/>
          <a:p>
            <a:r>
              <a:rPr lang="en-US" dirty="0"/>
              <a:t>Charting Outcomes in the Match 2018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ABD2C9-38B1-4B8E-B578-8CFE534C7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305" y="1621686"/>
            <a:ext cx="7905403" cy="51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F6D-3D8D-4FAE-86EF-BCBC6393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1143000"/>
          </a:xfrm>
        </p:spPr>
        <p:txBody>
          <a:bodyPr/>
          <a:lstStyle/>
          <a:p>
            <a:r>
              <a:rPr lang="en-US" dirty="0"/>
              <a:t>Charting Outcomes in the Match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941F4-4E50-475C-9E9F-5DAF9FA47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46" y="1665484"/>
            <a:ext cx="7980218" cy="51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52E0-2896-49EC-9AAF-C3A2B1E5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1014"/>
            <a:ext cx="10972800" cy="1143000"/>
          </a:xfrm>
        </p:spPr>
        <p:txBody>
          <a:bodyPr/>
          <a:lstStyle/>
          <a:p>
            <a:r>
              <a:rPr lang="en-US" dirty="0"/>
              <a:t>Research?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3BE349-2213-44DD-B3AA-4B1BA9A62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936" y="1709266"/>
            <a:ext cx="7722522" cy="5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75E3-3061-44D7-B37D-1344C364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1927"/>
            <a:ext cx="10972800" cy="1143000"/>
          </a:xfrm>
        </p:spPr>
        <p:txBody>
          <a:bodyPr/>
          <a:lstStyle/>
          <a:p>
            <a:r>
              <a:rPr lang="en-US" dirty="0"/>
              <a:t>Do I Have to Do Visiting Audition Rotation(s)?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B0FDD-349B-4780-BD38-F73CAD9A3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54927"/>
            <a:ext cx="4093029" cy="4789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YES</a:t>
            </a:r>
          </a:p>
          <a:p>
            <a:pPr lvl="1"/>
            <a:r>
              <a:rPr lang="en-US" dirty="0"/>
              <a:t>Dermatology</a:t>
            </a:r>
          </a:p>
          <a:p>
            <a:pPr lvl="1"/>
            <a:r>
              <a:rPr lang="en-US" dirty="0"/>
              <a:t>Emergency Medicine</a:t>
            </a:r>
          </a:p>
          <a:p>
            <a:pPr lvl="1"/>
            <a:r>
              <a:rPr lang="en-US" dirty="0"/>
              <a:t>Interventional Radiology</a:t>
            </a:r>
          </a:p>
          <a:p>
            <a:pPr lvl="1"/>
            <a:r>
              <a:rPr lang="en-US" dirty="0"/>
              <a:t>Neurosurgery</a:t>
            </a:r>
          </a:p>
          <a:p>
            <a:pPr lvl="1"/>
            <a:r>
              <a:rPr lang="en-US" dirty="0"/>
              <a:t>Orthopedics</a:t>
            </a:r>
          </a:p>
          <a:p>
            <a:pPr lvl="1"/>
            <a:r>
              <a:rPr lang="en-US" dirty="0"/>
              <a:t>Otolaryngology</a:t>
            </a:r>
          </a:p>
          <a:p>
            <a:pPr lvl="1"/>
            <a:r>
              <a:rPr lang="en-US" dirty="0"/>
              <a:t>Ophthalmology</a:t>
            </a:r>
          </a:p>
          <a:p>
            <a:pPr lvl="1"/>
            <a:r>
              <a:rPr lang="en-US" dirty="0"/>
              <a:t>Radiation Oncology</a:t>
            </a:r>
          </a:p>
          <a:p>
            <a:pPr lvl="1"/>
            <a:r>
              <a:rPr lang="en-US" dirty="0"/>
              <a:t>Surgery</a:t>
            </a:r>
          </a:p>
          <a:p>
            <a:pPr lvl="1"/>
            <a:r>
              <a:rPr lang="en-US" dirty="0"/>
              <a:t>Urology</a:t>
            </a:r>
          </a:p>
          <a:p>
            <a:pPr lvl="1"/>
            <a:r>
              <a:rPr lang="en-US" dirty="0"/>
              <a:t>Specific locale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AF935-7352-4094-BAA3-9F1D824D0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1394" y="2331303"/>
            <a:ext cx="3239589" cy="40349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</a:t>
            </a:r>
          </a:p>
          <a:p>
            <a:pPr lvl="1"/>
            <a:r>
              <a:rPr lang="en-US" dirty="0"/>
              <a:t>Primary Care</a:t>
            </a:r>
          </a:p>
          <a:p>
            <a:pPr lvl="1"/>
            <a:r>
              <a:rPr lang="en-US" dirty="0"/>
              <a:t>Neurology</a:t>
            </a:r>
          </a:p>
          <a:p>
            <a:pPr lvl="1"/>
            <a:r>
              <a:rPr lang="en-US" dirty="0"/>
              <a:t>Psychiatry</a:t>
            </a:r>
          </a:p>
          <a:p>
            <a:pPr lvl="1"/>
            <a:endParaRPr lang="en-US" dirty="0"/>
          </a:p>
          <a:p>
            <a:r>
              <a:rPr lang="en-US" dirty="0"/>
              <a:t> Maybe</a:t>
            </a:r>
          </a:p>
          <a:p>
            <a:pPr lvl="1"/>
            <a:r>
              <a:rPr lang="en-US" dirty="0"/>
              <a:t>Med/Peds</a:t>
            </a:r>
          </a:p>
          <a:p>
            <a:pPr lvl="1"/>
            <a:r>
              <a:rPr lang="en-US" dirty="0"/>
              <a:t>OB/GYN</a:t>
            </a:r>
          </a:p>
          <a:p>
            <a:pPr lvl="1"/>
            <a:r>
              <a:rPr lang="en-US" dirty="0"/>
              <a:t>Radiology</a:t>
            </a:r>
          </a:p>
          <a:p>
            <a:pPr lvl="1"/>
            <a:r>
              <a:rPr lang="en-US" dirty="0"/>
              <a:t>Psychiatry</a:t>
            </a:r>
          </a:p>
        </p:txBody>
      </p:sp>
    </p:spTree>
    <p:extLst>
      <p:ext uri="{BB962C8B-B14F-4D97-AF65-F5344CB8AC3E}">
        <p14:creationId xmlns:p14="http://schemas.microsoft.com/office/powerpoint/2010/main" val="1861999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Medicine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https://apps.aamc.org/account/#/login?gotoUrl=https:%2F%2Fwww.aamc.org%2Fcim%2F&amp;allowInternal=false</a:t>
            </a:r>
            <a:endParaRPr lang="en-US" dirty="0"/>
          </a:p>
          <a:p>
            <a:endParaRPr lang="en-US" dirty="0"/>
          </a:p>
          <a:p>
            <a:r>
              <a:rPr lang="en-US" dirty="0"/>
              <a:t>Apply Smart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7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22050"/>
            <a:ext cx="8229600" cy="1143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Additional Information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0200" y="1984899"/>
            <a:ext cx="9642107" cy="3068364"/>
          </a:xfrm>
        </p:spPr>
        <p:txBody>
          <a:bodyPr/>
          <a:lstStyle/>
          <a:p>
            <a:pPr marL="679450">
              <a:lnSpc>
                <a:spcPct val="150000"/>
              </a:lnSpc>
            </a:pPr>
            <a:r>
              <a:rPr lang="en-US" altLang="en-US" sz="2200" dirty="0"/>
              <a:t>Match/ERAS information– </a:t>
            </a:r>
            <a:r>
              <a:rPr lang="en-US" altLang="en-US" sz="2200" i="1" dirty="0"/>
              <a:t>Note Any Message from </a:t>
            </a:r>
            <a:r>
              <a:rPr lang="en-US" altLang="en-US" sz="2200" dirty="0"/>
              <a:t>Debbey Hester</a:t>
            </a:r>
          </a:p>
          <a:p>
            <a:pPr marL="679450">
              <a:lnSpc>
                <a:spcPct val="150000"/>
              </a:lnSpc>
            </a:pPr>
            <a:r>
              <a:rPr lang="en-US" altLang="en-US" sz="2200" dirty="0"/>
              <a:t>Interviews ?  </a:t>
            </a:r>
            <a:r>
              <a:rPr lang="en-US" altLang="en-US" sz="2800" b="1" dirty="0"/>
              <a:t>Take 2 option blocks for interviewing</a:t>
            </a:r>
            <a:endParaRPr lang="en-US" altLang="en-US" sz="2200" dirty="0"/>
          </a:p>
          <a:p>
            <a:pPr marL="679450">
              <a:lnSpc>
                <a:spcPct val="150000"/>
              </a:lnSpc>
            </a:pPr>
            <a:r>
              <a:rPr lang="en-US" altLang="en-US" sz="2200" dirty="0"/>
              <a:t>May be subject to drug/urine screening at any clerkship site</a:t>
            </a:r>
          </a:p>
          <a:p>
            <a:pPr marL="679450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527488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85"/>
            <a:ext cx="8420793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	Demands on an M4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66" y="990599"/>
            <a:ext cx="10071234" cy="5602705"/>
          </a:xfrm>
        </p:spPr>
        <p:txBody>
          <a:bodyPr/>
          <a:lstStyle/>
          <a:p>
            <a:pPr>
              <a:defRPr/>
            </a:pPr>
            <a:r>
              <a:rPr lang="en-US" dirty="0"/>
              <a:t>Schedule required and elective clerkships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Decide on a specialty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Decide on Visiting Electives </a:t>
            </a:r>
          </a:p>
          <a:p>
            <a:pPr lvl="1">
              <a:defRPr/>
            </a:pPr>
            <a:r>
              <a:rPr lang="en-US" dirty="0"/>
              <a:t>Over winter break</a:t>
            </a:r>
          </a:p>
          <a:p>
            <a:pPr lvl="1">
              <a:defRPr/>
            </a:pPr>
            <a:r>
              <a:rPr lang="en-US" dirty="0"/>
              <a:t>have pre-requisites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Take USMLE Step 2 CK and CS</a:t>
            </a:r>
            <a:r>
              <a:rPr lang="en-US" b="1" baseline="30000" dirty="0"/>
              <a:t>$$$</a:t>
            </a:r>
            <a:endParaRPr lang="en-US" b="1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b="1" i="1" dirty="0"/>
              <a:t>$$$</a:t>
            </a:r>
            <a:r>
              <a:rPr lang="en-US" i="1" dirty="0"/>
              <a:t>-Budget for this in your financial aid award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336" y="152400"/>
            <a:ext cx="5024846" cy="500743"/>
          </a:xfrm>
        </p:spPr>
        <p:txBody>
          <a:bodyPr/>
          <a:lstStyle/>
          <a:p>
            <a:pPr>
              <a:defRPr/>
            </a:pPr>
            <a:r>
              <a:rPr lang="en-US" dirty="0"/>
              <a:t>			No Brainer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7467600" cy="4724400"/>
          </a:xfrm>
        </p:spPr>
        <p:txBody>
          <a:bodyPr/>
          <a:lstStyle/>
          <a:p>
            <a:pPr indent="-3175" algn="ctr">
              <a:buNone/>
              <a:defRPr/>
            </a:pPr>
            <a:endParaRPr lang="en-US" dirty="0"/>
          </a:p>
          <a:p>
            <a:pPr indent="-3175" algn="ctr">
              <a:buNone/>
              <a:defRPr/>
            </a:pPr>
            <a:endParaRPr lang="en-US" dirty="0"/>
          </a:p>
          <a:p>
            <a:pPr indent="-3175" algn="ctr">
              <a:buNone/>
              <a:defRPr/>
            </a:pPr>
            <a:endParaRPr lang="en-US" dirty="0"/>
          </a:p>
          <a:p>
            <a:pPr indent="-3175" algn="ctr">
              <a:buNone/>
              <a:defRPr/>
            </a:pPr>
            <a:r>
              <a:rPr lang="en-US" b="1" dirty="0"/>
              <a:t>	Check your UT email regularly</a:t>
            </a:r>
          </a:p>
          <a:p>
            <a:pPr indent="-3175" algn="ctr">
              <a:buNone/>
              <a:defRPr/>
            </a:pPr>
            <a:endParaRPr lang="en-US" b="1" dirty="0"/>
          </a:p>
          <a:p>
            <a:pPr indent="-3175" algn="ctr">
              <a:buNone/>
              <a:defRPr/>
            </a:pPr>
            <a:r>
              <a:rPr lang="en-US" b="1" dirty="0"/>
              <a:t>Clean your mailbox</a:t>
            </a:r>
          </a:p>
          <a:p>
            <a:pPr indent="-3175" algn="ctr">
              <a:buNone/>
              <a:defRPr/>
            </a:pPr>
            <a:endParaRPr lang="en-US" b="1" dirty="0"/>
          </a:p>
          <a:p>
            <a:pPr indent="-3175" algn="ctr">
              <a:buNone/>
              <a:defRPr/>
            </a:pPr>
            <a:r>
              <a:rPr lang="en-US" b="1" dirty="0"/>
              <a:t>Reply to messages addressed to You the individual</a:t>
            </a:r>
          </a:p>
          <a:p>
            <a:pPr indent="514350" algn="ctr">
              <a:buNone/>
              <a:defRPr/>
            </a:pPr>
            <a:endParaRPr lang="en-US" dirty="0"/>
          </a:p>
          <a:p>
            <a:pPr indent="514350" algn="ctr">
              <a:buNone/>
              <a:defRPr/>
            </a:pPr>
            <a:r>
              <a:rPr lang="en-US" dirty="0"/>
              <a:t>	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92"/>
            <a:ext cx="7107381" cy="714415"/>
          </a:xfrm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000" dirty="0"/>
              <a:t>Demands</a:t>
            </a:r>
            <a:r>
              <a:rPr lang="en-US" dirty="0"/>
              <a:t> </a:t>
            </a:r>
            <a:r>
              <a:rPr lang="en-US" sz="4000" dirty="0"/>
              <a:t>on an M4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defRPr/>
            </a:pPr>
            <a:r>
              <a:rPr lang="en-US" sz="2000" dirty="0"/>
              <a:t>Assemble your ERAS application</a:t>
            </a:r>
          </a:p>
          <a:p>
            <a:pPr marL="914400" lvl="1" indent="-457200">
              <a:defRPr/>
            </a:pPr>
            <a:r>
              <a:rPr lang="en-US" sz="2000" dirty="0"/>
              <a:t>Prepare credentials- CV and personal statement</a:t>
            </a:r>
          </a:p>
          <a:p>
            <a:pPr marL="914400" lvl="1" indent="-457200">
              <a:defRPr/>
            </a:pPr>
            <a:r>
              <a:rPr lang="en-US" sz="2000" dirty="0"/>
              <a:t>LOR’s and Chair letter</a:t>
            </a:r>
          </a:p>
          <a:p>
            <a:pPr marL="914400" lvl="1" indent="-457200">
              <a:defRPr/>
            </a:pPr>
            <a:r>
              <a:rPr lang="en-US" sz="2000" dirty="0"/>
              <a:t>CK and CS </a:t>
            </a:r>
          </a:p>
          <a:p>
            <a:pPr marL="914400" lvl="1" indent="-457200">
              <a:defRPr/>
            </a:pPr>
            <a:r>
              <a:rPr lang="en-US" sz="2000" dirty="0"/>
              <a:t>Medical Student Performance Evaluation (MSPE) </a:t>
            </a:r>
            <a:r>
              <a:rPr lang="en-US" sz="2000" i="1" dirty="0"/>
              <a:t>(not a LOR)</a:t>
            </a:r>
          </a:p>
          <a:p>
            <a:pPr marL="914400" lvl="1" indent="-457200">
              <a:defRPr/>
            </a:pPr>
            <a:r>
              <a:rPr lang="en-US" sz="2000" dirty="0"/>
              <a:t>Submit application starting September 15th</a:t>
            </a:r>
          </a:p>
          <a:p>
            <a:pPr marL="914400" lvl="1" indent="-457200">
              <a:defRPr/>
            </a:pPr>
            <a:endParaRPr lang="en-US" sz="2000" dirty="0"/>
          </a:p>
          <a:p>
            <a:pPr marL="514350" indent="-457200">
              <a:defRPr/>
            </a:pPr>
            <a:r>
              <a:rPr lang="en-US" sz="2000" dirty="0"/>
              <a:t>Schedule Interviews</a:t>
            </a:r>
            <a:r>
              <a:rPr lang="en-US" sz="2000" b="1" baseline="30000" dirty="0"/>
              <a:t>$$$</a:t>
            </a:r>
          </a:p>
          <a:p>
            <a:pPr marL="514350" indent="-457200">
              <a:defRPr/>
            </a:pPr>
            <a:endParaRPr lang="en-US" sz="2000" baseline="30000" dirty="0"/>
          </a:p>
          <a:p>
            <a:pPr marL="514350" indent="-457200">
              <a:defRPr/>
            </a:pPr>
            <a:r>
              <a:rPr lang="en-US" sz="2000" dirty="0"/>
              <a:t>Complete </a:t>
            </a:r>
            <a:r>
              <a:rPr lang="en-US" sz="2000" b="1" i="1" dirty="0"/>
              <a:t>all</a:t>
            </a:r>
            <a:r>
              <a:rPr lang="en-US" sz="2000" dirty="0"/>
              <a:t> graduation requirements</a:t>
            </a:r>
          </a:p>
          <a:p>
            <a:pPr marL="914400" lvl="1" indent="-457200">
              <a:defRPr/>
            </a:pPr>
            <a:r>
              <a:rPr lang="en-US" sz="2000" dirty="0"/>
              <a:t>Preferably 30-days prior to Commencement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i="1" dirty="0"/>
              <a:t>$$$-</a:t>
            </a:r>
            <a:r>
              <a:rPr lang="en-US" sz="2000" i="1" dirty="0"/>
              <a:t>Budget for this in your financial aid award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353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8CF4-2886-4ABE-8B39-7C48CE67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51" y="0"/>
            <a:ext cx="11701549" cy="990600"/>
          </a:xfrm>
        </p:spPr>
        <p:txBody>
          <a:bodyPr/>
          <a:lstStyle/>
          <a:p>
            <a:r>
              <a:rPr lang="en-US" dirty="0"/>
              <a:t>Apply Smart for 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938E-F393-4BF1-8F66-EF10B14E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Access the Residency Process Timeline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https://www.aamc.org/cim/residency/application/applying/337902/matchtimeline.html</a:t>
            </a:r>
            <a:endParaRPr lang="en-US" sz="1800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6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0"/>
            <a:ext cx="11776364" cy="990600"/>
          </a:xfrm>
        </p:spPr>
        <p:txBody>
          <a:bodyPr/>
          <a:lstStyle/>
          <a:p>
            <a:r>
              <a:rPr lang="en-US" dirty="0"/>
              <a:t>How We Will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Residency Exploration Day			November 27, 28, 29,2018</a:t>
            </a:r>
          </a:p>
          <a:p>
            <a:r>
              <a:rPr lang="en-US" dirty="0"/>
              <a:t>Specialty Advisor Meetings			November-January	</a:t>
            </a:r>
          </a:p>
          <a:p>
            <a:r>
              <a:rPr lang="en-US" dirty="0"/>
              <a:t>Preparing Credentials-Match 301		Dec. 4, 2018</a:t>
            </a:r>
          </a:p>
          <a:p>
            <a:r>
              <a:rPr lang="en-US" dirty="0"/>
              <a:t>Matched Student Panel-Match 302		March -April 6, 2019	</a:t>
            </a:r>
          </a:p>
          <a:p>
            <a:r>
              <a:rPr lang="en-US" dirty="0"/>
              <a:t>Strolling Through the Match-Match 401 	May, 2019</a:t>
            </a:r>
          </a:p>
          <a:p>
            <a:r>
              <a:rPr lang="en-US" dirty="0"/>
              <a:t>ERAS Tokens						Late June-Early July</a:t>
            </a:r>
          </a:p>
          <a:p>
            <a:r>
              <a:rPr lang="en-US" dirty="0"/>
              <a:t>MSPE Interviews					July-September, 2019</a:t>
            </a:r>
          </a:p>
          <a:p>
            <a:r>
              <a:rPr lang="en-US" dirty="0"/>
              <a:t>Residency Interviews				October-January 2019-20</a:t>
            </a:r>
          </a:p>
          <a:p>
            <a:r>
              <a:rPr lang="en-US" dirty="0"/>
              <a:t>Early Match Results					Dec.-Feb. 2019- 20</a:t>
            </a:r>
          </a:p>
          <a:p>
            <a:r>
              <a:rPr lang="en-US" dirty="0"/>
              <a:t>NRMP Match Week					Mid-March </a:t>
            </a:r>
          </a:p>
        </p:txBody>
      </p:sp>
    </p:spTree>
    <p:extLst>
      <p:ext uri="{BB962C8B-B14F-4D97-AF65-F5344CB8AC3E}">
        <p14:creationId xmlns:p14="http://schemas.microsoft.com/office/powerpoint/2010/main" val="365054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8366-64BD-4DC3-80BC-0F7EE518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" y="0"/>
            <a:ext cx="11705617" cy="9906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BCD12F-CDB6-47CD-804A-98907AF6E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970" y="990600"/>
            <a:ext cx="997366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8CF4-2886-4ABE-8B39-7C48CE67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5" y="0"/>
            <a:ext cx="11633735" cy="990600"/>
          </a:xfrm>
        </p:spPr>
        <p:txBody>
          <a:bodyPr/>
          <a:lstStyle/>
          <a:p>
            <a:r>
              <a:rPr lang="en-US" dirty="0"/>
              <a:t>MATCH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938E-F393-4BF1-8F66-EF10B14E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E4E411-B985-4D93-B028-6C9FC5C7B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93348"/>
              </p:ext>
            </p:extLst>
          </p:nvPr>
        </p:nvGraphicFramePr>
        <p:xfrm>
          <a:off x="558265" y="990601"/>
          <a:ext cx="10963175" cy="58437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8241">
                  <a:extLst>
                    <a:ext uri="{9D8B030D-6E8A-4147-A177-3AD203B41FA5}">
                      <a16:colId xmlns:a16="http://schemas.microsoft.com/office/drawing/2014/main" val="32452396"/>
                    </a:ext>
                  </a:extLst>
                </a:gridCol>
                <a:gridCol w="1596872">
                  <a:extLst>
                    <a:ext uri="{9D8B030D-6E8A-4147-A177-3AD203B41FA5}">
                      <a16:colId xmlns:a16="http://schemas.microsoft.com/office/drawing/2014/main" val="2569481973"/>
                    </a:ext>
                  </a:extLst>
                </a:gridCol>
                <a:gridCol w="7628062">
                  <a:extLst>
                    <a:ext uri="{9D8B030D-6E8A-4147-A177-3AD203B41FA5}">
                      <a16:colId xmlns:a16="http://schemas.microsoft.com/office/drawing/2014/main" val="2585895119"/>
                    </a:ext>
                  </a:extLst>
                </a:gridCol>
              </a:tblGrid>
              <a:tr h="436496">
                <a:tc>
                  <a:txBody>
                    <a:bodyPr/>
                    <a:lstStyle/>
                    <a:p>
                      <a:r>
                        <a:rPr lang="en-US" dirty="0"/>
                        <a:t>Class YR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Activities and Tasks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33828"/>
                  </a:ext>
                </a:extLst>
              </a:tr>
              <a:tr h="2044958">
                <a:tc>
                  <a:txBody>
                    <a:bodyPr/>
                    <a:lstStyle/>
                    <a:p>
                      <a:r>
                        <a:rPr lang="en-US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November-March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0" dirty="0"/>
                        <a:t>Work on updating your curriculum vitae (CV)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0" dirty="0"/>
                        <a:t>Write your personal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/>
                        <a:t>Meet with specialty advisor: </a:t>
                      </a:r>
                      <a:r>
                        <a:rPr lang="en-US" i="0" dirty="0"/>
                        <a:t>Review competitiveness of specialties, realistically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i="0" dirty="0"/>
                        <a:t>Discuss best time to take USMLE Step 2; Register for CS-spots go fast - </a:t>
                      </a:r>
                      <a:r>
                        <a:rPr lang="en-US" b="1" i="0" dirty="0"/>
                        <a:t>sign up tonight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/>
                        <a:t>Review VSLO over winter break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56428"/>
                  </a:ext>
                </a:extLst>
              </a:tr>
              <a:tr h="7534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Search residency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Finalize personal statement; advisor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134167"/>
                  </a:ext>
                </a:extLst>
              </a:tr>
              <a:tr h="236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May-June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My ERAS opens - Obtain token from Debbey Hester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 your residency application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Register for Match (NRMP, San Fran, Uro)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Take Step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Make appointment for your Medical Student Performance Eval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Identify and contact faculty for LOR’s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9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7A30-0824-4FC9-9F56-27BD593C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90600"/>
          </a:xfrm>
        </p:spPr>
        <p:txBody>
          <a:bodyPr/>
          <a:lstStyle/>
          <a:p>
            <a:r>
              <a:rPr lang="en-US" dirty="0"/>
              <a:t>Specialty Choice Form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C04348-A203-4FFE-9CF4-285915EF8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123" y="990600"/>
            <a:ext cx="996735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180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THSC PP Template 04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1583</Words>
  <Application>Microsoft Office PowerPoint</Application>
  <PresentationFormat>Widescreen</PresentationFormat>
  <Paragraphs>328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Wingdings</vt:lpstr>
      <vt:lpstr>Wingdings-Regular</vt:lpstr>
      <vt:lpstr>Default Design</vt:lpstr>
      <vt:lpstr>UTHSC PP Template 04-2015</vt:lpstr>
      <vt:lpstr>Inclement Weather Policy</vt:lpstr>
      <vt:lpstr> MATCH 301 Class of 2020   December 4, 2018     Dr. Susan Brewer Associate Dean of Student Affairs and Admissions       </vt:lpstr>
      <vt:lpstr> Demands on an M4</vt:lpstr>
      <vt:lpstr> Demands on an M4</vt:lpstr>
      <vt:lpstr>Apply Smart for Residency</vt:lpstr>
      <vt:lpstr>How We Will Help</vt:lpstr>
      <vt:lpstr>Timeline</vt:lpstr>
      <vt:lpstr>MATCH TIMELINE</vt:lpstr>
      <vt:lpstr>Specialty Choice Form</vt:lpstr>
      <vt:lpstr>Specialty Choice Form</vt:lpstr>
      <vt:lpstr>MATCH TIMELINE</vt:lpstr>
      <vt:lpstr>MATCH TIMELINE</vt:lpstr>
      <vt:lpstr>Preparing Your Credentials</vt:lpstr>
      <vt:lpstr>Curriculum Vitae</vt:lpstr>
      <vt:lpstr>Curriculum Vitae</vt:lpstr>
      <vt:lpstr>Personal Statement</vt:lpstr>
      <vt:lpstr>MSPE</vt:lpstr>
      <vt:lpstr>MSPE</vt:lpstr>
      <vt:lpstr>MSPE Sample</vt:lpstr>
      <vt:lpstr>MSPE Sample</vt:lpstr>
      <vt:lpstr>MSPE Sample</vt:lpstr>
      <vt:lpstr>Program Director Survey 2018 All Specialties</vt:lpstr>
      <vt:lpstr>Charting Outcomes in the Match 2018</vt:lpstr>
      <vt:lpstr>Charting Outcomes in the Match 2018</vt:lpstr>
      <vt:lpstr>Charting Outcomes in the Match 2018</vt:lpstr>
      <vt:lpstr>Research?</vt:lpstr>
      <vt:lpstr>Do I Have to Do Visiting Audition Rotation(s)?</vt:lpstr>
      <vt:lpstr>Careers In Medicine Timeline</vt:lpstr>
      <vt:lpstr>Additional Information</vt:lpstr>
      <vt:lpstr>   No Brainer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2017 Orientation to 4th Year   January 19, 2017 Dr. Susan Brewer Associate Dean of Student Affairs and Admissions</dc:title>
  <dc:creator>Curt</dc:creator>
  <cp:lastModifiedBy>Brewer, Susan C</cp:lastModifiedBy>
  <cp:revision>66</cp:revision>
  <dcterms:created xsi:type="dcterms:W3CDTF">2017-01-15T21:36:17Z</dcterms:created>
  <dcterms:modified xsi:type="dcterms:W3CDTF">2018-12-04T21:45:01Z</dcterms:modified>
</cp:coreProperties>
</file>