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0"/>
  </p:notesMasterIdLst>
  <p:sldIdLst>
    <p:sldId id="256" r:id="rId3"/>
    <p:sldId id="257" r:id="rId4"/>
    <p:sldId id="315" r:id="rId5"/>
    <p:sldId id="258" r:id="rId6"/>
    <p:sldId id="270" r:id="rId7"/>
    <p:sldId id="268" r:id="rId8"/>
    <p:sldId id="316" r:id="rId9"/>
    <p:sldId id="317" r:id="rId10"/>
    <p:sldId id="318" r:id="rId11"/>
    <p:sldId id="319" r:id="rId12"/>
    <p:sldId id="320" r:id="rId13"/>
    <p:sldId id="321" r:id="rId14"/>
    <p:sldId id="322" r:id="rId15"/>
    <p:sldId id="323" r:id="rId16"/>
    <p:sldId id="324" r:id="rId17"/>
    <p:sldId id="325" r:id="rId18"/>
    <p:sldId id="345" r:id="rId19"/>
    <p:sldId id="352" r:id="rId20"/>
    <p:sldId id="346" r:id="rId21"/>
    <p:sldId id="353" r:id="rId22"/>
    <p:sldId id="347" r:id="rId23"/>
    <p:sldId id="354" r:id="rId24"/>
    <p:sldId id="355" r:id="rId25"/>
    <p:sldId id="349" r:id="rId26"/>
    <p:sldId id="350" r:id="rId27"/>
    <p:sldId id="364" r:id="rId28"/>
    <p:sldId id="36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020E92-6E1A-9E4F-AC99-F29B49F45ED3}" v="15" dt="2021-11-16T14:45:02.116"/>
    <p1510:client id="{A7B03A7D-437A-E343-B176-EE9A009FDC84}" v="13" dt="2021-11-16T00:01:30.4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348"/>
    <p:restoredTop sz="83318"/>
  </p:normalViewPr>
  <p:slideViewPr>
    <p:cSldViewPr snapToGrid="0" snapToObjects="1">
      <p:cViewPr varScale="1">
        <p:scale>
          <a:sx n="159" d="100"/>
          <a:sy n="159" d="100"/>
        </p:scale>
        <p:origin x="2608"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6.xml"/></Relationships>
</file>

<file path=ppt/diagrams/_rels/data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ata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ata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uthsc.edu/student-health-services/behavioral-health/index.php" TargetMode="External"/><Relationship Id="rId1" Type="http://schemas.openxmlformats.org/officeDocument/2006/relationships/hyperlink" Target="https://uthsc.edu/sassi/" TargetMode="Externa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rawing5.xml.rels><?xml version="1.0" encoding="UTF-8" standalone="yes"?>
<Relationships xmlns="http://schemas.openxmlformats.org/package/2006/relationships"><Relationship Id="rId3" Type="http://schemas.openxmlformats.org/officeDocument/2006/relationships/hyperlink" Target="https://uthsc.edu/sassi/" TargetMode="External"/><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hyperlink" Target="https://www.uthsc.edu/student-health-services/behavioral-health/index.php" TargetMode="External"/><Relationship Id="rId5" Type="http://schemas.openxmlformats.org/officeDocument/2006/relationships/image" Target="../media/image24.svg"/><Relationship Id="rId4"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0BA7C6-9CB6-4C4A-A3D5-D611ABD3CF8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59128620-D096-4A74-ADAA-DFE662B7F1FB}">
      <dgm:prSet/>
      <dgm:spPr/>
      <dgm:t>
        <a:bodyPr/>
        <a:lstStyle/>
        <a:p>
          <a:r>
            <a:rPr lang="en-US"/>
            <a:t>Medical Education Resource Link (MERL)</a:t>
          </a:r>
        </a:p>
      </dgm:t>
    </dgm:pt>
    <dgm:pt modelId="{97ABAD61-E360-4C53-BE1F-BAE1792C0A06}" type="parTrans" cxnId="{EC5739E2-5FF2-48B9-90BC-DB9988803633}">
      <dgm:prSet/>
      <dgm:spPr/>
      <dgm:t>
        <a:bodyPr/>
        <a:lstStyle/>
        <a:p>
          <a:endParaRPr lang="en-US"/>
        </a:p>
      </dgm:t>
    </dgm:pt>
    <dgm:pt modelId="{BFC96BA7-8D15-469D-8569-2EEF0B48C7FA}" type="sibTrans" cxnId="{EC5739E2-5FF2-48B9-90BC-DB9988803633}">
      <dgm:prSet/>
      <dgm:spPr/>
      <dgm:t>
        <a:bodyPr/>
        <a:lstStyle/>
        <a:p>
          <a:endParaRPr lang="en-US"/>
        </a:p>
      </dgm:t>
    </dgm:pt>
    <dgm:pt modelId="{7E13CD6C-1FA4-4D07-B98B-16663A418470}">
      <dgm:prSet/>
      <dgm:spPr/>
      <dgm:t>
        <a:bodyPr/>
        <a:lstStyle/>
        <a:p>
          <a:r>
            <a:rPr lang="en-US"/>
            <a:t>Excused Absences and Wellness Days</a:t>
          </a:r>
        </a:p>
      </dgm:t>
    </dgm:pt>
    <dgm:pt modelId="{4A295D6B-578E-42BA-B088-FC47B1CA1784}" type="parTrans" cxnId="{529C758D-F493-4875-87BF-09EB6247FBE6}">
      <dgm:prSet/>
      <dgm:spPr/>
      <dgm:t>
        <a:bodyPr/>
        <a:lstStyle/>
        <a:p>
          <a:endParaRPr lang="en-US"/>
        </a:p>
      </dgm:t>
    </dgm:pt>
    <dgm:pt modelId="{4CEA8F92-3418-4336-8A6C-E75EE0E88309}" type="sibTrans" cxnId="{529C758D-F493-4875-87BF-09EB6247FBE6}">
      <dgm:prSet/>
      <dgm:spPr/>
      <dgm:t>
        <a:bodyPr/>
        <a:lstStyle/>
        <a:p>
          <a:endParaRPr lang="en-US"/>
        </a:p>
      </dgm:t>
    </dgm:pt>
    <dgm:pt modelId="{B6EAA4C3-66E9-4052-A87F-24F768DB8888}">
      <dgm:prSet/>
      <dgm:spPr/>
      <dgm:t>
        <a:bodyPr/>
        <a:lstStyle/>
        <a:p>
          <a:r>
            <a:rPr lang="en-US"/>
            <a:t>Inclement Weather </a:t>
          </a:r>
        </a:p>
      </dgm:t>
    </dgm:pt>
    <dgm:pt modelId="{7A481B9A-198C-4B2B-8AF9-D55523581F1B}" type="parTrans" cxnId="{A6D8578E-291E-4624-80F0-99FFBFFF1774}">
      <dgm:prSet/>
      <dgm:spPr/>
      <dgm:t>
        <a:bodyPr/>
        <a:lstStyle/>
        <a:p>
          <a:endParaRPr lang="en-US"/>
        </a:p>
      </dgm:t>
    </dgm:pt>
    <dgm:pt modelId="{A2288B63-0202-4871-9AC4-DB54D4F6C09D}" type="sibTrans" cxnId="{A6D8578E-291E-4624-80F0-99FFBFFF1774}">
      <dgm:prSet/>
      <dgm:spPr/>
      <dgm:t>
        <a:bodyPr/>
        <a:lstStyle/>
        <a:p>
          <a:endParaRPr lang="en-US"/>
        </a:p>
      </dgm:t>
    </dgm:pt>
    <dgm:pt modelId="{372DFDBF-E61B-4E3F-9C68-2054097C3457}">
      <dgm:prSet/>
      <dgm:spPr/>
      <dgm:t>
        <a:bodyPr/>
        <a:lstStyle/>
        <a:p>
          <a:r>
            <a:rPr lang="en-US"/>
            <a:t>COVID Policies and Procedures</a:t>
          </a:r>
        </a:p>
      </dgm:t>
    </dgm:pt>
    <dgm:pt modelId="{36E5E4D1-D103-49E6-940D-0A0CA6C285E1}" type="parTrans" cxnId="{7725C506-44A9-4EBE-A327-ADDD67E6889F}">
      <dgm:prSet/>
      <dgm:spPr/>
      <dgm:t>
        <a:bodyPr/>
        <a:lstStyle/>
        <a:p>
          <a:endParaRPr lang="en-US"/>
        </a:p>
      </dgm:t>
    </dgm:pt>
    <dgm:pt modelId="{FD397442-057D-46C8-800E-D5C7012A19EB}" type="sibTrans" cxnId="{7725C506-44A9-4EBE-A327-ADDD67E6889F}">
      <dgm:prSet/>
      <dgm:spPr/>
      <dgm:t>
        <a:bodyPr/>
        <a:lstStyle/>
        <a:p>
          <a:endParaRPr lang="en-US"/>
        </a:p>
      </dgm:t>
    </dgm:pt>
    <dgm:pt modelId="{EC13F41D-7126-41AD-8BE6-BD1A71B96826}">
      <dgm:prSet/>
      <dgm:spPr/>
      <dgm:t>
        <a:bodyPr/>
        <a:lstStyle/>
        <a:p>
          <a:r>
            <a:rPr lang="en-US"/>
            <a:t>Case Logs and Time Logs</a:t>
          </a:r>
        </a:p>
      </dgm:t>
    </dgm:pt>
    <dgm:pt modelId="{0B8A07DB-4F8C-45CB-B9D5-C1058EE8577A}" type="parTrans" cxnId="{DAE99C2D-579A-438B-A1CD-715F9F8965A5}">
      <dgm:prSet/>
      <dgm:spPr/>
      <dgm:t>
        <a:bodyPr/>
        <a:lstStyle/>
        <a:p>
          <a:endParaRPr lang="en-US"/>
        </a:p>
      </dgm:t>
    </dgm:pt>
    <dgm:pt modelId="{E4C287C6-2071-408A-BD5E-2836E340DECD}" type="sibTrans" cxnId="{DAE99C2D-579A-438B-A1CD-715F9F8965A5}">
      <dgm:prSet/>
      <dgm:spPr/>
      <dgm:t>
        <a:bodyPr/>
        <a:lstStyle/>
        <a:p>
          <a:endParaRPr lang="en-US"/>
        </a:p>
      </dgm:t>
    </dgm:pt>
    <dgm:pt modelId="{8193B79E-894C-4FDD-A006-0A741DB65034}">
      <dgm:prSet/>
      <dgm:spPr/>
      <dgm:t>
        <a:bodyPr/>
        <a:lstStyle/>
        <a:p>
          <a:r>
            <a:rPr lang="en-US" dirty="0"/>
            <a:t>Work (Duty) Hours</a:t>
          </a:r>
        </a:p>
      </dgm:t>
    </dgm:pt>
    <dgm:pt modelId="{ADE8427B-6957-49F4-92FD-1C0D71CA3525}" type="parTrans" cxnId="{96592B9D-70C2-4116-A9D5-DD5B794D6490}">
      <dgm:prSet/>
      <dgm:spPr/>
      <dgm:t>
        <a:bodyPr/>
        <a:lstStyle/>
        <a:p>
          <a:endParaRPr lang="en-US"/>
        </a:p>
      </dgm:t>
    </dgm:pt>
    <dgm:pt modelId="{1E1A8F20-E5B5-4B2D-A6FF-5CBF3BB86769}" type="sibTrans" cxnId="{96592B9D-70C2-4116-A9D5-DD5B794D6490}">
      <dgm:prSet/>
      <dgm:spPr/>
      <dgm:t>
        <a:bodyPr/>
        <a:lstStyle/>
        <a:p>
          <a:endParaRPr lang="en-US"/>
        </a:p>
      </dgm:t>
    </dgm:pt>
    <dgm:pt modelId="{5B5EE4A2-11E5-4EE3-8BCF-7E1364D5C9B9}">
      <dgm:prSet/>
      <dgm:spPr/>
      <dgm:t>
        <a:bodyPr/>
        <a:lstStyle/>
        <a:p>
          <a:r>
            <a:rPr lang="en-US"/>
            <a:t>Clerkship Grading</a:t>
          </a:r>
        </a:p>
      </dgm:t>
    </dgm:pt>
    <dgm:pt modelId="{6CE416C2-DA81-4643-BBC7-5A2BD9D4D983}" type="parTrans" cxnId="{D02AC45D-75DD-475F-899B-84F2A9CF89E4}">
      <dgm:prSet/>
      <dgm:spPr/>
      <dgm:t>
        <a:bodyPr/>
        <a:lstStyle/>
        <a:p>
          <a:endParaRPr lang="en-US"/>
        </a:p>
      </dgm:t>
    </dgm:pt>
    <dgm:pt modelId="{3A9F1B7B-0443-4055-972A-5652775CCE0C}" type="sibTrans" cxnId="{D02AC45D-75DD-475F-899B-84F2A9CF89E4}">
      <dgm:prSet/>
      <dgm:spPr/>
      <dgm:t>
        <a:bodyPr/>
        <a:lstStyle/>
        <a:p>
          <a:endParaRPr lang="en-US"/>
        </a:p>
      </dgm:t>
    </dgm:pt>
    <dgm:pt modelId="{7535B5B1-F8B5-884E-A870-03712890B243}" type="pres">
      <dgm:prSet presAssocID="{200BA7C6-9CB6-4C4A-A3D5-D611ABD3CF80}" presName="linear" presStyleCnt="0">
        <dgm:presLayoutVars>
          <dgm:animLvl val="lvl"/>
          <dgm:resizeHandles val="exact"/>
        </dgm:presLayoutVars>
      </dgm:prSet>
      <dgm:spPr/>
    </dgm:pt>
    <dgm:pt modelId="{1B0A7581-0DE5-6449-AFAE-CCA8EA9C3EF2}" type="pres">
      <dgm:prSet presAssocID="{59128620-D096-4A74-ADAA-DFE662B7F1FB}" presName="parentText" presStyleLbl="node1" presStyleIdx="0" presStyleCnt="7">
        <dgm:presLayoutVars>
          <dgm:chMax val="0"/>
          <dgm:bulletEnabled val="1"/>
        </dgm:presLayoutVars>
      </dgm:prSet>
      <dgm:spPr/>
    </dgm:pt>
    <dgm:pt modelId="{BF91BBC6-A09F-6847-BD7B-DE80E21C4F73}" type="pres">
      <dgm:prSet presAssocID="{BFC96BA7-8D15-469D-8569-2EEF0B48C7FA}" presName="spacer" presStyleCnt="0"/>
      <dgm:spPr/>
    </dgm:pt>
    <dgm:pt modelId="{C8BFA68A-1B52-C34D-80AF-323AE41BFB16}" type="pres">
      <dgm:prSet presAssocID="{7E13CD6C-1FA4-4D07-B98B-16663A418470}" presName="parentText" presStyleLbl="node1" presStyleIdx="1" presStyleCnt="7">
        <dgm:presLayoutVars>
          <dgm:chMax val="0"/>
          <dgm:bulletEnabled val="1"/>
        </dgm:presLayoutVars>
      </dgm:prSet>
      <dgm:spPr/>
    </dgm:pt>
    <dgm:pt modelId="{A232627D-1597-E545-8090-83CF652A8CC0}" type="pres">
      <dgm:prSet presAssocID="{4CEA8F92-3418-4336-8A6C-E75EE0E88309}" presName="spacer" presStyleCnt="0"/>
      <dgm:spPr/>
    </dgm:pt>
    <dgm:pt modelId="{9DA0C63E-93DA-6A49-A369-B0286BBF1805}" type="pres">
      <dgm:prSet presAssocID="{B6EAA4C3-66E9-4052-A87F-24F768DB8888}" presName="parentText" presStyleLbl="node1" presStyleIdx="2" presStyleCnt="7">
        <dgm:presLayoutVars>
          <dgm:chMax val="0"/>
          <dgm:bulletEnabled val="1"/>
        </dgm:presLayoutVars>
      </dgm:prSet>
      <dgm:spPr/>
    </dgm:pt>
    <dgm:pt modelId="{9588B835-8C2A-B848-9CB7-812D640ABBB4}" type="pres">
      <dgm:prSet presAssocID="{A2288B63-0202-4871-9AC4-DB54D4F6C09D}" presName="spacer" presStyleCnt="0"/>
      <dgm:spPr/>
    </dgm:pt>
    <dgm:pt modelId="{0C3F3ACD-2870-4B4E-B069-B598CE6A1C91}" type="pres">
      <dgm:prSet presAssocID="{8193B79E-894C-4FDD-A006-0A741DB65034}" presName="parentText" presStyleLbl="node1" presStyleIdx="3" presStyleCnt="7">
        <dgm:presLayoutVars>
          <dgm:chMax val="0"/>
          <dgm:bulletEnabled val="1"/>
        </dgm:presLayoutVars>
      </dgm:prSet>
      <dgm:spPr/>
    </dgm:pt>
    <dgm:pt modelId="{E7CC845E-A701-0346-AB4A-C45970950220}" type="pres">
      <dgm:prSet presAssocID="{1E1A8F20-E5B5-4B2D-A6FF-5CBF3BB86769}" presName="spacer" presStyleCnt="0"/>
      <dgm:spPr/>
    </dgm:pt>
    <dgm:pt modelId="{F39FE21B-18E4-4D4F-9548-446B9AB5DFB0}" type="pres">
      <dgm:prSet presAssocID="{EC13F41D-7126-41AD-8BE6-BD1A71B96826}" presName="parentText" presStyleLbl="node1" presStyleIdx="4" presStyleCnt="7">
        <dgm:presLayoutVars>
          <dgm:chMax val="0"/>
          <dgm:bulletEnabled val="1"/>
        </dgm:presLayoutVars>
      </dgm:prSet>
      <dgm:spPr/>
    </dgm:pt>
    <dgm:pt modelId="{B3E313C8-2DFD-1240-89DD-B16A6A00F56F}" type="pres">
      <dgm:prSet presAssocID="{E4C287C6-2071-408A-BD5E-2836E340DECD}" presName="spacer" presStyleCnt="0"/>
      <dgm:spPr/>
    </dgm:pt>
    <dgm:pt modelId="{9BA36126-B78D-CA4D-9CFE-867F66C3DC08}" type="pres">
      <dgm:prSet presAssocID="{372DFDBF-E61B-4E3F-9C68-2054097C3457}" presName="parentText" presStyleLbl="node1" presStyleIdx="5" presStyleCnt="7">
        <dgm:presLayoutVars>
          <dgm:chMax val="0"/>
          <dgm:bulletEnabled val="1"/>
        </dgm:presLayoutVars>
      </dgm:prSet>
      <dgm:spPr/>
    </dgm:pt>
    <dgm:pt modelId="{42182C36-B2A3-D744-B674-30FA5140CC00}" type="pres">
      <dgm:prSet presAssocID="{FD397442-057D-46C8-800E-D5C7012A19EB}" presName="spacer" presStyleCnt="0"/>
      <dgm:spPr/>
    </dgm:pt>
    <dgm:pt modelId="{C4DA0F55-16F3-ED4C-BD44-ED7B5143B11B}" type="pres">
      <dgm:prSet presAssocID="{5B5EE4A2-11E5-4EE3-8BCF-7E1364D5C9B9}" presName="parentText" presStyleLbl="node1" presStyleIdx="6" presStyleCnt="7">
        <dgm:presLayoutVars>
          <dgm:chMax val="0"/>
          <dgm:bulletEnabled val="1"/>
        </dgm:presLayoutVars>
      </dgm:prSet>
      <dgm:spPr/>
    </dgm:pt>
  </dgm:ptLst>
  <dgm:cxnLst>
    <dgm:cxn modelId="{7725C506-44A9-4EBE-A327-ADDD67E6889F}" srcId="{200BA7C6-9CB6-4C4A-A3D5-D611ABD3CF80}" destId="{372DFDBF-E61B-4E3F-9C68-2054097C3457}" srcOrd="5" destOrd="0" parTransId="{36E5E4D1-D103-49E6-940D-0A0CA6C285E1}" sibTransId="{FD397442-057D-46C8-800E-D5C7012A19EB}"/>
    <dgm:cxn modelId="{B2F09317-53BA-F34D-890D-0900DD6F2A19}" type="presOf" srcId="{5B5EE4A2-11E5-4EE3-8BCF-7E1364D5C9B9}" destId="{C4DA0F55-16F3-ED4C-BD44-ED7B5143B11B}" srcOrd="0" destOrd="0" presId="urn:microsoft.com/office/officeart/2005/8/layout/vList2"/>
    <dgm:cxn modelId="{0BB7F822-0E89-0548-B9A1-B2F006410144}" type="presOf" srcId="{B6EAA4C3-66E9-4052-A87F-24F768DB8888}" destId="{9DA0C63E-93DA-6A49-A369-B0286BBF1805}" srcOrd="0" destOrd="0" presId="urn:microsoft.com/office/officeart/2005/8/layout/vList2"/>
    <dgm:cxn modelId="{DAE99C2D-579A-438B-A1CD-715F9F8965A5}" srcId="{200BA7C6-9CB6-4C4A-A3D5-D611ABD3CF80}" destId="{EC13F41D-7126-41AD-8BE6-BD1A71B96826}" srcOrd="4" destOrd="0" parTransId="{0B8A07DB-4F8C-45CB-B9D5-C1058EE8577A}" sibTransId="{E4C287C6-2071-408A-BD5E-2836E340DECD}"/>
    <dgm:cxn modelId="{D02AC45D-75DD-475F-899B-84F2A9CF89E4}" srcId="{200BA7C6-9CB6-4C4A-A3D5-D611ABD3CF80}" destId="{5B5EE4A2-11E5-4EE3-8BCF-7E1364D5C9B9}" srcOrd="6" destOrd="0" parTransId="{6CE416C2-DA81-4643-BBC7-5A2BD9D4D983}" sibTransId="{3A9F1B7B-0443-4055-972A-5652775CCE0C}"/>
    <dgm:cxn modelId="{6CD25255-F485-7A46-98CB-A0F99FB9F302}" type="presOf" srcId="{59128620-D096-4A74-ADAA-DFE662B7F1FB}" destId="{1B0A7581-0DE5-6449-AFAE-CCA8EA9C3EF2}" srcOrd="0" destOrd="0" presId="urn:microsoft.com/office/officeart/2005/8/layout/vList2"/>
    <dgm:cxn modelId="{EA38547D-ABAC-CE40-A28C-2635F6BDBC29}" type="presOf" srcId="{7E13CD6C-1FA4-4D07-B98B-16663A418470}" destId="{C8BFA68A-1B52-C34D-80AF-323AE41BFB16}" srcOrd="0" destOrd="0" presId="urn:microsoft.com/office/officeart/2005/8/layout/vList2"/>
    <dgm:cxn modelId="{529C758D-F493-4875-87BF-09EB6247FBE6}" srcId="{200BA7C6-9CB6-4C4A-A3D5-D611ABD3CF80}" destId="{7E13CD6C-1FA4-4D07-B98B-16663A418470}" srcOrd="1" destOrd="0" parTransId="{4A295D6B-578E-42BA-B088-FC47B1CA1784}" sibTransId="{4CEA8F92-3418-4336-8A6C-E75EE0E88309}"/>
    <dgm:cxn modelId="{EB37A08D-AC4F-6E49-81EB-0E5001E24264}" type="presOf" srcId="{200BA7C6-9CB6-4C4A-A3D5-D611ABD3CF80}" destId="{7535B5B1-F8B5-884E-A870-03712890B243}" srcOrd="0" destOrd="0" presId="urn:microsoft.com/office/officeart/2005/8/layout/vList2"/>
    <dgm:cxn modelId="{B458F18D-7687-8D49-BA1C-D29216691015}" type="presOf" srcId="{372DFDBF-E61B-4E3F-9C68-2054097C3457}" destId="{9BA36126-B78D-CA4D-9CFE-867F66C3DC08}" srcOrd="0" destOrd="0" presId="urn:microsoft.com/office/officeart/2005/8/layout/vList2"/>
    <dgm:cxn modelId="{A6D8578E-291E-4624-80F0-99FFBFFF1774}" srcId="{200BA7C6-9CB6-4C4A-A3D5-D611ABD3CF80}" destId="{B6EAA4C3-66E9-4052-A87F-24F768DB8888}" srcOrd="2" destOrd="0" parTransId="{7A481B9A-198C-4B2B-8AF9-D55523581F1B}" sibTransId="{A2288B63-0202-4871-9AC4-DB54D4F6C09D}"/>
    <dgm:cxn modelId="{C50C9F97-1917-E34D-A093-001F5F7E14CD}" type="presOf" srcId="{EC13F41D-7126-41AD-8BE6-BD1A71B96826}" destId="{F39FE21B-18E4-4D4F-9548-446B9AB5DFB0}" srcOrd="0" destOrd="0" presId="urn:microsoft.com/office/officeart/2005/8/layout/vList2"/>
    <dgm:cxn modelId="{96592B9D-70C2-4116-A9D5-DD5B794D6490}" srcId="{200BA7C6-9CB6-4C4A-A3D5-D611ABD3CF80}" destId="{8193B79E-894C-4FDD-A006-0A741DB65034}" srcOrd="3" destOrd="0" parTransId="{ADE8427B-6957-49F4-92FD-1C0D71CA3525}" sibTransId="{1E1A8F20-E5B5-4B2D-A6FF-5CBF3BB86769}"/>
    <dgm:cxn modelId="{015685DA-B2E6-3F4A-9959-19EF62AD93A2}" type="presOf" srcId="{8193B79E-894C-4FDD-A006-0A741DB65034}" destId="{0C3F3ACD-2870-4B4E-B069-B598CE6A1C91}" srcOrd="0" destOrd="0" presId="urn:microsoft.com/office/officeart/2005/8/layout/vList2"/>
    <dgm:cxn modelId="{EC5739E2-5FF2-48B9-90BC-DB9988803633}" srcId="{200BA7C6-9CB6-4C4A-A3D5-D611ABD3CF80}" destId="{59128620-D096-4A74-ADAA-DFE662B7F1FB}" srcOrd="0" destOrd="0" parTransId="{97ABAD61-E360-4C53-BE1F-BAE1792C0A06}" sibTransId="{BFC96BA7-8D15-469D-8569-2EEF0B48C7FA}"/>
    <dgm:cxn modelId="{D14BE790-94B7-B240-B51C-B73C65FD9311}" type="presParOf" srcId="{7535B5B1-F8B5-884E-A870-03712890B243}" destId="{1B0A7581-0DE5-6449-AFAE-CCA8EA9C3EF2}" srcOrd="0" destOrd="0" presId="urn:microsoft.com/office/officeart/2005/8/layout/vList2"/>
    <dgm:cxn modelId="{C995BEDA-8A2B-564E-8BE1-A6BD82E7C73A}" type="presParOf" srcId="{7535B5B1-F8B5-884E-A870-03712890B243}" destId="{BF91BBC6-A09F-6847-BD7B-DE80E21C4F73}" srcOrd="1" destOrd="0" presId="urn:microsoft.com/office/officeart/2005/8/layout/vList2"/>
    <dgm:cxn modelId="{216F0D6D-94E7-8A47-9726-6D34B8B76C01}" type="presParOf" srcId="{7535B5B1-F8B5-884E-A870-03712890B243}" destId="{C8BFA68A-1B52-C34D-80AF-323AE41BFB16}" srcOrd="2" destOrd="0" presId="urn:microsoft.com/office/officeart/2005/8/layout/vList2"/>
    <dgm:cxn modelId="{BF7297DC-AD48-9D47-97D1-DC8A6B0A4236}" type="presParOf" srcId="{7535B5B1-F8B5-884E-A870-03712890B243}" destId="{A232627D-1597-E545-8090-83CF652A8CC0}" srcOrd="3" destOrd="0" presId="urn:microsoft.com/office/officeart/2005/8/layout/vList2"/>
    <dgm:cxn modelId="{DEFD360E-781A-574F-949A-CE1C699B5147}" type="presParOf" srcId="{7535B5B1-F8B5-884E-A870-03712890B243}" destId="{9DA0C63E-93DA-6A49-A369-B0286BBF1805}" srcOrd="4" destOrd="0" presId="urn:microsoft.com/office/officeart/2005/8/layout/vList2"/>
    <dgm:cxn modelId="{F20FA9FC-5A84-464D-AAFA-0FAA2808C4C7}" type="presParOf" srcId="{7535B5B1-F8B5-884E-A870-03712890B243}" destId="{9588B835-8C2A-B848-9CB7-812D640ABBB4}" srcOrd="5" destOrd="0" presId="urn:microsoft.com/office/officeart/2005/8/layout/vList2"/>
    <dgm:cxn modelId="{12B945DE-3F9C-AB40-9413-B3911069F902}" type="presParOf" srcId="{7535B5B1-F8B5-884E-A870-03712890B243}" destId="{0C3F3ACD-2870-4B4E-B069-B598CE6A1C91}" srcOrd="6" destOrd="0" presId="urn:microsoft.com/office/officeart/2005/8/layout/vList2"/>
    <dgm:cxn modelId="{6F3492C6-5ADB-F648-80EB-38B18B741628}" type="presParOf" srcId="{7535B5B1-F8B5-884E-A870-03712890B243}" destId="{E7CC845E-A701-0346-AB4A-C45970950220}" srcOrd="7" destOrd="0" presId="urn:microsoft.com/office/officeart/2005/8/layout/vList2"/>
    <dgm:cxn modelId="{758CAB17-A7F5-C048-9DFC-45005F4172E5}" type="presParOf" srcId="{7535B5B1-F8B5-884E-A870-03712890B243}" destId="{F39FE21B-18E4-4D4F-9548-446B9AB5DFB0}" srcOrd="8" destOrd="0" presId="urn:microsoft.com/office/officeart/2005/8/layout/vList2"/>
    <dgm:cxn modelId="{ED3D8904-EACB-F444-B072-0821A0D6685A}" type="presParOf" srcId="{7535B5B1-F8B5-884E-A870-03712890B243}" destId="{B3E313C8-2DFD-1240-89DD-B16A6A00F56F}" srcOrd="9" destOrd="0" presId="urn:microsoft.com/office/officeart/2005/8/layout/vList2"/>
    <dgm:cxn modelId="{F4A2194C-9102-9A42-94EB-3D89A8FF1755}" type="presParOf" srcId="{7535B5B1-F8B5-884E-A870-03712890B243}" destId="{9BA36126-B78D-CA4D-9CFE-867F66C3DC08}" srcOrd="10" destOrd="0" presId="urn:microsoft.com/office/officeart/2005/8/layout/vList2"/>
    <dgm:cxn modelId="{E38B0428-DAB5-914C-9F67-B9A1386EBE68}" type="presParOf" srcId="{7535B5B1-F8B5-884E-A870-03712890B243}" destId="{42182C36-B2A3-D744-B674-30FA5140CC00}" srcOrd="11" destOrd="0" presId="urn:microsoft.com/office/officeart/2005/8/layout/vList2"/>
    <dgm:cxn modelId="{56D67506-3280-514F-BEAC-C062A2F0C99D}" type="presParOf" srcId="{7535B5B1-F8B5-884E-A870-03712890B243}" destId="{C4DA0F55-16F3-ED4C-BD44-ED7B5143B11B}"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953012-2205-4129-BFF4-99873221C703}"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207F062E-0716-4890-B300-9771FF1BDA00}">
      <dgm:prSet/>
      <dgm:spPr/>
      <dgm:t>
        <a:bodyPr/>
        <a:lstStyle/>
        <a:p>
          <a:r>
            <a:rPr lang="en-US" dirty="0"/>
            <a:t>1. Notify (email) your Clerkship Director and Clerkship Coordinator 30 DAYS IN ADVANCE of the START of the clerkship to request permission.</a:t>
          </a:r>
        </a:p>
      </dgm:t>
    </dgm:pt>
    <dgm:pt modelId="{8DEB865D-894C-4EAE-9C38-92F3F2C7C677}" type="parTrans" cxnId="{B7A8EF8D-43C9-42B8-97A0-3464FE15A460}">
      <dgm:prSet/>
      <dgm:spPr/>
      <dgm:t>
        <a:bodyPr/>
        <a:lstStyle/>
        <a:p>
          <a:endParaRPr lang="en-US"/>
        </a:p>
      </dgm:t>
    </dgm:pt>
    <dgm:pt modelId="{AD839D71-2F69-48CF-B150-A1B544602591}" type="sibTrans" cxnId="{B7A8EF8D-43C9-42B8-97A0-3464FE15A460}">
      <dgm:prSet/>
      <dgm:spPr/>
      <dgm:t>
        <a:bodyPr/>
        <a:lstStyle/>
        <a:p>
          <a:endParaRPr lang="en-US"/>
        </a:p>
      </dgm:t>
    </dgm:pt>
    <dgm:pt modelId="{CB0CB737-82DC-4E49-88FF-A27380F5C380}">
      <dgm:prSet/>
      <dgm:spPr/>
      <dgm:t>
        <a:bodyPr/>
        <a:lstStyle/>
        <a:p>
          <a:r>
            <a:rPr lang="en-US" dirty="0"/>
            <a:t>2. Please be professional in your interactions with your administrators!</a:t>
          </a:r>
        </a:p>
      </dgm:t>
    </dgm:pt>
    <dgm:pt modelId="{DDD73CB1-040B-4B4F-9228-C80AB34F0B38}" type="parTrans" cxnId="{5070EDBE-BDEF-4976-B3B2-C62BF8564965}">
      <dgm:prSet/>
      <dgm:spPr/>
      <dgm:t>
        <a:bodyPr/>
        <a:lstStyle/>
        <a:p>
          <a:endParaRPr lang="en-US"/>
        </a:p>
      </dgm:t>
    </dgm:pt>
    <dgm:pt modelId="{7DCD52FE-50D8-4F08-8004-021B30D3734B}" type="sibTrans" cxnId="{5070EDBE-BDEF-4976-B3B2-C62BF8564965}">
      <dgm:prSet/>
      <dgm:spPr/>
      <dgm:t>
        <a:bodyPr/>
        <a:lstStyle/>
        <a:p>
          <a:endParaRPr lang="en-US"/>
        </a:p>
      </dgm:t>
    </dgm:pt>
    <dgm:pt modelId="{A25626A6-F166-FE4E-8BD4-004742DB7377}">
      <dgm:prSet/>
      <dgm:spPr/>
      <dgm:t>
        <a:bodyPr/>
        <a:lstStyle/>
        <a:p>
          <a:r>
            <a:rPr lang="en-US" dirty="0"/>
            <a:t>3. Complete a Limited Leave Request form (on OLSEN) once approved.</a:t>
          </a:r>
        </a:p>
      </dgm:t>
    </dgm:pt>
    <dgm:pt modelId="{1461F5CC-3C19-8444-8335-DAB50D5FBA10}" type="parTrans" cxnId="{3A8A0815-E74A-D44A-B9D5-53B05820D946}">
      <dgm:prSet/>
      <dgm:spPr/>
      <dgm:t>
        <a:bodyPr/>
        <a:lstStyle/>
        <a:p>
          <a:endParaRPr lang="en-US"/>
        </a:p>
      </dgm:t>
    </dgm:pt>
    <dgm:pt modelId="{83DD664F-DF0E-D744-917A-13A8714DEF5B}" type="sibTrans" cxnId="{3A8A0815-E74A-D44A-B9D5-53B05820D946}">
      <dgm:prSet/>
      <dgm:spPr/>
      <dgm:t>
        <a:bodyPr/>
        <a:lstStyle/>
        <a:p>
          <a:endParaRPr lang="en-US"/>
        </a:p>
      </dgm:t>
    </dgm:pt>
    <dgm:pt modelId="{753A44FF-5021-2B46-80DA-16A34F634644}" type="pres">
      <dgm:prSet presAssocID="{84953012-2205-4129-BFF4-99873221C703}" presName="linear" presStyleCnt="0">
        <dgm:presLayoutVars>
          <dgm:animLvl val="lvl"/>
          <dgm:resizeHandles val="exact"/>
        </dgm:presLayoutVars>
      </dgm:prSet>
      <dgm:spPr/>
    </dgm:pt>
    <dgm:pt modelId="{5FD434BF-4FDB-E644-89E0-4AFC9F16DD5D}" type="pres">
      <dgm:prSet presAssocID="{207F062E-0716-4890-B300-9771FF1BDA00}" presName="parentText" presStyleLbl="node1" presStyleIdx="0" presStyleCnt="3">
        <dgm:presLayoutVars>
          <dgm:chMax val="0"/>
          <dgm:bulletEnabled val="1"/>
        </dgm:presLayoutVars>
      </dgm:prSet>
      <dgm:spPr/>
    </dgm:pt>
    <dgm:pt modelId="{50FF3E84-5B1F-F844-8A46-A50AF70A5BC6}" type="pres">
      <dgm:prSet presAssocID="{AD839D71-2F69-48CF-B150-A1B544602591}" presName="spacer" presStyleCnt="0"/>
      <dgm:spPr/>
    </dgm:pt>
    <dgm:pt modelId="{986F9F70-0332-4A4F-B1B0-FB99D2C62B11}" type="pres">
      <dgm:prSet presAssocID="{CB0CB737-82DC-4E49-88FF-A27380F5C380}" presName="parentText" presStyleLbl="node1" presStyleIdx="1" presStyleCnt="3">
        <dgm:presLayoutVars>
          <dgm:chMax val="0"/>
          <dgm:bulletEnabled val="1"/>
        </dgm:presLayoutVars>
      </dgm:prSet>
      <dgm:spPr/>
    </dgm:pt>
    <dgm:pt modelId="{8BA557EA-7047-E648-9890-F34429E1AD64}" type="pres">
      <dgm:prSet presAssocID="{7DCD52FE-50D8-4F08-8004-021B30D3734B}" presName="spacer" presStyleCnt="0"/>
      <dgm:spPr/>
    </dgm:pt>
    <dgm:pt modelId="{BD52F98C-A322-834A-9467-74E93F921FDD}" type="pres">
      <dgm:prSet presAssocID="{A25626A6-F166-FE4E-8BD4-004742DB7377}" presName="parentText" presStyleLbl="node1" presStyleIdx="2" presStyleCnt="3">
        <dgm:presLayoutVars>
          <dgm:chMax val="0"/>
          <dgm:bulletEnabled val="1"/>
        </dgm:presLayoutVars>
      </dgm:prSet>
      <dgm:spPr/>
    </dgm:pt>
  </dgm:ptLst>
  <dgm:cxnLst>
    <dgm:cxn modelId="{F38F230D-285E-E944-902C-DDE6CAE03C4C}" type="presOf" srcId="{84953012-2205-4129-BFF4-99873221C703}" destId="{753A44FF-5021-2B46-80DA-16A34F634644}" srcOrd="0" destOrd="0" presId="urn:microsoft.com/office/officeart/2005/8/layout/vList2"/>
    <dgm:cxn modelId="{3A8A0815-E74A-D44A-B9D5-53B05820D946}" srcId="{84953012-2205-4129-BFF4-99873221C703}" destId="{A25626A6-F166-FE4E-8BD4-004742DB7377}" srcOrd="2" destOrd="0" parTransId="{1461F5CC-3C19-8444-8335-DAB50D5FBA10}" sibTransId="{83DD664F-DF0E-D744-917A-13A8714DEF5B}"/>
    <dgm:cxn modelId="{856DB336-9922-7D4E-A222-EC9EF5AC1EDD}" type="presOf" srcId="{A25626A6-F166-FE4E-8BD4-004742DB7377}" destId="{BD52F98C-A322-834A-9467-74E93F921FDD}" srcOrd="0" destOrd="0" presId="urn:microsoft.com/office/officeart/2005/8/layout/vList2"/>
    <dgm:cxn modelId="{5082955E-96A3-4147-A759-C2798D43CE0E}" type="presOf" srcId="{207F062E-0716-4890-B300-9771FF1BDA00}" destId="{5FD434BF-4FDB-E644-89E0-4AFC9F16DD5D}" srcOrd="0" destOrd="0" presId="urn:microsoft.com/office/officeart/2005/8/layout/vList2"/>
    <dgm:cxn modelId="{B7A8EF8D-43C9-42B8-97A0-3464FE15A460}" srcId="{84953012-2205-4129-BFF4-99873221C703}" destId="{207F062E-0716-4890-B300-9771FF1BDA00}" srcOrd="0" destOrd="0" parTransId="{8DEB865D-894C-4EAE-9C38-92F3F2C7C677}" sibTransId="{AD839D71-2F69-48CF-B150-A1B544602591}"/>
    <dgm:cxn modelId="{D3B080B3-E2F9-1A41-A06B-1636E1BFAC5A}" type="presOf" srcId="{CB0CB737-82DC-4E49-88FF-A27380F5C380}" destId="{986F9F70-0332-4A4F-B1B0-FB99D2C62B11}" srcOrd="0" destOrd="0" presId="urn:microsoft.com/office/officeart/2005/8/layout/vList2"/>
    <dgm:cxn modelId="{5070EDBE-BDEF-4976-B3B2-C62BF8564965}" srcId="{84953012-2205-4129-BFF4-99873221C703}" destId="{CB0CB737-82DC-4E49-88FF-A27380F5C380}" srcOrd="1" destOrd="0" parTransId="{DDD73CB1-040B-4B4F-9228-C80AB34F0B38}" sibTransId="{7DCD52FE-50D8-4F08-8004-021B30D3734B}"/>
    <dgm:cxn modelId="{62B88532-E4D1-2644-B45C-DFECA4E77E97}" type="presParOf" srcId="{753A44FF-5021-2B46-80DA-16A34F634644}" destId="{5FD434BF-4FDB-E644-89E0-4AFC9F16DD5D}" srcOrd="0" destOrd="0" presId="urn:microsoft.com/office/officeart/2005/8/layout/vList2"/>
    <dgm:cxn modelId="{B5A490C5-AB80-A048-B93A-C9522B067FA5}" type="presParOf" srcId="{753A44FF-5021-2B46-80DA-16A34F634644}" destId="{50FF3E84-5B1F-F844-8A46-A50AF70A5BC6}" srcOrd="1" destOrd="0" presId="urn:microsoft.com/office/officeart/2005/8/layout/vList2"/>
    <dgm:cxn modelId="{43E9283C-4D97-7047-AD11-DAFB56800520}" type="presParOf" srcId="{753A44FF-5021-2B46-80DA-16A34F634644}" destId="{986F9F70-0332-4A4F-B1B0-FB99D2C62B11}" srcOrd="2" destOrd="0" presId="urn:microsoft.com/office/officeart/2005/8/layout/vList2"/>
    <dgm:cxn modelId="{BC180B74-7C30-F648-A4C4-A9724CD5EFA2}" type="presParOf" srcId="{753A44FF-5021-2B46-80DA-16A34F634644}" destId="{8BA557EA-7047-E648-9890-F34429E1AD64}" srcOrd="3" destOrd="0" presId="urn:microsoft.com/office/officeart/2005/8/layout/vList2"/>
    <dgm:cxn modelId="{50498F40-BB6E-1842-A3B6-A4694F6B285F}" type="presParOf" srcId="{753A44FF-5021-2B46-80DA-16A34F634644}" destId="{BD52F98C-A322-834A-9467-74E93F921FD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EE9A99-1B42-41F9-9C53-418FB9B806F1}"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FE1D7A0-C1C6-4979-B6E6-1E3395586634}">
      <dgm:prSet/>
      <dgm:spPr/>
      <dgm:t>
        <a:bodyPr/>
        <a:lstStyle/>
        <a:p>
          <a:pPr>
            <a:lnSpc>
              <a:spcPct val="100000"/>
            </a:lnSpc>
            <a:defRPr cap="all"/>
          </a:pPr>
          <a:r>
            <a:rPr lang="en-US" dirty="0"/>
            <a:t>Four wellness days per year (Maximum 2 per clerkship)</a:t>
          </a:r>
        </a:p>
      </dgm:t>
    </dgm:pt>
    <dgm:pt modelId="{52B9A3EB-18F8-4818-B2EC-04470A5655AB}" type="parTrans" cxnId="{4DB3C1F1-2836-4E17-A683-9C9A3BB1E1BB}">
      <dgm:prSet/>
      <dgm:spPr/>
      <dgm:t>
        <a:bodyPr/>
        <a:lstStyle/>
        <a:p>
          <a:endParaRPr lang="en-US"/>
        </a:p>
      </dgm:t>
    </dgm:pt>
    <dgm:pt modelId="{4FC0FD44-B71D-4FE0-987A-52B46A59E7F9}" type="sibTrans" cxnId="{4DB3C1F1-2836-4E17-A683-9C9A3BB1E1BB}">
      <dgm:prSet/>
      <dgm:spPr/>
      <dgm:t>
        <a:bodyPr/>
        <a:lstStyle/>
        <a:p>
          <a:endParaRPr lang="en-US"/>
        </a:p>
      </dgm:t>
    </dgm:pt>
    <dgm:pt modelId="{F8BC5D5D-CB84-497F-A067-9431E3E93B41}">
      <dgm:prSet/>
      <dgm:spPr/>
      <dgm:t>
        <a:bodyPr/>
        <a:lstStyle/>
        <a:p>
          <a:pPr>
            <a:lnSpc>
              <a:spcPct val="100000"/>
            </a:lnSpc>
            <a:defRPr cap="all"/>
          </a:pPr>
          <a:r>
            <a:rPr lang="en-US" dirty="0"/>
            <a:t>No half days or hourly counts</a:t>
          </a:r>
        </a:p>
      </dgm:t>
    </dgm:pt>
    <dgm:pt modelId="{F5BB81F3-49A5-4353-87C4-70908713E1AB}" type="parTrans" cxnId="{FC5FEF5E-9660-4C8A-9DBE-8C9D256E5CA3}">
      <dgm:prSet/>
      <dgm:spPr/>
      <dgm:t>
        <a:bodyPr/>
        <a:lstStyle/>
        <a:p>
          <a:endParaRPr lang="en-US"/>
        </a:p>
      </dgm:t>
    </dgm:pt>
    <dgm:pt modelId="{24B21933-7936-4261-97E6-05A3873E5982}" type="sibTrans" cxnId="{FC5FEF5E-9660-4C8A-9DBE-8C9D256E5CA3}">
      <dgm:prSet/>
      <dgm:spPr/>
      <dgm:t>
        <a:bodyPr/>
        <a:lstStyle/>
        <a:p>
          <a:endParaRPr lang="en-US"/>
        </a:p>
      </dgm:t>
    </dgm:pt>
    <dgm:pt modelId="{A82D0A15-6C1D-4EC6-8A21-84524E6A4E87}" type="pres">
      <dgm:prSet presAssocID="{35EE9A99-1B42-41F9-9C53-418FB9B806F1}" presName="root" presStyleCnt="0">
        <dgm:presLayoutVars>
          <dgm:dir/>
          <dgm:resizeHandles val="exact"/>
        </dgm:presLayoutVars>
      </dgm:prSet>
      <dgm:spPr/>
    </dgm:pt>
    <dgm:pt modelId="{6CBFDD06-1F78-4E2A-8418-A2682B5332A3}" type="pres">
      <dgm:prSet presAssocID="{4FE1D7A0-C1C6-4979-B6E6-1E3395586634}" presName="compNode" presStyleCnt="0"/>
      <dgm:spPr/>
    </dgm:pt>
    <dgm:pt modelId="{51C1A2B2-85D9-4683-A356-A36206A0FBD2}" type="pres">
      <dgm:prSet presAssocID="{4FE1D7A0-C1C6-4979-B6E6-1E3395586634}" presName="iconBgRect" presStyleLbl="bgShp" presStyleIdx="0" presStyleCnt="2"/>
      <dgm:spPr/>
    </dgm:pt>
    <dgm:pt modelId="{DE6280E4-AC7A-4B6F-8CE2-92B9E582277F}" type="pres">
      <dgm:prSet presAssocID="{4FE1D7A0-C1C6-4979-B6E6-1E339558663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thly calendar"/>
        </a:ext>
      </dgm:extLst>
    </dgm:pt>
    <dgm:pt modelId="{EB28E2B5-EEF6-437C-A62E-2D2F7E43F607}" type="pres">
      <dgm:prSet presAssocID="{4FE1D7A0-C1C6-4979-B6E6-1E3395586634}" presName="spaceRect" presStyleCnt="0"/>
      <dgm:spPr/>
    </dgm:pt>
    <dgm:pt modelId="{E92BDBE6-B286-4A33-9BAF-098D6EF0C998}" type="pres">
      <dgm:prSet presAssocID="{4FE1D7A0-C1C6-4979-B6E6-1E3395586634}" presName="textRect" presStyleLbl="revTx" presStyleIdx="0" presStyleCnt="2" custScaleX="92541" custScaleY="129852" custLinFactNeighborX="9865" custLinFactNeighborY="-6865">
        <dgm:presLayoutVars>
          <dgm:chMax val="1"/>
          <dgm:chPref val="1"/>
        </dgm:presLayoutVars>
      </dgm:prSet>
      <dgm:spPr/>
    </dgm:pt>
    <dgm:pt modelId="{590958DD-058B-4D49-A88D-10EAA3C7952F}" type="pres">
      <dgm:prSet presAssocID="{4FC0FD44-B71D-4FE0-987A-52B46A59E7F9}" presName="sibTrans" presStyleCnt="0"/>
      <dgm:spPr/>
    </dgm:pt>
    <dgm:pt modelId="{187E563D-611E-44EE-B1B0-51235BF259EB}" type="pres">
      <dgm:prSet presAssocID="{F8BC5D5D-CB84-497F-A067-9431E3E93B41}" presName="compNode" presStyleCnt="0"/>
      <dgm:spPr/>
    </dgm:pt>
    <dgm:pt modelId="{B1CD7F4A-8662-40D5-A435-14EF47DD220E}" type="pres">
      <dgm:prSet presAssocID="{F8BC5D5D-CB84-497F-A067-9431E3E93B41}" presName="iconBgRect" presStyleLbl="bgShp" presStyleIdx="1" presStyleCnt="2"/>
      <dgm:spPr/>
    </dgm:pt>
    <dgm:pt modelId="{70953714-3947-40CD-A550-1A49C4E1BB0D}" type="pres">
      <dgm:prSet presAssocID="{F8BC5D5D-CB84-497F-A067-9431E3E93B4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ock"/>
        </a:ext>
      </dgm:extLst>
    </dgm:pt>
    <dgm:pt modelId="{9C5698B3-D697-4055-A4FE-1E5B6A2AFDBB}" type="pres">
      <dgm:prSet presAssocID="{F8BC5D5D-CB84-497F-A067-9431E3E93B41}" presName="spaceRect" presStyleCnt="0"/>
      <dgm:spPr/>
    </dgm:pt>
    <dgm:pt modelId="{4885F59C-94A8-45AB-AFEE-293C8FEBA79A}" type="pres">
      <dgm:prSet presAssocID="{F8BC5D5D-CB84-497F-A067-9431E3E93B41}" presName="textRect" presStyleLbl="revTx" presStyleIdx="1" presStyleCnt="2" custScaleX="87184">
        <dgm:presLayoutVars>
          <dgm:chMax val="1"/>
          <dgm:chPref val="1"/>
        </dgm:presLayoutVars>
      </dgm:prSet>
      <dgm:spPr/>
    </dgm:pt>
  </dgm:ptLst>
  <dgm:cxnLst>
    <dgm:cxn modelId="{2196B619-F116-42BF-A1C2-A30647609D9E}" type="presOf" srcId="{4FE1D7A0-C1C6-4979-B6E6-1E3395586634}" destId="{E92BDBE6-B286-4A33-9BAF-098D6EF0C998}" srcOrd="0" destOrd="0" presId="urn:microsoft.com/office/officeart/2018/5/layout/IconCircleLabelList"/>
    <dgm:cxn modelId="{37E8851C-3DCC-4377-ABC6-86E4D1F712B2}" type="presOf" srcId="{35EE9A99-1B42-41F9-9C53-418FB9B806F1}" destId="{A82D0A15-6C1D-4EC6-8A21-84524E6A4E87}" srcOrd="0" destOrd="0" presId="urn:microsoft.com/office/officeart/2018/5/layout/IconCircleLabelList"/>
    <dgm:cxn modelId="{FC5FEF5E-9660-4C8A-9DBE-8C9D256E5CA3}" srcId="{35EE9A99-1B42-41F9-9C53-418FB9B806F1}" destId="{F8BC5D5D-CB84-497F-A067-9431E3E93B41}" srcOrd="1" destOrd="0" parTransId="{F5BB81F3-49A5-4353-87C4-70908713E1AB}" sibTransId="{24B21933-7936-4261-97E6-05A3873E5982}"/>
    <dgm:cxn modelId="{9928B997-0256-4E9F-B324-6FDF575D146E}" type="presOf" srcId="{F8BC5D5D-CB84-497F-A067-9431E3E93B41}" destId="{4885F59C-94A8-45AB-AFEE-293C8FEBA79A}" srcOrd="0" destOrd="0" presId="urn:microsoft.com/office/officeart/2018/5/layout/IconCircleLabelList"/>
    <dgm:cxn modelId="{4DB3C1F1-2836-4E17-A683-9C9A3BB1E1BB}" srcId="{35EE9A99-1B42-41F9-9C53-418FB9B806F1}" destId="{4FE1D7A0-C1C6-4979-B6E6-1E3395586634}" srcOrd="0" destOrd="0" parTransId="{52B9A3EB-18F8-4818-B2EC-04470A5655AB}" sibTransId="{4FC0FD44-B71D-4FE0-987A-52B46A59E7F9}"/>
    <dgm:cxn modelId="{26EC3529-2232-4F85-B283-154ABEB5504D}" type="presParOf" srcId="{A82D0A15-6C1D-4EC6-8A21-84524E6A4E87}" destId="{6CBFDD06-1F78-4E2A-8418-A2682B5332A3}" srcOrd="0" destOrd="0" presId="urn:microsoft.com/office/officeart/2018/5/layout/IconCircleLabelList"/>
    <dgm:cxn modelId="{1FFE07F5-E4A3-4BBC-8B2E-318E94578772}" type="presParOf" srcId="{6CBFDD06-1F78-4E2A-8418-A2682B5332A3}" destId="{51C1A2B2-85D9-4683-A356-A36206A0FBD2}" srcOrd="0" destOrd="0" presId="urn:microsoft.com/office/officeart/2018/5/layout/IconCircleLabelList"/>
    <dgm:cxn modelId="{87E28019-A5B6-43DD-8098-8BEC3B135B11}" type="presParOf" srcId="{6CBFDD06-1F78-4E2A-8418-A2682B5332A3}" destId="{DE6280E4-AC7A-4B6F-8CE2-92B9E582277F}" srcOrd="1" destOrd="0" presId="urn:microsoft.com/office/officeart/2018/5/layout/IconCircleLabelList"/>
    <dgm:cxn modelId="{9DC94A30-D603-4EFA-983A-6AFE447D89C0}" type="presParOf" srcId="{6CBFDD06-1F78-4E2A-8418-A2682B5332A3}" destId="{EB28E2B5-EEF6-437C-A62E-2D2F7E43F607}" srcOrd="2" destOrd="0" presId="urn:microsoft.com/office/officeart/2018/5/layout/IconCircleLabelList"/>
    <dgm:cxn modelId="{01756913-D8D7-40D6-8B1F-E145E4FA9A26}" type="presParOf" srcId="{6CBFDD06-1F78-4E2A-8418-A2682B5332A3}" destId="{E92BDBE6-B286-4A33-9BAF-098D6EF0C998}" srcOrd="3" destOrd="0" presId="urn:microsoft.com/office/officeart/2018/5/layout/IconCircleLabelList"/>
    <dgm:cxn modelId="{FB0428E9-7C3F-4EA5-B596-6A29DCAA61C3}" type="presParOf" srcId="{A82D0A15-6C1D-4EC6-8A21-84524E6A4E87}" destId="{590958DD-058B-4D49-A88D-10EAA3C7952F}" srcOrd="1" destOrd="0" presId="urn:microsoft.com/office/officeart/2018/5/layout/IconCircleLabelList"/>
    <dgm:cxn modelId="{20883F6F-172E-4A2F-8B08-A3CF6142ED2C}" type="presParOf" srcId="{A82D0A15-6C1D-4EC6-8A21-84524E6A4E87}" destId="{187E563D-611E-44EE-B1B0-51235BF259EB}" srcOrd="2" destOrd="0" presId="urn:microsoft.com/office/officeart/2018/5/layout/IconCircleLabelList"/>
    <dgm:cxn modelId="{7668C269-61AA-4F0E-97EF-464170363027}" type="presParOf" srcId="{187E563D-611E-44EE-B1B0-51235BF259EB}" destId="{B1CD7F4A-8662-40D5-A435-14EF47DD220E}" srcOrd="0" destOrd="0" presId="urn:microsoft.com/office/officeart/2018/5/layout/IconCircleLabelList"/>
    <dgm:cxn modelId="{055DC7A5-3C1C-49E6-BC97-B93C20B3C8AF}" type="presParOf" srcId="{187E563D-611E-44EE-B1B0-51235BF259EB}" destId="{70953714-3947-40CD-A550-1A49C4E1BB0D}" srcOrd="1" destOrd="0" presId="urn:microsoft.com/office/officeart/2018/5/layout/IconCircleLabelList"/>
    <dgm:cxn modelId="{BA39CF49-DF40-44FD-AFEE-C494C9E924FC}" type="presParOf" srcId="{187E563D-611E-44EE-B1B0-51235BF259EB}" destId="{9C5698B3-D697-4055-A4FE-1E5B6A2AFDBB}" srcOrd="2" destOrd="0" presId="urn:microsoft.com/office/officeart/2018/5/layout/IconCircleLabelList"/>
    <dgm:cxn modelId="{F00808F8-AB96-4F1C-AF32-34FB4D4EDFFC}" type="presParOf" srcId="{187E563D-611E-44EE-B1B0-51235BF259EB}" destId="{4885F59C-94A8-45AB-AFEE-293C8FEBA79A}"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741601-7368-4167-853B-E732FB97E059}" type="doc">
      <dgm:prSet loTypeId="urn:microsoft.com/office/officeart/2018/2/layout/IconVerticalSolidList" loCatId="icon" qsTypeId="urn:microsoft.com/office/officeart/2005/8/quickstyle/simple1" qsCatId="simple" csTypeId="urn:microsoft.com/office/officeart/2018/5/colors/Iconchunking_neutralicontext_colorful2" csCatId="colorful" phldr="1"/>
      <dgm:spPr/>
      <dgm:t>
        <a:bodyPr/>
        <a:lstStyle/>
        <a:p>
          <a:endParaRPr lang="en-US"/>
        </a:p>
      </dgm:t>
    </dgm:pt>
    <dgm:pt modelId="{EF6BD96B-6E44-4E83-AB43-3C3CEB1302CA}">
      <dgm:prSet/>
      <dgm:spPr/>
      <dgm:t>
        <a:bodyPr/>
        <a:lstStyle/>
        <a:p>
          <a:r>
            <a:rPr lang="en-US"/>
            <a:t>Available for when a student has an urgent/emergent need for a day away from clerkships that does not fall into an excused absence category.</a:t>
          </a:r>
        </a:p>
      </dgm:t>
    </dgm:pt>
    <dgm:pt modelId="{4441CA5D-3AB0-4E76-9BC2-A2505284BC36}" type="parTrans" cxnId="{361879E1-5B25-4156-A311-19336E1F2C3D}">
      <dgm:prSet/>
      <dgm:spPr/>
      <dgm:t>
        <a:bodyPr/>
        <a:lstStyle/>
        <a:p>
          <a:endParaRPr lang="en-US"/>
        </a:p>
      </dgm:t>
    </dgm:pt>
    <dgm:pt modelId="{C56F4EEA-F532-438E-AAC9-CE3798395BC4}" type="sibTrans" cxnId="{361879E1-5B25-4156-A311-19336E1F2C3D}">
      <dgm:prSet/>
      <dgm:spPr/>
      <dgm:t>
        <a:bodyPr/>
        <a:lstStyle/>
        <a:p>
          <a:endParaRPr lang="en-US"/>
        </a:p>
      </dgm:t>
    </dgm:pt>
    <dgm:pt modelId="{908BC3DB-C9B2-4CAE-974E-E14B6036FB0B}">
      <dgm:prSet/>
      <dgm:spPr/>
      <dgm:t>
        <a:bodyPr/>
        <a:lstStyle/>
        <a:p>
          <a:r>
            <a:rPr lang="en-US" dirty="0"/>
            <a:t>Notify (email) the clerkship director or clerkship coordinator ASAP when you need to take an emergent wellness day. Does not require 30 days advanced notice.</a:t>
          </a:r>
        </a:p>
      </dgm:t>
    </dgm:pt>
    <dgm:pt modelId="{A9FB630D-0D1E-4BC9-ACC2-A693926D7E69}" type="parTrans" cxnId="{3612DF94-0BF0-41F5-B895-FDD2F6FBF85E}">
      <dgm:prSet/>
      <dgm:spPr/>
      <dgm:t>
        <a:bodyPr/>
        <a:lstStyle/>
        <a:p>
          <a:endParaRPr lang="en-US"/>
        </a:p>
      </dgm:t>
    </dgm:pt>
    <dgm:pt modelId="{EFBE011E-61E5-4E10-B4CA-66715F1F78CD}" type="sibTrans" cxnId="{3612DF94-0BF0-41F5-B895-FDD2F6FBF85E}">
      <dgm:prSet/>
      <dgm:spPr/>
      <dgm:t>
        <a:bodyPr/>
        <a:lstStyle/>
        <a:p>
          <a:endParaRPr lang="en-US"/>
        </a:p>
      </dgm:t>
    </dgm:pt>
    <dgm:pt modelId="{491A7F7F-BEC0-4BC9-A912-50C58E8DE523}">
      <dgm:prSet/>
      <dgm:spPr/>
      <dgm:t>
        <a:bodyPr/>
        <a:lstStyle/>
        <a:p>
          <a:r>
            <a:rPr lang="en-US"/>
            <a:t>Be professional. Complete a Limited Leave Request as soon as you return to the clerkship. </a:t>
          </a:r>
        </a:p>
      </dgm:t>
    </dgm:pt>
    <dgm:pt modelId="{136961B5-9061-4017-9484-78C9161F307C}" type="parTrans" cxnId="{E62D5B0E-318C-4050-8E3A-E30741A1C876}">
      <dgm:prSet/>
      <dgm:spPr/>
      <dgm:t>
        <a:bodyPr/>
        <a:lstStyle/>
        <a:p>
          <a:endParaRPr lang="en-US"/>
        </a:p>
      </dgm:t>
    </dgm:pt>
    <dgm:pt modelId="{F70717BC-2DE9-4374-BCC4-7DF5F1C8E1DF}" type="sibTrans" cxnId="{E62D5B0E-318C-4050-8E3A-E30741A1C876}">
      <dgm:prSet/>
      <dgm:spPr/>
      <dgm:t>
        <a:bodyPr/>
        <a:lstStyle/>
        <a:p>
          <a:endParaRPr lang="en-US"/>
        </a:p>
      </dgm:t>
    </dgm:pt>
    <dgm:pt modelId="{0A4F618D-C48F-4BEA-8F9B-5D240D8E1C75}">
      <dgm:prSet/>
      <dgm:spPr/>
      <dgm:t>
        <a:bodyPr/>
        <a:lstStyle/>
        <a:p>
          <a:r>
            <a:rPr lang="en-US"/>
            <a:t>No questions asked policy to preserve student privacy. </a:t>
          </a:r>
        </a:p>
      </dgm:t>
    </dgm:pt>
    <dgm:pt modelId="{39AFA24C-7FDA-498F-9AAB-519B917D5023}" type="parTrans" cxnId="{D73E56D2-1BD6-405A-8C3E-C5ACFB1F825F}">
      <dgm:prSet/>
      <dgm:spPr/>
      <dgm:t>
        <a:bodyPr/>
        <a:lstStyle/>
        <a:p>
          <a:endParaRPr lang="en-US"/>
        </a:p>
      </dgm:t>
    </dgm:pt>
    <dgm:pt modelId="{7CFFB1D9-1E79-43D9-8FC7-D1917C978A6D}" type="sibTrans" cxnId="{D73E56D2-1BD6-405A-8C3E-C5ACFB1F825F}">
      <dgm:prSet/>
      <dgm:spPr/>
      <dgm:t>
        <a:bodyPr/>
        <a:lstStyle/>
        <a:p>
          <a:endParaRPr lang="en-US"/>
        </a:p>
      </dgm:t>
    </dgm:pt>
    <dgm:pt modelId="{DC6A11AB-BDFA-4CB7-9A19-257D074E565F}">
      <dgm:prSet/>
      <dgm:spPr/>
      <dgm:t>
        <a:bodyPr/>
        <a:lstStyle/>
        <a:p>
          <a:r>
            <a:rPr lang="en-US"/>
            <a:t>However, if you are struggling, please reach out to your CD.  We can help you!</a:t>
          </a:r>
        </a:p>
      </dgm:t>
    </dgm:pt>
    <dgm:pt modelId="{D00127E6-17A8-45C0-86FD-39BA16FA50D9}" type="parTrans" cxnId="{658973C1-6E71-4696-9F64-F50DCA45FFCB}">
      <dgm:prSet/>
      <dgm:spPr/>
      <dgm:t>
        <a:bodyPr/>
        <a:lstStyle/>
        <a:p>
          <a:endParaRPr lang="en-US"/>
        </a:p>
      </dgm:t>
    </dgm:pt>
    <dgm:pt modelId="{DDD51122-9CC9-42D7-A06F-7D3D68CEC271}" type="sibTrans" cxnId="{658973C1-6E71-4696-9F64-F50DCA45FFCB}">
      <dgm:prSet/>
      <dgm:spPr/>
      <dgm:t>
        <a:bodyPr/>
        <a:lstStyle/>
        <a:p>
          <a:endParaRPr lang="en-US"/>
        </a:p>
      </dgm:t>
    </dgm:pt>
    <dgm:pt modelId="{A43993B1-B2B9-499E-8B46-FAF9B889FB8D}" type="pres">
      <dgm:prSet presAssocID="{DE741601-7368-4167-853B-E732FB97E059}" presName="root" presStyleCnt="0">
        <dgm:presLayoutVars>
          <dgm:dir/>
          <dgm:resizeHandles val="exact"/>
        </dgm:presLayoutVars>
      </dgm:prSet>
      <dgm:spPr/>
    </dgm:pt>
    <dgm:pt modelId="{14A893F1-9F3D-46E2-9EE2-C17C01C7B932}" type="pres">
      <dgm:prSet presAssocID="{EF6BD96B-6E44-4E83-AB43-3C3CEB1302CA}" presName="compNode" presStyleCnt="0"/>
      <dgm:spPr/>
    </dgm:pt>
    <dgm:pt modelId="{BA9F7A3D-0C95-498C-B49E-1050B0EB4CCE}" type="pres">
      <dgm:prSet presAssocID="{EF6BD96B-6E44-4E83-AB43-3C3CEB1302CA}" presName="bgRect" presStyleLbl="bgShp" presStyleIdx="0" presStyleCnt="5"/>
      <dgm:spPr/>
    </dgm:pt>
    <dgm:pt modelId="{EFE30310-9E3C-46F9-954B-E2D038AF891D}" type="pres">
      <dgm:prSet presAssocID="{EF6BD96B-6E44-4E83-AB43-3C3CEB1302C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46F795DD-0E3E-40E4-86E5-287B1327F5E7}" type="pres">
      <dgm:prSet presAssocID="{EF6BD96B-6E44-4E83-AB43-3C3CEB1302CA}" presName="spaceRect" presStyleCnt="0"/>
      <dgm:spPr/>
    </dgm:pt>
    <dgm:pt modelId="{498ADAA7-B676-4AC8-B2FF-82F9C8320068}" type="pres">
      <dgm:prSet presAssocID="{EF6BD96B-6E44-4E83-AB43-3C3CEB1302CA}" presName="parTx" presStyleLbl="revTx" presStyleIdx="0" presStyleCnt="5">
        <dgm:presLayoutVars>
          <dgm:chMax val="0"/>
          <dgm:chPref val="0"/>
        </dgm:presLayoutVars>
      </dgm:prSet>
      <dgm:spPr/>
    </dgm:pt>
    <dgm:pt modelId="{E672A43B-3FC6-4F9E-A5B2-D9B66105E5AF}" type="pres">
      <dgm:prSet presAssocID="{C56F4EEA-F532-438E-AAC9-CE3798395BC4}" presName="sibTrans" presStyleCnt="0"/>
      <dgm:spPr/>
    </dgm:pt>
    <dgm:pt modelId="{904DA170-C91B-42F4-90F9-5D5718AA4C94}" type="pres">
      <dgm:prSet presAssocID="{908BC3DB-C9B2-4CAE-974E-E14B6036FB0B}" presName="compNode" presStyleCnt="0"/>
      <dgm:spPr/>
    </dgm:pt>
    <dgm:pt modelId="{389B11FA-F9C3-423B-A50D-1CF14CDAAE96}" type="pres">
      <dgm:prSet presAssocID="{908BC3DB-C9B2-4CAE-974E-E14B6036FB0B}" presName="bgRect" presStyleLbl="bgShp" presStyleIdx="1" presStyleCnt="5"/>
      <dgm:spPr/>
    </dgm:pt>
    <dgm:pt modelId="{184B88E3-DE1D-45AB-8A63-92B397ECFB53}" type="pres">
      <dgm:prSet presAssocID="{908BC3DB-C9B2-4CAE-974E-E14B6036FB0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ilbox"/>
        </a:ext>
      </dgm:extLst>
    </dgm:pt>
    <dgm:pt modelId="{4A854E27-8DC0-4B87-8931-CC2BD1B6CBFB}" type="pres">
      <dgm:prSet presAssocID="{908BC3DB-C9B2-4CAE-974E-E14B6036FB0B}" presName="spaceRect" presStyleCnt="0"/>
      <dgm:spPr/>
    </dgm:pt>
    <dgm:pt modelId="{A55FF75D-C03C-4400-B102-B7D508FFE7C5}" type="pres">
      <dgm:prSet presAssocID="{908BC3DB-C9B2-4CAE-974E-E14B6036FB0B}" presName="parTx" presStyleLbl="revTx" presStyleIdx="1" presStyleCnt="5">
        <dgm:presLayoutVars>
          <dgm:chMax val="0"/>
          <dgm:chPref val="0"/>
        </dgm:presLayoutVars>
      </dgm:prSet>
      <dgm:spPr/>
    </dgm:pt>
    <dgm:pt modelId="{A577E341-4D23-4CE2-9712-9F7186039D28}" type="pres">
      <dgm:prSet presAssocID="{EFBE011E-61E5-4E10-B4CA-66715F1F78CD}" presName="sibTrans" presStyleCnt="0"/>
      <dgm:spPr/>
    </dgm:pt>
    <dgm:pt modelId="{764A210F-9F8E-4408-8EE3-2FB143F0681F}" type="pres">
      <dgm:prSet presAssocID="{491A7F7F-BEC0-4BC9-A912-50C58E8DE523}" presName="compNode" presStyleCnt="0"/>
      <dgm:spPr/>
    </dgm:pt>
    <dgm:pt modelId="{BA791E8C-3028-49E5-B9C8-0B604A67FC1B}" type="pres">
      <dgm:prSet presAssocID="{491A7F7F-BEC0-4BC9-A912-50C58E8DE523}" presName="bgRect" presStyleLbl="bgShp" presStyleIdx="2" presStyleCnt="5"/>
      <dgm:spPr/>
    </dgm:pt>
    <dgm:pt modelId="{DBF0B8A1-6F74-4BA7-A3B7-E0B0FEC07B76}" type="pres">
      <dgm:prSet presAssocID="{491A7F7F-BEC0-4BC9-A912-50C58E8DE52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88AEBAFD-B386-4B0A-9D74-E437C9567DF8}" type="pres">
      <dgm:prSet presAssocID="{491A7F7F-BEC0-4BC9-A912-50C58E8DE523}" presName="spaceRect" presStyleCnt="0"/>
      <dgm:spPr/>
    </dgm:pt>
    <dgm:pt modelId="{D19B7837-058C-419A-9CC8-27DA43EF63AA}" type="pres">
      <dgm:prSet presAssocID="{491A7F7F-BEC0-4BC9-A912-50C58E8DE523}" presName="parTx" presStyleLbl="revTx" presStyleIdx="2" presStyleCnt="5">
        <dgm:presLayoutVars>
          <dgm:chMax val="0"/>
          <dgm:chPref val="0"/>
        </dgm:presLayoutVars>
      </dgm:prSet>
      <dgm:spPr/>
    </dgm:pt>
    <dgm:pt modelId="{6A7B2A13-D630-4ACE-98E0-76AC0B74F52E}" type="pres">
      <dgm:prSet presAssocID="{F70717BC-2DE9-4374-BCC4-7DF5F1C8E1DF}" presName="sibTrans" presStyleCnt="0"/>
      <dgm:spPr/>
    </dgm:pt>
    <dgm:pt modelId="{1E088AD5-9E68-48BF-A554-BA7F3662190F}" type="pres">
      <dgm:prSet presAssocID="{0A4F618D-C48F-4BEA-8F9B-5D240D8E1C75}" presName="compNode" presStyleCnt="0"/>
      <dgm:spPr/>
    </dgm:pt>
    <dgm:pt modelId="{08B94A42-E4F3-42CF-B327-25B176174ADC}" type="pres">
      <dgm:prSet presAssocID="{0A4F618D-C48F-4BEA-8F9B-5D240D8E1C75}" presName="bgRect" presStyleLbl="bgShp" presStyleIdx="3" presStyleCnt="5"/>
      <dgm:spPr/>
    </dgm:pt>
    <dgm:pt modelId="{50B65E1C-7146-41DD-B68B-EB731BF4E151}" type="pres">
      <dgm:prSet presAssocID="{0A4F618D-C48F-4BEA-8F9B-5D240D8E1C7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No sign"/>
        </a:ext>
      </dgm:extLst>
    </dgm:pt>
    <dgm:pt modelId="{4354B4B6-9403-4CA3-B4F0-3EE9FBE63FA6}" type="pres">
      <dgm:prSet presAssocID="{0A4F618D-C48F-4BEA-8F9B-5D240D8E1C75}" presName="spaceRect" presStyleCnt="0"/>
      <dgm:spPr/>
    </dgm:pt>
    <dgm:pt modelId="{5B31F3CC-B5A1-4087-A330-47D9EDEAFD54}" type="pres">
      <dgm:prSet presAssocID="{0A4F618D-C48F-4BEA-8F9B-5D240D8E1C75}" presName="parTx" presStyleLbl="revTx" presStyleIdx="3" presStyleCnt="5">
        <dgm:presLayoutVars>
          <dgm:chMax val="0"/>
          <dgm:chPref val="0"/>
        </dgm:presLayoutVars>
      </dgm:prSet>
      <dgm:spPr/>
    </dgm:pt>
    <dgm:pt modelId="{42659A35-B8E7-439B-A150-4B521B13C9F0}" type="pres">
      <dgm:prSet presAssocID="{7CFFB1D9-1E79-43D9-8FC7-D1917C978A6D}" presName="sibTrans" presStyleCnt="0"/>
      <dgm:spPr/>
    </dgm:pt>
    <dgm:pt modelId="{4D8AF4AA-A97E-4855-9D56-BFCD0CE3F551}" type="pres">
      <dgm:prSet presAssocID="{DC6A11AB-BDFA-4CB7-9A19-257D074E565F}" presName="compNode" presStyleCnt="0"/>
      <dgm:spPr/>
    </dgm:pt>
    <dgm:pt modelId="{3C104293-33FE-4C72-B329-6897770FDAF8}" type="pres">
      <dgm:prSet presAssocID="{DC6A11AB-BDFA-4CB7-9A19-257D074E565F}" presName="bgRect" presStyleLbl="bgShp" presStyleIdx="4" presStyleCnt="5"/>
      <dgm:spPr/>
    </dgm:pt>
    <dgm:pt modelId="{D18CAAD7-9AE8-4804-A3FC-1E5B8606DFF3}" type="pres">
      <dgm:prSet presAssocID="{DC6A11AB-BDFA-4CB7-9A19-257D074E565F}"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Questions"/>
        </a:ext>
      </dgm:extLst>
    </dgm:pt>
    <dgm:pt modelId="{E08C7E21-1D8E-452C-B75F-40733D4E9D88}" type="pres">
      <dgm:prSet presAssocID="{DC6A11AB-BDFA-4CB7-9A19-257D074E565F}" presName="spaceRect" presStyleCnt="0"/>
      <dgm:spPr/>
    </dgm:pt>
    <dgm:pt modelId="{F0789A56-DDE1-4C21-B515-434B3F08E67C}" type="pres">
      <dgm:prSet presAssocID="{DC6A11AB-BDFA-4CB7-9A19-257D074E565F}" presName="parTx" presStyleLbl="revTx" presStyleIdx="4" presStyleCnt="5">
        <dgm:presLayoutVars>
          <dgm:chMax val="0"/>
          <dgm:chPref val="0"/>
        </dgm:presLayoutVars>
      </dgm:prSet>
      <dgm:spPr/>
    </dgm:pt>
  </dgm:ptLst>
  <dgm:cxnLst>
    <dgm:cxn modelId="{E62D5B0E-318C-4050-8E3A-E30741A1C876}" srcId="{DE741601-7368-4167-853B-E732FB97E059}" destId="{491A7F7F-BEC0-4BC9-A912-50C58E8DE523}" srcOrd="2" destOrd="0" parTransId="{136961B5-9061-4017-9484-78C9161F307C}" sibTransId="{F70717BC-2DE9-4374-BCC4-7DF5F1C8E1DF}"/>
    <dgm:cxn modelId="{82376B1D-518B-40FC-A5E1-49489EBC3E72}" type="presOf" srcId="{0A4F618D-C48F-4BEA-8F9B-5D240D8E1C75}" destId="{5B31F3CC-B5A1-4087-A330-47D9EDEAFD54}" srcOrd="0" destOrd="0" presId="urn:microsoft.com/office/officeart/2018/2/layout/IconVerticalSolidList"/>
    <dgm:cxn modelId="{8F8ED22C-1541-4E7C-B638-52FD40E32087}" type="presOf" srcId="{EF6BD96B-6E44-4E83-AB43-3C3CEB1302CA}" destId="{498ADAA7-B676-4AC8-B2FF-82F9C8320068}" srcOrd="0" destOrd="0" presId="urn:microsoft.com/office/officeart/2018/2/layout/IconVerticalSolidList"/>
    <dgm:cxn modelId="{1509AA33-1A3F-44F5-BDFF-6806FA5FCFFF}" type="presOf" srcId="{491A7F7F-BEC0-4BC9-A912-50C58E8DE523}" destId="{D19B7837-058C-419A-9CC8-27DA43EF63AA}" srcOrd="0" destOrd="0" presId="urn:microsoft.com/office/officeart/2018/2/layout/IconVerticalSolidList"/>
    <dgm:cxn modelId="{9075A33D-6ABE-40A2-9F04-C5E8B7F52C64}" type="presOf" srcId="{908BC3DB-C9B2-4CAE-974E-E14B6036FB0B}" destId="{A55FF75D-C03C-4400-B102-B7D508FFE7C5}" srcOrd="0" destOrd="0" presId="urn:microsoft.com/office/officeart/2018/2/layout/IconVerticalSolidList"/>
    <dgm:cxn modelId="{2EDC4062-60E6-4877-8640-FBD02EE6E681}" type="presOf" srcId="{DC6A11AB-BDFA-4CB7-9A19-257D074E565F}" destId="{F0789A56-DDE1-4C21-B515-434B3F08E67C}" srcOrd="0" destOrd="0" presId="urn:microsoft.com/office/officeart/2018/2/layout/IconVerticalSolidList"/>
    <dgm:cxn modelId="{3612DF94-0BF0-41F5-B895-FDD2F6FBF85E}" srcId="{DE741601-7368-4167-853B-E732FB97E059}" destId="{908BC3DB-C9B2-4CAE-974E-E14B6036FB0B}" srcOrd="1" destOrd="0" parTransId="{A9FB630D-0D1E-4BC9-ACC2-A693926D7E69}" sibTransId="{EFBE011E-61E5-4E10-B4CA-66715F1F78CD}"/>
    <dgm:cxn modelId="{658973C1-6E71-4696-9F64-F50DCA45FFCB}" srcId="{DE741601-7368-4167-853B-E732FB97E059}" destId="{DC6A11AB-BDFA-4CB7-9A19-257D074E565F}" srcOrd="4" destOrd="0" parTransId="{D00127E6-17A8-45C0-86FD-39BA16FA50D9}" sibTransId="{DDD51122-9CC9-42D7-A06F-7D3D68CEC271}"/>
    <dgm:cxn modelId="{D73E56D2-1BD6-405A-8C3E-C5ACFB1F825F}" srcId="{DE741601-7368-4167-853B-E732FB97E059}" destId="{0A4F618D-C48F-4BEA-8F9B-5D240D8E1C75}" srcOrd="3" destOrd="0" parTransId="{39AFA24C-7FDA-498F-9AAB-519B917D5023}" sibTransId="{7CFFB1D9-1E79-43D9-8FC7-D1917C978A6D}"/>
    <dgm:cxn modelId="{361879E1-5B25-4156-A311-19336E1F2C3D}" srcId="{DE741601-7368-4167-853B-E732FB97E059}" destId="{EF6BD96B-6E44-4E83-AB43-3C3CEB1302CA}" srcOrd="0" destOrd="0" parTransId="{4441CA5D-3AB0-4E76-9BC2-A2505284BC36}" sibTransId="{C56F4EEA-F532-438E-AAC9-CE3798395BC4}"/>
    <dgm:cxn modelId="{5A4F60FF-4419-4B7E-8440-B9A26FD5CCFE}" type="presOf" srcId="{DE741601-7368-4167-853B-E732FB97E059}" destId="{A43993B1-B2B9-499E-8B46-FAF9B889FB8D}" srcOrd="0" destOrd="0" presId="urn:microsoft.com/office/officeart/2018/2/layout/IconVerticalSolidList"/>
    <dgm:cxn modelId="{CB10CBCD-E0E9-4948-9C7E-D1DABE2D12FF}" type="presParOf" srcId="{A43993B1-B2B9-499E-8B46-FAF9B889FB8D}" destId="{14A893F1-9F3D-46E2-9EE2-C17C01C7B932}" srcOrd="0" destOrd="0" presId="urn:microsoft.com/office/officeart/2018/2/layout/IconVerticalSolidList"/>
    <dgm:cxn modelId="{9B567939-AAFD-4D71-85A2-8AE7F998CF7F}" type="presParOf" srcId="{14A893F1-9F3D-46E2-9EE2-C17C01C7B932}" destId="{BA9F7A3D-0C95-498C-B49E-1050B0EB4CCE}" srcOrd="0" destOrd="0" presId="urn:microsoft.com/office/officeart/2018/2/layout/IconVerticalSolidList"/>
    <dgm:cxn modelId="{916536B7-AB64-4E71-B8DB-5C70CEC35F8D}" type="presParOf" srcId="{14A893F1-9F3D-46E2-9EE2-C17C01C7B932}" destId="{EFE30310-9E3C-46F9-954B-E2D038AF891D}" srcOrd="1" destOrd="0" presId="urn:microsoft.com/office/officeart/2018/2/layout/IconVerticalSolidList"/>
    <dgm:cxn modelId="{1AE89412-64A2-48C2-862E-52B3180828FC}" type="presParOf" srcId="{14A893F1-9F3D-46E2-9EE2-C17C01C7B932}" destId="{46F795DD-0E3E-40E4-86E5-287B1327F5E7}" srcOrd="2" destOrd="0" presId="urn:microsoft.com/office/officeart/2018/2/layout/IconVerticalSolidList"/>
    <dgm:cxn modelId="{DAE23BB2-26B4-488B-9183-E5E77662135A}" type="presParOf" srcId="{14A893F1-9F3D-46E2-9EE2-C17C01C7B932}" destId="{498ADAA7-B676-4AC8-B2FF-82F9C8320068}" srcOrd="3" destOrd="0" presId="urn:microsoft.com/office/officeart/2018/2/layout/IconVerticalSolidList"/>
    <dgm:cxn modelId="{D094875F-E248-4999-8134-EF2EB1A75C9E}" type="presParOf" srcId="{A43993B1-B2B9-499E-8B46-FAF9B889FB8D}" destId="{E672A43B-3FC6-4F9E-A5B2-D9B66105E5AF}" srcOrd="1" destOrd="0" presId="urn:microsoft.com/office/officeart/2018/2/layout/IconVerticalSolidList"/>
    <dgm:cxn modelId="{59D19425-E7DB-4092-90B0-1EA4382A9561}" type="presParOf" srcId="{A43993B1-B2B9-499E-8B46-FAF9B889FB8D}" destId="{904DA170-C91B-42F4-90F9-5D5718AA4C94}" srcOrd="2" destOrd="0" presId="urn:microsoft.com/office/officeart/2018/2/layout/IconVerticalSolidList"/>
    <dgm:cxn modelId="{C5DA1E11-2F35-405A-8544-ED9D5756F489}" type="presParOf" srcId="{904DA170-C91B-42F4-90F9-5D5718AA4C94}" destId="{389B11FA-F9C3-423B-A50D-1CF14CDAAE96}" srcOrd="0" destOrd="0" presId="urn:microsoft.com/office/officeart/2018/2/layout/IconVerticalSolidList"/>
    <dgm:cxn modelId="{FA9AE0BE-292E-4C16-AEE3-57A131AFF028}" type="presParOf" srcId="{904DA170-C91B-42F4-90F9-5D5718AA4C94}" destId="{184B88E3-DE1D-45AB-8A63-92B397ECFB53}" srcOrd="1" destOrd="0" presId="urn:microsoft.com/office/officeart/2018/2/layout/IconVerticalSolidList"/>
    <dgm:cxn modelId="{07C3E237-5D3B-41FC-95DB-AB6633B994EA}" type="presParOf" srcId="{904DA170-C91B-42F4-90F9-5D5718AA4C94}" destId="{4A854E27-8DC0-4B87-8931-CC2BD1B6CBFB}" srcOrd="2" destOrd="0" presId="urn:microsoft.com/office/officeart/2018/2/layout/IconVerticalSolidList"/>
    <dgm:cxn modelId="{696D3C3D-F63E-4795-88CF-4FD954ED44E8}" type="presParOf" srcId="{904DA170-C91B-42F4-90F9-5D5718AA4C94}" destId="{A55FF75D-C03C-4400-B102-B7D508FFE7C5}" srcOrd="3" destOrd="0" presId="urn:microsoft.com/office/officeart/2018/2/layout/IconVerticalSolidList"/>
    <dgm:cxn modelId="{91D4C0E2-6624-4C8A-B7F7-E1D5A1BC6899}" type="presParOf" srcId="{A43993B1-B2B9-499E-8B46-FAF9B889FB8D}" destId="{A577E341-4D23-4CE2-9712-9F7186039D28}" srcOrd="3" destOrd="0" presId="urn:microsoft.com/office/officeart/2018/2/layout/IconVerticalSolidList"/>
    <dgm:cxn modelId="{670EBDEF-A76B-4105-A728-14EE7C6DFEC9}" type="presParOf" srcId="{A43993B1-B2B9-499E-8B46-FAF9B889FB8D}" destId="{764A210F-9F8E-4408-8EE3-2FB143F0681F}" srcOrd="4" destOrd="0" presId="urn:microsoft.com/office/officeart/2018/2/layout/IconVerticalSolidList"/>
    <dgm:cxn modelId="{D7C82715-1B6F-4BC0-B64A-04057D135891}" type="presParOf" srcId="{764A210F-9F8E-4408-8EE3-2FB143F0681F}" destId="{BA791E8C-3028-49E5-B9C8-0B604A67FC1B}" srcOrd="0" destOrd="0" presId="urn:microsoft.com/office/officeart/2018/2/layout/IconVerticalSolidList"/>
    <dgm:cxn modelId="{CD578297-8D61-41FB-9FE2-49095321B0A6}" type="presParOf" srcId="{764A210F-9F8E-4408-8EE3-2FB143F0681F}" destId="{DBF0B8A1-6F74-4BA7-A3B7-E0B0FEC07B76}" srcOrd="1" destOrd="0" presId="urn:microsoft.com/office/officeart/2018/2/layout/IconVerticalSolidList"/>
    <dgm:cxn modelId="{5916E06E-6958-426D-9CC9-EBEFB6209DD0}" type="presParOf" srcId="{764A210F-9F8E-4408-8EE3-2FB143F0681F}" destId="{88AEBAFD-B386-4B0A-9D74-E437C9567DF8}" srcOrd="2" destOrd="0" presId="urn:microsoft.com/office/officeart/2018/2/layout/IconVerticalSolidList"/>
    <dgm:cxn modelId="{B088FF3F-44BF-4E4B-BB06-3718BD45F2DA}" type="presParOf" srcId="{764A210F-9F8E-4408-8EE3-2FB143F0681F}" destId="{D19B7837-058C-419A-9CC8-27DA43EF63AA}" srcOrd="3" destOrd="0" presId="urn:microsoft.com/office/officeart/2018/2/layout/IconVerticalSolidList"/>
    <dgm:cxn modelId="{BDECC8A5-8879-4541-A1F3-9657FE658470}" type="presParOf" srcId="{A43993B1-B2B9-499E-8B46-FAF9B889FB8D}" destId="{6A7B2A13-D630-4ACE-98E0-76AC0B74F52E}" srcOrd="5" destOrd="0" presId="urn:microsoft.com/office/officeart/2018/2/layout/IconVerticalSolidList"/>
    <dgm:cxn modelId="{56AB95FF-0102-40C9-9AB7-000A3991A53E}" type="presParOf" srcId="{A43993B1-B2B9-499E-8B46-FAF9B889FB8D}" destId="{1E088AD5-9E68-48BF-A554-BA7F3662190F}" srcOrd="6" destOrd="0" presId="urn:microsoft.com/office/officeart/2018/2/layout/IconVerticalSolidList"/>
    <dgm:cxn modelId="{D21BD26E-BFAE-483B-B3EA-E68B2BDE498E}" type="presParOf" srcId="{1E088AD5-9E68-48BF-A554-BA7F3662190F}" destId="{08B94A42-E4F3-42CF-B327-25B176174ADC}" srcOrd="0" destOrd="0" presId="urn:microsoft.com/office/officeart/2018/2/layout/IconVerticalSolidList"/>
    <dgm:cxn modelId="{3FCDCBC3-7160-4E1A-8376-A5C9CED3F79A}" type="presParOf" srcId="{1E088AD5-9E68-48BF-A554-BA7F3662190F}" destId="{50B65E1C-7146-41DD-B68B-EB731BF4E151}" srcOrd="1" destOrd="0" presId="urn:microsoft.com/office/officeart/2018/2/layout/IconVerticalSolidList"/>
    <dgm:cxn modelId="{6E6EF2AB-985E-4B64-BEFC-CDDE451AC757}" type="presParOf" srcId="{1E088AD5-9E68-48BF-A554-BA7F3662190F}" destId="{4354B4B6-9403-4CA3-B4F0-3EE9FBE63FA6}" srcOrd="2" destOrd="0" presId="urn:microsoft.com/office/officeart/2018/2/layout/IconVerticalSolidList"/>
    <dgm:cxn modelId="{6B7C94F9-E7E6-4E48-845F-45203B88DBBA}" type="presParOf" srcId="{1E088AD5-9E68-48BF-A554-BA7F3662190F}" destId="{5B31F3CC-B5A1-4087-A330-47D9EDEAFD54}" srcOrd="3" destOrd="0" presId="urn:microsoft.com/office/officeart/2018/2/layout/IconVerticalSolidList"/>
    <dgm:cxn modelId="{3B787E27-B859-429C-9B22-8FC6EEAE8266}" type="presParOf" srcId="{A43993B1-B2B9-499E-8B46-FAF9B889FB8D}" destId="{42659A35-B8E7-439B-A150-4B521B13C9F0}" srcOrd="7" destOrd="0" presId="urn:microsoft.com/office/officeart/2018/2/layout/IconVerticalSolidList"/>
    <dgm:cxn modelId="{0E65536E-C3DF-4767-8614-4D534DD7A7D0}" type="presParOf" srcId="{A43993B1-B2B9-499E-8B46-FAF9B889FB8D}" destId="{4D8AF4AA-A97E-4855-9D56-BFCD0CE3F551}" srcOrd="8" destOrd="0" presId="urn:microsoft.com/office/officeart/2018/2/layout/IconVerticalSolidList"/>
    <dgm:cxn modelId="{85E3DC3B-F7E3-449D-AEFE-21C4083A4B74}" type="presParOf" srcId="{4D8AF4AA-A97E-4855-9D56-BFCD0CE3F551}" destId="{3C104293-33FE-4C72-B329-6897770FDAF8}" srcOrd="0" destOrd="0" presId="urn:microsoft.com/office/officeart/2018/2/layout/IconVerticalSolidList"/>
    <dgm:cxn modelId="{9027B637-EC07-4274-849A-989D8B3BC1C7}" type="presParOf" srcId="{4D8AF4AA-A97E-4855-9D56-BFCD0CE3F551}" destId="{D18CAAD7-9AE8-4804-A3FC-1E5B8606DFF3}" srcOrd="1" destOrd="0" presId="urn:microsoft.com/office/officeart/2018/2/layout/IconVerticalSolidList"/>
    <dgm:cxn modelId="{0DF2AEAC-5108-466F-9FB5-775A41F81C0E}" type="presParOf" srcId="{4D8AF4AA-A97E-4855-9D56-BFCD0CE3F551}" destId="{E08C7E21-1D8E-452C-B75F-40733D4E9D88}" srcOrd="2" destOrd="0" presId="urn:microsoft.com/office/officeart/2018/2/layout/IconVerticalSolidList"/>
    <dgm:cxn modelId="{1844D987-97AD-4311-9D79-7A43DE196F88}" type="presParOf" srcId="{4D8AF4AA-A97E-4855-9D56-BFCD0CE3F551}" destId="{F0789A56-DDE1-4C21-B515-434B3F08E67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F1B5709-6202-45C8-B936-F49C59D652FF}"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65F7F5F-02D2-4EB0-A7AC-F366222C815D}">
      <dgm:prSet/>
      <dgm:spPr/>
      <dgm:t>
        <a:bodyPr/>
        <a:lstStyle/>
        <a:p>
          <a:r>
            <a:rPr lang="en-US" dirty="0"/>
            <a:t>SASSI Take Care</a:t>
          </a:r>
        </a:p>
        <a:p>
          <a:r>
            <a:rPr lang="en-US" dirty="0">
              <a:hlinkClick xmlns:r="http://schemas.openxmlformats.org/officeDocument/2006/relationships" r:id="rId1"/>
            </a:rPr>
            <a:t>https://uthsc.edu/sassi/</a:t>
          </a:r>
          <a:endParaRPr lang="en-US" dirty="0"/>
        </a:p>
      </dgm:t>
    </dgm:pt>
    <dgm:pt modelId="{228BAB47-BF61-42F5-B49C-50F0066B1041}" type="parTrans" cxnId="{5B51C53C-AAE6-4EC7-B755-543DA434B68D}">
      <dgm:prSet/>
      <dgm:spPr/>
      <dgm:t>
        <a:bodyPr/>
        <a:lstStyle/>
        <a:p>
          <a:endParaRPr lang="en-US"/>
        </a:p>
      </dgm:t>
    </dgm:pt>
    <dgm:pt modelId="{258842FA-57B4-4E26-A04D-4D1A76ADA447}" type="sibTrans" cxnId="{5B51C53C-AAE6-4EC7-B755-543DA434B68D}">
      <dgm:prSet/>
      <dgm:spPr/>
      <dgm:t>
        <a:bodyPr/>
        <a:lstStyle/>
        <a:p>
          <a:endParaRPr lang="en-US"/>
        </a:p>
      </dgm:t>
    </dgm:pt>
    <dgm:pt modelId="{EEC4BF62-D465-4CF7-BC2E-AD9173241553}">
      <dgm:prSet/>
      <dgm:spPr/>
      <dgm:t>
        <a:bodyPr/>
        <a:lstStyle/>
        <a:p>
          <a:r>
            <a:rPr lang="en-US" dirty="0"/>
            <a:t>Counseling services</a:t>
          </a:r>
        </a:p>
        <a:p>
          <a:r>
            <a:rPr lang="en-US" dirty="0">
              <a:hlinkClick xmlns:r="http://schemas.openxmlformats.org/officeDocument/2006/relationships" r:id="rId2"/>
            </a:rPr>
            <a:t>https://www.uthsc.edu/student-health-services/behavioral-health/index.php</a:t>
          </a:r>
          <a:endParaRPr lang="en-US" dirty="0"/>
        </a:p>
      </dgm:t>
    </dgm:pt>
    <dgm:pt modelId="{081091E4-FBE4-4DE3-ACCF-F6B871CFCB6E}" type="parTrans" cxnId="{A4E691E2-D03A-4D87-9032-28ED07C6CFAD}">
      <dgm:prSet/>
      <dgm:spPr/>
      <dgm:t>
        <a:bodyPr/>
        <a:lstStyle/>
        <a:p>
          <a:endParaRPr lang="en-US"/>
        </a:p>
      </dgm:t>
    </dgm:pt>
    <dgm:pt modelId="{DA31A099-FCA2-4677-BF09-22227588119A}" type="sibTrans" cxnId="{A4E691E2-D03A-4D87-9032-28ED07C6CFAD}">
      <dgm:prSet/>
      <dgm:spPr/>
      <dgm:t>
        <a:bodyPr/>
        <a:lstStyle/>
        <a:p>
          <a:endParaRPr lang="en-US"/>
        </a:p>
      </dgm:t>
    </dgm:pt>
    <dgm:pt modelId="{A5B9BE0B-2193-45AE-9443-7B888157D020}" type="pres">
      <dgm:prSet presAssocID="{6F1B5709-6202-45C8-B936-F49C59D652FF}" presName="root" presStyleCnt="0">
        <dgm:presLayoutVars>
          <dgm:dir/>
          <dgm:resizeHandles val="exact"/>
        </dgm:presLayoutVars>
      </dgm:prSet>
      <dgm:spPr/>
    </dgm:pt>
    <dgm:pt modelId="{EC9853CB-CA71-4DE2-92BC-CB841A58CB54}" type="pres">
      <dgm:prSet presAssocID="{D65F7F5F-02D2-4EB0-A7AC-F366222C815D}" presName="compNode" presStyleCnt="0"/>
      <dgm:spPr/>
    </dgm:pt>
    <dgm:pt modelId="{FCD1131B-C2AA-4452-BBED-FD8AA4739E6F}" type="pres">
      <dgm:prSet presAssocID="{D65F7F5F-02D2-4EB0-A7AC-F366222C815D}" presName="iconRect" presStyleLbl="node1" presStyleIdx="0"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use"/>
        </a:ext>
      </dgm:extLst>
    </dgm:pt>
    <dgm:pt modelId="{8609C002-5E1E-49D4-8E66-843DE4205871}" type="pres">
      <dgm:prSet presAssocID="{D65F7F5F-02D2-4EB0-A7AC-F366222C815D}" presName="spaceRect" presStyleCnt="0"/>
      <dgm:spPr/>
    </dgm:pt>
    <dgm:pt modelId="{C140E4D1-DD36-42C3-9883-3B671E74A401}" type="pres">
      <dgm:prSet presAssocID="{D65F7F5F-02D2-4EB0-A7AC-F366222C815D}" presName="textRect" presStyleLbl="revTx" presStyleIdx="0" presStyleCnt="2" custScaleX="108667" custScaleY="183073">
        <dgm:presLayoutVars>
          <dgm:chMax val="1"/>
          <dgm:chPref val="1"/>
        </dgm:presLayoutVars>
      </dgm:prSet>
      <dgm:spPr/>
    </dgm:pt>
    <dgm:pt modelId="{F9D6FFDB-B1D3-4FB6-91F9-4B5380EEBCCA}" type="pres">
      <dgm:prSet presAssocID="{258842FA-57B4-4E26-A04D-4D1A76ADA447}" presName="sibTrans" presStyleCnt="0"/>
      <dgm:spPr/>
    </dgm:pt>
    <dgm:pt modelId="{5E3FDF71-3B9A-4E9C-B7C8-0CA153CA30F3}" type="pres">
      <dgm:prSet presAssocID="{EEC4BF62-D465-4CF7-BC2E-AD9173241553}" presName="compNode" presStyleCnt="0"/>
      <dgm:spPr/>
    </dgm:pt>
    <dgm:pt modelId="{929D660D-A739-402D-BEC7-90E48956F702}" type="pres">
      <dgm:prSet presAssocID="{EEC4BF62-D465-4CF7-BC2E-AD9173241553}" presName="iconRect" presStyleLbl="node1" presStyleIdx="1" presStyleCnt="2" custLinFactNeighborY="1142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1B6F87C5-8A2B-4F64-832C-3034B677A45D}" type="pres">
      <dgm:prSet presAssocID="{EEC4BF62-D465-4CF7-BC2E-AD9173241553}" presName="spaceRect" presStyleCnt="0"/>
      <dgm:spPr/>
    </dgm:pt>
    <dgm:pt modelId="{69D2B310-5AE0-44DF-99AA-8CC58E5AFA8E}" type="pres">
      <dgm:prSet presAssocID="{EEC4BF62-D465-4CF7-BC2E-AD9173241553}" presName="textRect" presStyleLbl="revTx" presStyleIdx="1" presStyleCnt="2" custScaleX="107773" custScaleY="265536" custLinFactNeighborX="-1309" custLinFactNeighborY="76129">
        <dgm:presLayoutVars>
          <dgm:chMax val="1"/>
          <dgm:chPref val="1"/>
        </dgm:presLayoutVars>
      </dgm:prSet>
      <dgm:spPr/>
    </dgm:pt>
  </dgm:ptLst>
  <dgm:cxnLst>
    <dgm:cxn modelId="{5B51C53C-AAE6-4EC7-B755-543DA434B68D}" srcId="{6F1B5709-6202-45C8-B936-F49C59D652FF}" destId="{D65F7F5F-02D2-4EB0-A7AC-F366222C815D}" srcOrd="0" destOrd="0" parTransId="{228BAB47-BF61-42F5-B49C-50F0066B1041}" sibTransId="{258842FA-57B4-4E26-A04D-4D1A76ADA447}"/>
    <dgm:cxn modelId="{2172A36B-E0A8-44A9-AB94-89397FDB68B7}" type="presOf" srcId="{EEC4BF62-D465-4CF7-BC2E-AD9173241553}" destId="{69D2B310-5AE0-44DF-99AA-8CC58E5AFA8E}" srcOrd="0" destOrd="0" presId="urn:microsoft.com/office/officeart/2018/2/layout/IconLabelList"/>
    <dgm:cxn modelId="{E0715287-C40F-420F-A6D1-9E3544723C3E}" type="presOf" srcId="{6F1B5709-6202-45C8-B936-F49C59D652FF}" destId="{A5B9BE0B-2193-45AE-9443-7B888157D020}" srcOrd="0" destOrd="0" presId="urn:microsoft.com/office/officeart/2018/2/layout/IconLabelList"/>
    <dgm:cxn modelId="{A4E691E2-D03A-4D87-9032-28ED07C6CFAD}" srcId="{6F1B5709-6202-45C8-B936-F49C59D652FF}" destId="{EEC4BF62-D465-4CF7-BC2E-AD9173241553}" srcOrd="1" destOrd="0" parTransId="{081091E4-FBE4-4DE3-ACCF-F6B871CFCB6E}" sibTransId="{DA31A099-FCA2-4677-BF09-22227588119A}"/>
    <dgm:cxn modelId="{1C49BFE8-9A3B-4D7A-A0F1-1A8A9C2F247F}" type="presOf" srcId="{D65F7F5F-02D2-4EB0-A7AC-F366222C815D}" destId="{C140E4D1-DD36-42C3-9883-3B671E74A401}" srcOrd="0" destOrd="0" presId="urn:microsoft.com/office/officeart/2018/2/layout/IconLabelList"/>
    <dgm:cxn modelId="{90B81DE0-3D2A-4365-BC7D-3BFAB0774A9F}" type="presParOf" srcId="{A5B9BE0B-2193-45AE-9443-7B888157D020}" destId="{EC9853CB-CA71-4DE2-92BC-CB841A58CB54}" srcOrd="0" destOrd="0" presId="urn:microsoft.com/office/officeart/2018/2/layout/IconLabelList"/>
    <dgm:cxn modelId="{479BFC0B-B934-4A17-9763-3576DC41B63D}" type="presParOf" srcId="{EC9853CB-CA71-4DE2-92BC-CB841A58CB54}" destId="{FCD1131B-C2AA-4452-BBED-FD8AA4739E6F}" srcOrd="0" destOrd="0" presId="urn:microsoft.com/office/officeart/2018/2/layout/IconLabelList"/>
    <dgm:cxn modelId="{CD598EE0-4D51-4C0C-AD20-D5B13CFCDD5F}" type="presParOf" srcId="{EC9853CB-CA71-4DE2-92BC-CB841A58CB54}" destId="{8609C002-5E1E-49D4-8E66-843DE4205871}" srcOrd="1" destOrd="0" presId="urn:microsoft.com/office/officeart/2018/2/layout/IconLabelList"/>
    <dgm:cxn modelId="{7A16B710-A209-4DFA-B0A5-E48B557413B2}" type="presParOf" srcId="{EC9853CB-CA71-4DE2-92BC-CB841A58CB54}" destId="{C140E4D1-DD36-42C3-9883-3B671E74A401}" srcOrd="2" destOrd="0" presId="urn:microsoft.com/office/officeart/2018/2/layout/IconLabelList"/>
    <dgm:cxn modelId="{6C429A87-58FE-47F9-84D9-41B09BC8A1B5}" type="presParOf" srcId="{A5B9BE0B-2193-45AE-9443-7B888157D020}" destId="{F9D6FFDB-B1D3-4FB6-91F9-4B5380EEBCCA}" srcOrd="1" destOrd="0" presId="urn:microsoft.com/office/officeart/2018/2/layout/IconLabelList"/>
    <dgm:cxn modelId="{FED86D23-5F4E-4DA2-B710-69D657589238}" type="presParOf" srcId="{A5B9BE0B-2193-45AE-9443-7B888157D020}" destId="{5E3FDF71-3B9A-4E9C-B7C8-0CA153CA30F3}" srcOrd="2" destOrd="0" presId="urn:microsoft.com/office/officeart/2018/2/layout/IconLabelList"/>
    <dgm:cxn modelId="{060C23B7-54B8-45EC-A9C3-421494399881}" type="presParOf" srcId="{5E3FDF71-3B9A-4E9C-B7C8-0CA153CA30F3}" destId="{929D660D-A739-402D-BEC7-90E48956F702}" srcOrd="0" destOrd="0" presId="urn:microsoft.com/office/officeart/2018/2/layout/IconLabelList"/>
    <dgm:cxn modelId="{AA8C1171-525B-4C9E-9F95-77A08D49AEBA}" type="presParOf" srcId="{5E3FDF71-3B9A-4E9C-B7C8-0CA153CA30F3}" destId="{1B6F87C5-8A2B-4F64-832C-3034B677A45D}" srcOrd="1" destOrd="0" presId="urn:microsoft.com/office/officeart/2018/2/layout/IconLabelList"/>
    <dgm:cxn modelId="{A378FA50-F3C7-4B3C-9266-9F34ACF82B86}" type="presParOf" srcId="{5E3FDF71-3B9A-4E9C-B7C8-0CA153CA30F3}" destId="{69D2B310-5AE0-44DF-99AA-8CC58E5AFA8E}"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0A7581-0DE5-6449-AFAE-CCA8EA9C3EF2}">
      <dsp:nvSpPr>
        <dsp:cNvPr id="0" name=""/>
        <dsp:cNvSpPr/>
      </dsp:nvSpPr>
      <dsp:spPr>
        <a:xfrm>
          <a:off x="0" y="24674"/>
          <a:ext cx="5291663" cy="4797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Medical Education Resource Link (MERL)</a:t>
          </a:r>
        </a:p>
      </dsp:txBody>
      <dsp:txXfrm>
        <a:off x="23417" y="48091"/>
        <a:ext cx="5244829" cy="432866"/>
      </dsp:txXfrm>
    </dsp:sp>
    <dsp:sp modelId="{C8BFA68A-1B52-C34D-80AF-323AE41BFB16}">
      <dsp:nvSpPr>
        <dsp:cNvPr id="0" name=""/>
        <dsp:cNvSpPr/>
      </dsp:nvSpPr>
      <dsp:spPr>
        <a:xfrm>
          <a:off x="0" y="561974"/>
          <a:ext cx="5291663" cy="479700"/>
        </a:xfrm>
        <a:prstGeom prst="round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Excused Absences and Wellness Days</a:t>
          </a:r>
        </a:p>
      </dsp:txBody>
      <dsp:txXfrm>
        <a:off x="23417" y="585391"/>
        <a:ext cx="5244829" cy="432866"/>
      </dsp:txXfrm>
    </dsp:sp>
    <dsp:sp modelId="{9DA0C63E-93DA-6A49-A369-B0286BBF1805}">
      <dsp:nvSpPr>
        <dsp:cNvPr id="0" name=""/>
        <dsp:cNvSpPr/>
      </dsp:nvSpPr>
      <dsp:spPr>
        <a:xfrm>
          <a:off x="0" y="1099274"/>
          <a:ext cx="5291663" cy="47970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Inclement Weather </a:t>
          </a:r>
        </a:p>
      </dsp:txBody>
      <dsp:txXfrm>
        <a:off x="23417" y="1122691"/>
        <a:ext cx="5244829" cy="432866"/>
      </dsp:txXfrm>
    </dsp:sp>
    <dsp:sp modelId="{0C3F3ACD-2870-4B4E-B069-B598CE6A1C91}">
      <dsp:nvSpPr>
        <dsp:cNvPr id="0" name=""/>
        <dsp:cNvSpPr/>
      </dsp:nvSpPr>
      <dsp:spPr>
        <a:xfrm>
          <a:off x="0" y="1636574"/>
          <a:ext cx="5291663" cy="47970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Work (Duty) Hours</a:t>
          </a:r>
        </a:p>
      </dsp:txBody>
      <dsp:txXfrm>
        <a:off x="23417" y="1659991"/>
        <a:ext cx="5244829" cy="432866"/>
      </dsp:txXfrm>
    </dsp:sp>
    <dsp:sp modelId="{F39FE21B-18E4-4D4F-9548-446B9AB5DFB0}">
      <dsp:nvSpPr>
        <dsp:cNvPr id="0" name=""/>
        <dsp:cNvSpPr/>
      </dsp:nvSpPr>
      <dsp:spPr>
        <a:xfrm>
          <a:off x="0" y="2173874"/>
          <a:ext cx="5291663" cy="47970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Case Logs and Time Logs</a:t>
          </a:r>
        </a:p>
      </dsp:txBody>
      <dsp:txXfrm>
        <a:off x="23417" y="2197291"/>
        <a:ext cx="5244829" cy="432866"/>
      </dsp:txXfrm>
    </dsp:sp>
    <dsp:sp modelId="{9BA36126-B78D-CA4D-9CFE-867F66C3DC08}">
      <dsp:nvSpPr>
        <dsp:cNvPr id="0" name=""/>
        <dsp:cNvSpPr/>
      </dsp:nvSpPr>
      <dsp:spPr>
        <a:xfrm>
          <a:off x="0" y="2711174"/>
          <a:ext cx="5291663" cy="479700"/>
        </a:xfrm>
        <a:prstGeom prst="round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COVID Policies and Procedures</a:t>
          </a:r>
        </a:p>
      </dsp:txBody>
      <dsp:txXfrm>
        <a:off x="23417" y="2734591"/>
        <a:ext cx="5244829" cy="432866"/>
      </dsp:txXfrm>
    </dsp:sp>
    <dsp:sp modelId="{C4DA0F55-16F3-ED4C-BD44-ED7B5143B11B}">
      <dsp:nvSpPr>
        <dsp:cNvPr id="0" name=""/>
        <dsp:cNvSpPr/>
      </dsp:nvSpPr>
      <dsp:spPr>
        <a:xfrm>
          <a:off x="0" y="3248474"/>
          <a:ext cx="5291663" cy="4797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Clerkship Grading</a:t>
          </a:r>
        </a:p>
      </dsp:txBody>
      <dsp:txXfrm>
        <a:off x="23417" y="3271891"/>
        <a:ext cx="5244829" cy="4328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D434BF-4FDB-E644-89E0-4AFC9F16DD5D}">
      <dsp:nvSpPr>
        <dsp:cNvPr id="0" name=""/>
        <dsp:cNvSpPr/>
      </dsp:nvSpPr>
      <dsp:spPr>
        <a:xfrm>
          <a:off x="0" y="87741"/>
          <a:ext cx="6513603" cy="18556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1. Notify (email) your Clerkship Director and Clerkship Coordinator 30 DAYS IN ADVANCE of the START of the clerkship to request permission.</a:t>
          </a:r>
        </a:p>
      </dsp:txBody>
      <dsp:txXfrm>
        <a:off x="90584" y="178325"/>
        <a:ext cx="6332435" cy="1674452"/>
      </dsp:txXfrm>
    </dsp:sp>
    <dsp:sp modelId="{986F9F70-0332-4A4F-B1B0-FB99D2C62B11}">
      <dsp:nvSpPr>
        <dsp:cNvPr id="0" name=""/>
        <dsp:cNvSpPr/>
      </dsp:nvSpPr>
      <dsp:spPr>
        <a:xfrm>
          <a:off x="0" y="2018241"/>
          <a:ext cx="6513603" cy="18556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2. Please be professional in your interactions with your administrators!</a:t>
          </a:r>
        </a:p>
      </dsp:txBody>
      <dsp:txXfrm>
        <a:off x="90584" y="2108825"/>
        <a:ext cx="6332435" cy="1674452"/>
      </dsp:txXfrm>
    </dsp:sp>
    <dsp:sp modelId="{BD52F98C-A322-834A-9467-74E93F921FDD}">
      <dsp:nvSpPr>
        <dsp:cNvPr id="0" name=""/>
        <dsp:cNvSpPr/>
      </dsp:nvSpPr>
      <dsp:spPr>
        <a:xfrm>
          <a:off x="0" y="3948741"/>
          <a:ext cx="6513603" cy="18556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3. Complete a Limited Leave Request form (on OLSEN) once approved.</a:t>
          </a:r>
        </a:p>
      </dsp:txBody>
      <dsp:txXfrm>
        <a:off x="90584" y="4039325"/>
        <a:ext cx="6332435" cy="16744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C1A2B2-85D9-4683-A356-A36206A0FBD2}">
      <dsp:nvSpPr>
        <dsp:cNvPr id="0" name=""/>
        <dsp:cNvSpPr/>
      </dsp:nvSpPr>
      <dsp:spPr>
        <a:xfrm>
          <a:off x="2490743" y="321935"/>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6280E4-AC7A-4B6F-8CE2-92B9E582277F}">
      <dsp:nvSpPr>
        <dsp:cNvPr id="0" name=""/>
        <dsp:cNvSpPr/>
      </dsp:nvSpPr>
      <dsp:spPr>
        <a:xfrm>
          <a:off x="2958743" y="789935"/>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2BDBE6-B286-4A33-9BAF-098D6EF0C998}">
      <dsp:nvSpPr>
        <dsp:cNvPr id="0" name=""/>
        <dsp:cNvSpPr/>
      </dsp:nvSpPr>
      <dsp:spPr>
        <a:xfrm>
          <a:off x="2241641" y="3045040"/>
          <a:ext cx="3082981" cy="934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kern="1200" dirty="0"/>
            <a:t>Four wellness days per year (Maximum 2 per clerkship)</a:t>
          </a:r>
        </a:p>
      </dsp:txBody>
      <dsp:txXfrm>
        <a:off x="2241641" y="3045040"/>
        <a:ext cx="3082981" cy="934934"/>
      </dsp:txXfrm>
    </dsp:sp>
    <dsp:sp modelId="{B1CD7F4A-8662-40D5-A435-14EF47DD220E}">
      <dsp:nvSpPr>
        <dsp:cNvPr id="0" name=""/>
        <dsp:cNvSpPr/>
      </dsp:nvSpPr>
      <dsp:spPr>
        <a:xfrm>
          <a:off x="6720743" y="375668"/>
          <a:ext cx="2196000" cy="2196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953714-3947-40CD-A550-1A49C4E1BB0D}">
      <dsp:nvSpPr>
        <dsp:cNvPr id="0" name=""/>
        <dsp:cNvSpPr/>
      </dsp:nvSpPr>
      <dsp:spPr>
        <a:xfrm>
          <a:off x="7188743" y="843669"/>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85F59C-94A8-45AB-AFEE-293C8FEBA79A}">
      <dsp:nvSpPr>
        <dsp:cNvPr id="0" name=""/>
        <dsp:cNvSpPr/>
      </dsp:nvSpPr>
      <dsp:spPr>
        <a:xfrm>
          <a:off x="6249431" y="3255669"/>
          <a:ext cx="313862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kern="1200" dirty="0"/>
            <a:t>No half days or hourly counts</a:t>
          </a:r>
        </a:p>
      </dsp:txBody>
      <dsp:txXfrm>
        <a:off x="6249431" y="3255669"/>
        <a:ext cx="3138624"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9F7A3D-0C95-498C-B49E-1050B0EB4CCE}">
      <dsp:nvSpPr>
        <dsp:cNvPr id="0" name=""/>
        <dsp:cNvSpPr/>
      </dsp:nvSpPr>
      <dsp:spPr>
        <a:xfrm>
          <a:off x="0" y="3399"/>
          <a:ext cx="10515600" cy="72408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E30310-9E3C-46F9-954B-E2D038AF891D}">
      <dsp:nvSpPr>
        <dsp:cNvPr id="0" name=""/>
        <dsp:cNvSpPr/>
      </dsp:nvSpPr>
      <dsp:spPr>
        <a:xfrm>
          <a:off x="219037" y="166319"/>
          <a:ext cx="398249" cy="398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8ADAA7-B676-4AC8-B2FF-82F9C8320068}">
      <dsp:nvSpPr>
        <dsp:cNvPr id="0" name=""/>
        <dsp:cNvSpPr/>
      </dsp:nvSpPr>
      <dsp:spPr>
        <a:xfrm>
          <a:off x="836323" y="3399"/>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en-US" sz="1900" kern="1200"/>
            <a:t>Available for when a student has an urgent/emergent need for a day away from clerkships that does not fall into an excused absence category.</a:t>
          </a:r>
        </a:p>
      </dsp:txBody>
      <dsp:txXfrm>
        <a:off x="836323" y="3399"/>
        <a:ext cx="9679276" cy="724089"/>
      </dsp:txXfrm>
    </dsp:sp>
    <dsp:sp modelId="{389B11FA-F9C3-423B-A50D-1CF14CDAAE96}">
      <dsp:nvSpPr>
        <dsp:cNvPr id="0" name=""/>
        <dsp:cNvSpPr/>
      </dsp:nvSpPr>
      <dsp:spPr>
        <a:xfrm>
          <a:off x="0" y="908511"/>
          <a:ext cx="10515600" cy="724089"/>
        </a:xfrm>
        <a:prstGeom prst="roundRect">
          <a:avLst>
            <a:gd name="adj" fmla="val 10000"/>
          </a:avLst>
        </a:prstGeom>
        <a:solidFill>
          <a:schemeClr val="accent2">
            <a:hueOff val="-363841"/>
            <a:satOff val="-20982"/>
            <a:lumOff val="2157"/>
            <a:alphaOff val="0"/>
          </a:schemeClr>
        </a:solidFill>
        <a:ln>
          <a:noFill/>
        </a:ln>
        <a:effectLst/>
      </dsp:spPr>
      <dsp:style>
        <a:lnRef idx="0">
          <a:scrgbClr r="0" g="0" b="0"/>
        </a:lnRef>
        <a:fillRef idx="1">
          <a:scrgbClr r="0" g="0" b="0"/>
        </a:fillRef>
        <a:effectRef idx="0">
          <a:scrgbClr r="0" g="0" b="0"/>
        </a:effectRef>
        <a:fontRef idx="minor"/>
      </dsp:style>
    </dsp:sp>
    <dsp:sp modelId="{184B88E3-DE1D-45AB-8A63-92B397ECFB53}">
      <dsp:nvSpPr>
        <dsp:cNvPr id="0" name=""/>
        <dsp:cNvSpPr/>
      </dsp:nvSpPr>
      <dsp:spPr>
        <a:xfrm>
          <a:off x="219037" y="1071431"/>
          <a:ext cx="398249" cy="3982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5FF75D-C03C-4400-B102-B7D508FFE7C5}">
      <dsp:nvSpPr>
        <dsp:cNvPr id="0" name=""/>
        <dsp:cNvSpPr/>
      </dsp:nvSpPr>
      <dsp:spPr>
        <a:xfrm>
          <a:off x="836323" y="908511"/>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en-US" sz="1900" kern="1200" dirty="0"/>
            <a:t>Notify (email) the clerkship director or clerkship coordinator ASAP when you need to take an emergent wellness day. Does not require 30 days advanced notice.</a:t>
          </a:r>
        </a:p>
      </dsp:txBody>
      <dsp:txXfrm>
        <a:off x="836323" y="908511"/>
        <a:ext cx="9679276" cy="724089"/>
      </dsp:txXfrm>
    </dsp:sp>
    <dsp:sp modelId="{BA791E8C-3028-49E5-B9C8-0B604A67FC1B}">
      <dsp:nvSpPr>
        <dsp:cNvPr id="0" name=""/>
        <dsp:cNvSpPr/>
      </dsp:nvSpPr>
      <dsp:spPr>
        <a:xfrm>
          <a:off x="0" y="1813624"/>
          <a:ext cx="10515600" cy="724089"/>
        </a:xfrm>
        <a:prstGeom prst="roundRect">
          <a:avLst>
            <a:gd name="adj" fmla="val 1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dsp:style>
    </dsp:sp>
    <dsp:sp modelId="{DBF0B8A1-6F74-4BA7-A3B7-E0B0FEC07B76}">
      <dsp:nvSpPr>
        <dsp:cNvPr id="0" name=""/>
        <dsp:cNvSpPr/>
      </dsp:nvSpPr>
      <dsp:spPr>
        <a:xfrm>
          <a:off x="219037" y="1976544"/>
          <a:ext cx="398249" cy="3982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9B7837-058C-419A-9CC8-27DA43EF63AA}">
      <dsp:nvSpPr>
        <dsp:cNvPr id="0" name=""/>
        <dsp:cNvSpPr/>
      </dsp:nvSpPr>
      <dsp:spPr>
        <a:xfrm>
          <a:off x="836323" y="1813624"/>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en-US" sz="1900" kern="1200"/>
            <a:t>Be professional. Complete a Limited Leave Request as soon as you return to the clerkship. </a:t>
          </a:r>
        </a:p>
      </dsp:txBody>
      <dsp:txXfrm>
        <a:off x="836323" y="1813624"/>
        <a:ext cx="9679276" cy="724089"/>
      </dsp:txXfrm>
    </dsp:sp>
    <dsp:sp modelId="{08B94A42-E4F3-42CF-B327-25B176174ADC}">
      <dsp:nvSpPr>
        <dsp:cNvPr id="0" name=""/>
        <dsp:cNvSpPr/>
      </dsp:nvSpPr>
      <dsp:spPr>
        <a:xfrm>
          <a:off x="0" y="2718736"/>
          <a:ext cx="10515600" cy="724089"/>
        </a:xfrm>
        <a:prstGeom prst="roundRect">
          <a:avLst>
            <a:gd name="adj" fmla="val 10000"/>
          </a:avLst>
        </a:prstGeom>
        <a:solidFill>
          <a:schemeClr val="accent2">
            <a:hueOff val="-1091522"/>
            <a:satOff val="-62946"/>
            <a:lumOff val="6471"/>
            <a:alphaOff val="0"/>
          </a:schemeClr>
        </a:solidFill>
        <a:ln>
          <a:noFill/>
        </a:ln>
        <a:effectLst/>
      </dsp:spPr>
      <dsp:style>
        <a:lnRef idx="0">
          <a:scrgbClr r="0" g="0" b="0"/>
        </a:lnRef>
        <a:fillRef idx="1">
          <a:scrgbClr r="0" g="0" b="0"/>
        </a:fillRef>
        <a:effectRef idx="0">
          <a:scrgbClr r="0" g="0" b="0"/>
        </a:effectRef>
        <a:fontRef idx="minor"/>
      </dsp:style>
    </dsp:sp>
    <dsp:sp modelId="{50B65E1C-7146-41DD-B68B-EB731BF4E151}">
      <dsp:nvSpPr>
        <dsp:cNvPr id="0" name=""/>
        <dsp:cNvSpPr/>
      </dsp:nvSpPr>
      <dsp:spPr>
        <a:xfrm>
          <a:off x="219037" y="2881656"/>
          <a:ext cx="398249" cy="3982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31F3CC-B5A1-4087-A330-47D9EDEAFD54}">
      <dsp:nvSpPr>
        <dsp:cNvPr id="0" name=""/>
        <dsp:cNvSpPr/>
      </dsp:nvSpPr>
      <dsp:spPr>
        <a:xfrm>
          <a:off x="836323" y="2718736"/>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en-US" sz="1900" kern="1200"/>
            <a:t>No questions asked policy to preserve student privacy. </a:t>
          </a:r>
        </a:p>
      </dsp:txBody>
      <dsp:txXfrm>
        <a:off x="836323" y="2718736"/>
        <a:ext cx="9679276" cy="724089"/>
      </dsp:txXfrm>
    </dsp:sp>
    <dsp:sp modelId="{3C104293-33FE-4C72-B329-6897770FDAF8}">
      <dsp:nvSpPr>
        <dsp:cNvPr id="0" name=""/>
        <dsp:cNvSpPr/>
      </dsp:nvSpPr>
      <dsp:spPr>
        <a:xfrm>
          <a:off x="0" y="3623848"/>
          <a:ext cx="10515600" cy="724089"/>
        </a:xfrm>
        <a:prstGeom prst="roundRect">
          <a:avLst>
            <a:gd name="adj" fmla="val 1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dsp:style>
    </dsp:sp>
    <dsp:sp modelId="{D18CAAD7-9AE8-4804-A3FC-1E5B8606DFF3}">
      <dsp:nvSpPr>
        <dsp:cNvPr id="0" name=""/>
        <dsp:cNvSpPr/>
      </dsp:nvSpPr>
      <dsp:spPr>
        <a:xfrm>
          <a:off x="219037" y="3786768"/>
          <a:ext cx="398249" cy="3982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789A56-DDE1-4C21-B515-434B3F08E67C}">
      <dsp:nvSpPr>
        <dsp:cNvPr id="0" name=""/>
        <dsp:cNvSpPr/>
      </dsp:nvSpPr>
      <dsp:spPr>
        <a:xfrm>
          <a:off x="836323" y="3623848"/>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en-US" sz="1900" kern="1200"/>
            <a:t>However, if you are struggling, please reach out to your CD.  We can help you!</a:t>
          </a:r>
        </a:p>
      </dsp:txBody>
      <dsp:txXfrm>
        <a:off x="836323" y="3623848"/>
        <a:ext cx="9679276" cy="7240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D1131B-C2AA-4452-BBED-FD8AA4739E6F}">
      <dsp:nvSpPr>
        <dsp:cNvPr id="0" name=""/>
        <dsp:cNvSpPr/>
      </dsp:nvSpPr>
      <dsp:spPr>
        <a:xfrm>
          <a:off x="1854763" y="522707"/>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40E4D1-DD36-42C3-9883-3B671E74A401}">
      <dsp:nvSpPr>
        <dsp:cNvPr id="0" name=""/>
        <dsp:cNvSpPr/>
      </dsp:nvSpPr>
      <dsp:spPr>
        <a:xfrm>
          <a:off x="479556" y="2637913"/>
          <a:ext cx="4694414" cy="1318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pPr>
          <a:r>
            <a:rPr lang="en-US" sz="2200" kern="1200" dirty="0"/>
            <a:t>SASSI Take Care</a:t>
          </a:r>
        </a:p>
        <a:p>
          <a:pPr marL="0" lvl="0" indent="0" algn="ctr" defTabSz="977900">
            <a:lnSpc>
              <a:spcPct val="90000"/>
            </a:lnSpc>
            <a:spcBef>
              <a:spcPct val="0"/>
            </a:spcBef>
            <a:spcAft>
              <a:spcPct val="35000"/>
            </a:spcAft>
            <a:buNone/>
          </a:pPr>
          <a:r>
            <a:rPr lang="en-US" sz="2200" kern="1200" dirty="0">
              <a:hlinkClick xmlns:r="http://schemas.openxmlformats.org/officeDocument/2006/relationships" r:id="rId3"/>
            </a:rPr>
            <a:t>https://uthsc.edu/sassi/</a:t>
          </a:r>
          <a:endParaRPr lang="en-US" sz="2200" kern="1200" dirty="0"/>
        </a:p>
      </dsp:txBody>
      <dsp:txXfrm>
        <a:off x="479556" y="2637913"/>
        <a:ext cx="4694414" cy="1318125"/>
      </dsp:txXfrm>
    </dsp:sp>
    <dsp:sp modelId="{929D660D-A739-402D-BEC7-90E48956F702}">
      <dsp:nvSpPr>
        <dsp:cNvPr id="0" name=""/>
        <dsp:cNvSpPr/>
      </dsp:nvSpPr>
      <dsp:spPr>
        <a:xfrm>
          <a:off x="7285867" y="596395"/>
          <a:ext cx="1944000" cy="1944000"/>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2B310-5AE0-44DF-99AA-8CC58E5AFA8E}">
      <dsp:nvSpPr>
        <dsp:cNvPr id="0" name=""/>
        <dsp:cNvSpPr/>
      </dsp:nvSpPr>
      <dsp:spPr>
        <a:xfrm>
          <a:off x="5873422" y="2566887"/>
          <a:ext cx="4655793" cy="1911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pPr>
          <a:r>
            <a:rPr lang="en-US" sz="2100" kern="1200" dirty="0"/>
            <a:t>Counseling services</a:t>
          </a:r>
        </a:p>
        <a:p>
          <a:pPr marL="0" lvl="0" indent="0" algn="ctr" defTabSz="933450">
            <a:lnSpc>
              <a:spcPct val="90000"/>
            </a:lnSpc>
            <a:spcBef>
              <a:spcPct val="0"/>
            </a:spcBef>
            <a:spcAft>
              <a:spcPct val="35000"/>
            </a:spcAft>
            <a:buNone/>
          </a:pPr>
          <a:r>
            <a:rPr lang="en-US" sz="2100" kern="1200" dirty="0">
              <a:hlinkClick xmlns:r="http://schemas.openxmlformats.org/officeDocument/2006/relationships" r:id="rId6"/>
            </a:rPr>
            <a:t>https://www.uthsc.edu/student-health-services/behavioral-health/index.php</a:t>
          </a:r>
          <a:endParaRPr lang="en-US" sz="2100" kern="1200" dirty="0"/>
        </a:p>
      </dsp:txBody>
      <dsp:txXfrm>
        <a:off x="5873422" y="2566887"/>
        <a:ext cx="4655793" cy="191185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3F34B0-F55E-C548-A4A8-33A02E69BE61}" type="datetimeFigureOut">
              <a:rPr lang="en-US" smtClean="0"/>
              <a:t>11/29/2021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72E8FE-5F2F-6F41-A1B2-4114E7C01A82}" type="slidenum">
              <a:rPr lang="en-US" smtClean="0"/>
              <a:t>‹#›</a:t>
            </a:fld>
            <a:endParaRPr lang="en-US"/>
          </a:p>
        </p:txBody>
      </p:sp>
    </p:spTree>
    <p:extLst>
      <p:ext uri="{BB962C8B-B14F-4D97-AF65-F5344CB8AC3E}">
        <p14:creationId xmlns:p14="http://schemas.microsoft.com/office/powerpoint/2010/main" val="3028227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72E8FE-5F2F-6F41-A1B2-4114E7C01A82}" type="slidenum">
              <a:rPr lang="en-US" smtClean="0"/>
              <a:t>1</a:t>
            </a:fld>
            <a:endParaRPr lang="en-US"/>
          </a:p>
        </p:txBody>
      </p:sp>
    </p:spTree>
    <p:extLst>
      <p:ext uri="{BB962C8B-B14F-4D97-AF65-F5344CB8AC3E}">
        <p14:creationId xmlns:p14="http://schemas.microsoft.com/office/powerpoint/2010/main" val="3448589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72E8FE-5F2F-6F41-A1B2-4114E7C01A82}" type="slidenum">
              <a:rPr lang="en-US" smtClean="0"/>
              <a:t>10</a:t>
            </a:fld>
            <a:endParaRPr lang="en-US"/>
          </a:p>
        </p:txBody>
      </p:sp>
    </p:spTree>
    <p:extLst>
      <p:ext uri="{BB962C8B-B14F-4D97-AF65-F5344CB8AC3E}">
        <p14:creationId xmlns:p14="http://schemas.microsoft.com/office/powerpoint/2010/main" val="3892115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72E8FE-5F2F-6F41-A1B2-4114E7C01A82}" type="slidenum">
              <a:rPr lang="en-US" smtClean="0"/>
              <a:t>11</a:t>
            </a:fld>
            <a:endParaRPr lang="en-US"/>
          </a:p>
        </p:txBody>
      </p:sp>
    </p:spTree>
    <p:extLst>
      <p:ext uri="{BB962C8B-B14F-4D97-AF65-F5344CB8AC3E}">
        <p14:creationId xmlns:p14="http://schemas.microsoft.com/office/powerpoint/2010/main" val="653836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72E8FE-5F2F-6F41-A1B2-4114E7C01A82}" type="slidenum">
              <a:rPr lang="en-US" smtClean="0"/>
              <a:t>12</a:t>
            </a:fld>
            <a:endParaRPr lang="en-US"/>
          </a:p>
        </p:txBody>
      </p:sp>
    </p:spTree>
    <p:extLst>
      <p:ext uri="{BB962C8B-B14F-4D97-AF65-F5344CB8AC3E}">
        <p14:creationId xmlns:p14="http://schemas.microsoft.com/office/powerpoint/2010/main" val="2374877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72E8FE-5F2F-6F41-A1B2-4114E7C01A82}" type="slidenum">
              <a:rPr lang="en-US" smtClean="0"/>
              <a:t>13</a:t>
            </a:fld>
            <a:endParaRPr lang="en-US"/>
          </a:p>
        </p:txBody>
      </p:sp>
    </p:spTree>
    <p:extLst>
      <p:ext uri="{BB962C8B-B14F-4D97-AF65-F5344CB8AC3E}">
        <p14:creationId xmlns:p14="http://schemas.microsoft.com/office/powerpoint/2010/main" val="1026193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72E8FE-5F2F-6F41-A1B2-4114E7C01A82}" type="slidenum">
              <a:rPr lang="en-US" smtClean="0"/>
              <a:t>14</a:t>
            </a:fld>
            <a:endParaRPr lang="en-US"/>
          </a:p>
        </p:txBody>
      </p:sp>
    </p:spTree>
    <p:extLst>
      <p:ext uri="{BB962C8B-B14F-4D97-AF65-F5344CB8AC3E}">
        <p14:creationId xmlns:p14="http://schemas.microsoft.com/office/powerpoint/2010/main" val="1134344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t>What counts as a wellness day? </a:t>
            </a:r>
          </a:p>
          <a:p>
            <a:pPr lvl="1"/>
            <a:r>
              <a:rPr lang="en-US" sz="1700" dirty="0"/>
              <a:t>Important life events (weddings, reunions, etc.)</a:t>
            </a:r>
          </a:p>
          <a:p>
            <a:pPr lvl="1"/>
            <a:r>
              <a:rPr lang="en-US" sz="1700" dirty="0"/>
              <a:t>Nondisclosed reasons (counseling appointments, “mental health day”, rest, recharge, reboot)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962C46-3627-6A4C-A9F5-63A42F025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845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72E8FE-5F2F-6F41-A1B2-4114E7C01A82}" type="slidenum">
              <a:rPr lang="en-US" smtClean="0"/>
              <a:t>16</a:t>
            </a:fld>
            <a:endParaRPr lang="en-US"/>
          </a:p>
        </p:txBody>
      </p:sp>
    </p:spTree>
    <p:extLst>
      <p:ext uri="{BB962C8B-B14F-4D97-AF65-F5344CB8AC3E}">
        <p14:creationId xmlns:p14="http://schemas.microsoft.com/office/powerpoint/2010/main" val="1228305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72E8FE-5F2F-6F41-A1B2-4114E7C01A82}" type="slidenum">
              <a:rPr lang="en-US" smtClean="0"/>
              <a:t>17</a:t>
            </a:fld>
            <a:endParaRPr lang="en-US"/>
          </a:p>
        </p:txBody>
      </p:sp>
    </p:spTree>
    <p:extLst>
      <p:ext uri="{BB962C8B-B14F-4D97-AF65-F5344CB8AC3E}">
        <p14:creationId xmlns:p14="http://schemas.microsoft.com/office/powerpoint/2010/main" val="3903417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72E8FE-5F2F-6F41-A1B2-4114E7C01A82}" type="slidenum">
              <a:rPr lang="en-US" smtClean="0"/>
              <a:t>18</a:t>
            </a:fld>
            <a:endParaRPr lang="en-US"/>
          </a:p>
        </p:txBody>
      </p:sp>
    </p:spTree>
    <p:extLst>
      <p:ext uri="{BB962C8B-B14F-4D97-AF65-F5344CB8AC3E}">
        <p14:creationId xmlns:p14="http://schemas.microsoft.com/office/powerpoint/2010/main" val="3751690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72E8FE-5F2F-6F41-A1B2-4114E7C01A82}" type="slidenum">
              <a:rPr lang="en-US" smtClean="0"/>
              <a:t>19</a:t>
            </a:fld>
            <a:endParaRPr lang="en-US"/>
          </a:p>
        </p:txBody>
      </p:sp>
    </p:spTree>
    <p:extLst>
      <p:ext uri="{BB962C8B-B14F-4D97-AF65-F5344CB8AC3E}">
        <p14:creationId xmlns:p14="http://schemas.microsoft.com/office/powerpoint/2010/main" val="503331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72E8FE-5F2F-6F41-A1B2-4114E7C01A82}" type="slidenum">
              <a:rPr lang="en-US" smtClean="0"/>
              <a:t>2</a:t>
            </a:fld>
            <a:endParaRPr lang="en-US"/>
          </a:p>
        </p:txBody>
      </p:sp>
    </p:spTree>
    <p:extLst>
      <p:ext uri="{BB962C8B-B14F-4D97-AF65-F5344CB8AC3E}">
        <p14:creationId xmlns:p14="http://schemas.microsoft.com/office/powerpoint/2010/main" val="36614410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72E8FE-5F2F-6F41-A1B2-4114E7C01A82}" type="slidenum">
              <a:rPr lang="en-US" smtClean="0"/>
              <a:t>20</a:t>
            </a:fld>
            <a:endParaRPr lang="en-US"/>
          </a:p>
        </p:txBody>
      </p:sp>
    </p:spTree>
    <p:extLst>
      <p:ext uri="{BB962C8B-B14F-4D97-AF65-F5344CB8AC3E}">
        <p14:creationId xmlns:p14="http://schemas.microsoft.com/office/powerpoint/2010/main" val="4263581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72E8FE-5F2F-6F41-A1B2-4114E7C01A82}" type="slidenum">
              <a:rPr lang="en-US" smtClean="0"/>
              <a:t>21</a:t>
            </a:fld>
            <a:endParaRPr lang="en-US"/>
          </a:p>
        </p:txBody>
      </p:sp>
    </p:spTree>
    <p:extLst>
      <p:ext uri="{BB962C8B-B14F-4D97-AF65-F5344CB8AC3E}">
        <p14:creationId xmlns:p14="http://schemas.microsoft.com/office/powerpoint/2010/main" val="4103331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72E8FE-5F2F-6F41-A1B2-4114E7C01A82}" type="slidenum">
              <a:rPr lang="en-US" smtClean="0"/>
              <a:t>22</a:t>
            </a:fld>
            <a:endParaRPr lang="en-US"/>
          </a:p>
        </p:txBody>
      </p:sp>
    </p:spTree>
    <p:extLst>
      <p:ext uri="{BB962C8B-B14F-4D97-AF65-F5344CB8AC3E}">
        <p14:creationId xmlns:p14="http://schemas.microsoft.com/office/powerpoint/2010/main" val="1781228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72E8FE-5F2F-6F41-A1B2-4114E7C01A82}" type="slidenum">
              <a:rPr lang="en-US" smtClean="0"/>
              <a:t>23</a:t>
            </a:fld>
            <a:endParaRPr lang="en-US"/>
          </a:p>
        </p:txBody>
      </p:sp>
    </p:spTree>
    <p:extLst>
      <p:ext uri="{BB962C8B-B14F-4D97-AF65-F5344CB8AC3E}">
        <p14:creationId xmlns:p14="http://schemas.microsoft.com/office/powerpoint/2010/main" val="180176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72E8FE-5F2F-6F41-A1B2-4114E7C01A82}" type="slidenum">
              <a:rPr lang="en-US" smtClean="0"/>
              <a:t>24</a:t>
            </a:fld>
            <a:endParaRPr lang="en-US"/>
          </a:p>
        </p:txBody>
      </p:sp>
    </p:spTree>
    <p:extLst>
      <p:ext uri="{BB962C8B-B14F-4D97-AF65-F5344CB8AC3E}">
        <p14:creationId xmlns:p14="http://schemas.microsoft.com/office/powerpoint/2010/main" val="4013930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72E8FE-5F2F-6F41-A1B2-4114E7C01A82}" type="slidenum">
              <a:rPr lang="en-US" smtClean="0"/>
              <a:t>25</a:t>
            </a:fld>
            <a:endParaRPr lang="en-US"/>
          </a:p>
        </p:txBody>
      </p:sp>
    </p:spTree>
    <p:extLst>
      <p:ext uri="{BB962C8B-B14F-4D97-AF65-F5344CB8AC3E}">
        <p14:creationId xmlns:p14="http://schemas.microsoft.com/office/powerpoint/2010/main" val="590556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72E8FE-5F2F-6F41-A1B2-4114E7C01A82}" type="slidenum">
              <a:rPr lang="en-US" smtClean="0"/>
              <a:t>26</a:t>
            </a:fld>
            <a:endParaRPr lang="en-US"/>
          </a:p>
        </p:txBody>
      </p:sp>
    </p:spTree>
    <p:extLst>
      <p:ext uri="{BB962C8B-B14F-4D97-AF65-F5344CB8AC3E}">
        <p14:creationId xmlns:p14="http://schemas.microsoft.com/office/powerpoint/2010/main" val="8883621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72E8FE-5F2F-6F41-A1B2-4114E7C01A82}" type="slidenum">
              <a:rPr lang="en-US" smtClean="0"/>
              <a:t>27</a:t>
            </a:fld>
            <a:endParaRPr lang="en-US"/>
          </a:p>
        </p:txBody>
      </p:sp>
    </p:spTree>
    <p:extLst>
      <p:ext uri="{BB962C8B-B14F-4D97-AF65-F5344CB8AC3E}">
        <p14:creationId xmlns:p14="http://schemas.microsoft.com/office/powerpoint/2010/main" val="1974008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72E8FE-5F2F-6F41-A1B2-4114E7C01A82}" type="slidenum">
              <a:rPr lang="en-US" smtClean="0"/>
              <a:t>3</a:t>
            </a:fld>
            <a:endParaRPr lang="en-US"/>
          </a:p>
        </p:txBody>
      </p:sp>
    </p:spTree>
    <p:extLst>
      <p:ext uri="{BB962C8B-B14F-4D97-AF65-F5344CB8AC3E}">
        <p14:creationId xmlns:p14="http://schemas.microsoft.com/office/powerpoint/2010/main" val="2874410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72E8FE-5F2F-6F41-A1B2-4114E7C01A82}" type="slidenum">
              <a:rPr lang="en-US" smtClean="0"/>
              <a:t>4</a:t>
            </a:fld>
            <a:endParaRPr lang="en-US"/>
          </a:p>
        </p:txBody>
      </p:sp>
    </p:spTree>
    <p:extLst>
      <p:ext uri="{BB962C8B-B14F-4D97-AF65-F5344CB8AC3E}">
        <p14:creationId xmlns:p14="http://schemas.microsoft.com/office/powerpoint/2010/main" val="3948827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72E8FE-5F2F-6F41-A1B2-4114E7C01A82}" type="slidenum">
              <a:rPr lang="en-US" smtClean="0"/>
              <a:t>5</a:t>
            </a:fld>
            <a:endParaRPr lang="en-US"/>
          </a:p>
        </p:txBody>
      </p:sp>
    </p:spTree>
    <p:extLst>
      <p:ext uri="{BB962C8B-B14F-4D97-AF65-F5344CB8AC3E}">
        <p14:creationId xmlns:p14="http://schemas.microsoft.com/office/powerpoint/2010/main" val="1088530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72E8FE-5F2F-6F41-A1B2-4114E7C01A82}" type="slidenum">
              <a:rPr lang="en-US" smtClean="0"/>
              <a:t>6</a:t>
            </a:fld>
            <a:endParaRPr lang="en-US"/>
          </a:p>
        </p:txBody>
      </p:sp>
    </p:spTree>
    <p:extLst>
      <p:ext uri="{BB962C8B-B14F-4D97-AF65-F5344CB8AC3E}">
        <p14:creationId xmlns:p14="http://schemas.microsoft.com/office/powerpoint/2010/main" val="48482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72E8FE-5F2F-6F41-A1B2-4114E7C01A82}" type="slidenum">
              <a:rPr lang="en-US" smtClean="0"/>
              <a:t>7</a:t>
            </a:fld>
            <a:endParaRPr lang="en-US"/>
          </a:p>
        </p:txBody>
      </p:sp>
    </p:spTree>
    <p:extLst>
      <p:ext uri="{BB962C8B-B14F-4D97-AF65-F5344CB8AC3E}">
        <p14:creationId xmlns:p14="http://schemas.microsoft.com/office/powerpoint/2010/main" val="1904460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72E8FE-5F2F-6F41-A1B2-4114E7C01A82}" type="slidenum">
              <a:rPr lang="en-US" smtClean="0"/>
              <a:t>8</a:t>
            </a:fld>
            <a:endParaRPr lang="en-US"/>
          </a:p>
        </p:txBody>
      </p:sp>
    </p:spTree>
    <p:extLst>
      <p:ext uri="{BB962C8B-B14F-4D97-AF65-F5344CB8AC3E}">
        <p14:creationId xmlns:p14="http://schemas.microsoft.com/office/powerpoint/2010/main" val="3926377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72E8FE-5F2F-6F41-A1B2-4114E7C01A82}" type="slidenum">
              <a:rPr lang="en-US" smtClean="0"/>
              <a:t>9</a:t>
            </a:fld>
            <a:endParaRPr lang="en-US"/>
          </a:p>
        </p:txBody>
      </p:sp>
    </p:spTree>
    <p:extLst>
      <p:ext uri="{BB962C8B-B14F-4D97-AF65-F5344CB8AC3E}">
        <p14:creationId xmlns:p14="http://schemas.microsoft.com/office/powerpoint/2010/main" val="230562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B1523-855E-F541-A8E5-CC4562AB03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1551A7-B48E-D34B-8644-C017B5F70E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FC7490-372B-604B-9FFD-D2979E8EB2FD}"/>
              </a:ext>
            </a:extLst>
          </p:cNvPr>
          <p:cNvSpPr>
            <a:spLocks noGrp="1"/>
          </p:cNvSpPr>
          <p:nvPr>
            <p:ph type="dt" sz="half" idx="10"/>
          </p:nvPr>
        </p:nvSpPr>
        <p:spPr/>
        <p:txBody>
          <a:bodyPr/>
          <a:lstStyle/>
          <a:p>
            <a:fld id="{17568DAC-4101-A840-8393-C499674B151A}" type="datetimeFigureOut">
              <a:rPr lang="en-US" smtClean="0"/>
              <a:t>11/29/2021</a:t>
            </a:fld>
            <a:endParaRPr lang="en-US"/>
          </a:p>
        </p:txBody>
      </p:sp>
      <p:sp>
        <p:nvSpPr>
          <p:cNvPr id="5" name="Footer Placeholder 4">
            <a:extLst>
              <a:ext uri="{FF2B5EF4-FFF2-40B4-BE49-F238E27FC236}">
                <a16:creationId xmlns:a16="http://schemas.microsoft.com/office/drawing/2014/main" id="{AB76ABE7-C795-F941-981A-7D19A6B1E3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2984F4-E32A-4541-9822-AE33F00D369D}"/>
              </a:ext>
            </a:extLst>
          </p:cNvPr>
          <p:cNvSpPr>
            <a:spLocks noGrp="1"/>
          </p:cNvSpPr>
          <p:nvPr>
            <p:ph type="sldNum" sz="quarter" idx="12"/>
          </p:nvPr>
        </p:nvSpPr>
        <p:spPr/>
        <p:txBody>
          <a:bodyPr/>
          <a:lstStyle/>
          <a:p>
            <a:fld id="{F5EFA053-CECB-4E49-ACC0-AA33CABBF7A3}" type="slidenum">
              <a:rPr lang="en-US" smtClean="0"/>
              <a:t>‹#›</a:t>
            </a:fld>
            <a:endParaRPr lang="en-US"/>
          </a:p>
        </p:txBody>
      </p:sp>
    </p:spTree>
    <p:extLst>
      <p:ext uri="{BB962C8B-B14F-4D97-AF65-F5344CB8AC3E}">
        <p14:creationId xmlns:p14="http://schemas.microsoft.com/office/powerpoint/2010/main" val="3924144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A5791-167C-1A45-8EC2-D1DFF06A88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A833E8-E8B9-2A4E-8970-AFFF5C835F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4A0EF-9695-8E46-A530-BA7458560EC6}"/>
              </a:ext>
            </a:extLst>
          </p:cNvPr>
          <p:cNvSpPr>
            <a:spLocks noGrp="1"/>
          </p:cNvSpPr>
          <p:nvPr>
            <p:ph type="dt" sz="half" idx="10"/>
          </p:nvPr>
        </p:nvSpPr>
        <p:spPr/>
        <p:txBody>
          <a:bodyPr/>
          <a:lstStyle/>
          <a:p>
            <a:fld id="{17568DAC-4101-A840-8393-C499674B151A}" type="datetimeFigureOut">
              <a:rPr lang="en-US" smtClean="0"/>
              <a:t>11/29/2021</a:t>
            </a:fld>
            <a:endParaRPr lang="en-US"/>
          </a:p>
        </p:txBody>
      </p:sp>
      <p:sp>
        <p:nvSpPr>
          <p:cNvPr id="5" name="Footer Placeholder 4">
            <a:extLst>
              <a:ext uri="{FF2B5EF4-FFF2-40B4-BE49-F238E27FC236}">
                <a16:creationId xmlns:a16="http://schemas.microsoft.com/office/drawing/2014/main" id="{579D3022-82B7-334B-B455-AEAA6A83F2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105526-1148-024C-9A15-E4B691788D8C}"/>
              </a:ext>
            </a:extLst>
          </p:cNvPr>
          <p:cNvSpPr>
            <a:spLocks noGrp="1"/>
          </p:cNvSpPr>
          <p:nvPr>
            <p:ph type="sldNum" sz="quarter" idx="12"/>
          </p:nvPr>
        </p:nvSpPr>
        <p:spPr/>
        <p:txBody>
          <a:bodyPr/>
          <a:lstStyle/>
          <a:p>
            <a:fld id="{F5EFA053-CECB-4E49-ACC0-AA33CABBF7A3}" type="slidenum">
              <a:rPr lang="en-US" smtClean="0"/>
              <a:t>‹#›</a:t>
            </a:fld>
            <a:endParaRPr lang="en-US"/>
          </a:p>
        </p:txBody>
      </p:sp>
    </p:spTree>
    <p:extLst>
      <p:ext uri="{BB962C8B-B14F-4D97-AF65-F5344CB8AC3E}">
        <p14:creationId xmlns:p14="http://schemas.microsoft.com/office/powerpoint/2010/main" val="1346428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53805A-957D-FC40-9CD4-56D4064090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4A6401-CE95-C444-8BBA-11A506288D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3B429A-3B4E-0244-B3F5-3CEE3258F361}"/>
              </a:ext>
            </a:extLst>
          </p:cNvPr>
          <p:cNvSpPr>
            <a:spLocks noGrp="1"/>
          </p:cNvSpPr>
          <p:nvPr>
            <p:ph type="dt" sz="half" idx="10"/>
          </p:nvPr>
        </p:nvSpPr>
        <p:spPr/>
        <p:txBody>
          <a:bodyPr/>
          <a:lstStyle/>
          <a:p>
            <a:fld id="{17568DAC-4101-A840-8393-C499674B151A}" type="datetimeFigureOut">
              <a:rPr lang="en-US" smtClean="0"/>
              <a:t>11/29/2021</a:t>
            </a:fld>
            <a:endParaRPr lang="en-US"/>
          </a:p>
        </p:txBody>
      </p:sp>
      <p:sp>
        <p:nvSpPr>
          <p:cNvPr id="5" name="Footer Placeholder 4">
            <a:extLst>
              <a:ext uri="{FF2B5EF4-FFF2-40B4-BE49-F238E27FC236}">
                <a16:creationId xmlns:a16="http://schemas.microsoft.com/office/drawing/2014/main" id="{F12DFC99-2BAF-D94A-84AB-41AA62C258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2085D7-A59B-DD42-8868-A714721203F3}"/>
              </a:ext>
            </a:extLst>
          </p:cNvPr>
          <p:cNvSpPr>
            <a:spLocks noGrp="1"/>
          </p:cNvSpPr>
          <p:nvPr>
            <p:ph type="sldNum" sz="quarter" idx="12"/>
          </p:nvPr>
        </p:nvSpPr>
        <p:spPr/>
        <p:txBody>
          <a:bodyPr/>
          <a:lstStyle/>
          <a:p>
            <a:fld id="{F5EFA053-CECB-4E49-ACC0-AA33CABBF7A3}" type="slidenum">
              <a:rPr lang="en-US" smtClean="0"/>
              <a:t>‹#›</a:t>
            </a:fld>
            <a:endParaRPr lang="en-US"/>
          </a:p>
        </p:txBody>
      </p:sp>
    </p:spTree>
    <p:extLst>
      <p:ext uri="{BB962C8B-B14F-4D97-AF65-F5344CB8AC3E}">
        <p14:creationId xmlns:p14="http://schemas.microsoft.com/office/powerpoint/2010/main" val="18871613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8229F-832D-2F45-9750-2D42957019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53EAAA-CC5F-4942-A56E-DE601CB7A0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4BCFEA-400B-A446-8EFA-A7993F2FFFFC}"/>
              </a:ext>
            </a:extLst>
          </p:cNvPr>
          <p:cNvSpPr>
            <a:spLocks noGrp="1"/>
          </p:cNvSpPr>
          <p:nvPr>
            <p:ph type="dt" sz="half" idx="10"/>
          </p:nvPr>
        </p:nvSpPr>
        <p:spPr/>
        <p:txBody>
          <a:bodyPr/>
          <a:lstStyle/>
          <a:p>
            <a:fld id="{ED291B17-9318-49DB-B28B-6E5994AE9581}" type="datetime1">
              <a:rPr lang="en-US" smtClean="0"/>
              <a:t>11/29/2021</a:t>
            </a:fld>
            <a:endParaRPr lang="en-US" dirty="0"/>
          </a:p>
        </p:txBody>
      </p:sp>
      <p:sp>
        <p:nvSpPr>
          <p:cNvPr id="5" name="Footer Placeholder 4">
            <a:extLst>
              <a:ext uri="{FF2B5EF4-FFF2-40B4-BE49-F238E27FC236}">
                <a16:creationId xmlns:a16="http://schemas.microsoft.com/office/drawing/2014/main" id="{0D314C97-76D3-9C47-B65E-99BD4D2B330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DA0C56B-8652-8544-90C4-15AED964D95E}"/>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45168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79EF-491A-564C-A100-99CCAFD4E0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D67D9C-F226-E943-A1DF-E0B7C7950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6AA83E-8776-AA4B-AC8F-E2C04D94DE2D}"/>
              </a:ext>
            </a:extLst>
          </p:cNvPr>
          <p:cNvSpPr>
            <a:spLocks noGrp="1"/>
          </p:cNvSpPr>
          <p:nvPr>
            <p:ph type="dt" sz="half" idx="10"/>
          </p:nvPr>
        </p:nvSpPr>
        <p:spPr/>
        <p:txBody>
          <a:bodyPr/>
          <a:lstStyle/>
          <a:p>
            <a:fld id="{78DD82B9-B8EE-4375-B6FF-88FA6ABB15D9}" type="datetime1">
              <a:rPr lang="en-US" smtClean="0"/>
              <a:t>11/29/2021</a:t>
            </a:fld>
            <a:endParaRPr lang="en-US" dirty="0"/>
          </a:p>
        </p:txBody>
      </p:sp>
      <p:sp>
        <p:nvSpPr>
          <p:cNvPr id="5" name="Footer Placeholder 4">
            <a:extLst>
              <a:ext uri="{FF2B5EF4-FFF2-40B4-BE49-F238E27FC236}">
                <a16:creationId xmlns:a16="http://schemas.microsoft.com/office/drawing/2014/main" id="{04A05E76-E50D-3F43-AEB3-E1CDBFC9232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3A04CA5-314F-AE4D-A1FA-AAD40F87CF61}"/>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62853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92B9A-D603-F749-B4E9-BC2B993D72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300A81-2873-FD4B-BA5E-BD69AFF1FC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FD4555-0CD3-F143-A766-0BA4AF33A166}"/>
              </a:ext>
            </a:extLst>
          </p:cNvPr>
          <p:cNvSpPr>
            <a:spLocks noGrp="1"/>
          </p:cNvSpPr>
          <p:nvPr>
            <p:ph type="dt" sz="half" idx="10"/>
          </p:nvPr>
        </p:nvSpPr>
        <p:spPr/>
        <p:txBody>
          <a:bodyPr/>
          <a:lstStyle/>
          <a:p>
            <a:fld id="{B2497495-0637-405E-AE64-5CC7506D51F5}" type="datetime1">
              <a:rPr lang="en-US" smtClean="0"/>
              <a:t>11/29/2021</a:t>
            </a:fld>
            <a:endParaRPr lang="en-US" dirty="0"/>
          </a:p>
        </p:txBody>
      </p:sp>
      <p:sp>
        <p:nvSpPr>
          <p:cNvPr id="5" name="Footer Placeholder 4">
            <a:extLst>
              <a:ext uri="{FF2B5EF4-FFF2-40B4-BE49-F238E27FC236}">
                <a16:creationId xmlns:a16="http://schemas.microsoft.com/office/drawing/2014/main" id="{22EE4DDF-56CA-DB48-A0E0-980656F235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A81595-F314-5642-B77D-BB744B650572}"/>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73226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5297-EC73-C847-874D-5D21ECFDFB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9E76DB-E4C1-B64E-B7C1-010B33D552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006F4C-2173-374B-A163-305B46E942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49C1B3-2A5A-FF40-9586-106B36811C5F}"/>
              </a:ext>
            </a:extLst>
          </p:cNvPr>
          <p:cNvSpPr>
            <a:spLocks noGrp="1"/>
          </p:cNvSpPr>
          <p:nvPr>
            <p:ph type="dt" sz="half" idx="10"/>
          </p:nvPr>
        </p:nvSpPr>
        <p:spPr/>
        <p:txBody>
          <a:bodyPr/>
          <a:lstStyle/>
          <a:p>
            <a:fld id="{7BFFD690-9426-415D-8B65-26881E07B2D4}" type="datetime1">
              <a:rPr lang="en-US" smtClean="0"/>
              <a:t>11/29/2021</a:t>
            </a:fld>
            <a:endParaRPr lang="en-US" dirty="0"/>
          </a:p>
        </p:txBody>
      </p:sp>
      <p:sp>
        <p:nvSpPr>
          <p:cNvPr id="6" name="Footer Placeholder 5">
            <a:extLst>
              <a:ext uri="{FF2B5EF4-FFF2-40B4-BE49-F238E27FC236}">
                <a16:creationId xmlns:a16="http://schemas.microsoft.com/office/drawing/2014/main" id="{F20069EE-26FB-AE47-8507-D61FEFAB25B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5D55902-3F50-404D-A9F7-A3C656EB54FE}"/>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109000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745C5-E718-CF4B-BF5C-B385409771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3A9113-9881-B447-A696-A96BCDA8E0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E76D73-B04B-D54F-AB4D-E7E4ACF5EB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A61399-F000-F64F-BB99-5D750AE149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228E6A-FC72-394E-B1BC-CC8F68ECE8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C52940-35D8-AC4A-827B-794F5505BEDD}"/>
              </a:ext>
            </a:extLst>
          </p:cNvPr>
          <p:cNvSpPr>
            <a:spLocks noGrp="1"/>
          </p:cNvSpPr>
          <p:nvPr>
            <p:ph type="dt" sz="half" idx="10"/>
          </p:nvPr>
        </p:nvSpPr>
        <p:spPr/>
        <p:txBody>
          <a:bodyPr/>
          <a:lstStyle/>
          <a:p>
            <a:fld id="{04C4989A-474C-40DE-95B9-011C28B71673}" type="datetime1">
              <a:rPr lang="en-US" smtClean="0"/>
              <a:t>11/29/2021</a:t>
            </a:fld>
            <a:endParaRPr lang="en-US" dirty="0"/>
          </a:p>
        </p:txBody>
      </p:sp>
      <p:sp>
        <p:nvSpPr>
          <p:cNvPr id="8" name="Footer Placeholder 7">
            <a:extLst>
              <a:ext uri="{FF2B5EF4-FFF2-40B4-BE49-F238E27FC236}">
                <a16:creationId xmlns:a16="http://schemas.microsoft.com/office/drawing/2014/main" id="{C59676A8-4640-5A40-92C6-DB076880392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62A044A-2C88-E244-8EE3-FD22013CDBD2}"/>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85970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0627E-3C23-E04D-8BE1-5BBF1740F5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957BCE-5AE7-3447-B34A-087AD4892979}"/>
              </a:ext>
            </a:extLst>
          </p:cNvPr>
          <p:cNvSpPr>
            <a:spLocks noGrp="1"/>
          </p:cNvSpPr>
          <p:nvPr>
            <p:ph type="dt" sz="half" idx="10"/>
          </p:nvPr>
        </p:nvSpPr>
        <p:spPr/>
        <p:txBody>
          <a:bodyPr/>
          <a:lstStyle/>
          <a:p>
            <a:fld id="{5DB4ED54-5B5E-4A04-93D3-5772E3CE3818}" type="datetime1">
              <a:rPr lang="en-US" smtClean="0"/>
              <a:t>11/29/2021</a:t>
            </a:fld>
            <a:endParaRPr lang="en-US" dirty="0"/>
          </a:p>
        </p:txBody>
      </p:sp>
      <p:sp>
        <p:nvSpPr>
          <p:cNvPr id="4" name="Footer Placeholder 3">
            <a:extLst>
              <a:ext uri="{FF2B5EF4-FFF2-40B4-BE49-F238E27FC236}">
                <a16:creationId xmlns:a16="http://schemas.microsoft.com/office/drawing/2014/main" id="{35A01BCF-5975-DE46-887E-6827F141D8E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327E4BB-3265-7C4B-94B9-3FB54BE7F77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40622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B6A942-DA58-6840-B8F2-AA2C0BE55854}"/>
              </a:ext>
            </a:extLst>
          </p:cNvPr>
          <p:cNvSpPr>
            <a:spLocks noGrp="1"/>
          </p:cNvSpPr>
          <p:nvPr>
            <p:ph type="dt" sz="half" idx="10"/>
          </p:nvPr>
        </p:nvSpPr>
        <p:spPr/>
        <p:txBody>
          <a:bodyPr/>
          <a:lstStyle/>
          <a:p>
            <a:fld id="{4EDE50D6-574B-40AF-946F-D52A04ADE379}" type="datetime1">
              <a:rPr lang="en-US" smtClean="0"/>
              <a:t>11/29/2021</a:t>
            </a:fld>
            <a:endParaRPr lang="en-US" dirty="0"/>
          </a:p>
        </p:txBody>
      </p:sp>
      <p:sp>
        <p:nvSpPr>
          <p:cNvPr id="3" name="Footer Placeholder 2">
            <a:extLst>
              <a:ext uri="{FF2B5EF4-FFF2-40B4-BE49-F238E27FC236}">
                <a16:creationId xmlns:a16="http://schemas.microsoft.com/office/drawing/2014/main" id="{69E86542-562A-8840-B6E5-AD5B47B096C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76040B0-B550-6C46-9705-50C2BF24A476}"/>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16544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9D711-6DC1-E742-AA37-5A8FB57C1C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76391E-0F09-F94B-8A26-ABF1742D14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D15295-93CC-6749-B128-DC028BA3EC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E5DC03-2890-2247-BBFE-435A2A1BE644}"/>
              </a:ext>
            </a:extLst>
          </p:cNvPr>
          <p:cNvSpPr>
            <a:spLocks noGrp="1"/>
          </p:cNvSpPr>
          <p:nvPr>
            <p:ph type="dt" sz="half" idx="10"/>
          </p:nvPr>
        </p:nvSpPr>
        <p:spPr/>
        <p:txBody>
          <a:bodyPr/>
          <a:lstStyle/>
          <a:p>
            <a:fld id="{D82884F1-FFEA-405F-9602-3DCA865EDA4E}" type="datetime1">
              <a:rPr lang="en-US" smtClean="0"/>
              <a:t>11/29/2021</a:t>
            </a:fld>
            <a:endParaRPr lang="en-US" dirty="0"/>
          </a:p>
        </p:txBody>
      </p:sp>
      <p:sp>
        <p:nvSpPr>
          <p:cNvPr id="6" name="Footer Placeholder 5">
            <a:extLst>
              <a:ext uri="{FF2B5EF4-FFF2-40B4-BE49-F238E27FC236}">
                <a16:creationId xmlns:a16="http://schemas.microsoft.com/office/drawing/2014/main" id="{F5CC6126-7484-0246-99B5-91AC8698838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61B6DD0-AFDA-944E-9EAC-5971007908ED}"/>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839288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A6A4-276C-024C-BF52-5ECFE3A2FE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244466-C95D-6C42-B6EB-E6ED806483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B6292F-1B66-C342-93F1-BCF6DD51C241}"/>
              </a:ext>
            </a:extLst>
          </p:cNvPr>
          <p:cNvSpPr>
            <a:spLocks noGrp="1"/>
          </p:cNvSpPr>
          <p:nvPr>
            <p:ph type="dt" sz="half" idx="10"/>
          </p:nvPr>
        </p:nvSpPr>
        <p:spPr/>
        <p:txBody>
          <a:bodyPr/>
          <a:lstStyle/>
          <a:p>
            <a:fld id="{17568DAC-4101-A840-8393-C499674B151A}" type="datetimeFigureOut">
              <a:rPr lang="en-US" smtClean="0"/>
              <a:t>11/29/2021</a:t>
            </a:fld>
            <a:endParaRPr lang="en-US"/>
          </a:p>
        </p:txBody>
      </p:sp>
      <p:sp>
        <p:nvSpPr>
          <p:cNvPr id="5" name="Footer Placeholder 4">
            <a:extLst>
              <a:ext uri="{FF2B5EF4-FFF2-40B4-BE49-F238E27FC236}">
                <a16:creationId xmlns:a16="http://schemas.microsoft.com/office/drawing/2014/main" id="{C24CCECC-2F52-8149-9E1C-EF5EE081BB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5290C2-AAC3-1349-BF61-EFBEE4082AF4}"/>
              </a:ext>
            </a:extLst>
          </p:cNvPr>
          <p:cNvSpPr>
            <a:spLocks noGrp="1"/>
          </p:cNvSpPr>
          <p:nvPr>
            <p:ph type="sldNum" sz="quarter" idx="12"/>
          </p:nvPr>
        </p:nvSpPr>
        <p:spPr/>
        <p:txBody>
          <a:bodyPr/>
          <a:lstStyle/>
          <a:p>
            <a:fld id="{F5EFA053-CECB-4E49-ACC0-AA33CABBF7A3}" type="slidenum">
              <a:rPr lang="en-US" smtClean="0"/>
              <a:t>‹#›</a:t>
            </a:fld>
            <a:endParaRPr lang="en-US"/>
          </a:p>
        </p:txBody>
      </p:sp>
    </p:spTree>
    <p:extLst>
      <p:ext uri="{BB962C8B-B14F-4D97-AF65-F5344CB8AC3E}">
        <p14:creationId xmlns:p14="http://schemas.microsoft.com/office/powerpoint/2010/main" val="23704821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78839-3E90-4441-92BA-A961C66273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417598-CEF7-8C42-9DE6-E8CF537023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E46F5DA-72C0-B44C-A360-6D3E1EF6F7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FC18D2-324B-7D4B-A7AA-E10A3B5A098F}"/>
              </a:ext>
            </a:extLst>
          </p:cNvPr>
          <p:cNvSpPr>
            <a:spLocks noGrp="1"/>
          </p:cNvSpPr>
          <p:nvPr>
            <p:ph type="dt" sz="half" idx="10"/>
          </p:nvPr>
        </p:nvSpPr>
        <p:spPr/>
        <p:txBody>
          <a:bodyPr/>
          <a:lstStyle/>
          <a:p>
            <a:fld id="{7E18DB4A-8810-4A10-AD5C-D5E2C667F5B3}" type="datetime1">
              <a:rPr lang="en-US" smtClean="0"/>
              <a:t>11/29/2021</a:t>
            </a:fld>
            <a:endParaRPr lang="en-US" dirty="0"/>
          </a:p>
        </p:txBody>
      </p:sp>
      <p:sp>
        <p:nvSpPr>
          <p:cNvPr id="6" name="Footer Placeholder 5">
            <a:extLst>
              <a:ext uri="{FF2B5EF4-FFF2-40B4-BE49-F238E27FC236}">
                <a16:creationId xmlns:a16="http://schemas.microsoft.com/office/drawing/2014/main" id="{B20F71D1-48E0-0E47-AA45-8FB36D67D161}"/>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D0ABF67B-CA2B-3841-B1A4-0CC6066B3D1E}"/>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481620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1CCF0-E7FB-A543-AFC7-990764A9B9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924A68-FCEE-CE41-AA66-2897C4C88A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44D298-82E8-3D47-BE7B-364DEB09A16D}"/>
              </a:ext>
            </a:extLst>
          </p:cNvPr>
          <p:cNvSpPr>
            <a:spLocks noGrp="1"/>
          </p:cNvSpPr>
          <p:nvPr>
            <p:ph type="dt" sz="half" idx="10"/>
          </p:nvPr>
        </p:nvSpPr>
        <p:spPr/>
        <p:txBody>
          <a:bodyPr/>
          <a:lstStyle/>
          <a:p>
            <a:fld id="{2CED4963-E985-44C4-B8C4-FDD613B7C2F8}" type="datetime1">
              <a:rPr lang="en-US" smtClean="0"/>
              <a:t>11/29/2021</a:t>
            </a:fld>
            <a:endParaRPr lang="en-US" dirty="0"/>
          </a:p>
        </p:txBody>
      </p:sp>
      <p:sp>
        <p:nvSpPr>
          <p:cNvPr id="5" name="Footer Placeholder 4">
            <a:extLst>
              <a:ext uri="{FF2B5EF4-FFF2-40B4-BE49-F238E27FC236}">
                <a16:creationId xmlns:a16="http://schemas.microsoft.com/office/drawing/2014/main" id="{DA509286-C330-B24D-B939-E59ACEEFE6D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B4FBA8C-5831-3749-B971-B13C15D46F4E}"/>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31059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C5D5E4-C3ED-CD44-84FB-DE3E90BC4F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04397A-D47D-A746-9E1D-73B87FEEA2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4BAD37-C265-8141-9CF0-557832B92648}"/>
              </a:ext>
            </a:extLst>
          </p:cNvPr>
          <p:cNvSpPr>
            <a:spLocks noGrp="1"/>
          </p:cNvSpPr>
          <p:nvPr>
            <p:ph type="dt" sz="half" idx="10"/>
          </p:nvPr>
        </p:nvSpPr>
        <p:spPr/>
        <p:txBody>
          <a:bodyPr/>
          <a:lstStyle/>
          <a:p>
            <a:fld id="{ED291B17-9318-49DB-B28B-6E5994AE9581}" type="datetime1">
              <a:rPr lang="en-US" smtClean="0"/>
              <a:t>11/29/2021</a:t>
            </a:fld>
            <a:endParaRPr lang="en-US" dirty="0"/>
          </a:p>
        </p:txBody>
      </p:sp>
      <p:sp>
        <p:nvSpPr>
          <p:cNvPr id="5" name="Footer Placeholder 4">
            <a:extLst>
              <a:ext uri="{FF2B5EF4-FFF2-40B4-BE49-F238E27FC236}">
                <a16:creationId xmlns:a16="http://schemas.microsoft.com/office/drawing/2014/main" id="{796A07B8-9B44-3A41-8E40-C1056C5715E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B1D8427-54A2-0B4C-BD0A-96D5D4316D4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47968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7C39D-F646-0E47-B792-C1D85B3598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6427A5-25CF-8B47-B6FC-16AA446074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E36998-0FBD-D041-9AB6-3D5E9EF8B90D}"/>
              </a:ext>
            </a:extLst>
          </p:cNvPr>
          <p:cNvSpPr>
            <a:spLocks noGrp="1"/>
          </p:cNvSpPr>
          <p:nvPr>
            <p:ph type="dt" sz="half" idx="10"/>
          </p:nvPr>
        </p:nvSpPr>
        <p:spPr/>
        <p:txBody>
          <a:bodyPr/>
          <a:lstStyle/>
          <a:p>
            <a:fld id="{17568DAC-4101-A840-8393-C499674B151A}" type="datetimeFigureOut">
              <a:rPr lang="en-US" smtClean="0"/>
              <a:t>11/29/2021</a:t>
            </a:fld>
            <a:endParaRPr lang="en-US"/>
          </a:p>
        </p:txBody>
      </p:sp>
      <p:sp>
        <p:nvSpPr>
          <p:cNvPr id="5" name="Footer Placeholder 4">
            <a:extLst>
              <a:ext uri="{FF2B5EF4-FFF2-40B4-BE49-F238E27FC236}">
                <a16:creationId xmlns:a16="http://schemas.microsoft.com/office/drawing/2014/main" id="{63AAC145-EDD3-0041-B24A-CE111110B5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357882-49DB-994E-A49E-9D75503E3C2A}"/>
              </a:ext>
            </a:extLst>
          </p:cNvPr>
          <p:cNvSpPr>
            <a:spLocks noGrp="1"/>
          </p:cNvSpPr>
          <p:nvPr>
            <p:ph type="sldNum" sz="quarter" idx="12"/>
          </p:nvPr>
        </p:nvSpPr>
        <p:spPr/>
        <p:txBody>
          <a:bodyPr/>
          <a:lstStyle/>
          <a:p>
            <a:fld id="{F5EFA053-CECB-4E49-ACC0-AA33CABBF7A3}" type="slidenum">
              <a:rPr lang="en-US" smtClean="0"/>
              <a:t>‹#›</a:t>
            </a:fld>
            <a:endParaRPr lang="en-US"/>
          </a:p>
        </p:txBody>
      </p:sp>
    </p:spTree>
    <p:extLst>
      <p:ext uri="{BB962C8B-B14F-4D97-AF65-F5344CB8AC3E}">
        <p14:creationId xmlns:p14="http://schemas.microsoft.com/office/powerpoint/2010/main" val="2993400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A7A08-E1C7-784E-8E42-12F61EEDC6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56C78C-EE07-AB46-946C-4B4BF9C6C5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F464B7-4D13-6B4D-802A-FD2661A1F0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8DCFAC-C42E-0E4E-9EEC-6088564CB6D9}"/>
              </a:ext>
            </a:extLst>
          </p:cNvPr>
          <p:cNvSpPr>
            <a:spLocks noGrp="1"/>
          </p:cNvSpPr>
          <p:nvPr>
            <p:ph type="dt" sz="half" idx="10"/>
          </p:nvPr>
        </p:nvSpPr>
        <p:spPr/>
        <p:txBody>
          <a:bodyPr/>
          <a:lstStyle/>
          <a:p>
            <a:fld id="{17568DAC-4101-A840-8393-C499674B151A}" type="datetimeFigureOut">
              <a:rPr lang="en-US" smtClean="0"/>
              <a:t>11/29/2021</a:t>
            </a:fld>
            <a:endParaRPr lang="en-US"/>
          </a:p>
        </p:txBody>
      </p:sp>
      <p:sp>
        <p:nvSpPr>
          <p:cNvPr id="6" name="Footer Placeholder 5">
            <a:extLst>
              <a:ext uri="{FF2B5EF4-FFF2-40B4-BE49-F238E27FC236}">
                <a16:creationId xmlns:a16="http://schemas.microsoft.com/office/drawing/2014/main" id="{DB7D66FB-B637-6947-8132-643980CDD5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7D6721-1B3C-0846-AD9C-3E248196A53A}"/>
              </a:ext>
            </a:extLst>
          </p:cNvPr>
          <p:cNvSpPr>
            <a:spLocks noGrp="1"/>
          </p:cNvSpPr>
          <p:nvPr>
            <p:ph type="sldNum" sz="quarter" idx="12"/>
          </p:nvPr>
        </p:nvSpPr>
        <p:spPr/>
        <p:txBody>
          <a:bodyPr/>
          <a:lstStyle/>
          <a:p>
            <a:fld id="{F5EFA053-CECB-4E49-ACC0-AA33CABBF7A3}" type="slidenum">
              <a:rPr lang="en-US" smtClean="0"/>
              <a:t>‹#›</a:t>
            </a:fld>
            <a:endParaRPr lang="en-US"/>
          </a:p>
        </p:txBody>
      </p:sp>
    </p:spTree>
    <p:extLst>
      <p:ext uri="{BB962C8B-B14F-4D97-AF65-F5344CB8AC3E}">
        <p14:creationId xmlns:p14="http://schemas.microsoft.com/office/powerpoint/2010/main" val="924919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61089-24D5-2749-92CB-892EF34091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F3DBFE-64D5-B648-86F8-B4183C0B84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137D81-928A-F643-A8F1-3AC490760D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036EC0-F7BE-C446-9281-387D9F39D4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2D5697-4AEF-AF40-9378-C65D636EE7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8F8F23-3282-024B-B8C4-01D9B8EDA5B5}"/>
              </a:ext>
            </a:extLst>
          </p:cNvPr>
          <p:cNvSpPr>
            <a:spLocks noGrp="1"/>
          </p:cNvSpPr>
          <p:nvPr>
            <p:ph type="dt" sz="half" idx="10"/>
          </p:nvPr>
        </p:nvSpPr>
        <p:spPr/>
        <p:txBody>
          <a:bodyPr/>
          <a:lstStyle/>
          <a:p>
            <a:fld id="{17568DAC-4101-A840-8393-C499674B151A}" type="datetimeFigureOut">
              <a:rPr lang="en-US" smtClean="0"/>
              <a:t>11/29/2021</a:t>
            </a:fld>
            <a:endParaRPr lang="en-US"/>
          </a:p>
        </p:txBody>
      </p:sp>
      <p:sp>
        <p:nvSpPr>
          <p:cNvPr id="8" name="Footer Placeholder 7">
            <a:extLst>
              <a:ext uri="{FF2B5EF4-FFF2-40B4-BE49-F238E27FC236}">
                <a16:creationId xmlns:a16="http://schemas.microsoft.com/office/drawing/2014/main" id="{5E25117E-B3F6-584C-82AC-3EB569C210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AEA29A-8D5C-4E44-B9F4-D5E860662F4C}"/>
              </a:ext>
            </a:extLst>
          </p:cNvPr>
          <p:cNvSpPr>
            <a:spLocks noGrp="1"/>
          </p:cNvSpPr>
          <p:nvPr>
            <p:ph type="sldNum" sz="quarter" idx="12"/>
          </p:nvPr>
        </p:nvSpPr>
        <p:spPr/>
        <p:txBody>
          <a:bodyPr/>
          <a:lstStyle/>
          <a:p>
            <a:fld id="{F5EFA053-CECB-4E49-ACC0-AA33CABBF7A3}" type="slidenum">
              <a:rPr lang="en-US" smtClean="0"/>
              <a:t>‹#›</a:t>
            </a:fld>
            <a:endParaRPr lang="en-US"/>
          </a:p>
        </p:txBody>
      </p:sp>
    </p:spTree>
    <p:extLst>
      <p:ext uri="{BB962C8B-B14F-4D97-AF65-F5344CB8AC3E}">
        <p14:creationId xmlns:p14="http://schemas.microsoft.com/office/powerpoint/2010/main" val="1901424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FD9C8-56E2-384A-902F-25610F4D92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7D57EA-3C15-9740-B6B9-E0115533F164}"/>
              </a:ext>
            </a:extLst>
          </p:cNvPr>
          <p:cNvSpPr>
            <a:spLocks noGrp="1"/>
          </p:cNvSpPr>
          <p:nvPr>
            <p:ph type="dt" sz="half" idx="10"/>
          </p:nvPr>
        </p:nvSpPr>
        <p:spPr/>
        <p:txBody>
          <a:bodyPr/>
          <a:lstStyle/>
          <a:p>
            <a:fld id="{17568DAC-4101-A840-8393-C499674B151A}" type="datetimeFigureOut">
              <a:rPr lang="en-US" smtClean="0"/>
              <a:t>11/29/2021</a:t>
            </a:fld>
            <a:endParaRPr lang="en-US"/>
          </a:p>
        </p:txBody>
      </p:sp>
      <p:sp>
        <p:nvSpPr>
          <p:cNvPr id="4" name="Footer Placeholder 3">
            <a:extLst>
              <a:ext uri="{FF2B5EF4-FFF2-40B4-BE49-F238E27FC236}">
                <a16:creationId xmlns:a16="http://schemas.microsoft.com/office/drawing/2014/main" id="{F43BE9ED-15B8-364D-8EC0-A97EA2A0A1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F8B61F-9DF8-6741-9D41-0354904FFEB7}"/>
              </a:ext>
            </a:extLst>
          </p:cNvPr>
          <p:cNvSpPr>
            <a:spLocks noGrp="1"/>
          </p:cNvSpPr>
          <p:nvPr>
            <p:ph type="sldNum" sz="quarter" idx="12"/>
          </p:nvPr>
        </p:nvSpPr>
        <p:spPr/>
        <p:txBody>
          <a:bodyPr/>
          <a:lstStyle/>
          <a:p>
            <a:fld id="{F5EFA053-CECB-4E49-ACC0-AA33CABBF7A3}" type="slidenum">
              <a:rPr lang="en-US" smtClean="0"/>
              <a:t>‹#›</a:t>
            </a:fld>
            <a:endParaRPr lang="en-US"/>
          </a:p>
        </p:txBody>
      </p:sp>
    </p:spTree>
    <p:extLst>
      <p:ext uri="{BB962C8B-B14F-4D97-AF65-F5344CB8AC3E}">
        <p14:creationId xmlns:p14="http://schemas.microsoft.com/office/powerpoint/2010/main" val="1335100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8C2573-F710-4B46-9CF3-AA88518CD4B9}"/>
              </a:ext>
            </a:extLst>
          </p:cNvPr>
          <p:cNvSpPr>
            <a:spLocks noGrp="1"/>
          </p:cNvSpPr>
          <p:nvPr>
            <p:ph type="dt" sz="half" idx="10"/>
          </p:nvPr>
        </p:nvSpPr>
        <p:spPr/>
        <p:txBody>
          <a:bodyPr/>
          <a:lstStyle/>
          <a:p>
            <a:fld id="{17568DAC-4101-A840-8393-C499674B151A}" type="datetimeFigureOut">
              <a:rPr lang="en-US" smtClean="0"/>
              <a:t>11/29/2021</a:t>
            </a:fld>
            <a:endParaRPr lang="en-US"/>
          </a:p>
        </p:txBody>
      </p:sp>
      <p:sp>
        <p:nvSpPr>
          <p:cNvPr id="3" name="Footer Placeholder 2">
            <a:extLst>
              <a:ext uri="{FF2B5EF4-FFF2-40B4-BE49-F238E27FC236}">
                <a16:creationId xmlns:a16="http://schemas.microsoft.com/office/drawing/2014/main" id="{D11CDBB6-3A41-4847-937D-96EB98AB8D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244295-D488-064E-BE54-C370B55D7318}"/>
              </a:ext>
            </a:extLst>
          </p:cNvPr>
          <p:cNvSpPr>
            <a:spLocks noGrp="1"/>
          </p:cNvSpPr>
          <p:nvPr>
            <p:ph type="sldNum" sz="quarter" idx="12"/>
          </p:nvPr>
        </p:nvSpPr>
        <p:spPr/>
        <p:txBody>
          <a:bodyPr/>
          <a:lstStyle/>
          <a:p>
            <a:fld id="{F5EFA053-CECB-4E49-ACC0-AA33CABBF7A3}" type="slidenum">
              <a:rPr lang="en-US" smtClean="0"/>
              <a:t>‹#›</a:t>
            </a:fld>
            <a:endParaRPr lang="en-US"/>
          </a:p>
        </p:txBody>
      </p:sp>
    </p:spTree>
    <p:extLst>
      <p:ext uri="{BB962C8B-B14F-4D97-AF65-F5344CB8AC3E}">
        <p14:creationId xmlns:p14="http://schemas.microsoft.com/office/powerpoint/2010/main" val="560737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A51B2-A1AE-4A4B-A0F8-D143D855AD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059F85-C6F9-0242-ABC4-E95C262C31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9D7E47-9D44-3B40-9EA6-50999ADC6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5FB2A5-6968-294B-B1CB-84C01C3A6B95}"/>
              </a:ext>
            </a:extLst>
          </p:cNvPr>
          <p:cNvSpPr>
            <a:spLocks noGrp="1"/>
          </p:cNvSpPr>
          <p:nvPr>
            <p:ph type="dt" sz="half" idx="10"/>
          </p:nvPr>
        </p:nvSpPr>
        <p:spPr/>
        <p:txBody>
          <a:bodyPr/>
          <a:lstStyle/>
          <a:p>
            <a:fld id="{17568DAC-4101-A840-8393-C499674B151A}" type="datetimeFigureOut">
              <a:rPr lang="en-US" smtClean="0"/>
              <a:t>11/29/2021</a:t>
            </a:fld>
            <a:endParaRPr lang="en-US"/>
          </a:p>
        </p:txBody>
      </p:sp>
      <p:sp>
        <p:nvSpPr>
          <p:cNvPr id="6" name="Footer Placeholder 5">
            <a:extLst>
              <a:ext uri="{FF2B5EF4-FFF2-40B4-BE49-F238E27FC236}">
                <a16:creationId xmlns:a16="http://schemas.microsoft.com/office/drawing/2014/main" id="{3D66B9B3-97B3-644E-8A83-D824BB5A3D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2C682B-1944-3941-B4DE-0511593F26D6}"/>
              </a:ext>
            </a:extLst>
          </p:cNvPr>
          <p:cNvSpPr>
            <a:spLocks noGrp="1"/>
          </p:cNvSpPr>
          <p:nvPr>
            <p:ph type="sldNum" sz="quarter" idx="12"/>
          </p:nvPr>
        </p:nvSpPr>
        <p:spPr/>
        <p:txBody>
          <a:bodyPr/>
          <a:lstStyle/>
          <a:p>
            <a:fld id="{F5EFA053-CECB-4E49-ACC0-AA33CABBF7A3}" type="slidenum">
              <a:rPr lang="en-US" smtClean="0"/>
              <a:t>‹#›</a:t>
            </a:fld>
            <a:endParaRPr lang="en-US"/>
          </a:p>
        </p:txBody>
      </p:sp>
    </p:spTree>
    <p:extLst>
      <p:ext uri="{BB962C8B-B14F-4D97-AF65-F5344CB8AC3E}">
        <p14:creationId xmlns:p14="http://schemas.microsoft.com/office/powerpoint/2010/main" val="4017382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96071-03E0-6342-A596-192E11FA37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2CA894-286F-4C4A-8EA1-9831424FA3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53CD45-DEF0-CA4C-ADA7-53A64AD5BB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F421F7-FA83-A646-B376-7E91B2E69C2C}"/>
              </a:ext>
            </a:extLst>
          </p:cNvPr>
          <p:cNvSpPr>
            <a:spLocks noGrp="1"/>
          </p:cNvSpPr>
          <p:nvPr>
            <p:ph type="dt" sz="half" idx="10"/>
          </p:nvPr>
        </p:nvSpPr>
        <p:spPr/>
        <p:txBody>
          <a:bodyPr/>
          <a:lstStyle/>
          <a:p>
            <a:fld id="{17568DAC-4101-A840-8393-C499674B151A}" type="datetimeFigureOut">
              <a:rPr lang="en-US" smtClean="0"/>
              <a:t>11/29/2021</a:t>
            </a:fld>
            <a:endParaRPr lang="en-US"/>
          </a:p>
        </p:txBody>
      </p:sp>
      <p:sp>
        <p:nvSpPr>
          <p:cNvPr id="6" name="Footer Placeholder 5">
            <a:extLst>
              <a:ext uri="{FF2B5EF4-FFF2-40B4-BE49-F238E27FC236}">
                <a16:creationId xmlns:a16="http://schemas.microsoft.com/office/drawing/2014/main" id="{BD81A40A-F0E3-2845-B2FB-E499C9DD0F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85B090-7AE3-1541-9FF5-7850CBC6D7CA}"/>
              </a:ext>
            </a:extLst>
          </p:cNvPr>
          <p:cNvSpPr>
            <a:spLocks noGrp="1"/>
          </p:cNvSpPr>
          <p:nvPr>
            <p:ph type="sldNum" sz="quarter" idx="12"/>
          </p:nvPr>
        </p:nvSpPr>
        <p:spPr/>
        <p:txBody>
          <a:bodyPr/>
          <a:lstStyle/>
          <a:p>
            <a:fld id="{F5EFA053-CECB-4E49-ACC0-AA33CABBF7A3}" type="slidenum">
              <a:rPr lang="en-US" smtClean="0"/>
              <a:t>‹#›</a:t>
            </a:fld>
            <a:endParaRPr lang="en-US"/>
          </a:p>
        </p:txBody>
      </p:sp>
    </p:spTree>
    <p:extLst>
      <p:ext uri="{BB962C8B-B14F-4D97-AF65-F5344CB8AC3E}">
        <p14:creationId xmlns:p14="http://schemas.microsoft.com/office/powerpoint/2010/main" val="4038253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FC55FF-247B-B442-B119-849AF7A94B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BE15BA-99B8-0248-9670-483FC23149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BB63BE-89EF-524D-BA4A-CC328B9AB8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568DAC-4101-A840-8393-C499674B151A}" type="datetimeFigureOut">
              <a:rPr lang="en-US" smtClean="0"/>
              <a:t>11/29/2021</a:t>
            </a:fld>
            <a:endParaRPr lang="en-US"/>
          </a:p>
        </p:txBody>
      </p:sp>
      <p:sp>
        <p:nvSpPr>
          <p:cNvPr id="5" name="Footer Placeholder 4">
            <a:extLst>
              <a:ext uri="{FF2B5EF4-FFF2-40B4-BE49-F238E27FC236}">
                <a16:creationId xmlns:a16="http://schemas.microsoft.com/office/drawing/2014/main" id="{6200C932-9147-1743-B6C9-178DCA0746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B372AC-6FC4-2248-ADA3-EAADFBB0AB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EFA053-CECB-4E49-ACC0-AA33CABBF7A3}" type="slidenum">
              <a:rPr lang="en-US" smtClean="0"/>
              <a:t>‹#›</a:t>
            </a:fld>
            <a:endParaRPr lang="en-US"/>
          </a:p>
        </p:txBody>
      </p:sp>
    </p:spTree>
    <p:extLst>
      <p:ext uri="{BB962C8B-B14F-4D97-AF65-F5344CB8AC3E}">
        <p14:creationId xmlns:p14="http://schemas.microsoft.com/office/powerpoint/2010/main" val="1076377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43E027-D798-7A4A-B22F-EC1DB0E1B8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A6B8CD-43FE-9141-8BCB-BFBA8E9DA0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F7BB9-ECBE-1F4F-A3A0-1EBDF94653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91B17-9318-49DB-B28B-6E5994AE9581}" type="datetime1">
              <a:rPr lang="en-US" smtClean="0"/>
              <a:t>11/29/2021</a:t>
            </a:fld>
            <a:endParaRPr lang="en-US" dirty="0"/>
          </a:p>
        </p:txBody>
      </p:sp>
      <p:sp>
        <p:nvSpPr>
          <p:cNvPr id="5" name="Footer Placeholder 4">
            <a:extLst>
              <a:ext uri="{FF2B5EF4-FFF2-40B4-BE49-F238E27FC236}">
                <a16:creationId xmlns:a16="http://schemas.microsoft.com/office/drawing/2014/main" id="{E967231C-6436-E448-B755-438C150DD3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CDB7C00-B56A-A04F-B1A1-83BFA4FEA6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6751629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hyperlink" Target="http://gsm.utmck.edu/students/housing_request.cfm" TargetMode="External"/><Relationship Id="rId3" Type="http://schemas.openxmlformats.org/officeDocument/2006/relationships/image" Target="../media/image35.png"/><Relationship Id="rId7" Type="http://schemas.openxmlformats.org/officeDocument/2006/relationships/hyperlink" Target="mailto:bbracco@utmck.edu"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hyperlink" Target="https://uthsc.edu/comc/medical-education/colsen.php" TargetMode="External"/><Relationship Id="rId5" Type="http://schemas.openxmlformats.org/officeDocument/2006/relationships/hyperlink" Target="mailto:courtney.orloski@erlanger.org" TargetMode="External"/><Relationship Id="rId4" Type="http://schemas.openxmlformats.org/officeDocument/2006/relationships/image" Target="../media/image36.svg"/><Relationship Id="rId9" Type="http://schemas.openxmlformats.org/officeDocument/2006/relationships/hyperlink" Target="mailto:rachel.mclaughlin1@ascension.org"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uthsc.edu/medicine/medical-education/merl.php"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D24BFD5-D814-402B-B6C4-EEF6AE14B0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3FF2F8-FDA0-8D45-B2E6-034730225D31}"/>
              </a:ext>
            </a:extLst>
          </p:cNvPr>
          <p:cNvSpPr>
            <a:spLocks noGrp="1"/>
          </p:cNvSpPr>
          <p:nvPr>
            <p:ph type="ctrTitle"/>
          </p:nvPr>
        </p:nvSpPr>
        <p:spPr>
          <a:xfrm>
            <a:off x="838200" y="1122362"/>
            <a:ext cx="5634789" cy="2680139"/>
          </a:xfrm>
        </p:spPr>
        <p:txBody>
          <a:bodyPr>
            <a:normAutofit/>
          </a:bodyPr>
          <a:lstStyle/>
          <a:p>
            <a:pPr algn="l"/>
            <a:r>
              <a:rPr lang="en-US" sz="6600" dirty="0"/>
              <a:t>Clinical Policies</a:t>
            </a:r>
          </a:p>
        </p:txBody>
      </p:sp>
      <p:sp>
        <p:nvSpPr>
          <p:cNvPr id="23" name="Rectangle 10">
            <a:extLst>
              <a:ext uri="{FF2B5EF4-FFF2-40B4-BE49-F238E27FC236}">
                <a16:creationId xmlns:a16="http://schemas.microsoft.com/office/drawing/2014/main" id="{36FED7E8-9A97-475F-9FA4-113410D44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6139" y="1031284"/>
            <a:ext cx="3647661" cy="4436126"/>
          </a:xfrm>
          <a:custGeom>
            <a:avLst/>
            <a:gdLst>
              <a:gd name="connsiteX0" fmla="*/ 0 w 3647661"/>
              <a:gd name="connsiteY0" fmla="*/ 0 h 4436126"/>
              <a:gd name="connsiteX1" fmla="*/ 498514 w 3647661"/>
              <a:gd name="connsiteY1" fmla="*/ 0 h 4436126"/>
              <a:gd name="connsiteX2" fmla="*/ 1069981 w 3647661"/>
              <a:gd name="connsiteY2" fmla="*/ 0 h 4436126"/>
              <a:gd name="connsiteX3" fmla="*/ 1714401 w 3647661"/>
              <a:gd name="connsiteY3" fmla="*/ 0 h 4436126"/>
              <a:gd name="connsiteX4" fmla="*/ 2285868 w 3647661"/>
              <a:gd name="connsiteY4" fmla="*/ 0 h 4436126"/>
              <a:gd name="connsiteX5" fmla="*/ 2784381 w 3647661"/>
              <a:gd name="connsiteY5" fmla="*/ 0 h 4436126"/>
              <a:gd name="connsiteX6" fmla="*/ 3647661 w 3647661"/>
              <a:gd name="connsiteY6" fmla="*/ 0 h 4436126"/>
              <a:gd name="connsiteX7" fmla="*/ 3647661 w 3647661"/>
              <a:gd name="connsiteY7" fmla="*/ 633732 h 4436126"/>
              <a:gd name="connsiteX8" fmla="*/ 3647661 w 3647661"/>
              <a:gd name="connsiteY8" fmla="*/ 1267465 h 4436126"/>
              <a:gd name="connsiteX9" fmla="*/ 3647661 w 3647661"/>
              <a:gd name="connsiteY9" fmla="*/ 1768113 h 4436126"/>
              <a:gd name="connsiteX10" fmla="*/ 3647661 w 3647661"/>
              <a:gd name="connsiteY10" fmla="*/ 2446207 h 4436126"/>
              <a:gd name="connsiteX11" fmla="*/ 3647661 w 3647661"/>
              <a:gd name="connsiteY11" fmla="*/ 2946855 h 4436126"/>
              <a:gd name="connsiteX12" fmla="*/ 3647661 w 3647661"/>
              <a:gd name="connsiteY12" fmla="*/ 3580587 h 4436126"/>
              <a:gd name="connsiteX13" fmla="*/ 3647661 w 3647661"/>
              <a:gd name="connsiteY13" fmla="*/ 4436126 h 4436126"/>
              <a:gd name="connsiteX14" fmla="*/ 3039718 w 3647661"/>
              <a:gd name="connsiteY14" fmla="*/ 4436126 h 4436126"/>
              <a:gd name="connsiteX15" fmla="*/ 2431774 w 3647661"/>
              <a:gd name="connsiteY15" fmla="*/ 4436126 h 4436126"/>
              <a:gd name="connsiteX16" fmla="*/ 1823831 w 3647661"/>
              <a:gd name="connsiteY16" fmla="*/ 4436126 h 4436126"/>
              <a:gd name="connsiteX17" fmla="*/ 1288840 w 3647661"/>
              <a:gd name="connsiteY17" fmla="*/ 4436126 h 4436126"/>
              <a:gd name="connsiteX18" fmla="*/ 607943 w 3647661"/>
              <a:gd name="connsiteY18" fmla="*/ 4436126 h 4436126"/>
              <a:gd name="connsiteX19" fmla="*/ 0 w 3647661"/>
              <a:gd name="connsiteY19" fmla="*/ 4436126 h 4436126"/>
              <a:gd name="connsiteX20" fmla="*/ 0 w 3647661"/>
              <a:gd name="connsiteY20" fmla="*/ 3758032 h 4436126"/>
              <a:gd name="connsiteX21" fmla="*/ 0 w 3647661"/>
              <a:gd name="connsiteY21" fmla="*/ 3035578 h 4436126"/>
              <a:gd name="connsiteX22" fmla="*/ 0 w 3647661"/>
              <a:gd name="connsiteY22" fmla="*/ 2401845 h 4436126"/>
              <a:gd name="connsiteX23" fmla="*/ 0 w 3647661"/>
              <a:gd name="connsiteY23" fmla="*/ 1768113 h 4436126"/>
              <a:gd name="connsiteX24" fmla="*/ 0 w 3647661"/>
              <a:gd name="connsiteY24" fmla="*/ 1178742 h 4436126"/>
              <a:gd name="connsiteX25" fmla="*/ 0 w 3647661"/>
              <a:gd name="connsiteY25" fmla="*/ 589371 h 4436126"/>
              <a:gd name="connsiteX26" fmla="*/ 0 w 3647661"/>
              <a:gd name="connsiteY26" fmla="*/ 0 h 443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47661" h="4436126" fill="none" extrusionOk="0">
                <a:moveTo>
                  <a:pt x="0" y="0"/>
                </a:moveTo>
                <a:cubicBezTo>
                  <a:pt x="116158" y="-16963"/>
                  <a:pt x="364681" y="-4006"/>
                  <a:pt x="498514" y="0"/>
                </a:cubicBezTo>
                <a:cubicBezTo>
                  <a:pt x="632347" y="4006"/>
                  <a:pt x="950865" y="15164"/>
                  <a:pt x="1069981" y="0"/>
                </a:cubicBezTo>
                <a:cubicBezTo>
                  <a:pt x="1189097" y="-15164"/>
                  <a:pt x="1556518" y="-23132"/>
                  <a:pt x="1714401" y="0"/>
                </a:cubicBezTo>
                <a:cubicBezTo>
                  <a:pt x="1872284" y="23132"/>
                  <a:pt x="2015985" y="9364"/>
                  <a:pt x="2285868" y="0"/>
                </a:cubicBezTo>
                <a:cubicBezTo>
                  <a:pt x="2555751" y="-9364"/>
                  <a:pt x="2555148" y="14141"/>
                  <a:pt x="2784381" y="0"/>
                </a:cubicBezTo>
                <a:cubicBezTo>
                  <a:pt x="3013614" y="-14141"/>
                  <a:pt x="3216105" y="-3763"/>
                  <a:pt x="3647661" y="0"/>
                </a:cubicBezTo>
                <a:cubicBezTo>
                  <a:pt x="3623206" y="221859"/>
                  <a:pt x="3622213" y="458853"/>
                  <a:pt x="3647661" y="633732"/>
                </a:cubicBezTo>
                <a:cubicBezTo>
                  <a:pt x="3673109" y="808611"/>
                  <a:pt x="3674779" y="1138417"/>
                  <a:pt x="3647661" y="1267465"/>
                </a:cubicBezTo>
                <a:cubicBezTo>
                  <a:pt x="3620543" y="1396513"/>
                  <a:pt x="3664792" y="1625185"/>
                  <a:pt x="3647661" y="1768113"/>
                </a:cubicBezTo>
                <a:cubicBezTo>
                  <a:pt x="3630530" y="1911041"/>
                  <a:pt x="3671056" y="2135008"/>
                  <a:pt x="3647661" y="2446207"/>
                </a:cubicBezTo>
                <a:cubicBezTo>
                  <a:pt x="3624266" y="2757406"/>
                  <a:pt x="3642702" y="2713342"/>
                  <a:pt x="3647661" y="2946855"/>
                </a:cubicBezTo>
                <a:cubicBezTo>
                  <a:pt x="3652620" y="3180368"/>
                  <a:pt x="3664319" y="3290221"/>
                  <a:pt x="3647661" y="3580587"/>
                </a:cubicBezTo>
                <a:cubicBezTo>
                  <a:pt x="3631003" y="3870953"/>
                  <a:pt x="3617531" y="4259425"/>
                  <a:pt x="3647661" y="4436126"/>
                </a:cubicBezTo>
                <a:cubicBezTo>
                  <a:pt x="3523929" y="4410412"/>
                  <a:pt x="3241413" y="4436068"/>
                  <a:pt x="3039718" y="4436126"/>
                </a:cubicBezTo>
                <a:cubicBezTo>
                  <a:pt x="2838023" y="4436184"/>
                  <a:pt x="2630387" y="4431142"/>
                  <a:pt x="2431774" y="4436126"/>
                </a:cubicBezTo>
                <a:cubicBezTo>
                  <a:pt x="2233161" y="4441110"/>
                  <a:pt x="2003296" y="4449826"/>
                  <a:pt x="1823831" y="4436126"/>
                </a:cubicBezTo>
                <a:cubicBezTo>
                  <a:pt x="1644366" y="4422426"/>
                  <a:pt x="1399453" y="4442442"/>
                  <a:pt x="1288840" y="4436126"/>
                </a:cubicBezTo>
                <a:cubicBezTo>
                  <a:pt x="1178227" y="4429810"/>
                  <a:pt x="793482" y="4411099"/>
                  <a:pt x="607943" y="4436126"/>
                </a:cubicBezTo>
                <a:cubicBezTo>
                  <a:pt x="422404" y="4461153"/>
                  <a:pt x="158703" y="4453091"/>
                  <a:pt x="0" y="4436126"/>
                </a:cubicBezTo>
                <a:cubicBezTo>
                  <a:pt x="8129" y="4099466"/>
                  <a:pt x="23502" y="4014012"/>
                  <a:pt x="0" y="3758032"/>
                </a:cubicBezTo>
                <a:cubicBezTo>
                  <a:pt x="-23502" y="3502052"/>
                  <a:pt x="8018" y="3295661"/>
                  <a:pt x="0" y="3035578"/>
                </a:cubicBezTo>
                <a:cubicBezTo>
                  <a:pt x="-8018" y="2775495"/>
                  <a:pt x="-8720" y="2595880"/>
                  <a:pt x="0" y="2401845"/>
                </a:cubicBezTo>
                <a:cubicBezTo>
                  <a:pt x="8720" y="2207810"/>
                  <a:pt x="9279" y="1982551"/>
                  <a:pt x="0" y="1768113"/>
                </a:cubicBezTo>
                <a:cubicBezTo>
                  <a:pt x="-9279" y="1553675"/>
                  <a:pt x="7090" y="1354447"/>
                  <a:pt x="0" y="1178742"/>
                </a:cubicBezTo>
                <a:cubicBezTo>
                  <a:pt x="-7090" y="1003037"/>
                  <a:pt x="-23786" y="768334"/>
                  <a:pt x="0" y="589371"/>
                </a:cubicBezTo>
                <a:cubicBezTo>
                  <a:pt x="23786" y="410408"/>
                  <a:pt x="-16955" y="242082"/>
                  <a:pt x="0" y="0"/>
                </a:cubicBezTo>
                <a:close/>
              </a:path>
              <a:path w="3647661" h="4436126" stroke="0" extrusionOk="0">
                <a:moveTo>
                  <a:pt x="0" y="0"/>
                </a:moveTo>
                <a:cubicBezTo>
                  <a:pt x="171149" y="-7244"/>
                  <a:pt x="374684" y="2591"/>
                  <a:pt x="534990" y="0"/>
                </a:cubicBezTo>
                <a:cubicBezTo>
                  <a:pt x="695296" y="-2591"/>
                  <a:pt x="907320" y="7483"/>
                  <a:pt x="1069981" y="0"/>
                </a:cubicBezTo>
                <a:cubicBezTo>
                  <a:pt x="1232642" y="-7483"/>
                  <a:pt x="1543604" y="-26203"/>
                  <a:pt x="1677924" y="0"/>
                </a:cubicBezTo>
                <a:cubicBezTo>
                  <a:pt x="1812244" y="26203"/>
                  <a:pt x="2140632" y="31361"/>
                  <a:pt x="2322344" y="0"/>
                </a:cubicBezTo>
                <a:cubicBezTo>
                  <a:pt x="2504056" y="-31361"/>
                  <a:pt x="2658834" y="3381"/>
                  <a:pt x="2893811" y="0"/>
                </a:cubicBezTo>
                <a:cubicBezTo>
                  <a:pt x="3128788" y="-3381"/>
                  <a:pt x="3338741" y="-10376"/>
                  <a:pt x="3647661" y="0"/>
                </a:cubicBezTo>
                <a:cubicBezTo>
                  <a:pt x="3628986" y="244498"/>
                  <a:pt x="3624774" y="362520"/>
                  <a:pt x="3647661" y="545010"/>
                </a:cubicBezTo>
                <a:cubicBezTo>
                  <a:pt x="3670549" y="727500"/>
                  <a:pt x="3619543" y="968439"/>
                  <a:pt x="3647661" y="1134381"/>
                </a:cubicBezTo>
                <a:cubicBezTo>
                  <a:pt x="3675779" y="1300323"/>
                  <a:pt x="3670065" y="1646297"/>
                  <a:pt x="3647661" y="1856836"/>
                </a:cubicBezTo>
                <a:cubicBezTo>
                  <a:pt x="3625257" y="2067375"/>
                  <a:pt x="3632904" y="2315399"/>
                  <a:pt x="3647661" y="2490568"/>
                </a:cubicBezTo>
                <a:cubicBezTo>
                  <a:pt x="3662418" y="2665737"/>
                  <a:pt x="3616073" y="2880164"/>
                  <a:pt x="3647661" y="3124300"/>
                </a:cubicBezTo>
                <a:cubicBezTo>
                  <a:pt x="3679249" y="3368436"/>
                  <a:pt x="3677361" y="3519722"/>
                  <a:pt x="3647661" y="3758032"/>
                </a:cubicBezTo>
                <a:cubicBezTo>
                  <a:pt x="3617961" y="3996342"/>
                  <a:pt x="3615180" y="4147465"/>
                  <a:pt x="3647661" y="4436126"/>
                </a:cubicBezTo>
                <a:cubicBezTo>
                  <a:pt x="3506685" y="4421969"/>
                  <a:pt x="3266652" y="4433618"/>
                  <a:pt x="3149147" y="4436126"/>
                </a:cubicBezTo>
                <a:cubicBezTo>
                  <a:pt x="3031642" y="4438634"/>
                  <a:pt x="2832267" y="4432536"/>
                  <a:pt x="2650634" y="4436126"/>
                </a:cubicBezTo>
                <a:cubicBezTo>
                  <a:pt x="2469001" y="4439716"/>
                  <a:pt x="2324677" y="4416284"/>
                  <a:pt x="2042690" y="4436126"/>
                </a:cubicBezTo>
                <a:cubicBezTo>
                  <a:pt x="1760703" y="4455968"/>
                  <a:pt x="1686949" y="4416099"/>
                  <a:pt x="1398270" y="4436126"/>
                </a:cubicBezTo>
                <a:cubicBezTo>
                  <a:pt x="1109591" y="4456153"/>
                  <a:pt x="1071585" y="4455485"/>
                  <a:pt x="899756" y="4436126"/>
                </a:cubicBezTo>
                <a:cubicBezTo>
                  <a:pt x="727927" y="4416767"/>
                  <a:pt x="344407" y="4430463"/>
                  <a:pt x="0" y="4436126"/>
                </a:cubicBezTo>
                <a:cubicBezTo>
                  <a:pt x="5440" y="4303018"/>
                  <a:pt x="91" y="4161914"/>
                  <a:pt x="0" y="3891116"/>
                </a:cubicBezTo>
                <a:cubicBezTo>
                  <a:pt x="-91" y="3620318"/>
                  <a:pt x="-11601" y="3462294"/>
                  <a:pt x="0" y="3301745"/>
                </a:cubicBezTo>
                <a:cubicBezTo>
                  <a:pt x="11601" y="3141196"/>
                  <a:pt x="22776" y="2916996"/>
                  <a:pt x="0" y="2756735"/>
                </a:cubicBezTo>
                <a:cubicBezTo>
                  <a:pt x="-22776" y="2596474"/>
                  <a:pt x="5257" y="2440491"/>
                  <a:pt x="0" y="2256087"/>
                </a:cubicBezTo>
                <a:cubicBezTo>
                  <a:pt x="-5257" y="2071683"/>
                  <a:pt x="20189" y="1902567"/>
                  <a:pt x="0" y="1666716"/>
                </a:cubicBezTo>
                <a:cubicBezTo>
                  <a:pt x="-20189" y="1430865"/>
                  <a:pt x="-21241" y="1161108"/>
                  <a:pt x="0" y="988622"/>
                </a:cubicBezTo>
                <a:cubicBezTo>
                  <a:pt x="21241" y="816136"/>
                  <a:pt x="17108" y="406740"/>
                  <a:pt x="0" y="0"/>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8728339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FE749645-A541-E241-82AC-6E16F1F9576F}"/>
              </a:ext>
            </a:extLst>
          </p:cNvPr>
          <p:cNvSpPr>
            <a:spLocks noGrp="1"/>
          </p:cNvSpPr>
          <p:nvPr>
            <p:ph type="subTitle" idx="1"/>
          </p:nvPr>
        </p:nvSpPr>
        <p:spPr>
          <a:xfrm>
            <a:off x="7928114" y="1232452"/>
            <a:ext cx="3200400" cy="3850919"/>
          </a:xfrm>
        </p:spPr>
        <p:txBody>
          <a:bodyPr anchor="b">
            <a:normAutofit fontScale="92500" lnSpcReduction="10000"/>
          </a:bodyPr>
          <a:lstStyle/>
          <a:p>
            <a:pPr algn="l">
              <a:lnSpc>
                <a:spcPct val="100000"/>
              </a:lnSpc>
            </a:pPr>
            <a:r>
              <a:rPr lang="en-US" dirty="0">
                <a:solidFill>
                  <a:srgbClr val="FFFFFF"/>
                </a:solidFill>
              </a:rPr>
              <a:t>Kristen </a:t>
            </a:r>
            <a:r>
              <a:rPr lang="en-US" dirty="0" err="1">
                <a:solidFill>
                  <a:srgbClr val="FFFFFF"/>
                </a:solidFill>
              </a:rPr>
              <a:t>Bettin</a:t>
            </a:r>
            <a:r>
              <a:rPr lang="en-US" dirty="0">
                <a:solidFill>
                  <a:srgbClr val="FFFFFF"/>
                </a:solidFill>
              </a:rPr>
              <a:t>, MD, MEd</a:t>
            </a:r>
          </a:p>
          <a:p>
            <a:pPr algn="l">
              <a:lnSpc>
                <a:spcPct val="100000"/>
              </a:lnSpc>
            </a:pPr>
            <a:r>
              <a:rPr lang="en-US" dirty="0">
                <a:solidFill>
                  <a:srgbClr val="FFFFFF"/>
                </a:solidFill>
              </a:rPr>
              <a:t>Assistant Dean, Clinical Curriculum</a:t>
            </a:r>
          </a:p>
          <a:p>
            <a:pPr algn="l">
              <a:lnSpc>
                <a:spcPct val="100000"/>
              </a:lnSpc>
            </a:pPr>
            <a:r>
              <a:rPr lang="en-US" dirty="0">
                <a:solidFill>
                  <a:srgbClr val="FFFFFF"/>
                </a:solidFill>
              </a:rPr>
              <a:t>Pediatrics Clerkship Director</a:t>
            </a:r>
          </a:p>
          <a:p>
            <a:pPr algn="l"/>
            <a:endParaRPr lang="en-US" dirty="0">
              <a:solidFill>
                <a:srgbClr val="FFFFFF"/>
              </a:solidFill>
            </a:endParaRPr>
          </a:p>
          <a:p>
            <a:pPr algn="l">
              <a:lnSpc>
                <a:spcPct val="120000"/>
              </a:lnSpc>
            </a:pPr>
            <a:r>
              <a:rPr lang="en-US" dirty="0">
                <a:solidFill>
                  <a:srgbClr val="FFFFFF"/>
                </a:solidFill>
              </a:rPr>
              <a:t>Valerie Jameson, MD</a:t>
            </a:r>
          </a:p>
          <a:p>
            <a:pPr algn="l">
              <a:lnSpc>
                <a:spcPct val="120000"/>
              </a:lnSpc>
            </a:pPr>
            <a:r>
              <a:rPr lang="en-US" dirty="0">
                <a:solidFill>
                  <a:srgbClr val="FFFFFF"/>
                </a:solidFill>
              </a:rPr>
              <a:t>Senior Assistant Dean, Clinical Curriculum</a:t>
            </a:r>
          </a:p>
        </p:txBody>
      </p:sp>
      <p:sp>
        <p:nvSpPr>
          <p:cNvPr id="25" name="sketch line">
            <a:extLst>
              <a:ext uri="{FF2B5EF4-FFF2-40B4-BE49-F238E27FC236}">
                <a16:creationId xmlns:a16="http://schemas.microsoft.com/office/drawing/2014/main" id="{2A39B854-4B6C-4F7F-A602-6F97770CE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5439978"/>
            <a:ext cx="6281928" cy="18288"/>
          </a:xfrm>
          <a:custGeom>
            <a:avLst/>
            <a:gdLst>
              <a:gd name="connsiteX0" fmla="*/ 0 w 6281928"/>
              <a:gd name="connsiteY0" fmla="*/ 0 h 18288"/>
              <a:gd name="connsiteX1" fmla="*/ 572353 w 6281928"/>
              <a:gd name="connsiteY1" fmla="*/ 0 h 18288"/>
              <a:gd name="connsiteX2" fmla="*/ 1207526 w 6281928"/>
              <a:gd name="connsiteY2" fmla="*/ 0 h 18288"/>
              <a:gd name="connsiteX3" fmla="*/ 1779880 w 6281928"/>
              <a:gd name="connsiteY3" fmla="*/ 0 h 18288"/>
              <a:gd name="connsiteX4" fmla="*/ 2540691 w 6281928"/>
              <a:gd name="connsiteY4" fmla="*/ 0 h 18288"/>
              <a:gd name="connsiteX5" fmla="*/ 3238683 w 6281928"/>
              <a:gd name="connsiteY5" fmla="*/ 0 h 18288"/>
              <a:gd name="connsiteX6" fmla="*/ 3936675 w 6281928"/>
              <a:gd name="connsiteY6" fmla="*/ 0 h 18288"/>
              <a:gd name="connsiteX7" fmla="*/ 4760305 w 6281928"/>
              <a:gd name="connsiteY7" fmla="*/ 0 h 18288"/>
              <a:gd name="connsiteX8" fmla="*/ 5521117 w 6281928"/>
              <a:gd name="connsiteY8" fmla="*/ 0 h 18288"/>
              <a:gd name="connsiteX9" fmla="*/ 6281928 w 6281928"/>
              <a:gd name="connsiteY9" fmla="*/ 0 h 18288"/>
              <a:gd name="connsiteX10" fmla="*/ 6281928 w 6281928"/>
              <a:gd name="connsiteY10" fmla="*/ 18288 h 18288"/>
              <a:gd name="connsiteX11" fmla="*/ 5772394 w 6281928"/>
              <a:gd name="connsiteY11" fmla="*/ 18288 h 18288"/>
              <a:gd name="connsiteX12" fmla="*/ 5200040 w 6281928"/>
              <a:gd name="connsiteY12" fmla="*/ 18288 h 18288"/>
              <a:gd name="connsiteX13" fmla="*/ 4439229 w 6281928"/>
              <a:gd name="connsiteY13" fmla="*/ 18288 h 18288"/>
              <a:gd name="connsiteX14" fmla="*/ 3615599 w 6281928"/>
              <a:gd name="connsiteY14" fmla="*/ 18288 h 18288"/>
              <a:gd name="connsiteX15" fmla="*/ 2980426 w 6281928"/>
              <a:gd name="connsiteY15" fmla="*/ 18288 h 18288"/>
              <a:gd name="connsiteX16" fmla="*/ 2156795 w 6281928"/>
              <a:gd name="connsiteY16" fmla="*/ 18288 h 18288"/>
              <a:gd name="connsiteX17" fmla="*/ 1584442 w 6281928"/>
              <a:gd name="connsiteY17" fmla="*/ 18288 h 18288"/>
              <a:gd name="connsiteX18" fmla="*/ 1074908 w 6281928"/>
              <a:gd name="connsiteY18" fmla="*/ 18288 h 18288"/>
              <a:gd name="connsiteX19" fmla="*/ 0 w 6281928"/>
              <a:gd name="connsiteY19" fmla="*/ 18288 h 18288"/>
              <a:gd name="connsiteX20" fmla="*/ 0 w 6281928"/>
              <a:gd name="connsiteY2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81928" h="18288" fill="none" extrusionOk="0">
                <a:moveTo>
                  <a:pt x="0" y="0"/>
                </a:moveTo>
                <a:cubicBezTo>
                  <a:pt x="205960" y="24870"/>
                  <a:pt x="343550" y="5918"/>
                  <a:pt x="572353" y="0"/>
                </a:cubicBezTo>
                <a:cubicBezTo>
                  <a:pt x="801156" y="-5918"/>
                  <a:pt x="1015649" y="-11381"/>
                  <a:pt x="1207526" y="0"/>
                </a:cubicBezTo>
                <a:cubicBezTo>
                  <a:pt x="1399403" y="11381"/>
                  <a:pt x="1549725" y="7866"/>
                  <a:pt x="1779880" y="0"/>
                </a:cubicBezTo>
                <a:cubicBezTo>
                  <a:pt x="2010035" y="-7866"/>
                  <a:pt x="2190674" y="12826"/>
                  <a:pt x="2540691" y="0"/>
                </a:cubicBezTo>
                <a:cubicBezTo>
                  <a:pt x="2890708" y="-12826"/>
                  <a:pt x="3025718" y="-18534"/>
                  <a:pt x="3238683" y="0"/>
                </a:cubicBezTo>
                <a:cubicBezTo>
                  <a:pt x="3451648" y="18534"/>
                  <a:pt x="3603947" y="14884"/>
                  <a:pt x="3936675" y="0"/>
                </a:cubicBezTo>
                <a:cubicBezTo>
                  <a:pt x="4269403" y="-14884"/>
                  <a:pt x="4480718" y="-24607"/>
                  <a:pt x="4760305" y="0"/>
                </a:cubicBezTo>
                <a:cubicBezTo>
                  <a:pt x="5039892" y="24607"/>
                  <a:pt x="5359549" y="-31311"/>
                  <a:pt x="5521117" y="0"/>
                </a:cubicBezTo>
                <a:cubicBezTo>
                  <a:pt x="5682685" y="31311"/>
                  <a:pt x="5986067" y="-12593"/>
                  <a:pt x="6281928" y="0"/>
                </a:cubicBezTo>
                <a:cubicBezTo>
                  <a:pt x="6282307" y="7355"/>
                  <a:pt x="6282212" y="10249"/>
                  <a:pt x="6281928" y="18288"/>
                </a:cubicBezTo>
                <a:cubicBezTo>
                  <a:pt x="6078981" y="8428"/>
                  <a:pt x="5961061" y="2290"/>
                  <a:pt x="5772394" y="18288"/>
                </a:cubicBezTo>
                <a:cubicBezTo>
                  <a:pt x="5583727" y="34286"/>
                  <a:pt x="5329968" y="24208"/>
                  <a:pt x="5200040" y="18288"/>
                </a:cubicBezTo>
                <a:cubicBezTo>
                  <a:pt x="5070112" y="12368"/>
                  <a:pt x="4793288" y="21070"/>
                  <a:pt x="4439229" y="18288"/>
                </a:cubicBezTo>
                <a:cubicBezTo>
                  <a:pt x="4085170" y="15506"/>
                  <a:pt x="3813765" y="-16466"/>
                  <a:pt x="3615599" y="18288"/>
                </a:cubicBezTo>
                <a:cubicBezTo>
                  <a:pt x="3417433" y="53042"/>
                  <a:pt x="3133643" y="20727"/>
                  <a:pt x="2980426" y="18288"/>
                </a:cubicBezTo>
                <a:cubicBezTo>
                  <a:pt x="2827209" y="15849"/>
                  <a:pt x="2380685" y="51850"/>
                  <a:pt x="2156795" y="18288"/>
                </a:cubicBezTo>
                <a:cubicBezTo>
                  <a:pt x="1932905" y="-15274"/>
                  <a:pt x="1716744" y="-1398"/>
                  <a:pt x="1584442" y="18288"/>
                </a:cubicBezTo>
                <a:cubicBezTo>
                  <a:pt x="1452140" y="37974"/>
                  <a:pt x="1280887" y="12750"/>
                  <a:pt x="1074908" y="18288"/>
                </a:cubicBezTo>
                <a:cubicBezTo>
                  <a:pt x="868929" y="23826"/>
                  <a:pt x="318124" y="-17878"/>
                  <a:pt x="0" y="18288"/>
                </a:cubicBezTo>
                <a:cubicBezTo>
                  <a:pt x="-384" y="12702"/>
                  <a:pt x="-513" y="4636"/>
                  <a:pt x="0" y="0"/>
                </a:cubicBezTo>
                <a:close/>
              </a:path>
              <a:path w="6281928" h="18288" stroke="0" extrusionOk="0">
                <a:moveTo>
                  <a:pt x="0" y="0"/>
                </a:moveTo>
                <a:cubicBezTo>
                  <a:pt x="135290" y="27650"/>
                  <a:pt x="488372" y="4391"/>
                  <a:pt x="635173" y="0"/>
                </a:cubicBezTo>
                <a:cubicBezTo>
                  <a:pt x="781974" y="-4391"/>
                  <a:pt x="992816" y="14310"/>
                  <a:pt x="1144707" y="0"/>
                </a:cubicBezTo>
                <a:cubicBezTo>
                  <a:pt x="1296598" y="-14310"/>
                  <a:pt x="1796462" y="-1258"/>
                  <a:pt x="1968337" y="0"/>
                </a:cubicBezTo>
                <a:cubicBezTo>
                  <a:pt x="2140212" y="1258"/>
                  <a:pt x="2343376" y="-12852"/>
                  <a:pt x="2603510" y="0"/>
                </a:cubicBezTo>
                <a:cubicBezTo>
                  <a:pt x="2863644" y="12852"/>
                  <a:pt x="2935073" y="-10591"/>
                  <a:pt x="3238683" y="0"/>
                </a:cubicBezTo>
                <a:cubicBezTo>
                  <a:pt x="3542293" y="10591"/>
                  <a:pt x="3731676" y="3538"/>
                  <a:pt x="4062313" y="0"/>
                </a:cubicBezTo>
                <a:cubicBezTo>
                  <a:pt x="4392950" y="-3538"/>
                  <a:pt x="4440715" y="28126"/>
                  <a:pt x="4634667" y="0"/>
                </a:cubicBezTo>
                <a:cubicBezTo>
                  <a:pt x="4828619" y="-28126"/>
                  <a:pt x="5052661" y="8974"/>
                  <a:pt x="5458297" y="0"/>
                </a:cubicBezTo>
                <a:cubicBezTo>
                  <a:pt x="5863933" y="-8974"/>
                  <a:pt x="5906900" y="-24516"/>
                  <a:pt x="6281928" y="0"/>
                </a:cubicBezTo>
                <a:cubicBezTo>
                  <a:pt x="6282268" y="5688"/>
                  <a:pt x="6281759" y="13142"/>
                  <a:pt x="6281928" y="18288"/>
                </a:cubicBezTo>
                <a:cubicBezTo>
                  <a:pt x="6036108" y="15339"/>
                  <a:pt x="5743611" y="10415"/>
                  <a:pt x="5583936" y="18288"/>
                </a:cubicBezTo>
                <a:cubicBezTo>
                  <a:pt x="5424261" y="26161"/>
                  <a:pt x="5250533" y="-179"/>
                  <a:pt x="4948763" y="18288"/>
                </a:cubicBezTo>
                <a:cubicBezTo>
                  <a:pt x="4646993" y="36755"/>
                  <a:pt x="4354673" y="7565"/>
                  <a:pt x="4125133" y="18288"/>
                </a:cubicBezTo>
                <a:cubicBezTo>
                  <a:pt x="3895593" y="29012"/>
                  <a:pt x="3570246" y="29209"/>
                  <a:pt x="3301502" y="18288"/>
                </a:cubicBezTo>
                <a:cubicBezTo>
                  <a:pt x="3032758" y="7367"/>
                  <a:pt x="2955340" y="11905"/>
                  <a:pt x="2729149" y="18288"/>
                </a:cubicBezTo>
                <a:cubicBezTo>
                  <a:pt x="2502958" y="24671"/>
                  <a:pt x="2269423" y="3142"/>
                  <a:pt x="2031157" y="18288"/>
                </a:cubicBezTo>
                <a:cubicBezTo>
                  <a:pt x="1792891" y="33434"/>
                  <a:pt x="1484731" y="22122"/>
                  <a:pt x="1207526" y="18288"/>
                </a:cubicBezTo>
                <a:cubicBezTo>
                  <a:pt x="930321" y="14454"/>
                  <a:pt x="560231" y="-33402"/>
                  <a:pt x="0" y="18288"/>
                </a:cubicBezTo>
                <a:cubicBezTo>
                  <a:pt x="-478" y="10520"/>
                  <a:pt x="210" y="5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7A5DF63-8139-C24E-921F-C754B190EE5A}"/>
              </a:ext>
            </a:extLst>
          </p:cNvPr>
          <p:cNvPicPr>
            <a:picLocks noChangeAspect="1"/>
          </p:cNvPicPr>
          <p:nvPr/>
        </p:nvPicPr>
        <p:blipFill>
          <a:blip r:embed="rId3"/>
          <a:stretch>
            <a:fillRect/>
          </a:stretch>
        </p:blipFill>
        <p:spPr>
          <a:xfrm>
            <a:off x="612914" y="379412"/>
            <a:ext cx="4051300" cy="1485900"/>
          </a:xfrm>
          <a:prstGeom prst="rect">
            <a:avLst/>
          </a:prstGeom>
        </p:spPr>
      </p:pic>
    </p:spTree>
    <p:extLst>
      <p:ext uri="{BB962C8B-B14F-4D97-AF65-F5344CB8AC3E}">
        <p14:creationId xmlns:p14="http://schemas.microsoft.com/office/powerpoint/2010/main" val="2543950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754B4A4-12F6-344F-84CE-D50046A8914B}"/>
              </a:ext>
            </a:extLst>
          </p:cNvPr>
          <p:cNvSpPr>
            <a:spLocks noGrp="1"/>
          </p:cNvSpPr>
          <p:nvPr>
            <p:ph type="title"/>
          </p:nvPr>
        </p:nvSpPr>
        <p:spPr>
          <a:xfrm>
            <a:off x="686834" y="1153572"/>
            <a:ext cx="3200400" cy="4461163"/>
          </a:xfrm>
        </p:spPr>
        <p:txBody>
          <a:bodyPr>
            <a:normAutofit/>
          </a:bodyPr>
          <a:lstStyle/>
          <a:p>
            <a:r>
              <a:rPr lang="en-US">
                <a:solidFill>
                  <a:srgbClr val="FFFFFF"/>
                </a:solidFill>
              </a:rPr>
              <a:t>Sick Days</a:t>
            </a:r>
          </a:p>
        </p:txBody>
      </p:sp>
      <p:sp>
        <p:nvSpPr>
          <p:cNvPr id="3" name="Content Placeholder 2">
            <a:extLst>
              <a:ext uri="{FF2B5EF4-FFF2-40B4-BE49-F238E27FC236}">
                <a16:creationId xmlns:a16="http://schemas.microsoft.com/office/drawing/2014/main" id="{F8056353-0328-F846-97BC-CD714DD44DB6}"/>
              </a:ext>
            </a:extLst>
          </p:cNvPr>
          <p:cNvSpPr>
            <a:spLocks noGrp="1"/>
          </p:cNvSpPr>
          <p:nvPr>
            <p:ph idx="1"/>
          </p:nvPr>
        </p:nvSpPr>
        <p:spPr>
          <a:xfrm>
            <a:off x="4447308" y="591344"/>
            <a:ext cx="6906491" cy="5585619"/>
          </a:xfrm>
        </p:spPr>
        <p:txBody>
          <a:bodyPr anchor="ctr">
            <a:normAutofit/>
          </a:bodyPr>
          <a:lstStyle/>
          <a:p>
            <a:r>
              <a:rPr lang="en-US" dirty="0"/>
              <a:t>Notify your Clerkship Director, Clerkship Coordinator, and your team/attending AS SOON AS YOU KNOW you will miss the day. </a:t>
            </a:r>
          </a:p>
          <a:p>
            <a:r>
              <a:rPr lang="en-US" dirty="0"/>
              <a:t>Prompt notification is not only the professional thing to do, but also let’s us know that you are alive and not missing!!</a:t>
            </a:r>
          </a:p>
          <a:p>
            <a:r>
              <a:rPr lang="en-US" dirty="0"/>
              <a:t>Complete a Limited Leave Request as soon as you return. </a:t>
            </a:r>
          </a:p>
          <a:p>
            <a:r>
              <a:rPr lang="en-US" dirty="0"/>
              <a:t>Doctor’s note is required if you miss </a:t>
            </a:r>
            <a:r>
              <a:rPr lang="en-US" b="1" dirty="0"/>
              <a:t>more than 2 days </a:t>
            </a:r>
            <a:r>
              <a:rPr lang="en-US" dirty="0"/>
              <a:t>for any illness.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719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1D7179B-FF7C-482F-B3D9-2BE9ED1139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10300" cy="6858000"/>
          </a:xfrm>
          <a:custGeom>
            <a:avLst/>
            <a:gdLst>
              <a:gd name="connsiteX0" fmla="*/ 0 w 6210300"/>
              <a:gd name="connsiteY0" fmla="*/ 0 h 6858000"/>
              <a:gd name="connsiteX1" fmla="*/ 2628900 w 6210300"/>
              <a:gd name="connsiteY1" fmla="*/ 0 h 6858000"/>
              <a:gd name="connsiteX2" fmla="*/ 3034146 w 6210300"/>
              <a:gd name="connsiteY2" fmla="*/ 0 h 6858000"/>
              <a:gd name="connsiteX3" fmla="*/ 6210300 w 6210300"/>
              <a:gd name="connsiteY3" fmla="*/ 6858000 h 6858000"/>
              <a:gd name="connsiteX4" fmla="*/ 2628900 w 6210300"/>
              <a:gd name="connsiteY4" fmla="*/ 6858000 h 6858000"/>
              <a:gd name="connsiteX5" fmla="*/ 0 w 62103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0300" h="6858000">
                <a:moveTo>
                  <a:pt x="0" y="0"/>
                </a:moveTo>
                <a:lnTo>
                  <a:pt x="2628900" y="0"/>
                </a:lnTo>
                <a:lnTo>
                  <a:pt x="3034146" y="0"/>
                </a:lnTo>
                <a:lnTo>
                  <a:pt x="6210300" y="6858000"/>
                </a:lnTo>
                <a:lnTo>
                  <a:pt x="26289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C3B4841-10DB-6442-9DC3-D0D4546E56D5}"/>
              </a:ext>
            </a:extLst>
          </p:cNvPr>
          <p:cNvSpPr>
            <a:spLocks noGrp="1"/>
          </p:cNvSpPr>
          <p:nvPr>
            <p:ph type="title"/>
          </p:nvPr>
        </p:nvSpPr>
        <p:spPr>
          <a:xfrm>
            <a:off x="833002" y="365125"/>
            <a:ext cx="3973667" cy="5811837"/>
          </a:xfrm>
        </p:spPr>
        <p:txBody>
          <a:bodyPr>
            <a:normAutofit/>
          </a:bodyPr>
          <a:lstStyle/>
          <a:p>
            <a:r>
              <a:rPr lang="en-US" dirty="0">
                <a:solidFill>
                  <a:srgbClr val="FFFFFF"/>
                </a:solidFill>
              </a:rPr>
              <a:t>Professional Meeting Attendance</a:t>
            </a:r>
          </a:p>
        </p:txBody>
      </p:sp>
      <p:sp>
        <p:nvSpPr>
          <p:cNvPr id="3" name="Content Placeholder 2">
            <a:extLst>
              <a:ext uri="{FF2B5EF4-FFF2-40B4-BE49-F238E27FC236}">
                <a16:creationId xmlns:a16="http://schemas.microsoft.com/office/drawing/2014/main" id="{706E94E9-E088-D14A-9634-8768BE1E3F42}"/>
              </a:ext>
            </a:extLst>
          </p:cNvPr>
          <p:cNvSpPr>
            <a:spLocks noGrp="1"/>
          </p:cNvSpPr>
          <p:nvPr>
            <p:ph idx="1"/>
          </p:nvPr>
        </p:nvSpPr>
        <p:spPr>
          <a:xfrm>
            <a:off x="4727618" y="521419"/>
            <a:ext cx="6835073" cy="5811837"/>
          </a:xfrm>
        </p:spPr>
        <p:txBody>
          <a:bodyPr anchor="ctr">
            <a:normAutofit/>
          </a:bodyPr>
          <a:lstStyle/>
          <a:p>
            <a:r>
              <a:rPr lang="en-US" dirty="0">
                <a:solidFill>
                  <a:srgbClr val="FFFFFF"/>
                </a:solidFill>
              </a:rPr>
              <a:t>Notify CD/CC </a:t>
            </a:r>
            <a:r>
              <a:rPr lang="en-US" u="sng" dirty="0">
                <a:solidFill>
                  <a:srgbClr val="FFFFFF"/>
                </a:solidFill>
              </a:rPr>
              <a:t>30 days prior to the START </a:t>
            </a:r>
            <a:r>
              <a:rPr lang="en-US" dirty="0">
                <a:solidFill>
                  <a:srgbClr val="FFFFFF"/>
                </a:solidFill>
              </a:rPr>
              <a:t>of the affected rotation. </a:t>
            </a:r>
          </a:p>
          <a:p>
            <a:r>
              <a:rPr lang="en-US" dirty="0">
                <a:solidFill>
                  <a:srgbClr val="FFFFFF"/>
                </a:solidFill>
              </a:rPr>
              <a:t>Must be either presenting (poster/oral) or representing the COM.</a:t>
            </a:r>
          </a:p>
          <a:p>
            <a:r>
              <a:rPr lang="en-US" dirty="0">
                <a:solidFill>
                  <a:srgbClr val="FFFFFF"/>
                </a:solidFill>
              </a:rPr>
              <a:t>Provide documentation (email/letter) of your acceptance to the meeting AS SOON AS YOU GET THIS. </a:t>
            </a:r>
          </a:p>
          <a:p>
            <a:r>
              <a:rPr lang="en-US" dirty="0">
                <a:solidFill>
                  <a:srgbClr val="FFFFFF"/>
                </a:solidFill>
              </a:rPr>
              <a:t>Goal is to maximize your participation in your event while also minimizing the time away from your clerkship.  </a:t>
            </a:r>
          </a:p>
          <a:p>
            <a:r>
              <a:rPr lang="en-US" dirty="0">
                <a:solidFill>
                  <a:srgbClr val="FFFFFF"/>
                </a:solidFill>
              </a:rPr>
              <a:t>Approval is at the discretion of the Clerkship Director.</a:t>
            </a:r>
          </a:p>
        </p:txBody>
      </p:sp>
    </p:spTree>
    <p:extLst>
      <p:ext uri="{BB962C8B-B14F-4D97-AF65-F5344CB8AC3E}">
        <p14:creationId xmlns:p14="http://schemas.microsoft.com/office/powerpoint/2010/main" val="2103218599"/>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07E773EB-1EC1-4E49-9DE2-E6F460497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391"/>
            <a:ext cx="12192000" cy="19430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1FDE492-5776-FA46-9FDD-C296BE80A52D}"/>
              </a:ext>
            </a:extLst>
          </p:cNvPr>
          <p:cNvSpPr>
            <a:spLocks noGrp="1"/>
          </p:cNvSpPr>
          <p:nvPr>
            <p:ph type="title"/>
          </p:nvPr>
        </p:nvSpPr>
        <p:spPr>
          <a:xfrm>
            <a:off x="391378" y="320675"/>
            <a:ext cx="11407487" cy="1325563"/>
          </a:xfrm>
        </p:spPr>
        <p:txBody>
          <a:bodyPr>
            <a:normAutofit/>
          </a:bodyPr>
          <a:lstStyle/>
          <a:p>
            <a:r>
              <a:rPr lang="en-US" sz="5400">
                <a:solidFill>
                  <a:schemeClr val="bg1"/>
                </a:solidFill>
              </a:rPr>
              <a:t>Wellness Days</a:t>
            </a:r>
          </a:p>
        </p:txBody>
      </p:sp>
      <p:graphicFrame>
        <p:nvGraphicFramePr>
          <p:cNvPr id="5" name="Content Placeholder 2">
            <a:extLst>
              <a:ext uri="{FF2B5EF4-FFF2-40B4-BE49-F238E27FC236}">
                <a16:creationId xmlns:a16="http://schemas.microsoft.com/office/drawing/2014/main" id="{DFEDAD86-8206-476A-82CD-D9114352F9AC}"/>
              </a:ext>
            </a:extLst>
          </p:cNvPr>
          <p:cNvGraphicFramePr>
            <a:graphicFrameLocks noGrp="1"/>
          </p:cNvGraphicFramePr>
          <p:nvPr>
            <p:ph idx="1"/>
            <p:extLst>
              <p:ext uri="{D42A27DB-BD31-4B8C-83A1-F6EECF244321}">
                <p14:modId xmlns:p14="http://schemas.microsoft.com/office/powerpoint/2010/main" val="4063953041"/>
              </p:ext>
            </p:extLst>
          </p:nvPr>
        </p:nvGraphicFramePr>
        <p:xfrm>
          <a:off x="391379" y="1976293"/>
          <a:ext cx="1140748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3162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52F06-7429-2748-8075-470D25B95883}"/>
              </a:ext>
            </a:extLst>
          </p:cNvPr>
          <p:cNvSpPr>
            <a:spLocks noGrp="1"/>
          </p:cNvSpPr>
          <p:nvPr>
            <p:ph type="title"/>
          </p:nvPr>
        </p:nvSpPr>
        <p:spPr>
          <a:xfrm>
            <a:off x="4965430" y="629268"/>
            <a:ext cx="6586491" cy="1286160"/>
          </a:xfrm>
        </p:spPr>
        <p:txBody>
          <a:bodyPr anchor="b">
            <a:normAutofit/>
          </a:bodyPr>
          <a:lstStyle/>
          <a:p>
            <a:r>
              <a:rPr lang="en-US" sz="4100" dirty="0"/>
              <a:t>Anticipated (Planned) Wellness Days</a:t>
            </a:r>
          </a:p>
        </p:txBody>
      </p:sp>
      <p:sp>
        <p:nvSpPr>
          <p:cNvPr id="3" name="Content Placeholder 2">
            <a:extLst>
              <a:ext uri="{FF2B5EF4-FFF2-40B4-BE49-F238E27FC236}">
                <a16:creationId xmlns:a16="http://schemas.microsoft.com/office/drawing/2014/main" id="{3EB02F8E-4970-874D-9CE9-70CCA53DBB48}"/>
              </a:ext>
            </a:extLst>
          </p:cNvPr>
          <p:cNvSpPr>
            <a:spLocks noGrp="1"/>
          </p:cNvSpPr>
          <p:nvPr>
            <p:ph idx="1"/>
          </p:nvPr>
        </p:nvSpPr>
        <p:spPr>
          <a:xfrm>
            <a:off x="4965431" y="2438400"/>
            <a:ext cx="6586489" cy="3785419"/>
          </a:xfrm>
        </p:spPr>
        <p:txBody>
          <a:bodyPr numCol="1">
            <a:normAutofit/>
          </a:bodyPr>
          <a:lstStyle/>
          <a:p>
            <a:r>
              <a:rPr lang="en-US" sz="1700" dirty="0"/>
              <a:t>Notify CD/CC 30 day prior to the START of the rotation. </a:t>
            </a:r>
          </a:p>
          <a:p>
            <a:r>
              <a:rPr lang="en-US" sz="1700" dirty="0"/>
              <a:t>May NOT be used during: </a:t>
            </a:r>
          </a:p>
          <a:p>
            <a:pPr lvl="1"/>
            <a:r>
              <a:rPr lang="en-US" sz="1700" dirty="0"/>
              <a:t>Course/shelf exams</a:t>
            </a:r>
          </a:p>
          <a:p>
            <a:pPr lvl="1"/>
            <a:r>
              <a:rPr lang="en-US" sz="1700" dirty="0"/>
              <a:t>Clerkship orientations</a:t>
            </a:r>
          </a:p>
          <a:p>
            <a:pPr lvl="1"/>
            <a:r>
              <a:rPr lang="en-US" sz="1700" dirty="0"/>
              <a:t>Simulation/skill training days</a:t>
            </a:r>
          </a:p>
          <a:p>
            <a:pPr lvl="1"/>
            <a:r>
              <a:rPr lang="en-US" sz="1700" dirty="0"/>
              <a:t>OSCEs</a:t>
            </a:r>
          </a:p>
          <a:p>
            <a:pPr lvl="1"/>
            <a:r>
              <a:rPr lang="en-US" sz="1700" dirty="0"/>
              <a:t>Oral, slide exams</a:t>
            </a:r>
          </a:p>
          <a:p>
            <a:pPr lvl="1"/>
            <a:r>
              <a:rPr lang="en-US" sz="1700" dirty="0"/>
              <a:t>JI rotations</a:t>
            </a:r>
          </a:p>
          <a:p>
            <a:pPr lvl="1"/>
            <a:r>
              <a:rPr lang="en-US" sz="1700" dirty="0"/>
              <a:t>On-call days</a:t>
            </a:r>
          </a:p>
          <a:p>
            <a:pPr lvl="1"/>
            <a:r>
              <a:rPr lang="en-US" sz="1700" dirty="0"/>
              <a:t>Days before or immediately after vacations or administrative closings (i.e. MLK Day)</a:t>
            </a:r>
          </a:p>
        </p:txBody>
      </p:sp>
      <p:pic>
        <p:nvPicPr>
          <p:cNvPr id="5" name="Picture 4">
            <a:extLst>
              <a:ext uri="{FF2B5EF4-FFF2-40B4-BE49-F238E27FC236}">
                <a16:creationId xmlns:a16="http://schemas.microsoft.com/office/drawing/2014/main" id="{4DC18201-65EF-438C-9CAD-A4E2FE8929C7}"/>
              </a:ext>
            </a:extLst>
          </p:cNvPr>
          <p:cNvPicPr>
            <a:picLocks noChangeAspect="1"/>
          </p:cNvPicPr>
          <p:nvPr/>
        </p:nvPicPr>
        <p:blipFill rotWithShape="1">
          <a:blip r:embed="rId3"/>
          <a:srcRect l="10357" r="44524"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D4B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4508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04F82-EBFB-914F-B099-4A607E8D5625}"/>
              </a:ext>
            </a:extLst>
          </p:cNvPr>
          <p:cNvSpPr>
            <a:spLocks noGrp="1"/>
          </p:cNvSpPr>
          <p:nvPr>
            <p:ph type="title"/>
          </p:nvPr>
        </p:nvSpPr>
        <p:spPr>
          <a:xfrm>
            <a:off x="838200" y="365125"/>
            <a:ext cx="10515600" cy="1325563"/>
          </a:xfrm>
        </p:spPr>
        <p:txBody>
          <a:bodyPr>
            <a:normAutofit/>
          </a:bodyPr>
          <a:lstStyle/>
          <a:p>
            <a:r>
              <a:rPr lang="en-US" dirty="0"/>
              <a:t>Emergent (Unplanned) Wellness Days</a:t>
            </a:r>
          </a:p>
        </p:txBody>
      </p:sp>
      <p:graphicFrame>
        <p:nvGraphicFramePr>
          <p:cNvPr id="5" name="Content Placeholder 2">
            <a:extLst>
              <a:ext uri="{FF2B5EF4-FFF2-40B4-BE49-F238E27FC236}">
                <a16:creationId xmlns:a16="http://schemas.microsoft.com/office/drawing/2014/main" id="{0D85DF45-A94E-4DBF-8FB9-1989BF795B4C}"/>
              </a:ext>
            </a:extLst>
          </p:cNvPr>
          <p:cNvGraphicFramePr>
            <a:graphicFrameLocks noGrp="1"/>
          </p:cNvGraphicFramePr>
          <p:nvPr>
            <p:ph idx="1"/>
            <p:extLst>
              <p:ext uri="{D42A27DB-BD31-4B8C-83A1-F6EECF244321}">
                <p14:modId xmlns:p14="http://schemas.microsoft.com/office/powerpoint/2010/main" val="180625594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12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85AF5-AF3D-0748-BC96-69419740D040}"/>
              </a:ext>
            </a:extLst>
          </p:cNvPr>
          <p:cNvSpPr>
            <a:spLocks noGrp="1"/>
          </p:cNvSpPr>
          <p:nvPr>
            <p:ph type="title"/>
          </p:nvPr>
        </p:nvSpPr>
        <p:spPr/>
        <p:txBody>
          <a:bodyPr/>
          <a:lstStyle/>
          <a:p>
            <a:r>
              <a:rPr lang="en-US" b="1" dirty="0">
                <a:solidFill>
                  <a:schemeClr val="accent2"/>
                </a:solidFill>
              </a:rPr>
              <a:t>Examples</a:t>
            </a:r>
          </a:p>
        </p:txBody>
      </p:sp>
      <p:sp>
        <p:nvSpPr>
          <p:cNvPr id="4" name="Text Placeholder 3">
            <a:extLst>
              <a:ext uri="{FF2B5EF4-FFF2-40B4-BE49-F238E27FC236}">
                <a16:creationId xmlns:a16="http://schemas.microsoft.com/office/drawing/2014/main" id="{D1BCAC14-1316-104E-B5F6-971F0E0E70EB}"/>
              </a:ext>
            </a:extLst>
          </p:cNvPr>
          <p:cNvSpPr>
            <a:spLocks noGrp="1"/>
          </p:cNvSpPr>
          <p:nvPr>
            <p:ph type="body" idx="1"/>
          </p:nvPr>
        </p:nvSpPr>
        <p:spPr>
          <a:xfrm>
            <a:off x="839788" y="1427163"/>
            <a:ext cx="5157787" cy="823912"/>
          </a:xfrm>
        </p:spPr>
        <p:txBody>
          <a:bodyPr>
            <a:normAutofit/>
          </a:bodyPr>
          <a:lstStyle/>
          <a:p>
            <a:r>
              <a:rPr lang="en-US" sz="3200" dirty="0">
                <a:solidFill>
                  <a:srgbClr val="00B050"/>
                </a:solidFill>
              </a:rPr>
              <a:t>Planned Wellness Days</a:t>
            </a:r>
          </a:p>
        </p:txBody>
      </p:sp>
      <p:sp>
        <p:nvSpPr>
          <p:cNvPr id="5" name="Content Placeholder 4">
            <a:extLst>
              <a:ext uri="{FF2B5EF4-FFF2-40B4-BE49-F238E27FC236}">
                <a16:creationId xmlns:a16="http://schemas.microsoft.com/office/drawing/2014/main" id="{799FF81B-5217-7A42-9482-AF307F50AD17}"/>
              </a:ext>
            </a:extLst>
          </p:cNvPr>
          <p:cNvSpPr>
            <a:spLocks noGrp="1"/>
          </p:cNvSpPr>
          <p:nvPr>
            <p:ph sz="half" idx="2"/>
          </p:nvPr>
        </p:nvSpPr>
        <p:spPr>
          <a:xfrm>
            <a:off x="839788" y="2505075"/>
            <a:ext cx="5157787" cy="3987800"/>
          </a:xfrm>
        </p:spPr>
        <p:txBody>
          <a:bodyPr>
            <a:normAutofit lnSpcReduction="10000"/>
          </a:bodyPr>
          <a:lstStyle/>
          <a:p>
            <a:r>
              <a:rPr lang="en-US" dirty="0"/>
              <a:t>Weddings</a:t>
            </a:r>
          </a:p>
          <a:p>
            <a:r>
              <a:rPr lang="en-US" dirty="0"/>
              <a:t>Family reunions</a:t>
            </a:r>
          </a:p>
          <a:p>
            <a:r>
              <a:rPr lang="en-US" dirty="0"/>
              <a:t>Planned mental health day</a:t>
            </a:r>
          </a:p>
          <a:p>
            <a:r>
              <a:rPr lang="en-US" dirty="0"/>
              <a:t>Nondisclosed reasoning (e.g. appointment that you prefer not to disclose)</a:t>
            </a:r>
          </a:p>
          <a:p>
            <a:r>
              <a:rPr lang="en-US" dirty="0"/>
              <a:t>Other important events that don’t fall under an excused absence</a:t>
            </a:r>
          </a:p>
        </p:txBody>
      </p:sp>
      <p:sp>
        <p:nvSpPr>
          <p:cNvPr id="6" name="Text Placeholder 5">
            <a:extLst>
              <a:ext uri="{FF2B5EF4-FFF2-40B4-BE49-F238E27FC236}">
                <a16:creationId xmlns:a16="http://schemas.microsoft.com/office/drawing/2014/main" id="{4E0F6975-ACFF-A145-9199-F413A3A65562}"/>
              </a:ext>
            </a:extLst>
          </p:cNvPr>
          <p:cNvSpPr>
            <a:spLocks noGrp="1"/>
          </p:cNvSpPr>
          <p:nvPr>
            <p:ph type="body" sz="quarter" idx="3"/>
          </p:nvPr>
        </p:nvSpPr>
        <p:spPr>
          <a:xfrm>
            <a:off x="6169024" y="1427163"/>
            <a:ext cx="5183188" cy="823912"/>
          </a:xfrm>
        </p:spPr>
        <p:txBody>
          <a:bodyPr>
            <a:normAutofit/>
          </a:bodyPr>
          <a:lstStyle/>
          <a:p>
            <a:r>
              <a:rPr lang="en-US" sz="3200" dirty="0">
                <a:solidFill>
                  <a:srgbClr val="FF0000"/>
                </a:solidFill>
              </a:rPr>
              <a:t>Emergent Wellness Days</a:t>
            </a:r>
          </a:p>
        </p:txBody>
      </p:sp>
      <p:sp>
        <p:nvSpPr>
          <p:cNvPr id="7" name="Content Placeholder 6">
            <a:extLst>
              <a:ext uri="{FF2B5EF4-FFF2-40B4-BE49-F238E27FC236}">
                <a16:creationId xmlns:a16="http://schemas.microsoft.com/office/drawing/2014/main" id="{6C28F2BE-54B5-2041-AA14-C4C606AC5EE6}"/>
              </a:ext>
            </a:extLst>
          </p:cNvPr>
          <p:cNvSpPr>
            <a:spLocks noGrp="1"/>
          </p:cNvSpPr>
          <p:nvPr>
            <p:ph sz="quarter" idx="4"/>
          </p:nvPr>
        </p:nvSpPr>
        <p:spPr/>
        <p:txBody>
          <a:bodyPr>
            <a:normAutofit lnSpcReduction="10000"/>
          </a:bodyPr>
          <a:lstStyle/>
          <a:p>
            <a:r>
              <a:rPr lang="en-US" dirty="0"/>
              <a:t>Unplanned mental health day</a:t>
            </a:r>
          </a:p>
          <a:p>
            <a:r>
              <a:rPr lang="en-US" dirty="0"/>
              <a:t>Need for urgent counseling</a:t>
            </a:r>
          </a:p>
          <a:p>
            <a:r>
              <a:rPr lang="en-US" dirty="0"/>
              <a:t>Any other unforeseen event that does not qualify for an acute excused absence</a:t>
            </a:r>
          </a:p>
        </p:txBody>
      </p:sp>
    </p:spTree>
    <p:extLst>
      <p:ext uri="{BB962C8B-B14F-4D97-AF65-F5344CB8AC3E}">
        <p14:creationId xmlns:p14="http://schemas.microsoft.com/office/powerpoint/2010/main" val="983979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2F9423-F4B1-45D4-8445-E9991ECCB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343AB9-EC1A-534D-A6FD-332E50267F96}"/>
              </a:ext>
            </a:extLst>
          </p:cNvPr>
          <p:cNvSpPr>
            <a:spLocks noGrp="1"/>
          </p:cNvSpPr>
          <p:nvPr>
            <p:ph type="title"/>
          </p:nvPr>
        </p:nvSpPr>
        <p:spPr>
          <a:xfrm>
            <a:off x="1812897" y="518649"/>
            <a:ext cx="9882278" cy="1067634"/>
          </a:xfrm>
        </p:spPr>
        <p:txBody>
          <a:bodyPr anchor="ctr">
            <a:normAutofit/>
          </a:bodyPr>
          <a:lstStyle/>
          <a:p>
            <a:r>
              <a:rPr lang="en-US" dirty="0"/>
              <a:t>Wellness and Mental Health</a:t>
            </a:r>
          </a:p>
        </p:txBody>
      </p:sp>
      <p:grpSp>
        <p:nvGrpSpPr>
          <p:cNvPr id="12" name="Group 11">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628863"/>
            <a:ext cx="1128382" cy="847206"/>
            <a:chOff x="8183879" y="1000124"/>
            <a:chExt cx="1562267" cy="1172973"/>
          </a:xfrm>
        </p:grpSpPr>
        <p:sp>
          <p:nvSpPr>
            <p:cNvPr id="13"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aphicFrame>
        <p:nvGraphicFramePr>
          <p:cNvPr id="5" name="Content Placeholder 2">
            <a:extLst>
              <a:ext uri="{FF2B5EF4-FFF2-40B4-BE49-F238E27FC236}">
                <a16:creationId xmlns:a16="http://schemas.microsoft.com/office/drawing/2014/main" id="{CFADEA8E-29EC-4D87-BF63-451DC4579A11}"/>
              </a:ext>
            </a:extLst>
          </p:cNvPr>
          <p:cNvGraphicFramePr>
            <a:graphicFrameLocks noGrp="1"/>
          </p:cNvGraphicFramePr>
          <p:nvPr>
            <p:ph idx="1"/>
          </p:nvPr>
        </p:nvGraphicFramePr>
        <p:xfrm>
          <a:off x="629853" y="1860604"/>
          <a:ext cx="11065321" cy="44787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19337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7FF95-14B4-DA43-B391-DE3539F1AB62}"/>
              </a:ext>
            </a:extLst>
          </p:cNvPr>
          <p:cNvSpPr>
            <a:spLocks noGrp="1"/>
          </p:cNvSpPr>
          <p:nvPr>
            <p:ph type="title"/>
          </p:nvPr>
        </p:nvSpPr>
        <p:spPr>
          <a:xfrm>
            <a:off x="4965430" y="629268"/>
            <a:ext cx="6586491" cy="1286160"/>
          </a:xfrm>
        </p:spPr>
        <p:txBody>
          <a:bodyPr anchor="b">
            <a:normAutofit/>
          </a:bodyPr>
          <a:lstStyle/>
          <a:p>
            <a:r>
              <a:rPr lang="en-US"/>
              <a:t>Inclement Weather</a:t>
            </a:r>
            <a:endParaRPr lang="en-US" dirty="0"/>
          </a:p>
        </p:txBody>
      </p:sp>
      <p:sp>
        <p:nvSpPr>
          <p:cNvPr id="3" name="Content Placeholder 2">
            <a:extLst>
              <a:ext uri="{FF2B5EF4-FFF2-40B4-BE49-F238E27FC236}">
                <a16:creationId xmlns:a16="http://schemas.microsoft.com/office/drawing/2014/main" id="{8BAFC87B-2176-8A49-BB4D-17264D03CF74}"/>
              </a:ext>
            </a:extLst>
          </p:cNvPr>
          <p:cNvSpPr>
            <a:spLocks noGrp="1"/>
          </p:cNvSpPr>
          <p:nvPr>
            <p:ph idx="1"/>
          </p:nvPr>
        </p:nvSpPr>
        <p:spPr>
          <a:xfrm>
            <a:off x="4965431" y="2438400"/>
            <a:ext cx="6586489" cy="3785419"/>
          </a:xfrm>
        </p:spPr>
        <p:txBody>
          <a:bodyPr>
            <a:normAutofit/>
          </a:bodyPr>
          <a:lstStyle/>
          <a:p>
            <a:pPr marL="0" indent="0">
              <a:buNone/>
            </a:pPr>
            <a:r>
              <a:rPr lang="en-US" sz="1400" dirty="0"/>
              <a:t>During the clinical years, management of a weather event must balance the demands of patient care and personal safety.</a:t>
            </a:r>
          </a:p>
          <a:p>
            <a:r>
              <a:rPr lang="en-US" sz="1400" dirty="0"/>
              <a:t>Students and faculty with clinical responsibilities are professionally obligated to maintain inpatient care even though a particular campus may be closed.</a:t>
            </a:r>
          </a:p>
          <a:p>
            <a:r>
              <a:rPr lang="en-US" sz="1400" dirty="0"/>
              <a:t>Students on clinical services are expected to continue to provide care for their patients, provided students feel that traveling would not place them at risk of injury.</a:t>
            </a:r>
          </a:p>
          <a:p>
            <a:r>
              <a:rPr lang="en-US" sz="1400" dirty="0"/>
              <a:t>In all such situations students should immediately contact their supervising resident or attending regarding potential risks associated with travel, to report any anticipated absence or delay in arrival, and to make appropriate alternative arrangements.</a:t>
            </a:r>
          </a:p>
          <a:p>
            <a:r>
              <a:rPr lang="en-US" sz="1400" dirty="0"/>
              <a:t>Students who are unable to travel to the ambulatory sites should contact preceptors as soon as possible to advise them of the individual situation and whether the student could reach the site later in the day.</a:t>
            </a:r>
          </a:p>
          <a:p>
            <a:r>
              <a:rPr lang="en-US" sz="1400" dirty="0"/>
              <a:t>Students should also immediately report an inability to participate in patient care to the Clerkship Coordinator and/or Clerkship Director.</a:t>
            </a:r>
          </a:p>
          <a:p>
            <a:pPr marL="0" indent="0">
              <a:buNone/>
            </a:pPr>
            <a:endParaRPr lang="en-US" sz="1400" dirty="0"/>
          </a:p>
        </p:txBody>
      </p:sp>
      <p:pic>
        <p:nvPicPr>
          <p:cNvPr id="5" name="Picture 4" descr="Icebergs">
            <a:extLst>
              <a:ext uri="{FF2B5EF4-FFF2-40B4-BE49-F238E27FC236}">
                <a16:creationId xmlns:a16="http://schemas.microsoft.com/office/drawing/2014/main" id="{E0B330B3-FA9B-4848-9689-8198ECF7DEA5}"/>
              </a:ext>
            </a:extLst>
          </p:cNvPr>
          <p:cNvPicPr>
            <a:picLocks noChangeAspect="1"/>
          </p:cNvPicPr>
          <p:nvPr/>
        </p:nvPicPr>
        <p:blipFill rotWithShape="1">
          <a:blip r:embed="rId3"/>
          <a:srcRect l="33596" r="27200" b="-1"/>
          <a:stretch/>
        </p:blipFill>
        <p:spPr>
          <a:xfrm>
            <a:off x="20" y="10"/>
            <a:ext cx="4635571" cy="6857990"/>
          </a:xfrm>
          <a:prstGeom prst="rect">
            <a:avLst/>
          </a:prstGeom>
          <a:effectLst/>
        </p:spPr>
      </p:pic>
      <p:cxnSp>
        <p:nvCxnSpPr>
          <p:cNvPr id="25"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255B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318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Dark and gloomy clouds">
            <a:extLst>
              <a:ext uri="{FF2B5EF4-FFF2-40B4-BE49-F238E27FC236}">
                <a16:creationId xmlns:a16="http://schemas.microsoft.com/office/drawing/2014/main" id="{84E1F06C-4F25-3540-8B3C-E175F0E23394}"/>
              </a:ext>
            </a:extLst>
          </p:cNvPr>
          <p:cNvPicPr>
            <a:picLocks noChangeAspect="1"/>
          </p:cNvPicPr>
          <p:nvPr/>
        </p:nvPicPr>
        <p:blipFill rotWithShape="1">
          <a:blip r:embed="rId3"/>
          <a:srcRect t="23391" r="9091"/>
          <a:stretch/>
        </p:blipFill>
        <p:spPr>
          <a:xfrm>
            <a:off x="20" y="10"/>
            <a:ext cx="12191980" cy="6857990"/>
          </a:xfrm>
          <a:prstGeom prst="rect">
            <a:avLst/>
          </a:prstGeom>
        </p:spPr>
      </p:pic>
      <p:sp>
        <p:nvSpPr>
          <p:cNvPr id="24" name="Rectangle 9">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62A88E-588F-424C-9089-6F117641E6A3}"/>
              </a:ext>
            </a:extLst>
          </p:cNvPr>
          <p:cNvSpPr>
            <a:spLocks noGrp="1"/>
          </p:cNvSpPr>
          <p:nvPr>
            <p:ph type="title"/>
          </p:nvPr>
        </p:nvSpPr>
        <p:spPr>
          <a:xfrm>
            <a:off x="594804" y="640263"/>
            <a:ext cx="6619811" cy="1344975"/>
          </a:xfrm>
        </p:spPr>
        <p:txBody>
          <a:bodyPr>
            <a:normAutofit/>
          </a:bodyPr>
          <a:lstStyle/>
          <a:p>
            <a:r>
              <a:rPr lang="en-US" sz="4000"/>
              <a:t>Inclement Weather</a:t>
            </a:r>
          </a:p>
        </p:txBody>
      </p:sp>
      <p:sp>
        <p:nvSpPr>
          <p:cNvPr id="3" name="Content Placeholder 2">
            <a:extLst>
              <a:ext uri="{FF2B5EF4-FFF2-40B4-BE49-F238E27FC236}">
                <a16:creationId xmlns:a16="http://schemas.microsoft.com/office/drawing/2014/main" id="{17948FAD-DCDB-E24D-BF98-F5EDEDAB6B0A}"/>
              </a:ext>
            </a:extLst>
          </p:cNvPr>
          <p:cNvSpPr>
            <a:spLocks noGrp="1"/>
          </p:cNvSpPr>
          <p:nvPr>
            <p:ph idx="1"/>
          </p:nvPr>
        </p:nvSpPr>
        <p:spPr>
          <a:xfrm>
            <a:off x="594109" y="2121763"/>
            <a:ext cx="6620505" cy="3773010"/>
          </a:xfrm>
        </p:spPr>
        <p:txBody>
          <a:bodyPr>
            <a:normAutofit/>
          </a:bodyPr>
          <a:lstStyle/>
          <a:p>
            <a:pPr marL="0" indent="0">
              <a:buNone/>
            </a:pPr>
            <a:r>
              <a:rPr lang="en-US" sz="1500"/>
              <a:t>Clinical experience missed due to inclement weather is considered an Excused Absence.</a:t>
            </a:r>
          </a:p>
          <a:p>
            <a:r>
              <a:rPr lang="en-US" sz="1500"/>
              <a:t>Complete a LLR form and indicate “weather” as the cause. A single form can be submitted for a series of days missed during the same weather event.</a:t>
            </a:r>
          </a:p>
          <a:p>
            <a:r>
              <a:rPr lang="en-US" sz="1500"/>
              <a:t>Submit an LLR form even if your ambulatory clinical site was closed for the day or if you were excused from clinical activities by your resident supervisors. </a:t>
            </a:r>
          </a:p>
          <a:p>
            <a:r>
              <a:rPr lang="en-US" sz="1500"/>
              <a:t>A student missing more than 2 days of a rotation may be required to make up the missed time, at the discretion of the Clerkship Director. </a:t>
            </a:r>
          </a:p>
          <a:p>
            <a:pPr marL="0" indent="0">
              <a:buNone/>
            </a:pPr>
            <a:endParaRPr lang="en-US" sz="1500"/>
          </a:p>
          <a:p>
            <a:pPr marL="0" indent="0">
              <a:buNone/>
            </a:pPr>
            <a:r>
              <a:rPr lang="en-US" sz="1500"/>
              <a:t>Students should make every effort to fulfill their patient responsibilities. However, they should not place themselves at undo risk and should not be subject to harassment for choosing to avoid travel under conditions perceived to be unsafe. Any such behavior should be reported directly to the Clerkship Director, or anonymously in the course evaluation.</a:t>
            </a:r>
          </a:p>
          <a:p>
            <a:endParaRPr lang="en-US" sz="1500"/>
          </a:p>
        </p:txBody>
      </p:sp>
    </p:spTree>
    <p:extLst>
      <p:ext uri="{BB962C8B-B14F-4D97-AF65-F5344CB8AC3E}">
        <p14:creationId xmlns:p14="http://schemas.microsoft.com/office/powerpoint/2010/main" val="2764092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descr="Sunlit desk">
            <a:extLst>
              <a:ext uri="{FF2B5EF4-FFF2-40B4-BE49-F238E27FC236}">
                <a16:creationId xmlns:a16="http://schemas.microsoft.com/office/drawing/2014/main" id="{1B50E7C2-6B65-4A96-8CBF-2377D1816E55}"/>
              </a:ext>
            </a:extLst>
          </p:cNvPr>
          <p:cNvPicPr>
            <a:picLocks noChangeAspect="1"/>
          </p:cNvPicPr>
          <p:nvPr/>
        </p:nvPicPr>
        <p:blipFill rotWithShape="1">
          <a:blip r:embed="rId3"/>
          <a:srcRect t="2122" b="13608"/>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0971B4-F551-7641-A15A-D6ED21FFC4E5}"/>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Work (duty) Hours</a:t>
            </a:r>
          </a:p>
        </p:txBody>
      </p:sp>
    </p:spTree>
    <p:extLst>
      <p:ext uri="{BB962C8B-B14F-4D97-AF65-F5344CB8AC3E}">
        <p14:creationId xmlns:p14="http://schemas.microsoft.com/office/powerpoint/2010/main" val="1602060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04696-2218-E746-9F64-B55D1F1EEBBD}"/>
              </a:ext>
            </a:extLst>
          </p:cNvPr>
          <p:cNvSpPr>
            <a:spLocks noGrp="1"/>
          </p:cNvSpPr>
          <p:nvPr>
            <p:ph type="title"/>
          </p:nvPr>
        </p:nvSpPr>
        <p:spPr>
          <a:xfrm>
            <a:off x="6417733" y="490537"/>
            <a:ext cx="5291663" cy="1628775"/>
          </a:xfrm>
        </p:spPr>
        <p:txBody>
          <a:bodyPr anchor="b">
            <a:normAutofit/>
          </a:bodyPr>
          <a:lstStyle/>
          <a:p>
            <a:r>
              <a:rPr lang="en-US" sz="4000"/>
              <a:t>Topics to Cover</a:t>
            </a:r>
          </a:p>
        </p:txBody>
      </p:sp>
      <p:pic>
        <p:nvPicPr>
          <p:cNvPr id="6" name="Picture 5">
            <a:extLst>
              <a:ext uri="{FF2B5EF4-FFF2-40B4-BE49-F238E27FC236}">
                <a16:creationId xmlns:a16="http://schemas.microsoft.com/office/drawing/2014/main" id="{3FFA2E1A-6A43-4189-A6E5-15AE2F5F4ED5}"/>
              </a:ext>
            </a:extLst>
          </p:cNvPr>
          <p:cNvPicPr>
            <a:picLocks noChangeAspect="1"/>
          </p:cNvPicPr>
          <p:nvPr/>
        </p:nvPicPr>
        <p:blipFill rotWithShape="1">
          <a:blip r:embed="rId3"/>
          <a:srcRect l="25104" r="15548"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graphicFrame>
        <p:nvGraphicFramePr>
          <p:cNvPr id="5" name="Content Placeholder 2">
            <a:extLst>
              <a:ext uri="{FF2B5EF4-FFF2-40B4-BE49-F238E27FC236}">
                <a16:creationId xmlns:a16="http://schemas.microsoft.com/office/drawing/2014/main" id="{ADFD91D1-93C9-4696-B589-67E72B93C8A3}"/>
              </a:ext>
            </a:extLst>
          </p:cNvPr>
          <p:cNvGraphicFramePr>
            <a:graphicFrameLocks noGrp="1"/>
          </p:cNvGraphicFramePr>
          <p:nvPr>
            <p:ph idx="1"/>
            <p:extLst>
              <p:ext uri="{D42A27DB-BD31-4B8C-83A1-F6EECF244321}">
                <p14:modId xmlns:p14="http://schemas.microsoft.com/office/powerpoint/2010/main" val="1786024897"/>
              </p:ext>
            </p:extLst>
          </p:nvPr>
        </p:nvGraphicFramePr>
        <p:xfrm>
          <a:off x="6417734" y="2614612"/>
          <a:ext cx="5291663" cy="37528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2320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727BE-0551-914F-BB61-2200169AB64D}"/>
              </a:ext>
            </a:extLst>
          </p:cNvPr>
          <p:cNvSpPr>
            <a:spLocks noGrp="1"/>
          </p:cNvSpPr>
          <p:nvPr>
            <p:ph type="title"/>
          </p:nvPr>
        </p:nvSpPr>
        <p:spPr>
          <a:xfrm>
            <a:off x="4965430" y="629268"/>
            <a:ext cx="6586491" cy="1286160"/>
          </a:xfrm>
        </p:spPr>
        <p:txBody>
          <a:bodyPr anchor="b">
            <a:normAutofit/>
          </a:bodyPr>
          <a:lstStyle/>
          <a:p>
            <a:r>
              <a:rPr lang="en-US" dirty="0"/>
              <a:t>Work Hours Policy</a:t>
            </a:r>
          </a:p>
        </p:txBody>
      </p:sp>
      <p:sp>
        <p:nvSpPr>
          <p:cNvPr id="3" name="Content Placeholder 2">
            <a:extLst>
              <a:ext uri="{FF2B5EF4-FFF2-40B4-BE49-F238E27FC236}">
                <a16:creationId xmlns:a16="http://schemas.microsoft.com/office/drawing/2014/main" id="{DC3078AE-CAFE-FE44-8A50-251ACAFE86E8}"/>
              </a:ext>
            </a:extLst>
          </p:cNvPr>
          <p:cNvSpPr>
            <a:spLocks noGrp="1"/>
          </p:cNvSpPr>
          <p:nvPr>
            <p:ph idx="1"/>
          </p:nvPr>
        </p:nvSpPr>
        <p:spPr>
          <a:xfrm>
            <a:off x="4965431" y="2438400"/>
            <a:ext cx="6586489" cy="3785419"/>
          </a:xfrm>
        </p:spPr>
        <p:txBody>
          <a:bodyPr>
            <a:normAutofit/>
          </a:bodyPr>
          <a:lstStyle/>
          <a:p>
            <a:r>
              <a:rPr lang="en-US" sz="1900" dirty="0"/>
              <a:t>No more than 80 hours/week averaged over a 4-week period</a:t>
            </a:r>
          </a:p>
          <a:p>
            <a:r>
              <a:rPr lang="en-US" sz="1900" dirty="0"/>
              <a:t>Continuous on-site duty cannot exceed 28 (24+4) consecutive hours, inclusive of clinical care and educational activities</a:t>
            </a:r>
          </a:p>
          <a:p>
            <a:r>
              <a:rPr lang="en-US" sz="1900" dirty="0"/>
              <a:t>Overnight call may not be more frequent than every 3 days</a:t>
            </a:r>
          </a:p>
          <a:p>
            <a:r>
              <a:rPr lang="en-US" sz="1900" dirty="0"/>
              <a:t>Night shifts cannot exceed 16 hours and you must have 10 hours off in between shifts.</a:t>
            </a:r>
          </a:p>
          <a:p>
            <a:r>
              <a:rPr lang="en-US" sz="1900" dirty="0"/>
              <a:t>Students must have 1 day off in 7 averaged over a rotation. </a:t>
            </a:r>
          </a:p>
          <a:p>
            <a:r>
              <a:rPr lang="en-US" sz="1900" dirty="0"/>
              <a:t>Students must log work hours (Time Logs) for all core clerkships and JI rotations in </a:t>
            </a:r>
            <a:r>
              <a:rPr lang="en-US" sz="1900" dirty="0" err="1"/>
              <a:t>eMedley</a:t>
            </a:r>
            <a:r>
              <a:rPr lang="en-US" sz="1900" dirty="0"/>
              <a:t>.</a:t>
            </a:r>
          </a:p>
          <a:p>
            <a:r>
              <a:rPr lang="en-US" sz="1900" dirty="0"/>
              <a:t>Any violation of work hours should be reported to the clerkship/course director and is considered mistreatment.</a:t>
            </a:r>
          </a:p>
          <a:p>
            <a:endParaRPr lang="en-US" sz="1900" dirty="0"/>
          </a:p>
        </p:txBody>
      </p:sp>
      <p:pic>
        <p:nvPicPr>
          <p:cNvPr id="5" name="Picture 4" descr="Analogue wall clock">
            <a:extLst>
              <a:ext uri="{FF2B5EF4-FFF2-40B4-BE49-F238E27FC236}">
                <a16:creationId xmlns:a16="http://schemas.microsoft.com/office/drawing/2014/main" id="{DD947A4F-BAB9-4867-85AB-9EAC34FBE5BA}"/>
              </a:ext>
            </a:extLst>
          </p:cNvPr>
          <p:cNvPicPr>
            <a:picLocks noChangeAspect="1"/>
          </p:cNvPicPr>
          <p:nvPr/>
        </p:nvPicPr>
        <p:blipFill rotWithShape="1">
          <a:blip r:embed="rId3"/>
          <a:srcRect l="20618" r="34432"/>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C8C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3318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6117E-0E3F-3046-8475-C8A8F982F25F}"/>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t>Time Logs and Case Logs</a:t>
            </a:r>
          </a:p>
        </p:txBody>
      </p:sp>
      <p:sp>
        <p:nvSpPr>
          <p:cNvPr id="4" name="Content Placeholder 3">
            <a:extLst>
              <a:ext uri="{FF2B5EF4-FFF2-40B4-BE49-F238E27FC236}">
                <a16:creationId xmlns:a16="http://schemas.microsoft.com/office/drawing/2014/main" id="{40731C3B-0F11-3A47-8E52-A28FE1F92C69}"/>
              </a:ext>
            </a:extLst>
          </p:cNvPr>
          <p:cNvSpPr>
            <a:spLocks noGrp="1"/>
          </p:cNvSpPr>
          <p:nvPr>
            <p:ph idx="1"/>
          </p:nvPr>
        </p:nvSpPr>
        <p:spPr>
          <a:xfrm>
            <a:off x="4965431" y="2438400"/>
            <a:ext cx="6586489" cy="3785419"/>
          </a:xfrm>
        </p:spPr>
        <p:txBody>
          <a:bodyPr>
            <a:normAutofit lnSpcReduction="10000"/>
          </a:bodyPr>
          <a:lstStyle/>
          <a:p>
            <a:r>
              <a:rPr lang="en-US" sz="2000" dirty="0"/>
              <a:t>Must be logged in </a:t>
            </a:r>
            <a:r>
              <a:rPr lang="en-US" sz="2000" dirty="0" err="1"/>
              <a:t>eMedley</a:t>
            </a:r>
            <a:r>
              <a:rPr lang="en-US" sz="2000" dirty="0"/>
              <a:t> </a:t>
            </a:r>
            <a:r>
              <a:rPr lang="en-US" sz="2000" dirty="0" err="1"/>
              <a:t>eClas</a:t>
            </a:r>
            <a:r>
              <a:rPr lang="en-US" sz="2000" dirty="0"/>
              <a:t> by the end of the clerkship. </a:t>
            </a:r>
          </a:p>
          <a:p>
            <a:r>
              <a:rPr lang="en-US" sz="2000" dirty="0"/>
              <a:t>If not done within one week of the end of the clerkship, you will receive an email from the CD/coordinator with the Dean of Student Affairs copied.  </a:t>
            </a:r>
          </a:p>
          <a:p>
            <a:r>
              <a:rPr lang="en-US" sz="2000" dirty="0"/>
              <a:t>If not completed within 4 weeks of the end of the clerkship, there will be an automatic drop of one letter grade. </a:t>
            </a:r>
          </a:p>
          <a:p>
            <a:r>
              <a:rPr lang="en-US" sz="2000" dirty="0"/>
              <a:t>If not completed within 6 weeks of the end of the clerkship, the student will fail and must repeat the entire clerkship. </a:t>
            </a:r>
          </a:p>
          <a:p>
            <a:r>
              <a:rPr lang="en-US" sz="2000" dirty="0"/>
              <a:t>If you are having trouble seeing a particular case, reach out to your CD ASAP! Do NOT wait until the last week of the rotation to ask for help!</a:t>
            </a:r>
          </a:p>
        </p:txBody>
      </p:sp>
      <p:pic>
        <p:nvPicPr>
          <p:cNvPr id="5" name="Picture 4" descr="Hourglass">
            <a:extLst>
              <a:ext uri="{FF2B5EF4-FFF2-40B4-BE49-F238E27FC236}">
                <a16:creationId xmlns:a16="http://schemas.microsoft.com/office/drawing/2014/main" id="{B9C6BA8B-5D75-4F94-A7E6-0354B37E1206}"/>
              </a:ext>
            </a:extLst>
          </p:cNvPr>
          <p:cNvPicPr>
            <a:picLocks noChangeAspect="1"/>
          </p:cNvPicPr>
          <p:nvPr/>
        </p:nvPicPr>
        <p:blipFill rotWithShape="1">
          <a:blip r:embed="rId3"/>
          <a:srcRect l="43703" r="8136"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0D27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8900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7E623-DA97-6C49-9B83-4DBE3C4E86D7}"/>
              </a:ext>
            </a:extLst>
          </p:cNvPr>
          <p:cNvSpPr>
            <a:spLocks noGrp="1"/>
          </p:cNvSpPr>
          <p:nvPr>
            <p:ph type="title"/>
          </p:nvPr>
        </p:nvSpPr>
        <p:spPr>
          <a:xfrm>
            <a:off x="4965430" y="629268"/>
            <a:ext cx="6586491" cy="1286160"/>
          </a:xfrm>
        </p:spPr>
        <p:txBody>
          <a:bodyPr anchor="b">
            <a:normAutofit/>
          </a:bodyPr>
          <a:lstStyle/>
          <a:p>
            <a:r>
              <a:rPr lang="en-US" sz="4100"/>
              <a:t>Case Log template - Diagnosis</a:t>
            </a:r>
          </a:p>
        </p:txBody>
      </p:sp>
      <p:sp>
        <p:nvSpPr>
          <p:cNvPr id="3" name="Content Placeholder 2">
            <a:extLst>
              <a:ext uri="{FF2B5EF4-FFF2-40B4-BE49-F238E27FC236}">
                <a16:creationId xmlns:a16="http://schemas.microsoft.com/office/drawing/2014/main" id="{3A41BA76-DEBB-9F42-AED8-A88384D9F059}"/>
              </a:ext>
            </a:extLst>
          </p:cNvPr>
          <p:cNvSpPr>
            <a:spLocks noGrp="1"/>
          </p:cNvSpPr>
          <p:nvPr>
            <p:ph idx="1"/>
          </p:nvPr>
        </p:nvSpPr>
        <p:spPr>
          <a:xfrm>
            <a:off x="4965431" y="2438400"/>
            <a:ext cx="6586489" cy="3785419"/>
          </a:xfrm>
        </p:spPr>
        <p:txBody>
          <a:bodyPr>
            <a:normAutofit/>
          </a:bodyPr>
          <a:lstStyle/>
          <a:p>
            <a:r>
              <a:rPr lang="en-US" sz="1400"/>
              <a:t>Select: Level of participation </a:t>
            </a:r>
          </a:p>
          <a:p>
            <a:pPr lvl="1"/>
            <a:r>
              <a:rPr lang="en-US" sz="1400"/>
              <a:t>Active Participant is preferred and expected for all diagnoses</a:t>
            </a:r>
          </a:p>
          <a:p>
            <a:pPr lvl="1"/>
            <a:r>
              <a:rPr lang="en-US" sz="1400"/>
              <a:t>You may select alternative experience – standardized patient or alternative experience – online case for 1-2 diagnoses if you are not able to see them in person, but you should discuss this with your CD first.</a:t>
            </a:r>
          </a:p>
          <a:p>
            <a:r>
              <a:rPr lang="en-US" sz="1400"/>
              <a:t>Select: Competency (diagnosis).  Student may use the same patient for multiple competencies but must have the same template/paragraph below for each competency. </a:t>
            </a:r>
          </a:p>
          <a:p>
            <a:r>
              <a:rPr lang="en-US" sz="1400"/>
              <a:t>Include in paragraph in “Notes” section: </a:t>
            </a:r>
          </a:p>
          <a:p>
            <a:pPr lvl="1"/>
            <a:r>
              <a:rPr lang="en-US" sz="1400"/>
              <a:t>Preceptor/Attending name</a:t>
            </a:r>
          </a:p>
          <a:p>
            <a:pPr lvl="1"/>
            <a:r>
              <a:rPr lang="en-US" sz="1400"/>
              <a:t>Presenting signs/symptoms of patient</a:t>
            </a:r>
          </a:p>
          <a:p>
            <a:pPr lvl="1"/>
            <a:r>
              <a:rPr lang="en-US" sz="1400"/>
              <a:t>Pertinent exam/labs/studies</a:t>
            </a:r>
          </a:p>
          <a:p>
            <a:pPr lvl="1"/>
            <a:r>
              <a:rPr lang="en-US" sz="1400"/>
              <a:t>Final diagnosis/treatment plan</a:t>
            </a:r>
          </a:p>
          <a:p>
            <a:pPr lvl="1"/>
            <a:r>
              <a:rPr lang="en-US" sz="1400" b="1" u="sng"/>
              <a:t>One thing you learned from this patient/diagnosis</a:t>
            </a:r>
          </a:p>
          <a:p>
            <a:endParaRPr lang="en-US" sz="1400"/>
          </a:p>
        </p:txBody>
      </p:sp>
      <p:pic>
        <p:nvPicPr>
          <p:cNvPr id="5" name="Picture 4" descr="Doctor with a patient">
            <a:extLst>
              <a:ext uri="{FF2B5EF4-FFF2-40B4-BE49-F238E27FC236}">
                <a16:creationId xmlns:a16="http://schemas.microsoft.com/office/drawing/2014/main" id="{B85E506A-33CE-4DC3-9A5D-BE25378D4565}"/>
              </a:ext>
            </a:extLst>
          </p:cNvPr>
          <p:cNvPicPr>
            <a:picLocks noChangeAspect="1"/>
          </p:cNvPicPr>
          <p:nvPr/>
        </p:nvPicPr>
        <p:blipFill>
          <a:blip r:embed="rId3"/>
          <a:srcRect l="27469" r="27469"/>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83568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DCF5F-B296-7940-AECC-C5DC66A81A52}"/>
              </a:ext>
            </a:extLst>
          </p:cNvPr>
          <p:cNvSpPr>
            <a:spLocks noGrp="1"/>
          </p:cNvSpPr>
          <p:nvPr>
            <p:ph type="title"/>
          </p:nvPr>
        </p:nvSpPr>
        <p:spPr>
          <a:xfrm>
            <a:off x="4965430" y="629268"/>
            <a:ext cx="6586491" cy="1286160"/>
          </a:xfrm>
        </p:spPr>
        <p:txBody>
          <a:bodyPr anchor="b">
            <a:normAutofit/>
          </a:bodyPr>
          <a:lstStyle/>
          <a:p>
            <a:r>
              <a:rPr lang="en-US" sz="4100"/>
              <a:t>Case Log template - Procedure</a:t>
            </a:r>
          </a:p>
        </p:txBody>
      </p:sp>
      <p:sp>
        <p:nvSpPr>
          <p:cNvPr id="3" name="Content Placeholder 2">
            <a:extLst>
              <a:ext uri="{FF2B5EF4-FFF2-40B4-BE49-F238E27FC236}">
                <a16:creationId xmlns:a16="http://schemas.microsoft.com/office/drawing/2014/main" id="{4E365AA5-394A-3748-A811-9B617A83D9F2}"/>
              </a:ext>
            </a:extLst>
          </p:cNvPr>
          <p:cNvSpPr>
            <a:spLocks noGrp="1"/>
          </p:cNvSpPr>
          <p:nvPr>
            <p:ph idx="1"/>
          </p:nvPr>
        </p:nvSpPr>
        <p:spPr>
          <a:xfrm>
            <a:off x="4965431" y="2438400"/>
            <a:ext cx="6586489" cy="3785419"/>
          </a:xfrm>
        </p:spPr>
        <p:txBody>
          <a:bodyPr>
            <a:normAutofit/>
          </a:bodyPr>
          <a:lstStyle/>
          <a:p>
            <a:r>
              <a:rPr lang="en-US" sz="2000"/>
              <a:t>Select: Level of participation (observed, assisted, performed)</a:t>
            </a:r>
          </a:p>
          <a:p>
            <a:r>
              <a:rPr lang="en-US" sz="2000"/>
              <a:t>Select: Competency (procedure)</a:t>
            </a:r>
          </a:p>
          <a:p>
            <a:r>
              <a:rPr lang="en-US" sz="2000"/>
              <a:t>Select: Physician who supervised the procedure (Select “Other” if preceptor is not listed)</a:t>
            </a:r>
          </a:p>
          <a:p>
            <a:r>
              <a:rPr lang="en-US" sz="2000"/>
              <a:t>Include in paragraph in “Notes” section: </a:t>
            </a:r>
          </a:p>
          <a:p>
            <a:pPr lvl="1"/>
            <a:r>
              <a:rPr lang="en-US" sz="2000"/>
              <a:t>Preceptor name</a:t>
            </a:r>
          </a:p>
          <a:p>
            <a:pPr lvl="1"/>
            <a:r>
              <a:rPr lang="en-US" sz="2000"/>
              <a:t>Indication for procedure</a:t>
            </a:r>
          </a:p>
          <a:p>
            <a:pPr lvl="1"/>
            <a:r>
              <a:rPr lang="en-US" sz="2000"/>
              <a:t>Key steps </a:t>
            </a:r>
          </a:p>
          <a:p>
            <a:pPr lvl="1"/>
            <a:r>
              <a:rPr lang="en-US" sz="2000"/>
              <a:t>State level of involvement using active language (e.g. I sutured the wound, etc.)</a:t>
            </a:r>
          </a:p>
          <a:p>
            <a:endParaRPr lang="en-US" sz="2000"/>
          </a:p>
        </p:txBody>
      </p:sp>
      <p:pic>
        <p:nvPicPr>
          <p:cNvPr id="5" name="Picture 4" descr="Surgeon using digital tablet in operating room">
            <a:extLst>
              <a:ext uri="{FF2B5EF4-FFF2-40B4-BE49-F238E27FC236}">
                <a16:creationId xmlns:a16="http://schemas.microsoft.com/office/drawing/2014/main" id="{D4CB9BB9-188E-D649-86A8-02F05213ECAB}"/>
              </a:ext>
            </a:extLst>
          </p:cNvPr>
          <p:cNvPicPr>
            <a:picLocks noChangeAspect="1"/>
          </p:cNvPicPr>
          <p:nvPr/>
        </p:nvPicPr>
        <p:blipFill rotWithShape="1">
          <a:blip r:embed="rId3"/>
          <a:srcRect l="30464" r="24417"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FA2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88175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FCA90-61CE-7142-AB38-74BD420E1548}"/>
              </a:ext>
            </a:extLst>
          </p:cNvPr>
          <p:cNvSpPr>
            <a:spLocks noGrp="1"/>
          </p:cNvSpPr>
          <p:nvPr>
            <p:ph type="title"/>
          </p:nvPr>
        </p:nvSpPr>
        <p:spPr>
          <a:xfrm>
            <a:off x="4965430" y="629268"/>
            <a:ext cx="6586491" cy="1286160"/>
          </a:xfrm>
        </p:spPr>
        <p:txBody>
          <a:bodyPr anchor="b">
            <a:normAutofit/>
          </a:bodyPr>
          <a:lstStyle/>
          <a:p>
            <a:r>
              <a:rPr lang="en-US" sz="4100"/>
              <a:t>COVID Policies and Procedures</a:t>
            </a:r>
          </a:p>
        </p:txBody>
      </p:sp>
      <p:sp>
        <p:nvSpPr>
          <p:cNvPr id="3" name="Content Placeholder 2">
            <a:extLst>
              <a:ext uri="{FF2B5EF4-FFF2-40B4-BE49-F238E27FC236}">
                <a16:creationId xmlns:a16="http://schemas.microsoft.com/office/drawing/2014/main" id="{3AE91D53-2B2A-B84B-B006-21AEE9AF018F}"/>
              </a:ext>
            </a:extLst>
          </p:cNvPr>
          <p:cNvSpPr>
            <a:spLocks noGrp="1"/>
          </p:cNvSpPr>
          <p:nvPr>
            <p:ph idx="1"/>
          </p:nvPr>
        </p:nvSpPr>
        <p:spPr>
          <a:xfrm>
            <a:off x="4965431" y="2438400"/>
            <a:ext cx="6586489" cy="3785419"/>
          </a:xfrm>
        </p:spPr>
        <p:txBody>
          <a:bodyPr>
            <a:normAutofit/>
          </a:bodyPr>
          <a:lstStyle/>
          <a:p>
            <a:r>
              <a:rPr lang="en-US" sz="1700" dirty="0"/>
              <a:t>Refer to the COVID Quarantine Rules at the top of OLSEN for the most updated information. </a:t>
            </a:r>
          </a:p>
          <a:p>
            <a:r>
              <a:rPr lang="en-US" sz="1700" dirty="0"/>
              <a:t>Students should follow standard PPE precautions as directed by the clinical facility in which they are rotating. </a:t>
            </a:r>
          </a:p>
          <a:p>
            <a:r>
              <a:rPr lang="en-US" sz="1700" dirty="0"/>
              <a:t>At minimum, surgical face mask and eye protection (goggles or face shield) for every patient encounter regardless of vaccination status. </a:t>
            </a:r>
          </a:p>
          <a:p>
            <a:r>
              <a:rPr lang="en-US" sz="1700" dirty="0"/>
              <a:t>Face masks should be worn at all times in clinical facilities unless you are actively eating, regardless of vaccination status (includes team workrooms).</a:t>
            </a:r>
          </a:p>
          <a:p>
            <a:r>
              <a:rPr lang="en-US" sz="1700" dirty="0"/>
              <a:t>Students are now permitted to see COVID patients and PUIs if 1) they are fully vaccinated against COVID, and 2) the clinical facility allows students to see COVID patients.</a:t>
            </a:r>
          </a:p>
        </p:txBody>
      </p:sp>
      <p:pic>
        <p:nvPicPr>
          <p:cNvPr id="5" name="Picture 4" descr="Blue facemask">
            <a:extLst>
              <a:ext uri="{FF2B5EF4-FFF2-40B4-BE49-F238E27FC236}">
                <a16:creationId xmlns:a16="http://schemas.microsoft.com/office/drawing/2014/main" id="{4D945891-2B27-0F49-BEF6-C90D8B425CA7}"/>
              </a:ext>
            </a:extLst>
          </p:cNvPr>
          <p:cNvPicPr>
            <a:picLocks noChangeAspect="1"/>
          </p:cNvPicPr>
          <p:nvPr/>
        </p:nvPicPr>
        <p:blipFill rotWithShape="1">
          <a:blip r:embed="rId3"/>
          <a:srcRect l="24504" r="30376"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2C4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9593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Close-up of arm receiving an needle">
            <a:extLst>
              <a:ext uri="{FF2B5EF4-FFF2-40B4-BE49-F238E27FC236}">
                <a16:creationId xmlns:a16="http://schemas.microsoft.com/office/drawing/2014/main" id="{681CFC4E-82BD-9E42-8C4F-D094A09DEAC1}"/>
              </a:ext>
            </a:extLst>
          </p:cNvPr>
          <p:cNvPicPr>
            <a:picLocks noChangeAspect="1"/>
          </p:cNvPicPr>
          <p:nvPr/>
        </p:nvPicPr>
        <p:blipFill rotWithShape="1">
          <a:blip r:embed="rId3"/>
          <a:srcRect t="17522" r="9091"/>
          <a:stretch/>
        </p:blipFill>
        <p:spPr>
          <a:xfrm>
            <a:off x="20" y="10"/>
            <a:ext cx="12191980" cy="6857990"/>
          </a:xfrm>
          <a:prstGeom prst="rect">
            <a:avLst/>
          </a:prstGeom>
        </p:spPr>
      </p:pic>
      <p:sp>
        <p:nvSpPr>
          <p:cNvPr id="23" name="Rectangle 20">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E5C368-25A6-124C-8718-E34043CFA3BA}"/>
              </a:ext>
            </a:extLst>
          </p:cNvPr>
          <p:cNvSpPr>
            <a:spLocks noGrp="1"/>
          </p:cNvSpPr>
          <p:nvPr>
            <p:ph type="title"/>
          </p:nvPr>
        </p:nvSpPr>
        <p:spPr>
          <a:xfrm>
            <a:off x="594804" y="640263"/>
            <a:ext cx="6619811" cy="1344975"/>
          </a:xfrm>
        </p:spPr>
        <p:txBody>
          <a:bodyPr>
            <a:normAutofit/>
          </a:bodyPr>
          <a:lstStyle/>
          <a:p>
            <a:r>
              <a:rPr lang="en-US" sz="4000"/>
              <a:t>COVID Vaccination</a:t>
            </a:r>
          </a:p>
        </p:txBody>
      </p:sp>
      <p:sp>
        <p:nvSpPr>
          <p:cNvPr id="3" name="Content Placeholder 2">
            <a:extLst>
              <a:ext uri="{FF2B5EF4-FFF2-40B4-BE49-F238E27FC236}">
                <a16:creationId xmlns:a16="http://schemas.microsoft.com/office/drawing/2014/main" id="{C30A0200-F9AF-5A40-BA3A-A67D44F9CF8A}"/>
              </a:ext>
            </a:extLst>
          </p:cNvPr>
          <p:cNvSpPr>
            <a:spLocks noGrp="1"/>
          </p:cNvSpPr>
          <p:nvPr>
            <p:ph idx="1"/>
          </p:nvPr>
        </p:nvSpPr>
        <p:spPr>
          <a:xfrm>
            <a:off x="594109" y="2121763"/>
            <a:ext cx="6620505" cy="3773010"/>
          </a:xfrm>
        </p:spPr>
        <p:txBody>
          <a:bodyPr>
            <a:normAutofit/>
          </a:bodyPr>
          <a:lstStyle/>
          <a:p>
            <a:r>
              <a:rPr lang="en-US" sz="2000" dirty="0"/>
              <a:t>Most clinical sites are now requiring COVID vaccination. Refer to the COVID Quarantine Rules at the top of OLSEN for the most updated information. </a:t>
            </a:r>
          </a:p>
          <a:p>
            <a:r>
              <a:rPr lang="en-US" sz="2000" dirty="0"/>
              <a:t>Be prepared to provide proof of vaccination to your clerkship coordinator prior to the start of EACH rotation.</a:t>
            </a:r>
          </a:p>
          <a:p>
            <a:r>
              <a:rPr lang="en-US" sz="2000" dirty="0"/>
              <a:t>If you are not vaccinated, you may not be able to rotate at certain clinical sites.  UTHSC cannot ensure that there is an alternative location for you to rotate.  This may result in delayed clinical rotations or delayed graduation.</a:t>
            </a:r>
          </a:p>
          <a:p>
            <a:r>
              <a:rPr lang="en-US" sz="2000" dirty="0"/>
              <a:t>Even if you are fully vaccinated, some sites still require negative COVID tests prior to rotating.</a:t>
            </a:r>
          </a:p>
        </p:txBody>
      </p:sp>
    </p:spTree>
    <p:extLst>
      <p:ext uri="{BB962C8B-B14F-4D97-AF65-F5344CB8AC3E}">
        <p14:creationId xmlns:p14="http://schemas.microsoft.com/office/powerpoint/2010/main" val="1081445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1C36F-3D19-DA4D-92D9-36AF16BFBE13}"/>
              </a:ext>
            </a:extLst>
          </p:cNvPr>
          <p:cNvSpPr>
            <a:spLocks noGrp="1"/>
          </p:cNvSpPr>
          <p:nvPr>
            <p:ph type="title"/>
          </p:nvPr>
        </p:nvSpPr>
        <p:spPr>
          <a:xfrm>
            <a:off x="4965430" y="629266"/>
            <a:ext cx="6586491" cy="1676603"/>
          </a:xfrm>
        </p:spPr>
        <p:txBody>
          <a:bodyPr>
            <a:normAutofit/>
          </a:bodyPr>
          <a:lstStyle/>
          <a:p>
            <a:r>
              <a:rPr lang="en-US" sz="5400" dirty="0"/>
              <a:t>Housing</a:t>
            </a:r>
          </a:p>
        </p:txBody>
      </p:sp>
      <p:sp>
        <p:nvSpPr>
          <p:cNvPr id="3" name="Content Placeholder 2">
            <a:extLst>
              <a:ext uri="{FF2B5EF4-FFF2-40B4-BE49-F238E27FC236}">
                <a16:creationId xmlns:a16="http://schemas.microsoft.com/office/drawing/2014/main" id="{AD3C2BC1-A7D5-2844-8A9B-410D6B697570}"/>
              </a:ext>
            </a:extLst>
          </p:cNvPr>
          <p:cNvSpPr>
            <a:spLocks noGrp="1"/>
          </p:cNvSpPr>
          <p:nvPr>
            <p:ph idx="1"/>
          </p:nvPr>
        </p:nvSpPr>
        <p:spPr>
          <a:xfrm>
            <a:off x="4965431" y="1977081"/>
            <a:ext cx="6586489" cy="4246739"/>
          </a:xfrm>
        </p:spPr>
        <p:txBody>
          <a:bodyPr>
            <a:normAutofit fontScale="92500" lnSpcReduction="10000"/>
          </a:bodyPr>
          <a:lstStyle/>
          <a:p>
            <a:r>
              <a:rPr lang="en-US" sz="2000" dirty="0"/>
              <a:t>UT will provide housing to M3 students on core clerkships who are required to go to an East location due to capacity and whose primary domicile is in Memphis.</a:t>
            </a:r>
          </a:p>
          <a:p>
            <a:r>
              <a:rPr lang="en-US" sz="2000" dirty="0"/>
              <a:t>Know that we are at maximum capacity this year due to COVID delays and the need for M4s to also complete core clerkships this year.  </a:t>
            </a:r>
          </a:p>
          <a:p>
            <a:r>
              <a:rPr lang="en-US" sz="2000" b="1" dirty="0"/>
              <a:t>Requests for housing MUST be submitted at least 30 days in advance of the rotation, but the sooner the better.</a:t>
            </a:r>
          </a:p>
          <a:p>
            <a:r>
              <a:rPr lang="en-US" sz="2000" dirty="0"/>
              <a:t>Students on core clerkships, Geri-</a:t>
            </a:r>
            <a:r>
              <a:rPr lang="en-US" sz="2000" dirty="0" err="1"/>
              <a:t>Palli</a:t>
            </a:r>
            <a:r>
              <a:rPr lang="en-US" sz="2000" dirty="0"/>
              <a:t>, and Capstone get priority.  If there is housing left over then CE, JI, and elective students may utilize housing. </a:t>
            </a:r>
          </a:p>
          <a:p>
            <a:r>
              <a:rPr lang="en-US" sz="2000" dirty="0"/>
              <a:t>Maximum of 6 months of housing will be covered by UT. </a:t>
            </a:r>
          </a:p>
          <a:p>
            <a:r>
              <a:rPr lang="en-US" sz="2000" b="1" dirty="0"/>
              <a:t>Do NOT assume that you will have housing for an East rotation if you have not requested housing. </a:t>
            </a:r>
          </a:p>
        </p:txBody>
      </p:sp>
      <p:pic>
        <p:nvPicPr>
          <p:cNvPr id="5" name="Picture 4" descr="Wooden houses with one house standing out with its orange and red color">
            <a:extLst>
              <a:ext uri="{FF2B5EF4-FFF2-40B4-BE49-F238E27FC236}">
                <a16:creationId xmlns:a16="http://schemas.microsoft.com/office/drawing/2014/main" id="{630F5363-955B-DD46-9BE6-AF227D4A77CF}"/>
              </a:ext>
            </a:extLst>
          </p:cNvPr>
          <p:cNvPicPr>
            <a:picLocks noChangeAspect="1"/>
          </p:cNvPicPr>
          <p:nvPr/>
        </p:nvPicPr>
        <p:blipFill rotWithShape="1">
          <a:blip r:embed="rId3"/>
          <a:srcRect l="34547" r="20333" b="-1"/>
          <a:stretch/>
        </p:blipFill>
        <p:spPr>
          <a:xfrm>
            <a:off x="20" y="10"/>
            <a:ext cx="4635571" cy="6857990"/>
          </a:xfrm>
          <a:prstGeom prst="rect">
            <a:avLst/>
          </a:prstGeom>
          <a:effectLst/>
        </p:spPr>
      </p:pic>
    </p:spTree>
    <p:extLst>
      <p:ext uri="{BB962C8B-B14F-4D97-AF65-F5344CB8AC3E}">
        <p14:creationId xmlns:p14="http://schemas.microsoft.com/office/powerpoint/2010/main" val="1245397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43443-A999-5A45-89C6-2C6B79A0F2AF}"/>
              </a:ext>
            </a:extLst>
          </p:cNvPr>
          <p:cNvSpPr>
            <a:spLocks noGrp="1"/>
          </p:cNvSpPr>
          <p:nvPr>
            <p:ph type="title"/>
          </p:nvPr>
        </p:nvSpPr>
        <p:spPr>
          <a:xfrm>
            <a:off x="960100" y="978102"/>
            <a:ext cx="10588434" cy="1062644"/>
          </a:xfrm>
        </p:spPr>
        <p:txBody>
          <a:bodyPr anchor="b">
            <a:normAutofit/>
          </a:bodyPr>
          <a:lstStyle/>
          <a:p>
            <a:r>
              <a:rPr lang="en-US" dirty="0"/>
              <a:t>Contacts for Housing</a:t>
            </a:r>
          </a:p>
        </p:txBody>
      </p:sp>
      <p:cxnSp>
        <p:nvCxnSpPr>
          <p:cNvPr id="15" name="Straight Connector 9">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Graphic 4" descr="Home outline">
            <a:extLst>
              <a:ext uri="{FF2B5EF4-FFF2-40B4-BE49-F238E27FC236}">
                <a16:creationId xmlns:a16="http://schemas.microsoft.com/office/drawing/2014/main" id="{7A48FB2B-72A1-3E42-8121-C08362FA2C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3206" y="2811104"/>
            <a:ext cx="2928114" cy="2928114"/>
          </a:xfrm>
          <a:prstGeom prst="rect">
            <a:avLst/>
          </a:prstGeom>
        </p:spPr>
      </p:pic>
      <p:sp>
        <p:nvSpPr>
          <p:cNvPr id="3" name="Content Placeholder 2">
            <a:extLst>
              <a:ext uri="{FF2B5EF4-FFF2-40B4-BE49-F238E27FC236}">
                <a16:creationId xmlns:a16="http://schemas.microsoft.com/office/drawing/2014/main" id="{309341A2-C699-A242-A9E1-25F787235C99}"/>
              </a:ext>
            </a:extLst>
          </p:cNvPr>
          <p:cNvSpPr>
            <a:spLocks noGrp="1"/>
          </p:cNvSpPr>
          <p:nvPr>
            <p:ph idx="1"/>
          </p:nvPr>
        </p:nvSpPr>
        <p:spPr>
          <a:xfrm>
            <a:off x="4955354" y="2682433"/>
            <a:ext cx="6282169" cy="3215749"/>
          </a:xfrm>
        </p:spPr>
        <p:txBody>
          <a:bodyPr>
            <a:normAutofit/>
          </a:bodyPr>
          <a:lstStyle/>
          <a:p>
            <a:r>
              <a:rPr lang="en-US" sz="1900"/>
              <a:t>Chattanooga: Ms. Courtney Orloski, </a:t>
            </a:r>
            <a:r>
              <a:rPr lang="en-US" sz="1900">
                <a:hlinkClick r:id="rId5"/>
              </a:rPr>
              <a:t>courtney.orloski@erlanger.org</a:t>
            </a:r>
            <a:r>
              <a:rPr lang="en-US" sz="1900"/>
              <a:t> </a:t>
            </a:r>
          </a:p>
          <a:p>
            <a:pPr lvl="1"/>
            <a:r>
              <a:rPr lang="en-US" sz="1900"/>
              <a:t>Housing request form can be found on COLSEN at </a:t>
            </a:r>
            <a:r>
              <a:rPr lang="en-US" sz="1900">
                <a:hlinkClick r:id="rId6"/>
              </a:rPr>
              <a:t>https://uthsc.edu/comc/medical-education/colsen.php</a:t>
            </a:r>
            <a:r>
              <a:rPr lang="en-US" sz="1900"/>
              <a:t> </a:t>
            </a:r>
          </a:p>
          <a:p>
            <a:r>
              <a:rPr lang="en-US" sz="1900"/>
              <a:t>Knoxville: Ms. Brittany Bracco, </a:t>
            </a:r>
            <a:r>
              <a:rPr lang="en-US" sz="1900">
                <a:hlinkClick r:id="rId7"/>
              </a:rPr>
              <a:t>bbracco@utmck.edu</a:t>
            </a:r>
            <a:endParaRPr lang="en-US" sz="1900"/>
          </a:p>
          <a:p>
            <a:pPr lvl="1"/>
            <a:r>
              <a:rPr lang="en-US" sz="1900"/>
              <a:t>Housing request form can be found on the UTMCK GSM website at </a:t>
            </a:r>
            <a:r>
              <a:rPr lang="en-US" sz="1900">
                <a:hlinkClick r:id="rId8"/>
              </a:rPr>
              <a:t>http://gsm.utmck.edu/students/housing_request.cfm</a:t>
            </a:r>
            <a:r>
              <a:rPr lang="en-US" sz="1900"/>
              <a:t>.  </a:t>
            </a:r>
          </a:p>
          <a:p>
            <a:r>
              <a:rPr lang="en-US" sz="1900"/>
              <a:t>Nashville: Ms. Rachel McLaughlin, </a:t>
            </a:r>
            <a:r>
              <a:rPr lang="en-US" sz="1900">
                <a:hlinkClick r:id="rId9"/>
              </a:rPr>
              <a:t>rachel.mclaughlin1@ascension.org</a:t>
            </a:r>
            <a:r>
              <a:rPr lang="en-US" sz="1900"/>
              <a:t> </a:t>
            </a:r>
          </a:p>
        </p:txBody>
      </p:sp>
    </p:spTree>
    <p:extLst>
      <p:ext uri="{BB962C8B-B14F-4D97-AF65-F5344CB8AC3E}">
        <p14:creationId xmlns:p14="http://schemas.microsoft.com/office/powerpoint/2010/main" val="3575606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5AEAE7-2A32-D748-8388-726B7D7F71DE}"/>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5000" kern="1200">
                <a:solidFill>
                  <a:schemeClr val="bg1"/>
                </a:solidFill>
                <a:latin typeface="+mj-lt"/>
                <a:ea typeface="+mj-ea"/>
                <a:cs typeface="+mj-cs"/>
              </a:rPr>
              <a:t>Medical Education Resource Link (MERL)</a:t>
            </a:r>
          </a:p>
        </p:txBody>
      </p:sp>
      <p:sp>
        <p:nvSpPr>
          <p:cNvPr id="3" name="Content Placeholder 2">
            <a:extLst>
              <a:ext uri="{FF2B5EF4-FFF2-40B4-BE49-F238E27FC236}">
                <a16:creationId xmlns:a16="http://schemas.microsoft.com/office/drawing/2014/main" id="{634D2B2B-24B5-2844-A195-17C8AA3BD5AB}"/>
              </a:ext>
            </a:extLst>
          </p:cNvPr>
          <p:cNvSpPr>
            <a:spLocks noGrp="1"/>
          </p:cNvSpPr>
          <p:nvPr>
            <p:ph idx="1"/>
          </p:nvPr>
        </p:nvSpPr>
        <p:spPr>
          <a:xfrm>
            <a:off x="1524000" y="1548499"/>
            <a:ext cx="9144000" cy="420001"/>
          </a:xfrm>
        </p:spPr>
        <p:txBody>
          <a:bodyPr vert="horz" lIns="91440" tIns="45720" rIns="91440" bIns="45720" rtlCol="0">
            <a:normAutofit/>
          </a:bodyPr>
          <a:lstStyle/>
          <a:p>
            <a:pPr marL="0" indent="0" algn="ctr">
              <a:buNone/>
            </a:pPr>
            <a:r>
              <a:rPr lang="en-US" sz="2000" kern="1200">
                <a:solidFill>
                  <a:srgbClr val="FBB01B"/>
                </a:solidFill>
                <a:latin typeface="+mn-lt"/>
                <a:ea typeface="+mn-ea"/>
                <a:cs typeface="+mn-cs"/>
                <a:hlinkClick r:id="rId3">
                  <a:extLst>
                    <a:ext uri="{A12FA001-AC4F-418D-AE19-62706E023703}">
                      <ahyp:hlinkClr xmlns:ahyp="http://schemas.microsoft.com/office/drawing/2018/hyperlinkcolor" val="tx"/>
                    </a:ext>
                  </a:extLst>
                </a:hlinkClick>
              </a:rPr>
              <a:t>https://uthsc.edu/medicine/medical-education/merl.php</a:t>
            </a:r>
            <a:r>
              <a:rPr lang="en-US" sz="2000" kern="1200">
                <a:solidFill>
                  <a:srgbClr val="FBB01B"/>
                </a:solidFill>
                <a:latin typeface="+mn-lt"/>
                <a:ea typeface="+mn-ea"/>
                <a:cs typeface="+mn-cs"/>
              </a:rPr>
              <a:t> </a:t>
            </a:r>
          </a:p>
        </p:txBody>
      </p:sp>
      <p:cxnSp>
        <p:nvCxnSpPr>
          <p:cNvPr id="13" name="Straight Connector 12">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Graphical user interface, text, website&#10;&#10;Description automatically generated">
            <a:extLst>
              <a:ext uri="{FF2B5EF4-FFF2-40B4-BE49-F238E27FC236}">
                <a16:creationId xmlns:a16="http://schemas.microsoft.com/office/drawing/2014/main" id="{5F3B3479-3F95-0847-ACFC-1036F7259DBB}"/>
              </a:ext>
            </a:extLst>
          </p:cNvPr>
          <p:cNvPicPr>
            <a:picLocks noChangeAspect="1"/>
          </p:cNvPicPr>
          <p:nvPr/>
        </p:nvPicPr>
        <p:blipFill>
          <a:blip r:embed="rId4"/>
          <a:stretch>
            <a:fillRect/>
          </a:stretch>
        </p:blipFill>
        <p:spPr>
          <a:xfrm>
            <a:off x="2149199" y="2427541"/>
            <a:ext cx="7838502" cy="3997637"/>
          </a:xfrm>
          <a:prstGeom prst="rect">
            <a:avLst/>
          </a:prstGeom>
          <a:ln>
            <a:solidFill>
              <a:schemeClr val="tx1"/>
            </a:solidFill>
          </a:ln>
        </p:spPr>
      </p:pic>
      <p:sp>
        <p:nvSpPr>
          <p:cNvPr id="5" name="Right Arrow 4">
            <a:extLst>
              <a:ext uri="{FF2B5EF4-FFF2-40B4-BE49-F238E27FC236}">
                <a16:creationId xmlns:a16="http://schemas.microsoft.com/office/drawing/2014/main" id="{4995FD49-A5F8-3B47-B87C-8673C17A8C09}"/>
              </a:ext>
            </a:extLst>
          </p:cNvPr>
          <p:cNvSpPr/>
          <p:nvPr/>
        </p:nvSpPr>
        <p:spPr>
          <a:xfrm>
            <a:off x="3632886" y="5906530"/>
            <a:ext cx="1091514" cy="370367"/>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6" name="TextBox 5">
            <a:extLst>
              <a:ext uri="{FF2B5EF4-FFF2-40B4-BE49-F238E27FC236}">
                <a16:creationId xmlns:a16="http://schemas.microsoft.com/office/drawing/2014/main" id="{21AE31BE-634A-724B-9B7B-8CBD1A41DE80}"/>
              </a:ext>
            </a:extLst>
          </p:cNvPr>
          <p:cNvSpPr txBox="1"/>
          <p:nvPr/>
        </p:nvSpPr>
        <p:spPr>
          <a:xfrm>
            <a:off x="2149199" y="5630566"/>
            <a:ext cx="1853514" cy="646331"/>
          </a:xfrm>
          <a:prstGeom prst="rect">
            <a:avLst/>
          </a:prstGeom>
          <a:noFill/>
        </p:spPr>
        <p:txBody>
          <a:bodyPr wrap="square" rtlCol="0">
            <a:spAutoFit/>
          </a:bodyPr>
          <a:lstStyle/>
          <a:p>
            <a:r>
              <a:rPr lang="en-US" b="1" dirty="0">
                <a:solidFill>
                  <a:schemeClr val="accent2"/>
                </a:solidFill>
              </a:rPr>
              <a:t>Acknowledge by May 3, 2021</a:t>
            </a:r>
          </a:p>
        </p:txBody>
      </p:sp>
    </p:spTree>
    <p:extLst>
      <p:ext uri="{BB962C8B-B14F-4D97-AF65-F5344CB8AC3E}">
        <p14:creationId xmlns:p14="http://schemas.microsoft.com/office/powerpoint/2010/main" val="124444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dissolve">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14026F-9C5E-4657-A45E-3D45F0D319DD}"/>
              </a:ext>
            </a:extLst>
          </p:cNvPr>
          <p:cNvPicPr>
            <a:picLocks noChangeAspect="1"/>
          </p:cNvPicPr>
          <p:nvPr/>
        </p:nvPicPr>
        <p:blipFill rotWithShape="1">
          <a:blip r:embed="rId3"/>
          <a:srcRect t="645" b="15085"/>
          <a:stretch/>
        </p:blipFill>
        <p:spPr>
          <a:xfrm>
            <a:off x="-1" y="0"/>
            <a:ext cx="12192001" cy="6858000"/>
          </a:xfrm>
          <a:prstGeom prst="rect">
            <a:avLst/>
          </a:prstGeom>
        </p:spPr>
      </p:pic>
      <p:sp>
        <p:nvSpPr>
          <p:cNvPr id="2" name="Title 1">
            <a:extLst>
              <a:ext uri="{FF2B5EF4-FFF2-40B4-BE49-F238E27FC236}">
                <a16:creationId xmlns:a16="http://schemas.microsoft.com/office/drawing/2014/main" id="{CD0B7984-D0E6-D640-8319-8D902A1BA750}"/>
              </a:ext>
            </a:extLst>
          </p:cNvPr>
          <p:cNvSpPr>
            <a:spLocks noGrp="1"/>
          </p:cNvSpPr>
          <p:nvPr>
            <p:ph type="ctrTitle"/>
          </p:nvPr>
        </p:nvSpPr>
        <p:spPr>
          <a:xfrm>
            <a:off x="6970697" y="2269066"/>
            <a:ext cx="4320227" cy="1557866"/>
          </a:xfrm>
        </p:spPr>
        <p:txBody>
          <a:bodyPr>
            <a:normAutofit/>
          </a:bodyPr>
          <a:lstStyle/>
          <a:p>
            <a:r>
              <a:rPr lang="en-US" sz="4000" dirty="0"/>
              <a:t>Excused Absences and Wellness Days</a:t>
            </a:r>
          </a:p>
        </p:txBody>
      </p:sp>
    </p:spTree>
    <p:extLst>
      <p:ext uri="{BB962C8B-B14F-4D97-AF65-F5344CB8AC3E}">
        <p14:creationId xmlns:p14="http://schemas.microsoft.com/office/powerpoint/2010/main" val="2852414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12281-F0FC-4B40-B19C-C619B3121461}"/>
              </a:ext>
            </a:extLst>
          </p:cNvPr>
          <p:cNvSpPr>
            <a:spLocks noGrp="1"/>
          </p:cNvSpPr>
          <p:nvPr>
            <p:ph type="title"/>
          </p:nvPr>
        </p:nvSpPr>
        <p:spPr>
          <a:xfrm>
            <a:off x="4965430" y="629268"/>
            <a:ext cx="6586491" cy="1286160"/>
          </a:xfrm>
        </p:spPr>
        <p:txBody>
          <a:bodyPr anchor="b">
            <a:normAutofit/>
          </a:bodyPr>
          <a:lstStyle/>
          <a:p>
            <a:r>
              <a:rPr lang="en-US"/>
              <a:t>Rationale</a:t>
            </a:r>
            <a:endParaRPr lang="en-US" dirty="0"/>
          </a:p>
        </p:txBody>
      </p:sp>
      <p:sp>
        <p:nvSpPr>
          <p:cNvPr id="15" name="Content Placeholder 2">
            <a:extLst>
              <a:ext uri="{FF2B5EF4-FFF2-40B4-BE49-F238E27FC236}">
                <a16:creationId xmlns:a16="http://schemas.microsoft.com/office/drawing/2014/main" id="{E41C2BEF-DDF0-EB45-A8C1-AC866B5F640F}"/>
              </a:ext>
            </a:extLst>
          </p:cNvPr>
          <p:cNvSpPr>
            <a:spLocks noGrp="1"/>
          </p:cNvSpPr>
          <p:nvPr>
            <p:ph idx="1"/>
          </p:nvPr>
        </p:nvSpPr>
        <p:spPr>
          <a:xfrm>
            <a:off x="4965431" y="2438400"/>
            <a:ext cx="6586489" cy="3785419"/>
          </a:xfrm>
        </p:spPr>
        <p:txBody>
          <a:bodyPr>
            <a:normAutofit/>
          </a:bodyPr>
          <a:lstStyle/>
          <a:p>
            <a:r>
              <a:rPr lang="en-US" sz="2000" dirty="0"/>
              <a:t>Excused absences – Students should be able to attend general preventive medical care, urgent/acute medical care, and have appropriate time off for sickness. </a:t>
            </a:r>
          </a:p>
          <a:p>
            <a:r>
              <a:rPr lang="en-US" sz="2000" dirty="0"/>
              <a:t>Wellness Days – Goal is to promote mental health and wellness among students. </a:t>
            </a:r>
          </a:p>
          <a:p>
            <a:pPr lvl="1"/>
            <a:r>
              <a:rPr lang="en-US" sz="2000" dirty="0"/>
              <a:t>Take a day to rest, recharge, reboot, etc.</a:t>
            </a:r>
          </a:p>
          <a:p>
            <a:pPr lvl="1"/>
            <a:r>
              <a:rPr lang="en-US" sz="2000" dirty="0"/>
              <a:t>NOT a substitute for professional counseling or mental health treatment for a student experiencing a more significant mental health concern!</a:t>
            </a:r>
          </a:p>
        </p:txBody>
      </p:sp>
      <p:pic>
        <p:nvPicPr>
          <p:cNvPr id="5" name="Picture 4">
            <a:extLst>
              <a:ext uri="{FF2B5EF4-FFF2-40B4-BE49-F238E27FC236}">
                <a16:creationId xmlns:a16="http://schemas.microsoft.com/office/drawing/2014/main" id="{F704BD6F-C6E7-4D71-9828-E4F7D99918C7}"/>
              </a:ext>
            </a:extLst>
          </p:cNvPr>
          <p:cNvPicPr>
            <a:picLocks noChangeAspect="1"/>
          </p:cNvPicPr>
          <p:nvPr/>
        </p:nvPicPr>
        <p:blipFill rotWithShape="1">
          <a:blip r:embed="rId3"/>
          <a:srcRect l="54705" r="175" b="-1"/>
          <a:stretch/>
        </p:blipFill>
        <p:spPr>
          <a:xfrm>
            <a:off x="20" y="10"/>
            <a:ext cx="4635571" cy="6857990"/>
          </a:xfrm>
          <a:prstGeom prst="rect">
            <a:avLst/>
          </a:prstGeom>
          <a:effectLst/>
        </p:spPr>
      </p:pic>
    </p:spTree>
    <p:extLst>
      <p:ext uri="{BB962C8B-B14F-4D97-AF65-F5344CB8AC3E}">
        <p14:creationId xmlns:p14="http://schemas.microsoft.com/office/powerpoint/2010/main" val="287155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dissolve">
                                      <p:cBhvr>
                                        <p:cTn id="7" dur="500"/>
                                        <p:tgtEl>
                                          <p:spTgt spid="15">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5">
                                            <p:txEl>
                                              <p:pRg st="2" end="2"/>
                                            </p:txEl>
                                          </p:spTgt>
                                        </p:tgtEl>
                                        <p:attrNameLst>
                                          <p:attrName>style.visibility</p:attrName>
                                        </p:attrNameLst>
                                      </p:cBhvr>
                                      <p:to>
                                        <p:strVal val="visible"/>
                                      </p:to>
                                    </p:set>
                                    <p:animEffect transition="in" filter="dissolve">
                                      <p:cBhvr>
                                        <p:cTn id="10" dur="500"/>
                                        <p:tgtEl>
                                          <p:spTgt spid="15">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5">
                                            <p:txEl>
                                              <p:pRg st="3" end="3"/>
                                            </p:txEl>
                                          </p:spTgt>
                                        </p:tgtEl>
                                        <p:attrNameLst>
                                          <p:attrName>style.visibility</p:attrName>
                                        </p:attrNameLst>
                                      </p:cBhvr>
                                      <p:to>
                                        <p:strVal val="visible"/>
                                      </p:to>
                                    </p:set>
                                    <p:animEffect transition="in" filter="dissolve">
                                      <p:cBhvr>
                                        <p:cTn id="13"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3F1333-8840-6947-83AA-4D75ADF750AE}"/>
              </a:ext>
            </a:extLst>
          </p:cNvPr>
          <p:cNvPicPr>
            <a:picLocks noChangeAspect="1"/>
          </p:cNvPicPr>
          <p:nvPr/>
        </p:nvPicPr>
        <p:blipFill>
          <a:blip r:embed="rId3"/>
          <a:stretch>
            <a:fillRect/>
          </a:stretch>
        </p:blipFill>
        <p:spPr>
          <a:xfrm>
            <a:off x="443176" y="335115"/>
            <a:ext cx="11305648" cy="6002237"/>
          </a:xfrm>
          <a:prstGeom prst="rect">
            <a:avLst/>
          </a:prstGeom>
        </p:spPr>
      </p:pic>
      <p:sp>
        <p:nvSpPr>
          <p:cNvPr id="3" name="Right Arrow 2">
            <a:extLst>
              <a:ext uri="{FF2B5EF4-FFF2-40B4-BE49-F238E27FC236}">
                <a16:creationId xmlns:a16="http://schemas.microsoft.com/office/drawing/2014/main" id="{F7947B29-9FF6-C245-A0C7-E04B6FB17E68}"/>
              </a:ext>
            </a:extLst>
          </p:cNvPr>
          <p:cNvSpPr/>
          <p:nvPr/>
        </p:nvSpPr>
        <p:spPr>
          <a:xfrm rot="10800000">
            <a:off x="9691757" y="4625010"/>
            <a:ext cx="1175026" cy="304136"/>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spTree>
    <p:extLst>
      <p:ext uri="{BB962C8B-B14F-4D97-AF65-F5344CB8AC3E}">
        <p14:creationId xmlns:p14="http://schemas.microsoft.com/office/powerpoint/2010/main" val="3166550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6AF73F-2601-FB4E-8195-DFA2575636D7}"/>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How to Request an Excused Absence or Planned Wellness Day</a:t>
            </a:r>
          </a:p>
        </p:txBody>
      </p:sp>
      <p:graphicFrame>
        <p:nvGraphicFramePr>
          <p:cNvPr id="5" name="Content Placeholder 2">
            <a:extLst>
              <a:ext uri="{FF2B5EF4-FFF2-40B4-BE49-F238E27FC236}">
                <a16:creationId xmlns:a16="http://schemas.microsoft.com/office/drawing/2014/main" id="{BE0C42FE-710A-449A-80D9-64278507FF22}"/>
              </a:ext>
            </a:extLst>
          </p:cNvPr>
          <p:cNvGraphicFramePr>
            <a:graphicFrameLocks noGrp="1"/>
          </p:cNvGraphicFramePr>
          <p:nvPr>
            <p:ph idx="1"/>
            <p:extLst>
              <p:ext uri="{D42A27DB-BD31-4B8C-83A1-F6EECF244321}">
                <p14:modId xmlns:p14="http://schemas.microsoft.com/office/powerpoint/2010/main" val="3784548650"/>
              </p:ext>
            </p:extLst>
          </p:nvPr>
        </p:nvGraphicFramePr>
        <p:xfrm>
          <a:off x="5194300" y="463656"/>
          <a:ext cx="6513604" cy="5892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8466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AB2C215-4FF0-9D4D-8F56-9E383BF7BA47}"/>
              </a:ext>
            </a:extLst>
          </p:cNvPr>
          <p:cNvSpPr>
            <a:spLocks noGrp="1"/>
          </p:cNvSpPr>
          <p:nvPr>
            <p:ph type="title"/>
          </p:nvPr>
        </p:nvSpPr>
        <p:spPr>
          <a:xfrm>
            <a:off x="686834" y="591344"/>
            <a:ext cx="3200400" cy="5585619"/>
          </a:xfrm>
        </p:spPr>
        <p:txBody>
          <a:bodyPr>
            <a:normAutofit/>
          </a:bodyPr>
          <a:lstStyle/>
          <a:p>
            <a:r>
              <a:rPr lang="en-US">
                <a:solidFill>
                  <a:srgbClr val="FFFFFF"/>
                </a:solidFill>
              </a:rPr>
              <a:t>Requesting Permission</a:t>
            </a:r>
          </a:p>
        </p:txBody>
      </p:sp>
      <p:sp>
        <p:nvSpPr>
          <p:cNvPr id="14" name="Content Placeholder 2">
            <a:extLst>
              <a:ext uri="{FF2B5EF4-FFF2-40B4-BE49-F238E27FC236}">
                <a16:creationId xmlns:a16="http://schemas.microsoft.com/office/drawing/2014/main" id="{88997405-A397-804F-8E2B-2F0BEBA4A4C5}"/>
              </a:ext>
            </a:extLst>
          </p:cNvPr>
          <p:cNvSpPr>
            <a:spLocks noGrp="1"/>
          </p:cNvSpPr>
          <p:nvPr>
            <p:ph idx="1"/>
          </p:nvPr>
        </p:nvSpPr>
        <p:spPr>
          <a:xfrm>
            <a:off x="4447308" y="591344"/>
            <a:ext cx="6906491" cy="5585619"/>
          </a:xfrm>
        </p:spPr>
        <p:txBody>
          <a:bodyPr anchor="ctr">
            <a:normAutofit/>
          </a:bodyPr>
          <a:lstStyle/>
          <a:p>
            <a:pPr marL="0" indent="0">
              <a:buNone/>
            </a:pPr>
            <a:r>
              <a:rPr lang="en-US" dirty="0"/>
              <a:t>“I will be taking a wellness day for my sister’s wedding on xx/xx/xx.” </a:t>
            </a:r>
          </a:p>
          <a:p>
            <a:pPr marL="0" indent="0">
              <a:buNone/>
            </a:pPr>
            <a:endParaRPr lang="en-US" dirty="0"/>
          </a:p>
          <a:p>
            <a:pPr marL="0" indent="0" algn="ctr">
              <a:buNone/>
            </a:pPr>
            <a:r>
              <a:rPr lang="en-US" dirty="0"/>
              <a:t>vs. </a:t>
            </a:r>
          </a:p>
          <a:p>
            <a:pPr marL="0" indent="0">
              <a:buNone/>
            </a:pPr>
            <a:endParaRPr lang="en-US" dirty="0"/>
          </a:p>
          <a:p>
            <a:pPr marL="0" indent="0">
              <a:buNone/>
            </a:pPr>
            <a:r>
              <a:rPr lang="en-US" dirty="0"/>
              <a:t>“I am emailing you to request the possibility of a wellness day on xx/xx/xx for my sister’s wedding. Thank you!”</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518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FDC581-93B4-AD42-A330-6950BC6CF236}"/>
              </a:ext>
            </a:extLst>
          </p:cNvPr>
          <p:cNvSpPr>
            <a:spLocks noGrp="1"/>
          </p:cNvSpPr>
          <p:nvPr>
            <p:ph type="title"/>
          </p:nvPr>
        </p:nvSpPr>
        <p:spPr>
          <a:xfrm>
            <a:off x="686834" y="1153572"/>
            <a:ext cx="3200400" cy="4461163"/>
          </a:xfrm>
        </p:spPr>
        <p:txBody>
          <a:bodyPr>
            <a:normAutofit/>
          </a:bodyPr>
          <a:lstStyle/>
          <a:p>
            <a:r>
              <a:rPr lang="en-US">
                <a:solidFill>
                  <a:srgbClr val="FFFFFF"/>
                </a:solidFill>
              </a:rPr>
              <a:t>What counts as an Excused Absence? </a:t>
            </a:r>
          </a:p>
        </p:txBody>
      </p:sp>
      <p:sp>
        <p:nvSpPr>
          <p:cNvPr id="3" name="Content Placeholder 2">
            <a:extLst>
              <a:ext uri="{FF2B5EF4-FFF2-40B4-BE49-F238E27FC236}">
                <a16:creationId xmlns:a16="http://schemas.microsoft.com/office/drawing/2014/main" id="{6BF92073-F1C0-F246-BA7A-2B1B826285A9}"/>
              </a:ext>
            </a:extLst>
          </p:cNvPr>
          <p:cNvSpPr>
            <a:spLocks noGrp="1"/>
          </p:cNvSpPr>
          <p:nvPr>
            <p:ph idx="1"/>
          </p:nvPr>
        </p:nvSpPr>
        <p:spPr>
          <a:xfrm>
            <a:off x="4167271" y="591344"/>
            <a:ext cx="7580443" cy="5585619"/>
          </a:xfrm>
        </p:spPr>
        <p:txBody>
          <a:bodyPr anchor="ctr">
            <a:normAutofit/>
          </a:bodyPr>
          <a:lstStyle/>
          <a:p>
            <a:r>
              <a:rPr lang="en-US" sz="2000" dirty="0"/>
              <a:t>Funerals (death of a close family member)</a:t>
            </a:r>
          </a:p>
          <a:p>
            <a:r>
              <a:rPr lang="en-US" sz="2000" dirty="0"/>
              <a:t>Acute illness/urgent medical appointments (includes SICK DAYS!)</a:t>
            </a:r>
          </a:p>
          <a:p>
            <a:r>
              <a:rPr lang="en-US" sz="2000" dirty="0"/>
              <a:t>Preventive or routine healthcare (e.g. PCP appointment, dentist, etc.)</a:t>
            </a:r>
          </a:p>
          <a:p>
            <a:r>
              <a:rPr lang="en-US" sz="2000" dirty="0"/>
              <a:t>Religious observances/Holy Days</a:t>
            </a:r>
          </a:p>
          <a:p>
            <a:r>
              <a:rPr lang="en-US" sz="2000" dirty="0"/>
              <a:t>Jury duty and other legal obligations</a:t>
            </a:r>
          </a:p>
          <a:p>
            <a:r>
              <a:rPr lang="en-US" sz="2000" dirty="0"/>
              <a:t>Step 2 CK*</a:t>
            </a:r>
          </a:p>
          <a:p>
            <a:r>
              <a:rPr lang="en-US" sz="2000" dirty="0"/>
              <a:t>Residency interviews*</a:t>
            </a:r>
          </a:p>
          <a:p>
            <a:r>
              <a:rPr lang="en-US" sz="2000" dirty="0"/>
              <a:t>Attendance at professional meetings if presenting or representing the College of Medicine</a:t>
            </a:r>
          </a:p>
          <a:p>
            <a:pPr marL="0" indent="0">
              <a:buNone/>
            </a:pPr>
            <a:endParaRPr lang="en-US" sz="2000" dirty="0"/>
          </a:p>
          <a:p>
            <a:pPr marL="0" indent="0">
              <a:buNone/>
            </a:pPr>
            <a:r>
              <a:rPr lang="en-US" sz="2000" dirty="0"/>
              <a:t>* Step 2 CK and residency interviews NOT allowed on M3 clerkships.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4669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cused Absences and Wellness Days" id="{80759FAE-8630-664C-AC1D-0142017EF404}" vid="{4EFF2753-C40F-C045-9012-95FE33CD91C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889</TotalTime>
  <Words>2105</Words>
  <Application>Microsoft Office PowerPoint</Application>
  <PresentationFormat>Widescreen</PresentationFormat>
  <Paragraphs>195</Paragraphs>
  <Slides>27</Slides>
  <Notes>27</Notes>
  <HiddenSlides>0</HiddenSlides>
  <MMClips>0</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Office Theme</vt:lpstr>
      <vt:lpstr>1_Office Theme</vt:lpstr>
      <vt:lpstr>Clinical Policies</vt:lpstr>
      <vt:lpstr>Topics to Cover</vt:lpstr>
      <vt:lpstr>Medical Education Resource Link (MERL)</vt:lpstr>
      <vt:lpstr>Excused Absences and Wellness Days</vt:lpstr>
      <vt:lpstr>Rationale</vt:lpstr>
      <vt:lpstr>PowerPoint Presentation</vt:lpstr>
      <vt:lpstr>How to Request an Excused Absence or Planned Wellness Day</vt:lpstr>
      <vt:lpstr>Requesting Permission</vt:lpstr>
      <vt:lpstr>What counts as an Excused Absence? </vt:lpstr>
      <vt:lpstr>Sick Days</vt:lpstr>
      <vt:lpstr>Professional Meeting Attendance</vt:lpstr>
      <vt:lpstr>Wellness Days</vt:lpstr>
      <vt:lpstr>Anticipated (Planned) Wellness Days</vt:lpstr>
      <vt:lpstr>Emergent (Unplanned) Wellness Days</vt:lpstr>
      <vt:lpstr>Examples</vt:lpstr>
      <vt:lpstr>Wellness and Mental Health</vt:lpstr>
      <vt:lpstr>Inclement Weather</vt:lpstr>
      <vt:lpstr>Inclement Weather</vt:lpstr>
      <vt:lpstr>Work (duty) Hours</vt:lpstr>
      <vt:lpstr>Work Hours Policy</vt:lpstr>
      <vt:lpstr>Time Logs and Case Logs</vt:lpstr>
      <vt:lpstr>Case Log template - Diagnosis</vt:lpstr>
      <vt:lpstr>Case Log template - Procedure</vt:lpstr>
      <vt:lpstr>COVID Policies and Procedures</vt:lpstr>
      <vt:lpstr>COVID Vaccination</vt:lpstr>
      <vt:lpstr>Housing</vt:lpstr>
      <vt:lpstr>Contacts for Housing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Clinical Policies and Grading</dc:title>
  <dc:creator>Kristen Bettin</dc:creator>
  <cp:lastModifiedBy>Kristen Bettin</cp:lastModifiedBy>
  <cp:revision>4</cp:revision>
  <dcterms:created xsi:type="dcterms:W3CDTF">2021-04-22T15:06:12Z</dcterms:created>
  <dcterms:modified xsi:type="dcterms:W3CDTF">2021-11-29T18:59:51Z</dcterms:modified>
</cp:coreProperties>
</file>