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29" r:id="rId4"/>
  </p:sldMasterIdLst>
  <p:notesMasterIdLst>
    <p:notesMasterId r:id="rId19"/>
  </p:notesMasterIdLst>
  <p:sldIdLst>
    <p:sldId id="729" r:id="rId5"/>
    <p:sldId id="744" r:id="rId6"/>
    <p:sldId id="731" r:id="rId7"/>
    <p:sldId id="740" r:id="rId8"/>
    <p:sldId id="732" r:id="rId9"/>
    <p:sldId id="742" r:id="rId10"/>
    <p:sldId id="743" r:id="rId11"/>
    <p:sldId id="741" r:id="rId12"/>
    <p:sldId id="739" r:id="rId13"/>
    <p:sldId id="738" r:id="rId14"/>
    <p:sldId id="733" r:id="rId15"/>
    <p:sldId id="734" r:id="rId16"/>
    <p:sldId id="736" r:id="rId17"/>
    <p:sldId id="745" r:id="rId18"/>
  </p:sldIdLst>
  <p:sldSz cx="9144000" cy="5143500" type="screen16x9"/>
  <p:notesSz cx="6858000" cy="9144000"/>
  <p:defaultText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75" algn="l" defTabSz="457082" rtl="0" eaLnBrk="1" latinLnBrk="0" hangingPunct="1">
      <a:defRPr sz="1800" kern="1200">
        <a:solidFill>
          <a:schemeClr val="tx1"/>
        </a:solidFill>
        <a:latin typeface="+mn-lt"/>
        <a:ea typeface="+mn-ea"/>
        <a:cs typeface="+mn-cs"/>
      </a:defRPr>
    </a:lvl3pPr>
    <a:lvl4pPr marL="1371260" algn="l" defTabSz="457082" rtl="0" eaLnBrk="1" latinLnBrk="0" hangingPunct="1">
      <a:defRPr sz="1800" kern="1200">
        <a:solidFill>
          <a:schemeClr val="tx1"/>
        </a:solidFill>
        <a:latin typeface="+mn-lt"/>
        <a:ea typeface="+mn-ea"/>
        <a:cs typeface="+mn-cs"/>
      </a:defRPr>
    </a:lvl4pPr>
    <a:lvl5pPr marL="1828349" algn="l" defTabSz="457082" rtl="0" eaLnBrk="1" latinLnBrk="0" hangingPunct="1">
      <a:defRPr sz="1800" kern="1200">
        <a:solidFill>
          <a:schemeClr val="tx1"/>
        </a:solidFill>
        <a:latin typeface="+mn-lt"/>
        <a:ea typeface="+mn-ea"/>
        <a:cs typeface="+mn-cs"/>
      </a:defRPr>
    </a:lvl5pPr>
    <a:lvl6pPr marL="2285430" algn="l" defTabSz="457082" rtl="0" eaLnBrk="1" latinLnBrk="0" hangingPunct="1">
      <a:defRPr sz="1800" kern="1200">
        <a:solidFill>
          <a:schemeClr val="tx1"/>
        </a:solidFill>
        <a:latin typeface="+mn-lt"/>
        <a:ea typeface="+mn-ea"/>
        <a:cs typeface="+mn-cs"/>
      </a:defRPr>
    </a:lvl6pPr>
    <a:lvl7pPr marL="2742512" algn="l" defTabSz="457082" rtl="0" eaLnBrk="1" latinLnBrk="0" hangingPunct="1">
      <a:defRPr sz="1800" kern="1200">
        <a:solidFill>
          <a:schemeClr val="tx1"/>
        </a:solidFill>
        <a:latin typeface="+mn-lt"/>
        <a:ea typeface="+mn-ea"/>
        <a:cs typeface="+mn-cs"/>
      </a:defRPr>
    </a:lvl7pPr>
    <a:lvl8pPr marL="3199600" algn="l" defTabSz="457082" rtl="0" eaLnBrk="1" latinLnBrk="0" hangingPunct="1">
      <a:defRPr sz="1800" kern="1200">
        <a:solidFill>
          <a:schemeClr val="tx1"/>
        </a:solidFill>
        <a:latin typeface="+mn-lt"/>
        <a:ea typeface="+mn-ea"/>
        <a:cs typeface="+mn-cs"/>
      </a:defRPr>
    </a:lvl8pPr>
    <a:lvl9pPr marL="3656686" algn="l" defTabSz="4570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i Brown" initials="VB" lastIdx="1" clrIdx="0"/>
  <p:cmAuthor id="1" name="Zachary McBroom" initials="ZM" lastIdx="1" clrIdx="1">
    <p:extLst>
      <p:ext uri="{19B8F6BF-5375-455C-9EA6-DF929625EA0E}">
        <p15:presenceInfo xmlns:p15="http://schemas.microsoft.com/office/powerpoint/2012/main" userId="37568c32f69a7c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649"/>
    <a:srgbClr val="00305E"/>
    <a:srgbClr val="151E37"/>
    <a:srgbClr val="01224B"/>
    <a:srgbClr val="04326A"/>
    <a:srgbClr val="0D2A51"/>
    <a:srgbClr val="0D2A52"/>
    <a:srgbClr val="0D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81531" autoAdjust="0"/>
  </p:normalViewPr>
  <p:slideViewPr>
    <p:cSldViewPr snapToGrid="0" snapToObjects="1">
      <p:cViewPr varScale="1">
        <p:scale>
          <a:sx n="150" d="100"/>
          <a:sy n="150" d="100"/>
        </p:scale>
        <p:origin x="176" y="320"/>
      </p:cViewPr>
      <p:guideLst>
        <p:guide orient="horz" pos="1620"/>
        <p:guide pos="2880"/>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62C44-9CE7-4A4E-B47D-441A532A1A79}" type="datetimeFigureOut">
              <a:rPr lang="en-US" smtClean="0"/>
              <a:t>6/23/20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FA2FB-8473-4FE7-A02A-A2A9556C2CB5}" type="slidenum">
              <a:rPr lang="en-US" smtClean="0"/>
              <a:t>‹#›</a:t>
            </a:fld>
            <a:endParaRPr lang="en-US"/>
          </a:p>
        </p:txBody>
      </p:sp>
    </p:spTree>
    <p:extLst>
      <p:ext uri="{BB962C8B-B14F-4D97-AF65-F5344CB8AC3E}">
        <p14:creationId xmlns:p14="http://schemas.microsoft.com/office/powerpoint/2010/main" val="1833848745"/>
      </p:ext>
    </p:extLst>
  </p:cSld>
  <p:clrMap bg1="lt1" tx1="dk1" bg2="lt2" tx2="dk2" accent1="accent1" accent2="accent2" accent3="accent3" accent4="accent4" accent5="accent5" accent6="accent6" hlink="hlink" folHlink="folHlink"/>
  <p:notesStyle>
    <a:lvl1pPr marL="0" algn="l" defTabSz="914175" rtl="0" eaLnBrk="1" latinLnBrk="0" hangingPunct="1">
      <a:defRPr sz="1200" kern="1200">
        <a:solidFill>
          <a:schemeClr val="tx1"/>
        </a:solidFill>
        <a:latin typeface="+mn-lt"/>
        <a:ea typeface="+mn-ea"/>
        <a:cs typeface="+mn-cs"/>
      </a:defRPr>
    </a:lvl1pPr>
    <a:lvl2pPr marL="457082" algn="l" defTabSz="914175" rtl="0" eaLnBrk="1" latinLnBrk="0" hangingPunct="1">
      <a:defRPr sz="1200" kern="1200">
        <a:solidFill>
          <a:schemeClr val="tx1"/>
        </a:solidFill>
        <a:latin typeface="+mn-lt"/>
        <a:ea typeface="+mn-ea"/>
        <a:cs typeface="+mn-cs"/>
      </a:defRPr>
    </a:lvl2pPr>
    <a:lvl3pPr marL="914175" algn="l" defTabSz="914175" rtl="0" eaLnBrk="1" latinLnBrk="0" hangingPunct="1">
      <a:defRPr sz="1200" kern="1200">
        <a:solidFill>
          <a:schemeClr val="tx1"/>
        </a:solidFill>
        <a:latin typeface="+mn-lt"/>
        <a:ea typeface="+mn-ea"/>
        <a:cs typeface="+mn-cs"/>
      </a:defRPr>
    </a:lvl3pPr>
    <a:lvl4pPr marL="1371260" algn="l" defTabSz="914175" rtl="0" eaLnBrk="1" latinLnBrk="0" hangingPunct="1">
      <a:defRPr sz="1200" kern="1200">
        <a:solidFill>
          <a:schemeClr val="tx1"/>
        </a:solidFill>
        <a:latin typeface="+mn-lt"/>
        <a:ea typeface="+mn-ea"/>
        <a:cs typeface="+mn-cs"/>
      </a:defRPr>
    </a:lvl4pPr>
    <a:lvl5pPr marL="1828349" algn="l" defTabSz="914175" rtl="0" eaLnBrk="1" latinLnBrk="0" hangingPunct="1">
      <a:defRPr sz="1200" kern="1200">
        <a:solidFill>
          <a:schemeClr val="tx1"/>
        </a:solidFill>
        <a:latin typeface="+mn-lt"/>
        <a:ea typeface="+mn-ea"/>
        <a:cs typeface="+mn-cs"/>
      </a:defRPr>
    </a:lvl5pPr>
    <a:lvl6pPr marL="2285430" algn="l" defTabSz="914175" rtl="0" eaLnBrk="1" latinLnBrk="0" hangingPunct="1">
      <a:defRPr sz="1200" kern="1200">
        <a:solidFill>
          <a:schemeClr val="tx1"/>
        </a:solidFill>
        <a:latin typeface="+mn-lt"/>
        <a:ea typeface="+mn-ea"/>
        <a:cs typeface="+mn-cs"/>
      </a:defRPr>
    </a:lvl6pPr>
    <a:lvl7pPr marL="2742512" algn="l" defTabSz="914175" rtl="0" eaLnBrk="1" latinLnBrk="0" hangingPunct="1">
      <a:defRPr sz="1200" kern="1200">
        <a:solidFill>
          <a:schemeClr val="tx1"/>
        </a:solidFill>
        <a:latin typeface="+mn-lt"/>
        <a:ea typeface="+mn-ea"/>
        <a:cs typeface="+mn-cs"/>
      </a:defRPr>
    </a:lvl7pPr>
    <a:lvl8pPr marL="3199600" algn="l" defTabSz="914175" rtl="0" eaLnBrk="1" latinLnBrk="0" hangingPunct="1">
      <a:defRPr sz="1200" kern="1200">
        <a:solidFill>
          <a:schemeClr val="tx1"/>
        </a:solidFill>
        <a:latin typeface="+mn-lt"/>
        <a:ea typeface="+mn-ea"/>
        <a:cs typeface="+mn-cs"/>
      </a:defRPr>
    </a:lvl8pPr>
    <a:lvl9pPr marL="3656686" algn="l" defTabSz="9141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to Baptist! The Baptist Memorial Medical Education Team (hereby referred to as BMME) is committed to your success and a quality educational experience while training within our facilities.</a:t>
            </a:r>
          </a:p>
          <a:p>
            <a:r>
              <a:rPr lang="en-US" sz="1200" kern="1200" dirty="0">
                <a:solidFill>
                  <a:schemeClr val="tx1"/>
                </a:solidFill>
                <a:effectLst/>
                <a:latin typeface="+mn-lt"/>
                <a:ea typeface="+mn-ea"/>
                <a:cs typeface="+mn-cs"/>
              </a:rPr>
              <a:t>The purpose of the BMME Department is multi-faceted. We are here to assist you in the completion of administrative tasks while rotating at our facilities to allow you to concentrate on your patient and educational experiences. This presentation will provide you information on the steps necessary to rotate at a Baptist facility as well as general information on the GME Team.</a:t>
            </a:r>
          </a:p>
          <a:p>
            <a:endParaRPr lang="en-US" dirty="0"/>
          </a:p>
        </p:txBody>
      </p:sp>
      <p:sp>
        <p:nvSpPr>
          <p:cNvPr id="4" name="Slide Number Placeholder 3"/>
          <p:cNvSpPr>
            <a:spLocks noGrp="1"/>
          </p:cNvSpPr>
          <p:nvPr>
            <p:ph type="sldNum" sz="quarter" idx="5"/>
          </p:nvPr>
        </p:nvSpPr>
        <p:spPr/>
        <p:txBody>
          <a:bodyPr/>
          <a:lstStyle/>
          <a:p>
            <a:fld id="{B5EFA2FB-8473-4FE7-A02A-A2A9556C2CB5}" type="slidenum">
              <a:rPr lang="en-US" smtClean="0"/>
              <a:t>1</a:t>
            </a:fld>
            <a:endParaRPr lang="en-US"/>
          </a:p>
        </p:txBody>
      </p:sp>
    </p:spTree>
    <p:extLst>
      <p:ext uri="{BB962C8B-B14F-4D97-AF65-F5344CB8AC3E}">
        <p14:creationId xmlns:p14="http://schemas.microsoft.com/office/powerpoint/2010/main" val="10814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FA2FB-8473-4FE7-A02A-A2A9556C2CB5}" type="slidenum">
              <a:rPr lang="en-US" smtClean="0"/>
              <a:t>3</a:t>
            </a:fld>
            <a:endParaRPr lang="en-US"/>
          </a:p>
        </p:txBody>
      </p:sp>
    </p:spTree>
    <p:extLst>
      <p:ext uri="{BB962C8B-B14F-4D97-AF65-F5344CB8AC3E}">
        <p14:creationId xmlns:p14="http://schemas.microsoft.com/office/powerpoint/2010/main" val="360138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0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2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78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563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322038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268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286820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535197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6"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358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971154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91067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9"/>
            <a:ext cx="8229600" cy="857250"/>
          </a:xfrm>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44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551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307616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5477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2017069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523043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6"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8819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92185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79795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9"/>
            <a:ext cx="8229600" cy="857250"/>
          </a:xfrm>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9997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2167710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079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75" indent="0">
              <a:buNone/>
              <a:defRPr sz="1600">
                <a:solidFill>
                  <a:schemeClr val="tx1">
                    <a:tint val="75000"/>
                  </a:schemeClr>
                </a:solidFill>
              </a:defRPr>
            </a:lvl3pPr>
            <a:lvl4pPr marL="1371260" indent="0">
              <a:buNone/>
              <a:defRPr sz="1400">
                <a:solidFill>
                  <a:schemeClr val="tx1">
                    <a:tint val="75000"/>
                  </a:schemeClr>
                </a:solidFill>
              </a:defRPr>
            </a:lvl4pPr>
            <a:lvl5pPr marL="1828349" indent="0">
              <a:buNone/>
              <a:defRPr sz="1400">
                <a:solidFill>
                  <a:schemeClr val="tx1">
                    <a:tint val="75000"/>
                  </a:schemeClr>
                </a:solidFill>
              </a:defRPr>
            </a:lvl5pPr>
            <a:lvl6pPr marL="2285430" indent="0">
              <a:buNone/>
              <a:defRPr sz="1400">
                <a:solidFill>
                  <a:schemeClr val="tx1">
                    <a:tint val="75000"/>
                  </a:schemeClr>
                </a:solidFill>
              </a:defRPr>
            </a:lvl6pPr>
            <a:lvl7pPr marL="2742512"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773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344866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79814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6"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0956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472814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424889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9"/>
            <a:ext cx="8229600" cy="857250"/>
          </a:xfrm>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038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1313985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6854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3679429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6083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906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6"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003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748353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72"/>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917379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9"/>
            <a:ext cx="8229600" cy="857250"/>
          </a:xfrm>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633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170775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36"/>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855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05979"/>
            <a:ext cx="8229600" cy="857250"/>
          </a:xfrm>
        </p:spPr>
        <p:txBody>
          <a:bodyPr/>
          <a:lstStyle>
            <a:lvl1pPr>
              <a:defRPr>
                <a:solidFill>
                  <a:srgbClr val="04326A"/>
                </a:solidFill>
              </a:defRPr>
            </a:lvl1pPr>
          </a:lstStyle>
          <a:p>
            <a:r>
              <a:rPr lang="en-US" dirty="0"/>
              <a:t>Click to edit Master title style</a:t>
            </a:r>
          </a:p>
        </p:txBody>
      </p:sp>
    </p:spTree>
    <p:extLst>
      <p:ext uri="{BB962C8B-B14F-4D97-AF65-F5344CB8AC3E}">
        <p14:creationId xmlns:p14="http://schemas.microsoft.com/office/powerpoint/2010/main" val="3933959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36"/>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581289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6"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316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36"/>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32474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944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0" y="36"/>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124158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7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9"/>
            <a:ext cx="8229600" cy="857250"/>
          </a:xfrm>
        </p:spPr>
        <p:txBody>
          <a:bodyPr/>
          <a:lstStyle>
            <a:lvl1pPr>
              <a:defRPr b="0" cap="none" spc="0">
                <a:ln w="18415" cmpd="sng">
                  <a:solidFill>
                    <a:srgbClr val="FFFFFF"/>
                  </a:solidFill>
                  <a:prstDash val="solid"/>
                </a:ln>
                <a:solidFill>
                  <a:srgbClr val="FFFFFF"/>
                </a:solidFill>
                <a:effectLst/>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a:effectLst/>
        </p:spPr>
        <p:txBody>
          <a:bodyPr/>
          <a:lstStyle>
            <a:lvl1pPr>
              <a:defRPr b="0" cap="none" spc="0">
                <a:ln w="18415" cmpd="sng">
                  <a:solidFill>
                    <a:srgbClr val="FFFFFF"/>
                  </a:solidFill>
                  <a:prstDash val="solid"/>
                </a:ln>
                <a:solidFill>
                  <a:srgbClr val="FFFFFF"/>
                </a:solidFill>
                <a:effectLst/>
              </a:defRPr>
            </a:lvl1pPr>
            <a:lvl2pPr>
              <a:defRPr b="0" cap="none" spc="0">
                <a:ln w="18415" cmpd="sng">
                  <a:solidFill>
                    <a:srgbClr val="FFFFFF"/>
                  </a:solidFill>
                  <a:prstDash val="solid"/>
                </a:ln>
                <a:solidFill>
                  <a:srgbClr val="FFFFFF"/>
                </a:solidFill>
                <a:effectLst/>
              </a:defRPr>
            </a:lvl2pPr>
            <a:lvl3pPr>
              <a:defRPr b="0" cap="none" spc="0">
                <a:ln w="18415" cmpd="sng">
                  <a:solidFill>
                    <a:srgbClr val="FFFFFF"/>
                  </a:solidFill>
                  <a:prstDash val="solid"/>
                </a:ln>
                <a:solidFill>
                  <a:srgbClr val="FFFFFF"/>
                </a:solidFill>
                <a:effectLst/>
              </a:defRPr>
            </a:lvl3pPr>
            <a:lvl4pPr>
              <a:defRPr b="0" cap="none" spc="0">
                <a:ln w="18415" cmpd="sng">
                  <a:solidFill>
                    <a:srgbClr val="FFFFFF"/>
                  </a:solidFill>
                  <a:prstDash val="solid"/>
                </a:ln>
                <a:solidFill>
                  <a:srgbClr val="FFFFFF"/>
                </a:solidFill>
                <a:effectLst/>
              </a:defRPr>
            </a:lvl4pPr>
            <a:lvl5pPr>
              <a:defRPr b="0" cap="none" spc="0">
                <a:ln w="18415" cmpd="sng">
                  <a:solidFill>
                    <a:srgbClr val="FFFFFF"/>
                  </a:solidFill>
                  <a:prstDash val="solid"/>
                </a:ln>
                <a:solidFill>
                  <a:srgbClr val="FFFF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001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8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1"/>
            <a:ext cx="9144000" cy="1063229"/>
          </a:xfrm>
          <a:solidFill>
            <a:srgbClr val="00305E"/>
          </a:solidFill>
        </p:spPr>
        <p:txBody>
          <a:bodyPr anchor="ctr" anchorCtr="1"/>
          <a:lstStyle>
            <a:lvl1pPr>
              <a:defRPr>
                <a:solidFill>
                  <a:srgbClr val="FFFFFF"/>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1419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92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51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8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3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15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82" indent="0">
              <a:buNone/>
              <a:defRPr sz="2800"/>
            </a:lvl2pPr>
            <a:lvl3pPr marL="914175" indent="0">
              <a:buNone/>
              <a:defRPr sz="2400"/>
            </a:lvl3pPr>
            <a:lvl4pPr marL="1371260" indent="0">
              <a:buNone/>
              <a:defRPr sz="2000"/>
            </a:lvl4pPr>
            <a:lvl5pPr marL="1828349" indent="0">
              <a:buNone/>
              <a:defRPr sz="2000"/>
            </a:lvl5pPr>
            <a:lvl6pPr marL="2285430" indent="0">
              <a:buNone/>
              <a:defRPr sz="2000"/>
            </a:lvl6pPr>
            <a:lvl7pPr marL="2742512" indent="0">
              <a:buNone/>
              <a:defRPr sz="2000"/>
            </a:lvl7pPr>
            <a:lvl8pPr marL="3199600" indent="0">
              <a:buNone/>
              <a:defRPr sz="2000"/>
            </a:lvl8pPr>
            <a:lvl9pPr marL="3656686" indent="0">
              <a:buNone/>
              <a:defRPr sz="2000"/>
            </a:lvl9pPr>
          </a:lstStyle>
          <a:p>
            <a:endParaRPr lang="en-US"/>
          </a:p>
        </p:txBody>
      </p:sp>
      <p:sp>
        <p:nvSpPr>
          <p:cNvPr id="4" name="Text Placeholder 3"/>
          <p:cNvSpPr>
            <a:spLocks noGrp="1"/>
          </p:cNvSpPr>
          <p:nvPr>
            <p:ph type="body" sz="half" idx="2"/>
          </p:nvPr>
        </p:nvSpPr>
        <p:spPr>
          <a:xfrm>
            <a:off x="1792288" y="4025584"/>
            <a:ext cx="5486400" cy="60364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F7882-8C5F-41B0-B7DC-7F3A98DDEDE1}" type="datetimeFigureOut">
              <a:rPr lang="en-US" smtClean="0">
                <a:solidFill>
                  <a:prstClr val="black">
                    <a:tint val="75000"/>
                  </a:prstClr>
                </a:solidFill>
              </a:rPr>
              <a:pPr/>
              <a:t>6/23/20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D0DDE-7859-4D02-9691-5EA50EEC9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639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4">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20" tIns="45710" rIns="91420" bIns="4571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0" tIns="45710" rIns="91420" bIns="4571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20" tIns="45710" rIns="91420" bIns="45710" rtlCol="0" anchor="ctr"/>
          <a:lstStyle>
            <a:lvl1pPr algn="l">
              <a:defRPr sz="1200">
                <a:solidFill>
                  <a:schemeClr val="tx1">
                    <a:tint val="75000"/>
                  </a:schemeClr>
                </a:solidFill>
              </a:defRPr>
            </a:lvl1pPr>
          </a:lstStyle>
          <a:p>
            <a:pPr defTabSz="914175"/>
            <a:fld id="{0C9F7882-8C5F-41B0-B7DC-7F3A98DDEDE1}" type="datetimeFigureOut">
              <a:rPr lang="en-US" smtClean="0">
                <a:solidFill>
                  <a:prstClr val="black">
                    <a:tint val="75000"/>
                  </a:prstClr>
                </a:solidFill>
              </a:rPr>
              <a:pPr defTabSz="914175"/>
              <a:t>6/23/20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0" tIns="45710" rIns="91420" bIns="45710" rtlCol="0" anchor="ctr"/>
          <a:lstStyle>
            <a:lvl1pPr algn="ctr">
              <a:defRPr sz="1200">
                <a:solidFill>
                  <a:schemeClr val="tx1">
                    <a:tint val="75000"/>
                  </a:schemeClr>
                </a:solidFill>
              </a:defRPr>
            </a:lvl1pPr>
          </a:lstStyle>
          <a:p>
            <a:pPr defTabSz="914175"/>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0" tIns="45710" rIns="91420" bIns="45710" rtlCol="0" anchor="ctr"/>
          <a:lstStyle>
            <a:lvl1pPr algn="r">
              <a:defRPr sz="1200">
                <a:solidFill>
                  <a:schemeClr val="tx1">
                    <a:tint val="75000"/>
                  </a:schemeClr>
                </a:solidFill>
              </a:defRPr>
            </a:lvl1pPr>
          </a:lstStyle>
          <a:p>
            <a:pPr defTabSz="914175"/>
            <a:fld id="{C14D0DDE-7859-4D02-9691-5EA50EEC9A0E}" type="slidenum">
              <a:rPr lang="en-US" smtClean="0">
                <a:solidFill>
                  <a:prstClr val="black">
                    <a:tint val="75000"/>
                  </a:prstClr>
                </a:solidFill>
              </a:rPr>
              <a:pPr defTabSz="914175"/>
              <a:t>‹#›</a:t>
            </a:fld>
            <a:endParaRPr lang="en-US">
              <a:solidFill>
                <a:prstClr val="black">
                  <a:tint val="75000"/>
                </a:prstClr>
              </a:solidFill>
            </a:endParaRPr>
          </a:p>
        </p:txBody>
      </p:sp>
    </p:spTree>
    <p:extLst>
      <p:ext uri="{BB962C8B-B14F-4D97-AF65-F5344CB8AC3E}">
        <p14:creationId xmlns:p14="http://schemas.microsoft.com/office/powerpoint/2010/main" val="3627653381"/>
      </p:ext>
    </p:extLst>
  </p:cSld>
  <p:clrMap bg1="lt1" tx1="dk1" bg2="lt2" tx2="dk2" accent1="accent1" accent2="accent2" accent3="accent3" accent4="accent4" accent5="accent5" accent6="accent6" hlink="hlink" folHlink="folHlink"/>
  <p:sldLayoutIdLst>
    <p:sldLayoutId id="2147493530" r:id="rId1"/>
    <p:sldLayoutId id="2147493531" r:id="rId2"/>
    <p:sldLayoutId id="2147493532" r:id="rId3"/>
    <p:sldLayoutId id="2147493533" r:id="rId4"/>
    <p:sldLayoutId id="2147493534" r:id="rId5"/>
    <p:sldLayoutId id="2147493535" r:id="rId6"/>
    <p:sldLayoutId id="2147493536" r:id="rId7"/>
    <p:sldLayoutId id="2147493537" r:id="rId8"/>
    <p:sldLayoutId id="2147493538" r:id="rId9"/>
    <p:sldLayoutId id="2147493539" r:id="rId10"/>
    <p:sldLayoutId id="2147493540" r:id="rId11"/>
    <p:sldLayoutId id="2147493457" r:id="rId12"/>
    <p:sldLayoutId id="2147493470" r:id="rId13"/>
    <p:sldLayoutId id="2147493467" r:id="rId14"/>
    <p:sldLayoutId id="2147493471" r:id="rId15"/>
    <p:sldLayoutId id="2147493468" r:id="rId16"/>
    <p:sldLayoutId id="2147493473" r:id="rId17"/>
    <p:sldLayoutId id="2147493472" r:id="rId18"/>
    <p:sldLayoutId id="2147493469" r:id="rId19"/>
    <p:sldLayoutId id="2147493512" r:id="rId20"/>
    <p:sldLayoutId id="2147493513" r:id="rId21"/>
    <p:sldLayoutId id="2147493514" r:id="rId22"/>
    <p:sldLayoutId id="2147493515" r:id="rId23"/>
    <p:sldLayoutId id="2147493516" r:id="rId24"/>
    <p:sldLayoutId id="2147493517" r:id="rId25"/>
    <p:sldLayoutId id="2147493518" r:id="rId26"/>
    <p:sldLayoutId id="2147493519" r:id="rId27"/>
    <p:sldLayoutId id="2147493581" r:id="rId28"/>
    <p:sldLayoutId id="2147493582" r:id="rId29"/>
    <p:sldLayoutId id="2147493583" r:id="rId30"/>
    <p:sldLayoutId id="2147493584" r:id="rId31"/>
    <p:sldLayoutId id="2147493585" r:id="rId32"/>
    <p:sldLayoutId id="2147493586" r:id="rId33"/>
    <p:sldLayoutId id="2147493587" r:id="rId34"/>
    <p:sldLayoutId id="2147493588" r:id="rId35"/>
    <p:sldLayoutId id="2147493600" r:id="rId36"/>
    <p:sldLayoutId id="2147493601" r:id="rId37"/>
    <p:sldLayoutId id="2147493602" r:id="rId38"/>
    <p:sldLayoutId id="2147493603" r:id="rId39"/>
    <p:sldLayoutId id="2147493604" r:id="rId40"/>
    <p:sldLayoutId id="2147493605" r:id="rId41"/>
    <p:sldLayoutId id="2147493606" r:id="rId42"/>
    <p:sldLayoutId id="2147493607" r:id="rId43"/>
    <p:sldLayoutId id="2147493632" r:id="rId44"/>
    <p:sldLayoutId id="2147493633" r:id="rId45"/>
    <p:sldLayoutId id="2147493634" r:id="rId46"/>
    <p:sldLayoutId id="2147493635" r:id="rId47"/>
    <p:sldLayoutId id="2147493636" r:id="rId48"/>
    <p:sldLayoutId id="2147493637" r:id="rId49"/>
    <p:sldLayoutId id="2147493638" r:id="rId50"/>
    <p:sldLayoutId id="2147493639" r:id="rId51"/>
    <p:sldLayoutId id="2147493701" r:id="rId52"/>
  </p:sldLayoutIdLst>
  <p:txStyles>
    <p:titleStyle>
      <a:lvl1pPr algn="ctr" defTabSz="914175" rtl="0" eaLnBrk="1" latinLnBrk="0" hangingPunct="1">
        <a:spcBef>
          <a:spcPct val="0"/>
        </a:spcBef>
        <a:buNone/>
        <a:defRPr sz="4400" kern="1200">
          <a:solidFill>
            <a:schemeClr val="tx1"/>
          </a:solidFill>
          <a:latin typeface="+mj-lt"/>
          <a:ea typeface="+mj-ea"/>
          <a:cs typeface="+mj-cs"/>
        </a:defRPr>
      </a:lvl1pPr>
    </p:titleStyle>
    <p:bodyStyle>
      <a:lvl1pPr marL="342812" indent="-342812" algn="l" defTabSz="9141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69" indent="-285680" algn="l" defTabSz="9141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16" indent="-228540" algn="l" defTabSz="9141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0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889"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7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gme@bmhcc.org"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873" y="1521754"/>
            <a:ext cx="8229600" cy="707886"/>
          </a:xfrm>
          <a:prstGeom prst="rect">
            <a:avLst/>
          </a:prstGeom>
          <a:noFill/>
        </p:spPr>
        <p:txBody>
          <a:bodyPr>
            <a:spAutoFit/>
          </a:bodyPr>
          <a:lstStyle/>
          <a:p>
            <a:pPr algn="ctr" fontAlgn="auto">
              <a:spcBef>
                <a:spcPts val="0"/>
              </a:spcBef>
              <a:spcAft>
                <a:spcPts val="0"/>
              </a:spcAft>
              <a:defRPr/>
            </a:pPr>
            <a:r>
              <a:rPr lang="en-US" sz="4000" b="1" dirty="0">
                <a:solidFill>
                  <a:srgbClr val="0070C0"/>
                </a:solidFill>
                <a:latin typeface="Garamond" panose="02020404030301010803" pitchFamily="18" charset="0"/>
                <a:ea typeface="+mj-ea"/>
                <a:cs typeface="Arial" panose="020B0604020202020204" pitchFamily="34" charset="0"/>
              </a:rPr>
              <a:t>Baptist Memorial Medical Education </a:t>
            </a:r>
          </a:p>
        </p:txBody>
      </p:sp>
      <p:sp>
        <p:nvSpPr>
          <p:cNvPr id="2054" name="TextBox 5"/>
          <p:cNvSpPr txBox="1">
            <a:spLocks noChangeArrowheads="1"/>
          </p:cNvSpPr>
          <p:nvPr/>
        </p:nvSpPr>
        <p:spPr bwMode="auto">
          <a:xfrm>
            <a:off x="-37470" y="2571750"/>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2000" dirty="0">
                <a:solidFill>
                  <a:srgbClr val="0070C0"/>
                </a:solidFill>
                <a:latin typeface="Arial Black" panose="020B0A04020102020204" pitchFamily="34" charset="0"/>
              </a:rPr>
              <a:t>6025 Building</a:t>
            </a:r>
          </a:p>
          <a:p>
            <a:pPr algn="ctr" eaLnBrk="1" hangingPunct="1">
              <a:lnSpc>
                <a:spcPct val="100000"/>
              </a:lnSpc>
              <a:spcBef>
                <a:spcPct val="0"/>
              </a:spcBef>
              <a:buFontTx/>
              <a:buNone/>
            </a:pPr>
            <a:r>
              <a:rPr lang="en-US" altLang="en-US" sz="2000" dirty="0">
                <a:solidFill>
                  <a:srgbClr val="0070C0"/>
                </a:solidFill>
                <a:latin typeface="Arial Black" panose="020B0A04020102020204" pitchFamily="34" charset="0"/>
              </a:rPr>
              <a:t>Suite 417</a:t>
            </a:r>
          </a:p>
          <a:p>
            <a:pPr eaLnBrk="1" hangingPunct="1">
              <a:lnSpc>
                <a:spcPct val="100000"/>
              </a:lnSpc>
              <a:spcBef>
                <a:spcPct val="0"/>
              </a:spcBef>
              <a:buFontTx/>
              <a:buNone/>
            </a:pPr>
            <a:endParaRPr lang="en-US" altLang="en-US" sz="1800" dirty="0"/>
          </a:p>
        </p:txBody>
      </p:sp>
      <p:sp>
        <p:nvSpPr>
          <p:cNvPr id="17" name="Rectangle 16">
            <a:extLst>
              <a:ext uri="{FF2B5EF4-FFF2-40B4-BE49-F238E27FC236}">
                <a16:creationId xmlns:a16="http://schemas.microsoft.com/office/drawing/2014/main" id="{F44E632E-AD8B-4B7E-8CCD-C9942C1A01E1}"/>
              </a:ext>
            </a:extLst>
          </p:cNvPr>
          <p:cNvSpPr/>
          <p:nvPr/>
        </p:nvSpPr>
        <p:spPr>
          <a:xfrm>
            <a:off x="0" y="-6974"/>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SLIDE 1 - Welcome">
            <a:hlinkClick r:id="" action="ppaction://media"/>
            <a:extLst>
              <a:ext uri="{FF2B5EF4-FFF2-40B4-BE49-F238E27FC236}">
                <a16:creationId xmlns:a16="http://schemas.microsoft.com/office/drawing/2014/main" id="{EAFF5930-A036-4E22-A493-AD9AB9497CB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352023" y="119492"/>
            <a:ext cx="609600" cy="609600"/>
          </a:xfrm>
        </p:spPr>
      </p:pic>
      <p:pic>
        <p:nvPicPr>
          <p:cNvPr id="8" name="Picture 7"/>
          <p:cNvPicPr>
            <a:picLocks noChangeAspect="1"/>
          </p:cNvPicPr>
          <p:nvPr/>
        </p:nvPicPr>
        <p:blipFill>
          <a:blip r:embed="rId6"/>
          <a:stretch>
            <a:fillRect/>
          </a:stretch>
        </p:blipFill>
        <p:spPr>
          <a:xfrm>
            <a:off x="-1" y="4229101"/>
            <a:ext cx="9144001" cy="914400"/>
          </a:xfrm>
          <a:prstGeom prst="rect">
            <a:avLst/>
          </a:prstGeom>
        </p:spPr>
      </p:pic>
      <p:pic>
        <p:nvPicPr>
          <p:cNvPr id="11" name="Picture 10"/>
          <p:cNvPicPr/>
          <p:nvPr/>
        </p:nvPicPr>
        <p:blipFill>
          <a:blip r:embed="rId7"/>
          <a:stretch>
            <a:fillRect/>
          </a:stretch>
        </p:blipFill>
        <p:spPr>
          <a:xfrm>
            <a:off x="7715880" y="4253721"/>
            <a:ext cx="1390650" cy="829310"/>
          </a:xfrm>
          <a:prstGeom prst="rect">
            <a:avLst/>
          </a:prstGeom>
        </p:spPr>
      </p:pic>
      <p:pic>
        <p:nvPicPr>
          <p:cNvPr id="12" name="Picture 11"/>
          <p:cNvPicPr/>
          <p:nvPr/>
        </p:nvPicPr>
        <p:blipFill>
          <a:blip r:embed="rId7"/>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227581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5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09550" y="1682751"/>
            <a:ext cx="8229600" cy="3394472"/>
          </a:xfrm>
        </p:spPr>
        <p:txBody>
          <a:bodyPr>
            <a:normAutofit/>
          </a:bodyPr>
          <a:lstStyle/>
          <a:p>
            <a:pPr marL="0" indent="0" algn="ctr">
              <a:buNone/>
            </a:pPr>
            <a:r>
              <a:rPr lang="en-US" sz="10700" b="1" dirty="0">
                <a:solidFill>
                  <a:srgbClr val="0070C0"/>
                </a:solidFill>
                <a:latin typeface="Garamond" panose="02020404030301010803" pitchFamily="18" charset="0"/>
                <a:cs typeface="Arial" panose="020B0604020202020204" pitchFamily="34" charset="0"/>
              </a:rPr>
              <a:t>COVID-19</a:t>
            </a:r>
          </a:p>
        </p:txBody>
      </p:sp>
      <p:sp>
        <p:nvSpPr>
          <p:cNvPr id="5" name="Rectangle 4">
            <a:extLst>
              <a:ext uri="{FF2B5EF4-FFF2-40B4-BE49-F238E27FC236}">
                <a16:creationId xmlns:a16="http://schemas.microsoft.com/office/drawing/2014/main" id="{9D802A33-ED99-451F-87C0-C9BAEFAF2576}"/>
              </a:ext>
            </a:extLst>
          </p:cNvPr>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pic>
        <p:nvPicPr>
          <p:cNvPr id="7" name="2020_06_01_10_36_46">
            <a:hlinkClick r:id="" action="ppaction://media"/>
            <a:extLst>
              <a:ext uri="{FF2B5EF4-FFF2-40B4-BE49-F238E27FC236}">
                <a16:creationId xmlns:a16="http://schemas.microsoft.com/office/drawing/2014/main" id="{C0B8B562-06A2-4FC9-9A5B-35B9390449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 y="237729"/>
            <a:ext cx="609600" cy="609600"/>
          </a:xfrm>
          <a:prstGeom prst="rect">
            <a:avLst/>
          </a:prstGeom>
        </p:spPr>
      </p:pic>
      <p:pic>
        <p:nvPicPr>
          <p:cNvPr id="9" name="Picture 8"/>
          <p:cNvPicPr>
            <a:picLocks noChangeAspect="1"/>
          </p:cNvPicPr>
          <p:nvPr/>
        </p:nvPicPr>
        <p:blipFill>
          <a:blip r:embed="rId5"/>
          <a:stretch>
            <a:fillRect/>
          </a:stretch>
        </p:blipFill>
        <p:spPr>
          <a:xfrm>
            <a:off x="-1" y="4229101"/>
            <a:ext cx="9144001" cy="914400"/>
          </a:xfrm>
          <a:prstGeom prst="rect">
            <a:avLst/>
          </a:prstGeom>
        </p:spPr>
      </p:pic>
      <p:pic>
        <p:nvPicPr>
          <p:cNvPr id="8" name="Picture 7"/>
          <p:cNvPicPr/>
          <p:nvPr/>
        </p:nvPicPr>
        <p:blipFill>
          <a:blip r:embed="rId6"/>
          <a:stretch>
            <a:fillRect/>
          </a:stretch>
        </p:blipFill>
        <p:spPr>
          <a:xfrm>
            <a:off x="7715880" y="4253721"/>
            <a:ext cx="1390650" cy="829310"/>
          </a:xfrm>
          <a:prstGeom prst="rect">
            <a:avLst/>
          </a:prstGeom>
        </p:spPr>
      </p:pic>
      <p:pic>
        <p:nvPicPr>
          <p:cNvPr id="10" name="Picture 9"/>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38865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05979"/>
            <a:ext cx="8229600" cy="857250"/>
          </a:xfrm>
        </p:spPr>
        <p:txBody>
          <a:bodyPr/>
          <a:lstStyle/>
          <a:p>
            <a:pPr eaLnBrk="1" hangingPunct="1"/>
            <a:endParaRPr lang="en-US" altLang="en-US"/>
          </a:p>
        </p:txBody>
      </p:sp>
      <p:sp>
        <p:nvSpPr>
          <p:cNvPr id="5" name="Rectangle 4"/>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6151" name="TextBox 5"/>
          <p:cNvSpPr txBox="1">
            <a:spLocks noChangeArrowheads="1"/>
          </p:cNvSpPr>
          <p:nvPr/>
        </p:nvSpPr>
        <p:spPr bwMode="auto">
          <a:xfrm>
            <a:off x="1333500" y="164812"/>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3200" b="1" dirty="0">
                <a:solidFill>
                  <a:schemeClr val="bg1"/>
                </a:solidFill>
                <a:latin typeface="Garamond" panose="02020404030301010803" pitchFamily="18" charset="0"/>
                <a:cs typeface="Arial" panose="020B0604020202020204" pitchFamily="34" charset="0"/>
              </a:rPr>
              <a:t>What you will get from us!</a:t>
            </a:r>
          </a:p>
        </p:txBody>
      </p:sp>
      <p:sp>
        <p:nvSpPr>
          <p:cNvPr id="4" name="TextBox 3">
            <a:extLst>
              <a:ext uri="{FF2B5EF4-FFF2-40B4-BE49-F238E27FC236}">
                <a16:creationId xmlns:a16="http://schemas.microsoft.com/office/drawing/2014/main" id="{194CACFB-A14C-4574-8BB3-7FBBA46509A8}"/>
              </a:ext>
            </a:extLst>
          </p:cNvPr>
          <p:cNvSpPr txBox="1"/>
          <p:nvPr/>
        </p:nvSpPr>
        <p:spPr>
          <a:xfrm>
            <a:off x="539303" y="872333"/>
            <a:ext cx="8477250" cy="3231654"/>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2400" b="1" dirty="0">
                <a:solidFill>
                  <a:srgbClr val="0070C0"/>
                </a:solidFill>
                <a:latin typeface="Garamond" panose="02020404030301010803" pitchFamily="18" charset="0"/>
                <a:cs typeface="Arial" panose="020B0604020202020204" pitchFamily="34" charset="0"/>
              </a:rPr>
              <a:t>Badges</a:t>
            </a:r>
          </a:p>
          <a:p>
            <a:pPr marL="742832" lvl="1" indent="-285750">
              <a:buFont typeface="Arial" panose="020B0604020202020204" pitchFamily="34" charset="0"/>
              <a:buChar char="•"/>
              <a:defRPr/>
            </a:pPr>
            <a:r>
              <a:rPr lang="en-US" sz="2400" b="1" dirty="0">
                <a:solidFill>
                  <a:srgbClr val="0070C0"/>
                </a:solidFill>
                <a:latin typeface="Garamond" panose="02020404030301010803" pitchFamily="18" charset="0"/>
                <a:cs typeface="Arial" panose="020B0604020202020204" pitchFamily="34" charset="0"/>
              </a:rPr>
              <a:t>Julia McGowan (901) 226-5582</a:t>
            </a:r>
          </a:p>
          <a:p>
            <a:pPr marL="742832" lvl="1" indent="-285750">
              <a:buFont typeface="Arial" panose="020B0604020202020204" pitchFamily="34" charset="0"/>
              <a:buChar char="•"/>
              <a:defRPr/>
            </a:pPr>
            <a:r>
              <a:rPr lang="en-US" sz="2400" b="1" dirty="0">
                <a:solidFill>
                  <a:srgbClr val="0070C0"/>
                </a:solidFill>
                <a:latin typeface="Garamond" panose="02020404030301010803" pitchFamily="18" charset="0"/>
                <a:cs typeface="Arial" panose="020B0604020202020204" pitchFamily="34" charset="0"/>
              </a:rPr>
              <a:t>Schedule appointment 2 weeks before rotation start date</a:t>
            </a:r>
          </a:p>
          <a:p>
            <a:pPr marL="285750" indent="-285750" fontAlgn="auto">
              <a:spcBef>
                <a:spcPts val="0"/>
              </a:spcBef>
              <a:spcAft>
                <a:spcPts val="0"/>
              </a:spcAft>
              <a:buFont typeface="Arial" panose="020B0604020202020204" pitchFamily="34" charset="0"/>
              <a:buChar char="•"/>
              <a:defRPr/>
            </a:pPr>
            <a:endParaRPr lang="en-US" sz="2400" b="1" dirty="0">
              <a:solidFill>
                <a:srgbClr val="0070C0"/>
              </a:solidFill>
              <a:latin typeface="Garamond" panose="02020404030301010803" pitchFamily="18"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2400" b="1" dirty="0">
                <a:solidFill>
                  <a:srgbClr val="0070C0"/>
                </a:solidFill>
                <a:latin typeface="Garamond" panose="02020404030301010803" pitchFamily="18" charset="0"/>
                <a:cs typeface="Arial" panose="020B0604020202020204" pitchFamily="34" charset="0"/>
              </a:rPr>
              <a:t>Meal Card/Physician’s Lounge</a:t>
            </a:r>
          </a:p>
          <a:p>
            <a:pPr marL="285750" indent="-285750" fontAlgn="auto">
              <a:spcBef>
                <a:spcPts val="0"/>
              </a:spcBef>
              <a:spcAft>
                <a:spcPts val="0"/>
              </a:spcAft>
              <a:buFont typeface="Arial" panose="020B0604020202020204" pitchFamily="34" charset="0"/>
              <a:buChar char="•"/>
              <a:defRPr/>
            </a:pPr>
            <a:endParaRPr lang="en-US" sz="2400" b="1" dirty="0">
              <a:solidFill>
                <a:srgbClr val="0070C0"/>
              </a:solidFill>
              <a:latin typeface="Garamond" panose="02020404030301010803" pitchFamily="18"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2400" b="1" dirty="0">
                <a:solidFill>
                  <a:srgbClr val="0070C0"/>
                </a:solidFill>
                <a:latin typeface="Garamond" panose="02020404030301010803" pitchFamily="18" charset="0"/>
                <a:cs typeface="Arial" panose="020B0604020202020204" pitchFamily="34" charset="0"/>
              </a:rPr>
              <a:t>Parking</a:t>
            </a:r>
          </a:p>
          <a:p>
            <a:endParaRPr lang="en-US" dirty="0"/>
          </a:p>
        </p:txBody>
      </p:sp>
      <p:pic>
        <p:nvPicPr>
          <p:cNvPr id="2" name="2020_05_28_15_34_30">
            <a:hlinkClick r:id="" action="ppaction://media"/>
            <a:extLst>
              <a:ext uri="{FF2B5EF4-FFF2-40B4-BE49-F238E27FC236}">
                <a16:creationId xmlns:a16="http://schemas.microsoft.com/office/drawing/2014/main" id="{00879470-2FD7-47A3-8168-AC6BF14260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9303" y="205979"/>
            <a:ext cx="609600" cy="609600"/>
          </a:xfrm>
          <a:prstGeom prst="rect">
            <a:avLst/>
          </a:prstGeom>
        </p:spPr>
      </p:pic>
      <p:pic>
        <p:nvPicPr>
          <p:cNvPr id="9" name="Picture 8"/>
          <p:cNvPicPr>
            <a:picLocks noChangeAspect="1"/>
          </p:cNvPicPr>
          <p:nvPr/>
        </p:nvPicPr>
        <p:blipFill>
          <a:blip r:embed="rId5"/>
          <a:stretch>
            <a:fillRect/>
          </a:stretch>
        </p:blipFill>
        <p:spPr>
          <a:xfrm>
            <a:off x="-1" y="4229101"/>
            <a:ext cx="9144001" cy="914400"/>
          </a:xfrm>
          <a:prstGeom prst="rect">
            <a:avLst/>
          </a:prstGeom>
        </p:spPr>
      </p:pic>
      <p:pic>
        <p:nvPicPr>
          <p:cNvPr id="8" name="Picture 7"/>
          <p:cNvPicPr/>
          <p:nvPr/>
        </p:nvPicPr>
        <p:blipFill>
          <a:blip r:embed="rId6"/>
          <a:stretch>
            <a:fillRect/>
          </a:stretch>
        </p:blipFill>
        <p:spPr>
          <a:xfrm>
            <a:off x="7715880" y="4253721"/>
            <a:ext cx="1390650" cy="829310"/>
          </a:xfrm>
          <a:prstGeom prst="rect">
            <a:avLst/>
          </a:prstGeom>
        </p:spPr>
      </p:pic>
      <p:pic>
        <p:nvPicPr>
          <p:cNvPr id="10" name="Picture 9"/>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16705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8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emr">
            <a:hlinkClick r:id="" action="ppaction://media"/>
            <a:extLst>
              <a:ext uri="{FF2B5EF4-FFF2-40B4-BE49-F238E27FC236}">
                <a16:creationId xmlns:a16="http://schemas.microsoft.com/office/drawing/2014/main" id="{B7F34EBE-B0A9-47F9-A140-7E76102A19B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65997" y="152400"/>
            <a:ext cx="609600" cy="609600"/>
          </a:xfrm>
        </p:spPr>
      </p:pic>
      <p:sp>
        <p:nvSpPr>
          <p:cNvPr id="7176" name="TextBox 7"/>
          <p:cNvSpPr txBox="1">
            <a:spLocks noChangeArrowheads="1"/>
          </p:cNvSpPr>
          <p:nvPr/>
        </p:nvSpPr>
        <p:spPr bwMode="auto">
          <a:xfrm>
            <a:off x="905603" y="-23728"/>
            <a:ext cx="716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3200" b="1" dirty="0">
                <a:solidFill>
                  <a:schemeClr val="bg1"/>
                </a:solidFill>
                <a:latin typeface="Garamond" panose="02020404030301010803" pitchFamily="18" charset="0"/>
                <a:cs typeface="Arial" panose="020B0604020202020204" pitchFamily="34" charset="0"/>
              </a:rPr>
              <a:t>Electronic Medical Record (EPIC)</a:t>
            </a:r>
            <a:r>
              <a:rPr lang="en-US" sz="3200" b="1" dirty="0">
                <a:solidFill>
                  <a:srgbClr val="FF0000"/>
                </a:solidFill>
                <a:latin typeface="Garamond" panose="02020404030301010803" pitchFamily="18" charset="0"/>
              </a:rPr>
              <a:t> </a:t>
            </a:r>
          </a:p>
          <a:p>
            <a:pPr algn="ctr" eaLnBrk="1" hangingPunct="1">
              <a:lnSpc>
                <a:spcPct val="100000"/>
              </a:lnSpc>
              <a:spcBef>
                <a:spcPct val="0"/>
              </a:spcBef>
              <a:buFontTx/>
              <a:buNone/>
            </a:pPr>
            <a:r>
              <a:rPr lang="en-US" sz="2800" b="1" dirty="0">
                <a:solidFill>
                  <a:srgbClr val="FF0000"/>
                </a:solidFill>
                <a:latin typeface="Garamond" panose="02020404030301010803" pitchFamily="18" charset="0"/>
              </a:rPr>
              <a:t>No less than 3 Weeks prior to rotation.</a:t>
            </a:r>
            <a:endParaRPr lang="en-US" altLang="en-US" sz="2800" b="1" dirty="0">
              <a:solidFill>
                <a:schemeClr val="bg1"/>
              </a:solidFill>
              <a:latin typeface="Garamond" panose="02020404030301010803" pitchFamily="18" charset="0"/>
              <a:cs typeface="Arial" panose="020B0604020202020204" pitchFamily="34" charset="0"/>
            </a:endParaRPr>
          </a:p>
        </p:txBody>
      </p:sp>
      <p:sp>
        <p:nvSpPr>
          <p:cNvPr id="3" name="TextBox 2">
            <a:extLst>
              <a:ext uri="{FF2B5EF4-FFF2-40B4-BE49-F238E27FC236}">
                <a16:creationId xmlns:a16="http://schemas.microsoft.com/office/drawing/2014/main" id="{9212F374-2DAF-4719-A31E-289D80A97928}"/>
              </a:ext>
            </a:extLst>
          </p:cNvPr>
          <p:cNvSpPr txBox="1"/>
          <p:nvPr/>
        </p:nvSpPr>
        <p:spPr>
          <a:xfrm>
            <a:off x="613963" y="1174764"/>
            <a:ext cx="7231975" cy="2831544"/>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defRPr/>
            </a:pPr>
            <a:r>
              <a:rPr lang="en-US" sz="3200" b="1" dirty="0">
                <a:solidFill>
                  <a:srgbClr val="0070C0"/>
                </a:solidFill>
                <a:latin typeface="Garamond" panose="02020404030301010803" pitchFamily="18" charset="0"/>
                <a:cs typeface="Arial" panose="020B0604020202020204" pitchFamily="34" charset="0"/>
              </a:rPr>
              <a:t>Physician Overview</a:t>
            </a:r>
          </a:p>
          <a:p>
            <a:pPr marL="285750" indent="-285750" fontAlgn="auto">
              <a:spcBef>
                <a:spcPts val="0"/>
              </a:spcBef>
              <a:spcAft>
                <a:spcPts val="0"/>
              </a:spcAft>
              <a:buFont typeface="Arial" panose="020B0604020202020204" pitchFamily="34" charset="0"/>
              <a:buChar char="•"/>
              <a:defRPr/>
            </a:pPr>
            <a:endParaRPr lang="en-US" sz="3200" b="1" dirty="0">
              <a:solidFill>
                <a:srgbClr val="0070C0"/>
              </a:solidFill>
              <a:latin typeface="Garamond" panose="02020404030301010803" pitchFamily="18"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3200" b="1" dirty="0">
                <a:solidFill>
                  <a:srgbClr val="0070C0"/>
                </a:solidFill>
                <a:latin typeface="Garamond" panose="02020404030301010803" pitchFamily="18" charset="0"/>
                <a:cs typeface="Arial" panose="020B0604020202020204" pitchFamily="34" charset="0"/>
              </a:rPr>
              <a:t>Surgeon Overview</a:t>
            </a:r>
          </a:p>
          <a:p>
            <a:pPr marL="342900" lvl="1" fontAlgn="auto">
              <a:spcBef>
                <a:spcPts val="0"/>
              </a:spcBef>
              <a:spcAft>
                <a:spcPts val="0"/>
              </a:spcAft>
              <a:defRPr/>
            </a:pPr>
            <a:endParaRPr lang="en-US" sz="3200" b="1" dirty="0">
              <a:solidFill>
                <a:srgbClr val="0070C0"/>
              </a:solidFill>
              <a:latin typeface="Garamond" panose="02020404030301010803" pitchFamily="18"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3200" b="1" dirty="0">
                <a:solidFill>
                  <a:srgbClr val="0070C0"/>
                </a:solidFill>
                <a:latin typeface="Garamond" panose="02020404030301010803" pitchFamily="18" charset="0"/>
                <a:cs typeface="Arial" panose="020B0604020202020204" pitchFamily="34" charset="0"/>
              </a:rPr>
              <a:t>Emergency Room EMR (ASAP)</a:t>
            </a:r>
          </a:p>
          <a:p>
            <a:endParaRPr lang="en-US" dirty="0"/>
          </a:p>
        </p:txBody>
      </p:sp>
      <p:pic>
        <p:nvPicPr>
          <p:cNvPr id="7" name="Picture 6"/>
          <p:cNvPicPr>
            <a:picLocks noChangeAspect="1"/>
          </p:cNvPicPr>
          <p:nvPr/>
        </p:nvPicPr>
        <p:blipFill>
          <a:blip r:embed="rId5"/>
          <a:stretch>
            <a:fillRect/>
          </a:stretch>
        </p:blipFill>
        <p:spPr>
          <a:xfrm>
            <a:off x="-1" y="4229101"/>
            <a:ext cx="9144001" cy="914400"/>
          </a:xfrm>
          <a:prstGeom prst="rect">
            <a:avLst/>
          </a:prstGeom>
        </p:spPr>
      </p:pic>
      <p:pic>
        <p:nvPicPr>
          <p:cNvPr id="8" name="Picture 7"/>
          <p:cNvPicPr/>
          <p:nvPr/>
        </p:nvPicPr>
        <p:blipFill>
          <a:blip r:embed="rId6"/>
          <a:stretch>
            <a:fillRect/>
          </a:stretch>
        </p:blipFill>
        <p:spPr>
          <a:xfrm>
            <a:off x="7715880" y="4253721"/>
            <a:ext cx="1390650" cy="829310"/>
          </a:xfrm>
          <a:prstGeom prst="rect">
            <a:avLst/>
          </a:prstGeom>
        </p:spPr>
      </p:pic>
      <p:pic>
        <p:nvPicPr>
          <p:cNvPr id="9" name="Picture 8"/>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1448295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033" y="81490"/>
            <a:ext cx="9144000" cy="2846933"/>
          </a:xfrm>
          <a:prstGeom prst="rect">
            <a:avLst/>
          </a:prstGeom>
          <a:noFill/>
        </p:spPr>
        <p:txBody>
          <a:bodyPr>
            <a:spAutoFit/>
          </a:bodyPr>
          <a:lstStyle/>
          <a:p>
            <a:pPr marL="109728" algn="ctr" fontAlgn="auto">
              <a:spcBef>
                <a:spcPts val="0"/>
              </a:spcBef>
              <a:spcAft>
                <a:spcPts val="0"/>
              </a:spcAft>
              <a:defRPr/>
            </a:pPr>
            <a:endParaRPr lang="en-US" sz="6500" dirty="0">
              <a:latin typeface="Arial" panose="020B0604020202020204" pitchFamily="34" charset="0"/>
              <a:cs typeface="Arial" panose="020B0604020202020204" pitchFamily="34" charset="0"/>
            </a:endParaRPr>
          </a:p>
          <a:p>
            <a:pPr marL="109728" algn="ctr" fontAlgn="auto">
              <a:spcBef>
                <a:spcPts val="0"/>
              </a:spcBef>
              <a:spcAft>
                <a:spcPts val="0"/>
              </a:spcAft>
              <a:defRPr/>
            </a:pPr>
            <a:r>
              <a:rPr lang="en-US" sz="6600" b="1" dirty="0">
                <a:solidFill>
                  <a:srgbClr val="0070C0"/>
                </a:solidFill>
                <a:latin typeface="Garamond" panose="02020404030301010803" pitchFamily="18" charset="0"/>
                <a:cs typeface="Arial" panose="020B0604020202020204" pitchFamily="34" charset="0"/>
              </a:rPr>
              <a:t>We are here to help!</a:t>
            </a:r>
            <a:endParaRPr lang="en-US" sz="4800" b="1" dirty="0">
              <a:solidFill>
                <a:srgbClr val="0070C0"/>
              </a:solidFill>
              <a:latin typeface="Garamond" panose="02020404030301010803" pitchFamily="18" charset="0"/>
              <a:cs typeface="Arial" panose="020B0604020202020204" pitchFamily="34" charset="0"/>
            </a:endParaRPr>
          </a:p>
          <a:p>
            <a:pPr algn="ctr" fontAlgn="auto">
              <a:spcBef>
                <a:spcPts val="0"/>
              </a:spcBef>
              <a:spcAft>
                <a:spcPts val="0"/>
              </a:spcAft>
              <a:defRPr/>
            </a:pPr>
            <a:r>
              <a:rPr lang="en-US" sz="4800" b="1" dirty="0">
                <a:solidFill>
                  <a:srgbClr val="0070C0"/>
                </a:solidFill>
                <a:latin typeface="Garamond" panose="02020404030301010803" pitchFamily="18" charset="0"/>
                <a:cs typeface="Arial" panose="020B0604020202020204" pitchFamily="34" charset="0"/>
              </a:rPr>
              <a:t>(901) 226-1350</a:t>
            </a:r>
          </a:p>
        </p:txBody>
      </p:sp>
      <p:sp>
        <p:nvSpPr>
          <p:cNvPr id="6" name="Rectangle 5"/>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a:extLst>
              <a:ext uri="{FF2B5EF4-FFF2-40B4-BE49-F238E27FC236}">
                <a16:creationId xmlns:a16="http://schemas.microsoft.com/office/drawing/2014/main" id="{77D7C40D-1564-458B-B064-4D0B36FD8A71}"/>
              </a:ext>
            </a:extLst>
          </p:cNvPr>
          <p:cNvSpPr txBox="1"/>
          <p:nvPr/>
        </p:nvSpPr>
        <p:spPr>
          <a:xfrm>
            <a:off x="1126092" y="3154963"/>
            <a:ext cx="6635750" cy="707886"/>
          </a:xfrm>
          <a:prstGeom prst="rect">
            <a:avLst/>
          </a:prstGeom>
          <a:noFill/>
        </p:spPr>
        <p:txBody>
          <a:bodyPr wrap="square" rtlCol="0">
            <a:spAutoFit/>
          </a:bodyPr>
          <a:lstStyle/>
          <a:p>
            <a:pPr algn="ctr"/>
            <a:r>
              <a:rPr lang="en-US" sz="2000" b="1" dirty="0">
                <a:solidFill>
                  <a:srgbClr val="0070C0"/>
                </a:solidFill>
                <a:latin typeface="Garamond" panose="02020404030301010803" pitchFamily="18" charset="0"/>
                <a:cs typeface="Arial" panose="020B0604020202020204" pitchFamily="34" charset="0"/>
              </a:rPr>
              <a:t>A checklist of all forms and requirements is available on the </a:t>
            </a:r>
            <a:r>
              <a:rPr lang="en-US" sz="2000" b="1" dirty="0">
                <a:solidFill>
                  <a:schemeClr val="accent6">
                    <a:lumMod val="75000"/>
                  </a:schemeClr>
                </a:solidFill>
                <a:latin typeface="Garamond" panose="02020404030301010803" pitchFamily="18" charset="0"/>
                <a:cs typeface="Arial" panose="020B0604020202020204" pitchFamily="34" charset="0"/>
              </a:rPr>
              <a:t>UT</a:t>
            </a:r>
            <a:r>
              <a:rPr lang="en-US" sz="2000" b="1" dirty="0">
                <a:solidFill>
                  <a:srgbClr val="0070C0"/>
                </a:solidFill>
                <a:latin typeface="Garamond" panose="02020404030301010803" pitchFamily="18" charset="0"/>
                <a:cs typeface="Arial" panose="020B0604020202020204" pitchFamily="34" charset="0"/>
              </a:rPr>
              <a:t>-Baptist Resource page</a:t>
            </a:r>
          </a:p>
        </p:txBody>
      </p:sp>
      <p:pic>
        <p:nvPicPr>
          <p:cNvPr id="11" name="2020_06_01_11_25_18">
            <a:hlinkClick r:id="" action="ppaction://media"/>
            <a:extLst>
              <a:ext uri="{FF2B5EF4-FFF2-40B4-BE49-F238E27FC236}">
                <a16:creationId xmlns:a16="http://schemas.microsoft.com/office/drawing/2014/main" id="{DA907813-0EBD-4ED5-8905-21350A1D88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2476" y="130633"/>
            <a:ext cx="609600" cy="609600"/>
          </a:xfrm>
          <a:prstGeom prst="rect">
            <a:avLst/>
          </a:prstGeom>
        </p:spPr>
      </p:pic>
      <p:pic>
        <p:nvPicPr>
          <p:cNvPr id="7" name="Picture 6"/>
          <p:cNvPicPr>
            <a:picLocks noChangeAspect="1"/>
          </p:cNvPicPr>
          <p:nvPr/>
        </p:nvPicPr>
        <p:blipFill>
          <a:blip r:embed="rId5"/>
          <a:stretch>
            <a:fillRect/>
          </a:stretch>
        </p:blipFill>
        <p:spPr>
          <a:xfrm>
            <a:off x="-1" y="4229101"/>
            <a:ext cx="9144001" cy="914400"/>
          </a:xfrm>
          <a:prstGeom prst="rect">
            <a:avLst/>
          </a:prstGeom>
        </p:spPr>
      </p:pic>
      <p:pic>
        <p:nvPicPr>
          <p:cNvPr id="8" name="Picture 7"/>
          <p:cNvPicPr/>
          <p:nvPr/>
        </p:nvPicPr>
        <p:blipFill>
          <a:blip r:embed="rId6"/>
          <a:stretch>
            <a:fillRect/>
          </a:stretch>
        </p:blipFill>
        <p:spPr>
          <a:xfrm>
            <a:off x="7715880" y="4253721"/>
            <a:ext cx="1390650" cy="829310"/>
          </a:xfrm>
          <a:prstGeom prst="rect">
            <a:avLst/>
          </a:prstGeom>
        </p:spPr>
      </p:pic>
      <p:pic>
        <p:nvPicPr>
          <p:cNvPr id="9" name="Picture 8"/>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30698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1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rgbClr val="0070C0"/>
                </a:solidFill>
                <a:latin typeface="Garamond" panose="02020404030301010803" pitchFamily="18" charset="0"/>
              </a:rPr>
              <a:t>https://uthsc.edu/graduate-medical-education/incoming-residents/registration-materials/baptist-registration-materials.php</a:t>
            </a:r>
          </a:p>
        </p:txBody>
      </p:sp>
      <p:sp>
        <p:nvSpPr>
          <p:cNvPr id="6" name="Rectangle 5">
            <a:extLst>
              <a:ext uri="{FF2B5EF4-FFF2-40B4-BE49-F238E27FC236}">
                <a16:creationId xmlns:a16="http://schemas.microsoft.com/office/drawing/2014/main" id="{23DCDEC4-824C-4204-BE85-F8E1F1CCE051}"/>
              </a:ext>
            </a:extLst>
          </p:cNvPr>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7A948FA-BA0E-49CC-8426-4AF3AB0F1CE1}"/>
              </a:ext>
            </a:extLst>
          </p:cNvPr>
          <p:cNvSpPr txBox="1"/>
          <p:nvPr/>
        </p:nvSpPr>
        <p:spPr>
          <a:xfrm>
            <a:off x="949055" y="177218"/>
            <a:ext cx="7245890" cy="646331"/>
          </a:xfrm>
          <a:prstGeom prst="rect">
            <a:avLst/>
          </a:prstGeom>
          <a:noFill/>
        </p:spPr>
        <p:txBody>
          <a:bodyPr wrap="square" rtlCol="0">
            <a:spAutoFit/>
          </a:bodyPr>
          <a:lstStyle/>
          <a:p>
            <a:pPr algn="ctr"/>
            <a:r>
              <a:rPr lang="en-US" sz="3600" b="1" dirty="0">
                <a:solidFill>
                  <a:schemeClr val="bg1"/>
                </a:solidFill>
                <a:latin typeface="Garamond" panose="02020404030301010803" pitchFamily="18" charset="0"/>
                <a:cs typeface="Arial" panose="020B0604020202020204" pitchFamily="34" charset="0"/>
              </a:rPr>
              <a:t>Link to Baptist Resources</a:t>
            </a:r>
          </a:p>
        </p:txBody>
      </p:sp>
      <p:pic>
        <p:nvPicPr>
          <p:cNvPr id="8" name="Picture 7"/>
          <p:cNvPicPr>
            <a:picLocks noChangeAspect="1"/>
          </p:cNvPicPr>
          <p:nvPr/>
        </p:nvPicPr>
        <p:blipFill>
          <a:blip r:embed="rId2"/>
          <a:stretch>
            <a:fillRect/>
          </a:stretch>
        </p:blipFill>
        <p:spPr>
          <a:xfrm>
            <a:off x="-1" y="4229101"/>
            <a:ext cx="9144001" cy="914400"/>
          </a:xfrm>
          <a:prstGeom prst="rect">
            <a:avLst/>
          </a:prstGeom>
        </p:spPr>
      </p:pic>
      <p:pic>
        <p:nvPicPr>
          <p:cNvPr id="9" name="Picture 8"/>
          <p:cNvPicPr/>
          <p:nvPr/>
        </p:nvPicPr>
        <p:blipFill>
          <a:blip r:embed="rId3"/>
          <a:stretch>
            <a:fillRect/>
          </a:stretch>
        </p:blipFill>
        <p:spPr>
          <a:xfrm>
            <a:off x="7715880" y="4253721"/>
            <a:ext cx="1390650" cy="829310"/>
          </a:xfrm>
          <a:prstGeom prst="rect">
            <a:avLst/>
          </a:prstGeom>
        </p:spPr>
      </p:pic>
      <p:pic>
        <p:nvPicPr>
          <p:cNvPr id="10" name="Picture 9"/>
          <p:cNvPicPr/>
          <p:nvPr/>
        </p:nvPicPr>
        <p:blipFill>
          <a:blip r:embed="rId3"/>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305633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3B60-8FBF-4B98-871C-0DA97468E9F5}"/>
              </a:ext>
            </a:extLst>
          </p:cNvPr>
          <p:cNvSpPr>
            <a:spLocks noGrp="1"/>
          </p:cNvSpPr>
          <p:nvPr>
            <p:ph type="title"/>
          </p:nvPr>
        </p:nvSpPr>
        <p:spPr>
          <a:xfrm>
            <a:off x="457200" y="1996679"/>
            <a:ext cx="8229600" cy="857250"/>
          </a:xfrm>
        </p:spPr>
        <p:txBody>
          <a:bodyPr>
            <a:noAutofit/>
          </a:bodyPr>
          <a:lstStyle/>
          <a:p>
            <a:pPr defTabSz="457082">
              <a:spcBef>
                <a:spcPts val="0"/>
              </a:spcBef>
              <a:defRPr/>
            </a:pPr>
            <a:r>
              <a:rPr lang="en-US" sz="6600" b="1" dirty="0">
                <a:solidFill>
                  <a:srgbClr val="0070C0"/>
                </a:solidFill>
                <a:latin typeface="Garamond" panose="02020404030301010803" pitchFamily="18" charset="0"/>
                <a:cs typeface="Arial" panose="020B0604020202020204" pitchFamily="34" charset="0"/>
              </a:rPr>
              <a:t>Why we are here</a:t>
            </a:r>
            <a:endParaRPr lang="en-US" sz="6600" dirty="0">
              <a:ln>
                <a:solidFill>
                  <a:schemeClr val="tx1"/>
                </a:solidFill>
              </a:ln>
              <a:solidFill>
                <a:srgbClr val="00B0F0"/>
              </a:solidFill>
              <a:latin typeface="Arial Black" panose="020B0A040201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30642D2-8EF4-4C1B-A2DB-E40E2570BB20}"/>
              </a:ext>
            </a:extLst>
          </p:cNvPr>
          <p:cNvSpPr/>
          <p:nvPr/>
        </p:nvSpPr>
        <p:spPr>
          <a:xfrm>
            <a:off x="0" y="-6974"/>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2020_06_01_10_32_25">
            <a:hlinkClick r:id="" action="ppaction://media"/>
            <a:extLst>
              <a:ext uri="{FF2B5EF4-FFF2-40B4-BE49-F238E27FC236}">
                <a16:creationId xmlns:a16="http://schemas.microsoft.com/office/drawing/2014/main" id="{B69DE3BC-3630-4E20-BDEA-5C65F12CA0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 y="145426"/>
            <a:ext cx="609600" cy="609600"/>
          </a:xfrm>
          <a:prstGeom prst="rect">
            <a:avLst/>
          </a:prstGeom>
        </p:spPr>
      </p:pic>
      <p:pic>
        <p:nvPicPr>
          <p:cNvPr id="10" name="Picture 9"/>
          <p:cNvPicPr>
            <a:picLocks noChangeAspect="1"/>
          </p:cNvPicPr>
          <p:nvPr/>
        </p:nvPicPr>
        <p:blipFill>
          <a:blip r:embed="rId5"/>
          <a:stretch>
            <a:fillRect/>
          </a:stretch>
        </p:blipFill>
        <p:spPr>
          <a:xfrm>
            <a:off x="-1" y="4229101"/>
            <a:ext cx="9144001" cy="914400"/>
          </a:xfrm>
          <a:prstGeom prst="rect">
            <a:avLst/>
          </a:prstGeom>
        </p:spPr>
      </p:pic>
      <p:pic>
        <p:nvPicPr>
          <p:cNvPr id="11" name="Picture 10"/>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3852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altLang="en-US"/>
          </a:p>
        </p:txBody>
      </p:sp>
      <p:sp>
        <p:nvSpPr>
          <p:cNvPr id="5" name="TextBox 4"/>
          <p:cNvSpPr txBox="1"/>
          <p:nvPr/>
        </p:nvSpPr>
        <p:spPr>
          <a:xfrm>
            <a:off x="-49619" y="1038609"/>
            <a:ext cx="9027622" cy="3170099"/>
          </a:xfrm>
          <a:prstGeom prst="rect">
            <a:avLst/>
          </a:prstGeom>
          <a:noFill/>
        </p:spPr>
        <p:txBody>
          <a:bodyPr wrap="square">
            <a:spAutoFit/>
          </a:bodyPr>
          <a:lstStyle/>
          <a:p>
            <a:pPr algn="ctr" fontAlgn="auto">
              <a:spcBef>
                <a:spcPct val="0"/>
              </a:spcBef>
              <a:spcAft>
                <a:spcPts val="0"/>
              </a:spcAft>
              <a:defRPr/>
            </a:pPr>
            <a:r>
              <a:rPr lang="en-US" sz="1200" b="1" dirty="0">
                <a:solidFill>
                  <a:srgbClr val="0070C0"/>
                </a:solidFill>
                <a:latin typeface="Garamond" panose="02020404030301010803" pitchFamily="18" charset="0"/>
              </a:rPr>
              <a:t>Anne Sullivan, MD – Chief Academic Officer, Designated Institutional Official (DIO)</a:t>
            </a:r>
          </a:p>
          <a:p>
            <a:pPr algn="ctr" fontAlgn="auto">
              <a:spcBef>
                <a:spcPct val="0"/>
              </a:spcBef>
              <a:spcAft>
                <a:spcPts val="0"/>
              </a:spcAft>
              <a:defRPr/>
            </a:pPr>
            <a:endParaRPr lang="en-US" sz="1200" b="1" dirty="0">
              <a:solidFill>
                <a:srgbClr val="0070C0"/>
              </a:solidFill>
              <a:latin typeface="Garamond" panose="02020404030301010803" pitchFamily="18" charset="0"/>
            </a:endParaRPr>
          </a:p>
          <a:p>
            <a:pPr algn="ctr" fontAlgn="auto">
              <a:spcBef>
                <a:spcPct val="0"/>
              </a:spcBef>
              <a:spcAft>
                <a:spcPts val="0"/>
              </a:spcAft>
              <a:defRPr/>
            </a:pPr>
            <a:r>
              <a:rPr lang="en-US" sz="1200" b="1" dirty="0">
                <a:solidFill>
                  <a:srgbClr val="0070C0"/>
                </a:solidFill>
                <a:latin typeface="Garamond" panose="02020404030301010803" pitchFamily="18" charset="0"/>
              </a:rPr>
              <a:t>Allyson Dyer – System Director</a:t>
            </a:r>
          </a:p>
          <a:p>
            <a:pPr algn="ctr" fontAlgn="auto">
              <a:spcBef>
                <a:spcPct val="0"/>
              </a:spcBef>
              <a:spcAft>
                <a:spcPts val="0"/>
              </a:spcAft>
              <a:defRPr/>
            </a:pPr>
            <a:endParaRPr lang="en-US" sz="1200" b="1" dirty="0">
              <a:solidFill>
                <a:srgbClr val="0070C0"/>
              </a:solidFill>
              <a:latin typeface="Garamond" panose="02020404030301010803" pitchFamily="18" charset="0"/>
            </a:endParaRPr>
          </a:p>
          <a:p>
            <a:pPr algn="ctr" fontAlgn="auto">
              <a:spcBef>
                <a:spcPct val="0"/>
              </a:spcBef>
              <a:spcAft>
                <a:spcPts val="0"/>
              </a:spcAft>
              <a:defRPr/>
            </a:pPr>
            <a:r>
              <a:rPr lang="en-US" sz="1200" b="1" dirty="0">
                <a:solidFill>
                  <a:srgbClr val="0070C0"/>
                </a:solidFill>
                <a:latin typeface="Garamond" panose="02020404030301010803" pitchFamily="18" charset="0"/>
              </a:rPr>
              <a:t>Gina Rogers – System Manager – (901) 226-3843</a:t>
            </a:r>
          </a:p>
          <a:p>
            <a:pPr algn="ctr" fontAlgn="auto">
              <a:spcBef>
                <a:spcPct val="0"/>
              </a:spcBef>
              <a:spcAft>
                <a:spcPts val="0"/>
              </a:spcAft>
              <a:defRPr/>
            </a:pPr>
            <a:endParaRPr lang="en-US" sz="1200" b="1" dirty="0">
              <a:solidFill>
                <a:srgbClr val="0070C0"/>
              </a:solidFill>
              <a:latin typeface="Garamond" panose="02020404030301010803" pitchFamily="18" charset="0"/>
            </a:endParaRPr>
          </a:p>
          <a:p>
            <a:pPr algn="ctr">
              <a:spcBef>
                <a:spcPct val="0"/>
              </a:spcBef>
              <a:defRPr/>
            </a:pPr>
            <a:r>
              <a:rPr lang="en-US" sz="1200" b="1" dirty="0">
                <a:solidFill>
                  <a:srgbClr val="0070C0"/>
                </a:solidFill>
                <a:latin typeface="Garamond" panose="02020404030301010803" pitchFamily="18" charset="0"/>
              </a:rPr>
              <a:t>Nikki Swan – Finance and Accreditation Supervisor– (901) 226-1356</a:t>
            </a:r>
          </a:p>
          <a:p>
            <a:pPr algn="ctr" fontAlgn="auto">
              <a:spcBef>
                <a:spcPct val="0"/>
              </a:spcBef>
              <a:spcAft>
                <a:spcPts val="0"/>
              </a:spcAft>
              <a:defRPr/>
            </a:pPr>
            <a:endParaRPr lang="en-US" sz="1200" b="1" dirty="0">
              <a:solidFill>
                <a:srgbClr val="0070C0"/>
              </a:solidFill>
              <a:latin typeface="Garamond" panose="02020404030301010803" pitchFamily="18" charset="0"/>
            </a:endParaRPr>
          </a:p>
          <a:p>
            <a:pPr algn="ctr" fontAlgn="auto">
              <a:spcBef>
                <a:spcPct val="0"/>
              </a:spcBef>
              <a:spcAft>
                <a:spcPts val="0"/>
              </a:spcAft>
              <a:defRPr/>
            </a:pPr>
            <a:r>
              <a:rPr lang="en-US" sz="1200" b="1" dirty="0">
                <a:solidFill>
                  <a:srgbClr val="0070C0"/>
                </a:solidFill>
                <a:latin typeface="Garamond" panose="02020404030301010803" pitchFamily="18" charset="0"/>
              </a:rPr>
              <a:t>Zach McBroom – Program and Project Supervisor – (901) 226-1060</a:t>
            </a:r>
          </a:p>
          <a:p>
            <a:pPr algn="ctr" fontAlgn="auto">
              <a:spcBef>
                <a:spcPct val="0"/>
              </a:spcBef>
              <a:spcAft>
                <a:spcPts val="0"/>
              </a:spcAft>
              <a:defRPr/>
            </a:pPr>
            <a:endParaRPr lang="en-US" sz="1200" b="1" dirty="0">
              <a:solidFill>
                <a:srgbClr val="0070C0"/>
              </a:solidFill>
              <a:latin typeface="Garamond" panose="02020404030301010803" pitchFamily="18" charset="0"/>
            </a:endParaRPr>
          </a:p>
          <a:p>
            <a:pPr algn="ctr" fontAlgn="auto">
              <a:spcBef>
                <a:spcPct val="0"/>
              </a:spcBef>
              <a:spcAft>
                <a:spcPts val="0"/>
              </a:spcAft>
              <a:defRPr/>
            </a:pPr>
            <a:r>
              <a:rPr lang="en-US" sz="1200" b="1" dirty="0">
                <a:solidFill>
                  <a:srgbClr val="0070C0"/>
                </a:solidFill>
                <a:latin typeface="Garamond" panose="02020404030301010803" pitchFamily="18" charset="0"/>
              </a:rPr>
              <a:t>Laura Martin – Administrative Assistant – (901) 226-1350</a:t>
            </a:r>
          </a:p>
          <a:p>
            <a:pPr algn="ctr" fontAlgn="auto">
              <a:spcBef>
                <a:spcPct val="0"/>
              </a:spcBef>
              <a:spcAft>
                <a:spcPts val="0"/>
              </a:spcAft>
              <a:defRPr/>
            </a:pPr>
            <a:endParaRPr lang="en-US" sz="1200" b="1" dirty="0">
              <a:solidFill>
                <a:srgbClr val="0070C0"/>
              </a:solidFill>
              <a:latin typeface="Garamond" panose="02020404030301010803" pitchFamily="18" charset="0"/>
            </a:endParaRPr>
          </a:p>
          <a:p>
            <a:pPr algn="ctr" fontAlgn="auto">
              <a:spcBef>
                <a:spcPct val="0"/>
              </a:spcBef>
              <a:spcAft>
                <a:spcPts val="0"/>
              </a:spcAft>
              <a:defRPr/>
            </a:pPr>
            <a:r>
              <a:rPr lang="en-US" sz="1200" b="1" dirty="0">
                <a:solidFill>
                  <a:srgbClr val="0070C0"/>
                </a:solidFill>
                <a:latin typeface="Garamond" panose="02020404030301010803" pitchFamily="18" charset="0"/>
              </a:rPr>
              <a:t>Andre Hernandez – System Coordinator – (901) 226-1358</a:t>
            </a:r>
          </a:p>
          <a:p>
            <a:pPr algn="ctr" fontAlgn="auto">
              <a:spcBef>
                <a:spcPts val="0"/>
              </a:spcBef>
              <a:spcAft>
                <a:spcPts val="0"/>
              </a:spcAft>
              <a:defRPr/>
            </a:pPr>
            <a:endParaRPr lang="en-US" sz="1200" b="1" dirty="0">
              <a:solidFill>
                <a:srgbClr val="0070C0"/>
              </a:solidFill>
              <a:latin typeface="Garamond" panose="02020404030301010803" pitchFamily="18" charset="0"/>
              <a:cs typeface="Arial" panose="020B0604020202020204" pitchFamily="34" charset="0"/>
            </a:endParaRPr>
          </a:p>
          <a:p>
            <a:pPr algn="ctr" fontAlgn="auto">
              <a:spcBef>
                <a:spcPts val="0"/>
              </a:spcBef>
              <a:spcAft>
                <a:spcPts val="0"/>
              </a:spcAft>
              <a:defRPr/>
            </a:pPr>
            <a:r>
              <a:rPr lang="en-US" sz="3200" b="1" dirty="0">
                <a:solidFill>
                  <a:srgbClr val="0070C0"/>
                </a:solidFill>
                <a:latin typeface="Garamond" panose="02020404030301010803" pitchFamily="18" charset="0"/>
                <a:cs typeface="Arial" panose="020B0604020202020204" pitchFamily="34" charset="0"/>
              </a:rPr>
              <a:t>GME Main Line: (901) 226-1350</a:t>
            </a:r>
          </a:p>
        </p:txBody>
      </p:sp>
      <p:sp>
        <p:nvSpPr>
          <p:cNvPr id="6" name="Rectangle 5"/>
          <p:cNvSpPr/>
          <p:nvPr/>
        </p:nvSpPr>
        <p:spPr>
          <a:xfrm>
            <a:off x="0" y="-6974"/>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09728" algn="ctr" fontAlgn="auto">
              <a:spcBef>
                <a:spcPts val="0"/>
              </a:spcBef>
              <a:spcAft>
                <a:spcPts val="0"/>
              </a:spcAft>
              <a:defRPr/>
            </a:pPr>
            <a:r>
              <a:rPr lang="en-US" sz="2800" b="1" dirty="0">
                <a:latin typeface="Garamond" panose="02020404030301010803" pitchFamily="18" charset="0"/>
                <a:cs typeface="Arial" panose="020B0604020202020204" pitchFamily="34" charset="0"/>
              </a:rPr>
              <a:t>Baptist Memorial Medical Education Administration</a:t>
            </a:r>
          </a:p>
        </p:txBody>
      </p:sp>
      <p:pic>
        <p:nvPicPr>
          <p:cNvPr id="8" name="Picture 7"/>
          <p:cNvPicPr>
            <a:picLocks noChangeAspect="1"/>
          </p:cNvPicPr>
          <p:nvPr/>
        </p:nvPicPr>
        <p:blipFill>
          <a:blip r:embed="rId5"/>
          <a:stretch>
            <a:fillRect/>
          </a:stretch>
        </p:blipFill>
        <p:spPr>
          <a:xfrm>
            <a:off x="-1" y="4229101"/>
            <a:ext cx="9144001" cy="914400"/>
          </a:xfrm>
          <a:prstGeom prst="rect">
            <a:avLst/>
          </a:prstGeom>
        </p:spPr>
      </p:pic>
      <p:pic>
        <p:nvPicPr>
          <p:cNvPr id="9" name="Picture 8"/>
          <p:cNvPicPr/>
          <p:nvPr/>
        </p:nvPicPr>
        <p:blipFill>
          <a:blip r:embed="rId6"/>
          <a:stretch>
            <a:fillRect/>
          </a:stretch>
        </p:blipFill>
        <p:spPr>
          <a:xfrm>
            <a:off x="7715880" y="4253721"/>
            <a:ext cx="1390650" cy="829310"/>
          </a:xfrm>
          <a:prstGeom prst="rect">
            <a:avLst/>
          </a:prstGeom>
        </p:spPr>
      </p:pic>
      <p:pic>
        <p:nvPicPr>
          <p:cNvPr id="10" name="Picture 9"/>
          <p:cNvPicPr/>
          <p:nvPr/>
        </p:nvPicPr>
        <p:blipFill>
          <a:blip r:embed="rId6"/>
          <a:stretch>
            <a:fillRect/>
          </a:stretch>
        </p:blipFill>
        <p:spPr>
          <a:xfrm>
            <a:off x="7715880" y="4253720"/>
            <a:ext cx="1428120" cy="889779"/>
          </a:xfrm>
          <a:prstGeom prst="rect">
            <a:avLst/>
          </a:prstGeom>
        </p:spPr>
      </p:pic>
      <p:pic>
        <p:nvPicPr>
          <p:cNvPr id="2" name="2020_06_03_10_33_17">
            <a:hlinkClick r:id="" action="ppaction://media"/>
            <a:extLst>
              <a:ext uri="{FF2B5EF4-FFF2-40B4-BE49-F238E27FC236}">
                <a16:creationId xmlns:a16="http://schemas.microsoft.com/office/drawing/2014/main" id="{C6F94DC7-9DAE-4F20-9BE2-8C8FB8A5A1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7200" y="145426"/>
            <a:ext cx="609600" cy="609600"/>
          </a:xfrm>
          <a:prstGeom prst="rect">
            <a:avLst/>
          </a:prstGeom>
        </p:spPr>
      </p:pic>
    </p:spTree>
    <p:extLst>
      <p:ext uri="{BB962C8B-B14F-4D97-AF65-F5344CB8AC3E}">
        <p14:creationId xmlns:p14="http://schemas.microsoft.com/office/powerpoint/2010/main" val="33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6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105BB1-9BFC-466E-BE73-644E772CC98D}"/>
              </a:ext>
            </a:extLst>
          </p:cNvPr>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57150"/>
            <a:ext cx="8229600" cy="857250"/>
          </a:xfrm>
        </p:spPr>
        <p:txBody>
          <a:bodyPr>
            <a:normAutofit/>
          </a:bodyPr>
          <a:lstStyle/>
          <a:p>
            <a:r>
              <a:rPr lang="en-US" sz="4000" b="1" dirty="0">
                <a:solidFill>
                  <a:schemeClr val="bg1"/>
                </a:solidFill>
                <a:latin typeface="Garamond" panose="02020404030301010803" pitchFamily="18" charset="0"/>
                <a:cs typeface="Arial" panose="020B0604020202020204" pitchFamily="34" charset="0"/>
              </a:rPr>
              <a:t>Where are we located?</a:t>
            </a:r>
            <a:endParaRPr lang="en-US" sz="4000" dirty="0">
              <a:solidFill>
                <a:schemeClr val="bg1"/>
              </a:solidFill>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329879" y="1047750"/>
            <a:ext cx="8229600" cy="3394472"/>
          </a:xfrm>
        </p:spPr>
        <p:txBody>
          <a:bodyPr>
            <a:normAutofit/>
          </a:bodyPr>
          <a:lstStyle/>
          <a:p>
            <a:pPr marL="0" indent="0">
              <a:spcBef>
                <a:spcPts val="0"/>
              </a:spcBef>
              <a:buNone/>
            </a:pPr>
            <a:r>
              <a:rPr lang="en-US" sz="2000" b="1" dirty="0">
                <a:solidFill>
                  <a:srgbClr val="0070C0"/>
                </a:solidFill>
                <a:latin typeface="Garamond" panose="02020404030301010803" pitchFamily="18" charset="0"/>
                <a:cs typeface="Arial" panose="020B0604020202020204" pitchFamily="34" charset="0"/>
              </a:rPr>
              <a:t>6019 Walnut Grove Road</a:t>
            </a:r>
          </a:p>
          <a:p>
            <a:pPr marL="0" indent="0">
              <a:spcBef>
                <a:spcPts val="0"/>
              </a:spcBef>
              <a:buNone/>
            </a:pPr>
            <a:r>
              <a:rPr lang="en-US" sz="2000" b="1" dirty="0">
                <a:solidFill>
                  <a:srgbClr val="0070C0"/>
                </a:solidFill>
                <a:latin typeface="Garamond" panose="02020404030301010803" pitchFamily="18" charset="0"/>
                <a:cs typeface="Arial" panose="020B0604020202020204" pitchFamily="34" charset="0"/>
              </a:rPr>
              <a:t>Memphis, TN 38120</a:t>
            </a:r>
          </a:p>
          <a:p>
            <a:pPr marL="0" indent="0">
              <a:spcBef>
                <a:spcPts val="0"/>
              </a:spcBef>
              <a:buNone/>
            </a:pPr>
            <a:endParaRPr lang="en-US" sz="2000" b="1" dirty="0">
              <a:solidFill>
                <a:srgbClr val="0070C0"/>
              </a:solidFill>
              <a:latin typeface="Garamond" panose="02020404030301010803" pitchFamily="18" charset="0"/>
              <a:cs typeface="Arial" panose="020B0604020202020204" pitchFamily="34" charset="0"/>
            </a:endParaRPr>
          </a:p>
          <a:p>
            <a:pPr marL="0" indent="0">
              <a:spcBef>
                <a:spcPts val="0"/>
              </a:spcBef>
              <a:buNone/>
            </a:pPr>
            <a:r>
              <a:rPr lang="en-US" sz="2000" b="1" dirty="0">
                <a:solidFill>
                  <a:srgbClr val="0070C0"/>
                </a:solidFill>
                <a:latin typeface="Garamond" panose="02020404030301010803" pitchFamily="18" charset="0"/>
                <a:cs typeface="Arial" panose="020B0604020202020204" pitchFamily="34" charset="0"/>
              </a:rPr>
              <a:t>GME Suite</a:t>
            </a:r>
          </a:p>
          <a:p>
            <a:pPr marL="0" indent="0">
              <a:spcBef>
                <a:spcPts val="0"/>
              </a:spcBef>
              <a:buNone/>
            </a:pPr>
            <a:r>
              <a:rPr lang="en-US" sz="2000" b="1" dirty="0">
                <a:solidFill>
                  <a:srgbClr val="0070C0"/>
                </a:solidFill>
                <a:latin typeface="Garamond" panose="02020404030301010803" pitchFamily="18" charset="0"/>
                <a:cs typeface="Arial" panose="020B0604020202020204" pitchFamily="34" charset="0"/>
              </a:rPr>
              <a:t>Baptist Memphis Campus</a:t>
            </a:r>
          </a:p>
          <a:p>
            <a:pPr marL="0" indent="0">
              <a:spcBef>
                <a:spcPts val="0"/>
              </a:spcBef>
              <a:buNone/>
            </a:pPr>
            <a:r>
              <a:rPr lang="en-US" sz="2000" b="1" dirty="0">
                <a:solidFill>
                  <a:srgbClr val="0070C0"/>
                </a:solidFill>
                <a:latin typeface="Garamond" panose="02020404030301010803" pitchFamily="18" charset="0"/>
                <a:cs typeface="Arial" panose="020B0604020202020204" pitchFamily="34" charset="0"/>
              </a:rPr>
              <a:t>6025 Building, Suite 417</a:t>
            </a:r>
          </a:p>
          <a:p>
            <a:endParaRPr lang="en-US" dirty="0"/>
          </a:p>
        </p:txBody>
      </p:sp>
      <p:pic>
        <p:nvPicPr>
          <p:cNvPr id="5" name="Slide 3 - Where">
            <a:hlinkClick r:id="" action="ppaction://media"/>
            <a:extLst>
              <a:ext uri="{FF2B5EF4-FFF2-40B4-BE49-F238E27FC236}">
                <a16:creationId xmlns:a16="http://schemas.microsoft.com/office/drawing/2014/main" id="{D56F7723-FAD7-4736-A419-CC57A638BD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 y="247650"/>
            <a:ext cx="609600" cy="609600"/>
          </a:xfrm>
          <a:prstGeom prst="rect">
            <a:avLst/>
          </a:prstGeom>
        </p:spPr>
      </p:pic>
      <p:pic>
        <p:nvPicPr>
          <p:cNvPr id="7" name="Picture 6"/>
          <p:cNvPicPr>
            <a:picLocks noChangeAspect="1"/>
          </p:cNvPicPr>
          <p:nvPr/>
        </p:nvPicPr>
        <p:blipFill>
          <a:blip r:embed="rId5"/>
          <a:stretch>
            <a:fillRect/>
          </a:stretch>
        </p:blipFill>
        <p:spPr>
          <a:xfrm>
            <a:off x="-1" y="4229101"/>
            <a:ext cx="9144001" cy="914400"/>
          </a:xfrm>
          <a:prstGeom prst="rect">
            <a:avLst/>
          </a:prstGeom>
        </p:spPr>
      </p:pic>
      <p:pic>
        <p:nvPicPr>
          <p:cNvPr id="8" name="Picture 7"/>
          <p:cNvPicPr/>
          <p:nvPr/>
        </p:nvPicPr>
        <p:blipFill>
          <a:blip r:embed="rId6"/>
          <a:stretch>
            <a:fillRect/>
          </a:stretch>
        </p:blipFill>
        <p:spPr>
          <a:xfrm>
            <a:off x="7715880" y="4253721"/>
            <a:ext cx="1390650" cy="829310"/>
          </a:xfrm>
          <a:prstGeom prst="rect">
            <a:avLst/>
          </a:prstGeom>
        </p:spPr>
      </p:pic>
      <p:pic>
        <p:nvPicPr>
          <p:cNvPr id="9" name="Picture 8"/>
          <p:cNvPicPr/>
          <p:nvPr/>
        </p:nvPicPr>
        <p:blipFill>
          <a:blip r:embed="rId6"/>
          <a:stretch>
            <a:fillRect/>
          </a:stretch>
        </p:blipFill>
        <p:spPr>
          <a:xfrm>
            <a:off x="7715880" y="4253720"/>
            <a:ext cx="1428120" cy="889779"/>
          </a:xfrm>
          <a:prstGeom prst="rect">
            <a:avLst/>
          </a:prstGeom>
        </p:spPr>
      </p:pic>
      <p:pic>
        <p:nvPicPr>
          <p:cNvPr id="10" name="Picture 9" descr="A picture containing circuit, road&#10;&#10;Description automatically generated">
            <a:extLst>
              <a:ext uri="{FF2B5EF4-FFF2-40B4-BE49-F238E27FC236}">
                <a16:creationId xmlns:a16="http://schemas.microsoft.com/office/drawing/2014/main" id="{DD34F455-79C0-4A67-97A1-94354FB60BE4}"/>
              </a:ext>
            </a:extLst>
          </p:cNvPr>
          <p:cNvPicPr>
            <a:picLocks noChangeAspect="1"/>
          </p:cNvPicPr>
          <p:nvPr/>
        </p:nvPicPr>
        <p:blipFill>
          <a:blip r:embed="rId7"/>
          <a:stretch>
            <a:fillRect/>
          </a:stretch>
        </p:blipFill>
        <p:spPr>
          <a:xfrm>
            <a:off x="3351810" y="1185933"/>
            <a:ext cx="5681951" cy="2667000"/>
          </a:xfrm>
          <a:prstGeom prst="rect">
            <a:avLst/>
          </a:prstGeom>
        </p:spPr>
      </p:pic>
    </p:spTree>
    <p:extLst>
      <p:ext uri="{BB962C8B-B14F-4D97-AF65-F5344CB8AC3E}">
        <p14:creationId xmlns:p14="http://schemas.microsoft.com/office/powerpoint/2010/main" val="29959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altLang="en-US"/>
          </a:p>
        </p:txBody>
      </p:sp>
      <p:sp>
        <p:nvSpPr>
          <p:cNvPr id="5" name="Rectangle 4"/>
          <p:cNvSpPr/>
          <p:nvPr/>
        </p:nvSpPr>
        <p:spPr>
          <a:xfrm>
            <a:off x="0" y="0"/>
            <a:ext cx="9144000" cy="914400"/>
          </a:xfrm>
          <a:prstGeom prst="rect">
            <a:avLst/>
          </a:prstGeom>
          <a:solidFill>
            <a:srgbClr val="0030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6" name="TextBox 5"/>
          <p:cNvSpPr txBox="1">
            <a:spLocks noChangeArrowheads="1"/>
          </p:cNvSpPr>
          <p:nvPr/>
        </p:nvSpPr>
        <p:spPr bwMode="auto">
          <a:xfrm>
            <a:off x="0" y="0"/>
            <a:ext cx="9144000" cy="923330"/>
          </a:xfrm>
          <a:prstGeom prst="rect">
            <a:avLst/>
          </a:prstGeom>
          <a:solidFill>
            <a:schemeClr val="tx1"/>
          </a:solidFill>
          <a:ln>
            <a:solidFill>
              <a:schemeClr val="tx1"/>
            </a:solidFill>
          </a:ln>
        </p:spPr>
        <p:txBody>
          <a:bodyPr>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br>
              <a:rPr lang="en-US" altLang="en-US" sz="1800" dirty="0">
                <a:solidFill>
                  <a:schemeClr val="bg1"/>
                </a:solidFill>
                <a:latin typeface="Arial" charset="0"/>
              </a:rPr>
            </a:br>
            <a:br>
              <a:rPr lang="en-US" altLang="en-US" sz="1800" dirty="0">
                <a:solidFill>
                  <a:schemeClr val="bg1"/>
                </a:solidFill>
                <a:latin typeface="Arial" charset="0"/>
              </a:rPr>
            </a:br>
            <a:endParaRPr lang="en-US" altLang="en-US" sz="1800" dirty="0">
              <a:solidFill>
                <a:schemeClr val="bg1"/>
              </a:solidFill>
              <a:latin typeface="Arial" charset="0"/>
            </a:endParaRPr>
          </a:p>
        </p:txBody>
      </p:sp>
      <p:sp>
        <p:nvSpPr>
          <p:cNvPr id="5128" name="TextBox 7"/>
          <p:cNvSpPr txBox="1">
            <a:spLocks noChangeArrowheads="1"/>
          </p:cNvSpPr>
          <p:nvPr/>
        </p:nvSpPr>
        <p:spPr bwMode="auto">
          <a:xfrm>
            <a:off x="1009963" y="134034"/>
            <a:ext cx="7124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750"/>
              </a:spcBef>
              <a:buFont typeface="Arial"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charset="0"/>
              <a:buChar char="•"/>
              <a:defRPr>
                <a:solidFill>
                  <a:schemeClr val="tx1"/>
                </a:solidFill>
                <a:latin typeface="Calibri" pitchFamily="34" charset="0"/>
              </a:defRPr>
            </a:lvl2pPr>
            <a:lvl3pPr marL="1143000" indent="-228600" eaLnBrk="0" hangingPunct="0">
              <a:lnSpc>
                <a:spcPct val="90000"/>
              </a:lnSpc>
              <a:spcBef>
                <a:spcPts val="375"/>
              </a:spcBef>
              <a:buFont typeface="Arial"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3600" b="1" dirty="0">
                <a:solidFill>
                  <a:schemeClr val="bg1"/>
                </a:solidFill>
                <a:latin typeface="Garamond" panose="02020404030301010803" pitchFamily="18" charset="0"/>
              </a:rPr>
              <a:t>What </a:t>
            </a:r>
            <a:r>
              <a:rPr lang="en-US" altLang="en-US" sz="3600" b="1" dirty="0">
                <a:solidFill>
                  <a:schemeClr val="bg1"/>
                </a:solidFill>
                <a:latin typeface="Garamond" panose="02020404030301010803" pitchFamily="18" charset="0"/>
                <a:cs typeface="Arial" panose="020B0604020202020204" pitchFamily="34" charset="0"/>
              </a:rPr>
              <a:t>do</a:t>
            </a:r>
            <a:r>
              <a:rPr lang="en-US" altLang="en-US" sz="3600" b="1" dirty="0">
                <a:solidFill>
                  <a:schemeClr val="bg1"/>
                </a:solidFill>
                <a:latin typeface="Garamond" panose="02020404030301010803" pitchFamily="18" charset="0"/>
              </a:rPr>
              <a:t> we need from you?</a:t>
            </a:r>
          </a:p>
        </p:txBody>
      </p:sp>
      <p:sp>
        <p:nvSpPr>
          <p:cNvPr id="3" name="TextBox 2">
            <a:extLst>
              <a:ext uri="{FF2B5EF4-FFF2-40B4-BE49-F238E27FC236}">
                <a16:creationId xmlns:a16="http://schemas.microsoft.com/office/drawing/2014/main" id="{FE8CDF5E-EF7B-415E-8416-7E5192177C06}"/>
              </a:ext>
            </a:extLst>
          </p:cNvPr>
          <p:cNvSpPr txBox="1"/>
          <p:nvPr/>
        </p:nvSpPr>
        <p:spPr>
          <a:xfrm>
            <a:off x="372688" y="1267725"/>
            <a:ext cx="7650051" cy="255454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rgbClr val="0070C0"/>
                </a:solidFill>
                <a:latin typeface="Garamond" panose="02020404030301010803" pitchFamily="18" charset="0"/>
                <a:cs typeface="Arial" panose="020B0604020202020204" pitchFamily="34" charset="0"/>
              </a:rPr>
              <a:t>Personal Demographics</a:t>
            </a:r>
          </a:p>
          <a:p>
            <a:pPr marL="285750" indent="-285750">
              <a:buFont typeface="Arial" panose="020B0604020202020204" pitchFamily="34" charset="0"/>
              <a:buChar char="•"/>
            </a:pPr>
            <a:endParaRPr lang="en-US" sz="3200" b="1" dirty="0">
              <a:solidFill>
                <a:srgbClr val="0070C0"/>
              </a:solidFill>
              <a:latin typeface="Garamond" panose="02020404030301010803" pitchFamily="18" charset="0"/>
              <a:cs typeface="Arial" panose="020B0604020202020204" pitchFamily="34" charset="0"/>
            </a:endParaRPr>
          </a:p>
          <a:p>
            <a:pPr marL="285750" indent="-285750">
              <a:buFont typeface="Arial" panose="020B0604020202020204" pitchFamily="34" charset="0"/>
              <a:buChar char="•"/>
            </a:pPr>
            <a:r>
              <a:rPr lang="en-US" sz="3200" b="1" dirty="0">
                <a:solidFill>
                  <a:srgbClr val="0070C0"/>
                </a:solidFill>
                <a:latin typeface="Garamond" panose="02020404030301010803" pitchFamily="18" charset="0"/>
                <a:cs typeface="Arial" panose="020B0604020202020204" pitchFamily="34" charset="0"/>
              </a:rPr>
              <a:t>Non-Employee Orientation Form</a:t>
            </a:r>
          </a:p>
          <a:p>
            <a:pPr marL="285750" indent="-285750">
              <a:buFont typeface="Arial" panose="020B0604020202020204" pitchFamily="34" charset="0"/>
              <a:buChar char="•"/>
            </a:pPr>
            <a:endParaRPr lang="en-US" sz="3200" b="1" dirty="0">
              <a:solidFill>
                <a:srgbClr val="0070C0"/>
              </a:solidFill>
              <a:latin typeface="Garamond" panose="02020404030301010803" pitchFamily="18" charset="0"/>
              <a:cs typeface="Arial" panose="020B0604020202020204" pitchFamily="34" charset="0"/>
            </a:endParaRPr>
          </a:p>
          <a:p>
            <a:pPr marL="285750" indent="-285750">
              <a:buFont typeface="Arial" panose="020B0604020202020204" pitchFamily="34" charset="0"/>
              <a:buChar char="•"/>
            </a:pPr>
            <a:r>
              <a:rPr lang="en-US" sz="3200" b="1" dirty="0">
                <a:solidFill>
                  <a:srgbClr val="0070C0"/>
                </a:solidFill>
                <a:latin typeface="Garamond" panose="02020404030301010803" pitchFamily="18" charset="0"/>
                <a:cs typeface="Arial" panose="020B0604020202020204" pitchFamily="34" charset="0"/>
              </a:rPr>
              <a:t>Internet Access Form</a:t>
            </a:r>
          </a:p>
        </p:txBody>
      </p:sp>
      <p:pic>
        <p:nvPicPr>
          <p:cNvPr id="8" name="SLIDE 4 - What do we need">
            <a:hlinkClick r:id="" action="ppaction://media"/>
            <a:extLst>
              <a:ext uri="{FF2B5EF4-FFF2-40B4-BE49-F238E27FC236}">
                <a16:creationId xmlns:a16="http://schemas.microsoft.com/office/drawing/2014/main" id="{B61C83D6-CF0F-4CB1-B7AC-D7058E5D45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0400" y="205979"/>
            <a:ext cx="609600" cy="609600"/>
          </a:xfrm>
          <a:prstGeom prst="rect">
            <a:avLst/>
          </a:prstGeom>
        </p:spPr>
      </p:pic>
      <p:pic>
        <p:nvPicPr>
          <p:cNvPr id="9" name="Picture 8"/>
          <p:cNvPicPr>
            <a:picLocks noChangeAspect="1"/>
          </p:cNvPicPr>
          <p:nvPr/>
        </p:nvPicPr>
        <p:blipFill>
          <a:blip r:embed="rId5"/>
          <a:stretch>
            <a:fillRect/>
          </a:stretch>
        </p:blipFill>
        <p:spPr>
          <a:xfrm>
            <a:off x="-1" y="4229101"/>
            <a:ext cx="9144001" cy="914400"/>
          </a:xfrm>
          <a:prstGeom prst="rect">
            <a:avLst/>
          </a:prstGeom>
        </p:spPr>
      </p:pic>
      <p:pic>
        <p:nvPicPr>
          <p:cNvPr id="10" name="Picture 9"/>
          <p:cNvPicPr/>
          <p:nvPr/>
        </p:nvPicPr>
        <p:blipFill>
          <a:blip r:embed="rId6"/>
          <a:stretch>
            <a:fillRect/>
          </a:stretch>
        </p:blipFill>
        <p:spPr>
          <a:xfrm>
            <a:off x="7715880" y="4253721"/>
            <a:ext cx="1390650" cy="829310"/>
          </a:xfrm>
          <a:prstGeom prst="rect">
            <a:avLst/>
          </a:prstGeom>
        </p:spPr>
      </p:pic>
      <p:pic>
        <p:nvPicPr>
          <p:cNvPr id="11" name="Picture 10"/>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16034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5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7054"/>
            <a:ext cx="7678615" cy="2889249"/>
          </a:xfrm>
        </p:spPr>
        <p:txBody>
          <a:bodyPr>
            <a:normAutofit fontScale="85000" lnSpcReduction="20000"/>
          </a:bodyPr>
          <a:lstStyle/>
          <a:p>
            <a:pPr marL="285750" indent="-285750" defTabSz="457082"/>
            <a:r>
              <a:rPr lang="en-US" sz="3500" b="1" dirty="0">
                <a:solidFill>
                  <a:srgbClr val="0070C0"/>
                </a:solidFill>
                <a:latin typeface="Garamond" panose="02020404030301010803" pitchFamily="18" charset="0"/>
                <a:cs typeface="Arial" panose="020B0604020202020204" pitchFamily="34" charset="0"/>
              </a:rPr>
              <a:t>Full Legal Name</a:t>
            </a:r>
          </a:p>
          <a:p>
            <a:pPr marL="285750" indent="-285750" defTabSz="457082"/>
            <a:r>
              <a:rPr lang="en-US" sz="3500" b="1" dirty="0">
                <a:solidFill>
                  <a:srgbClr val="0070C0"/>
                </a:solidFill>
                <a:latin typeface="Garamond" panose="02020404030301010803" pitchFamily="18" charset="0"/>
                <a:cs typeface="Arial" panose="020B0604020202020204" pitchFamily="34" charset="0"/>
              </a:rPr>
              <a:t>Date of Birth</a:t>
            </a:r>
          </a:p>
          <a:p>
            <a:pPr marL="285750" indent="-285750" defTabSz="457082"/>
            <a:r>
              <a:rPr lang="en-US" sz="3500" b="1" dirty="0">
                <a:solidFill>
                  <a:srgbClr val="0070C0"/>
                </a:solidFill>
                <a:latin typeface="Garamond" panose="02020404030301010803" pitchFamily="18" charset="0"/>
                <a:cs typeface="Arial" panose="020B0604020202020204" pitchFamily="34" charset="0"/>
              </a:rPr>
              <a:t>Social Security Number</a:t>
            </a:r>
          </a:p>
          <a:p>
            <a:pPr marL="285750" indent="-285750" defTabSz="457082"/>
            <a:r>
              <a:rPr lang="en-US" sz="3500" b="1" dirty="0">
                <a:solidFill>
                  <a:srgbClr val="0070C0"/>
                </a:solidFill>
                <a:latin typeface="Garamond" panose="02020404030301010803" pitchFamily="18" charset="0"/>
                <a:cs typeface="Arial" panose="020B0604020202020204" pitchFamily="34" charset="0"/>
              </a:rPr>
              <a:t>NPI Number</a:t>
            </a:r>
          </a:p>
          <a:p>
            <a:pPr marL="285750" indent="-285750" defTabSz="457082"/>
            <a:r>
              <a:rPr lang="en-US" sz="3500" b="1" dirty="0">
                <a:solidFill>
                  <a:srgbClr val="0070C0"/>
                </a:solidFill>
                <a:latin typeface="Garamond" panose="02020404030301010803" pitchFamily="18" charset="0"/>
                <a:cs typeface="Arial" panose="020B0604020202020204" pitchFamily="34" charset="0"/>
              </a:rPr>
              <a:t>Degree</a:t>
            </a:r>
          </a:p>
          <a:p>
            <a:pPr marL="285750" indent="-285750" defTabSz="457082"/>
            <a:r>
              <a:rPr lang="en-US" sz="3500" b="1" dirty="0">
                <a:solidFill>
                  <a:srgbClr val="0070C0"/>
                </a:solidFill>
                <a:latin typeface="Garamond" panose="02020404030301010803" pitchFamily="18" charset="0"/>
                <a:cs typeface="Arial" panose="020B0604020202020204" pitchFamily="34" charset="0"/>
              </a:rPr>
              <a:t>Specialty</a:t>
            </a:r>
          </a:p>
          <a:p>
            <a:pPr marL="0" indent="0">
              <a:buNone/>
            </a:pPr>
            <a:endParaRPr lang="en-US" dirty="0"/>
          </a:p>
        </p:txBody>
      </p:sp>
      <p:sp>
        <p:nvSpPr>
          <p:cNvPr id="5" name="Rectangle 4">
            <a:extLst>
              <a:ext uri="{FF2B5EF4-FFF2-40B4-BE49-F238E27FC236}">
                <a16:creationId xmlns:a16="http://schemas.microsoft.com/office/drawing/2014/main" id="{2FD51DF0-EB2F-4CF2-A556-E2ABFCA43BA2}"/>
              </a:ext>
            </a:extLst>
          </p:cNvPr>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72140" y="28770"/>
            <a:ext cx="8229600" cy="857250"/>
          </a:xfrm>
        </p:spPr>
        <p:txBody>
          <a:bodyPr>
            <a:noAutofit/>
          </a:bodyPr>
          <a:lstStyle/>
          <a:p>
            <a:r>
              <a:rPr lang="en-US" sz="3600" b="1" dirty="0">
                <a:solidFill>
                  <a:schemeClr val="bg1"/>
                </a:solidFill>
                <a:latin typeface="Garamond" panose="02020404030301010803" pitchFamily="18" charset="0"/>
                <a:cs typeface="Arial" panose="020B0604020202020204" pitchFamily="34" charset="0"/>
              </a:rPr>
              <a:t>Personal Demographics</a:t>
            </a:r>
            <a:br>
              <a:rPr lang="en-US" sz="3600" b="1" dirty="0">
                <a:latin typeface="Garamond" panose="02020404030301010803" pitchFamily="18" charset="0"/>
              </a:rPr>
            </a:br>
            <a:r>
              <a:rPr lang="en-US" sz="2800" b="1" dirty="0">
                <a:solidFill>
                  <a:srgbClr val="FF0000"/>
                </a:solidFill>
                <a:latin typeface="Garamond" panose="02020404030301010803" pitchFamily="18" charset="0"/>
              </a:rPr>
              <a:t>No less than 3 Weeks prior to rotation</a:t>
            </a:r>
            <a:r>
              <a:rPr lang="en-US" sz="3200" b="1" dirty="0">
                <a:solidFill>
                  <a:srgbClr val="FF0000"/>
                </a:solidFill>
                <a:latin typeface="Garamond" panose="02020404030301010803" pitchFamily="18" charset="0"/>
              </a:rPr>
              <a:t>.</a:t>
            </a:r>
            <a:endParaRPr lang="en-US" sz="2000" b="1" dirty="0">
              <a:solidFill>
                <a:srgbClr val="FF0000"/>
              </a:solidFill>
              <a:latin typeface="Arial Black" panose="020B0A04020102020204" pitchFamily="34" charset="0"/>
            </a:endParaRPr>
          </a:p>
        </p:txBody>
      </p:sp>
      <p:pic>
        <p:nvPicPr>
          <p:cNvPr id="4" name="slide 5 - personal demo">
            <a:hlinkClick r:id="" action="ppaction://media"/>
            <a:extLst>
              <a:ext uri="{FF2B5EF4-FFF2-40B4-BE49-F238E27FC236}">
                <a16:creationId xmlns:a16="http://schemas.microsoft.com/office/drawing/2014/main" id="{8E565A97-C477-46B7-8540-68524588DF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1619" y="196255"/>
            <a:ext cx="609600" cy="609600"/>
          </a:xfrm>
          <a:prstGeom prst="rect">
            <a:avLst/>
          </a:prstGeom>
        </p:spPr>
      </p:pic>
      <p:pic>
        <p:nvPicPr>
          <p:cNvPr id="7" name="Picture 6"/>
          <p:cNvPicPr>
            <a:picLocks noChangeAspect="1"/>
          </p:cNvPicPr>
          <p:nvPr/>
        </p:nvPicPr>
        <p:blipFill>
          <a:blip r:embed="rId5"/>
          <a:stretch>
            <a:fillRect/>
          </a:stretch>
        </p:blipFill>
        <p:spPr>
          <a:xfrm>
            <a:off x="-1" y="4229101"/>
            <a:ext cx="9144001" cy="914400"/>
          </a:xfrm>
          <a:prstGeom prst="rect">
            <a:avLst/>
          </a:prstGeom>
        </p:spPr>
      </p:pic>
      <p:pic>
        <p:nvPicPr>
          <p:cNvPr id="8" name="Picture 7"/>
          <p:cNvPicPr/>
          <p:nvPr/>
        </p:nvPicPr>
        <p:blipFill>
          <a:blip r:embed="rId6"/>
          <a:stretch>
            <a:fillRect/>
          </a:stretch>
        </p:blipFill>
        <p:spPr>
          <a:xfrm>
            <a:off x="7715880" y="4253721"/>
            <a:ext cx="1390650" cy="829310"/>
          </a:xfrm>
          <a:prstGeom prst="rect">
            <a:avLst/>
          </a:prstGeom>
        </p:spPr>
      </p:pic>
      <p:pic>
        <p:nvPicPr>
          <p:cNvPr id="9" name="Picture 8"/>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4726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143" fill="hold"/>
                                        <p:tgtEl>
                                          <p:spTgt spid="4"/>
                                        </p:tgtEl>
                                      </p:cBhvr>
                                    </p:cmd>
                                  </p:childTnLst>
                                </p:cTn>
                              </p:par>
                              <p:par>
                                <p:cTn id="7" presetID="47" presetClass="entr" presetSubtype="0" fill="hold" nodeType="withEffect">
                                  <p:stCondLst>
                                    <p:cond delay="2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3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4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525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625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70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7004"/>
            <a:ext cx="8229600" cy="3394472"/>
          </a:xfrm>
        </p:spPr>
        <p:txBody>
          <a:bodyPr>
            <a:normAutofit/>
          </a:bodyPr>
          <a:lstStyle/>
          <a:p>
            <a:endParaRPr lang="en-US" dirty="0"/>
          </a:p>
          <a:p>
            <a:pPr marL="285750" indent="-285750" defTabSz="457082"/>
            <a:endParaRPr lang="en-US" dirty="0">
              <a:ln>
                <a:solidFill>
                  <a:schemeClr val="tx1"/>
                </a:solidFill>
              </a:ln>
              <a:solidFill>
                <a:srgbClr val="00B0F0"/>
              </a:solidFill>
              <a:latin typeface="Arial Black" panose="020B0A04020102020204" pitchFamily="34" charset="0"/>
              <a:ea typeface="+mj-ea"/>
              <a:cs typeface="Arial" panose="020B0604020202020204" pitchFamily="34" charset="0"/>
            </a:endParaRPr>
          </a:p>
          <a:p>
            <a:pPr marL="285750" indent="-285750" defTabSz="457082">
              <a:lnSpc>
                <a:spcPct val="90000"/>
              </a:lnSpc>
            </a:pPr>
            <a:r>
              <a:rPr lang="en-US" sz="4400" b="1" dirty="0">
                <a:solidFill>
                  <a:srgbClr val="0070C0"/>
                </a:solidFill>
                <a:latin typeface="Garamond" panose="02020404030301010803" pitchFamily="18" charset="0"/>
                <a:cs typeface="Arial" panose="020B0604020202020204" pitchFamily="34" charset="0"/>
              </a:rPr>
              <a:t>Available on </a:t>
            </a:r>
            <a:r>
              <a:rPr lang="en-US" sz="4400" b="1" dirty="0">
                <a:solidFill>
                  <a:schemeClr val="accent6">
                    <a:lumMod val="75000"/>
                  </a:schemeClr>
                </a:solidFill>
                <a:latin typeface="Garamond" panose="02020404030301010803" pitchFamily="18" charset="0"/>
                <a:cs typeface="Arial" panose="020B0604020202020204" pitchFamily="34" charset="0"/>
              </a:rPr>
              <a:t>UT</a:t>
            </a:r>
            <a:r>
              <a:rPr lang="en-US" sz="4400" b="1" dirty="0">
                <a:solidFill>
                  <a:srgbClr val="0070C0"/>
                </a:solidFill>
                <a:latin typeface="Garamond" panose="02020404030301010803" pitchFamily="18" charset="0"/>
                <a:cs typeface="Arial" panose="020B0604020202020204" pitchFamily="34" charset="0"/>
              </a:rPr>
              <a:t> Website under Baptist Resources</a:t>
            </a:r>
          </a:p>
        </p:txBody>
      </p:sp>
      <p:sp>
        <p:nvSpPr>
          <p:cNvPr id="5" name="Rectangle 4">
            <a:extLst>
              <a:ext uri="{FF2B5EF4-FFF2-40B4-BE49-F238E27FC236}">
                <a16:creationId xmlns:a16="http://schemas.microsoft.com/office/drawing/2014/main" id="{B39175B0-F7D5-43CC-A802-FB6E9C6088B6}"/>
              </a:ext>
            </a:extLst>
          </p:cNvPr>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98193"/>
            <a:ext cx="8229600" cy="857250"/>
          </a:xfrm>
        </p:spPr>
        <p:txBody>
          <a:bodyPr>
            <a:noAutofit/>
          </a:bodyPr>
          <a:lstStyle/>
          <a:p>
            <a:br>
              <a:rPr lang="en-US" sz="2000" dirty="0">
                <a:latin typeface="Arial Black" panose="020B0A04020102020204" pitchFamily="34" charset="0"/>
              </a:rPr>
            </a:br>
            <a:r>
              <a:rPr lang="en-US" sz="2400" b="1" dirty="0">
                <a:solidFill>
                  <a:schemeClr val="bg1"/>
                </a:solidFill>
                <a:latin typeface="Garamond" panose="02020404030301010803" pitchFamily="18" charset="0"/>
                <a:ea typeface="+mn-ea"/>
                <a:cs typeface="+mn-cs"/>
              </a:rPr>
              <a:t>Non-Employee Orientation and Internet Access Forms</a:t>
            </a:r>
            <a:br>
              <a:rPr lang="en-US" sz="2400" b="1" dirty="0">
                <a:solidFill>
                  <a:schemeClr val="bg1"/>
                </a:solidFill>
                <a:latin typeface="Garamond" panose="02020404030301010803" pitchFamily="18" charset="0"/>
                <a:ea typeface="+mn-ea"/>
                <a:cs typeface="+mn-cs"/>
              </a:rPr>
            </a:br>
            <a:r>
              <a:rPr lang="en-US" sz="2400" b="1" dirty="0">
                <a:solidFill>
                  <a:srgbClr val="FF0000"/>
                </a:solidFill>
                <a:latin typeface="Garamond" panose="02020404030301010803" pitchFamily="18" charset="0"/>
                <a:ea typeface="+mn-ea"/>
                <a:cs typeface="+mn-cs"/>
              </a:rPr>
              <a:t>No less than 3 Weeks prior to rotation.</a:t>
            </a:r>
          </a:p>
        </p:txBody>
      </p:sp>
      <p:pic>
        <p:nvPicPr>
          <p:cNvPr id="4" name="slide 6 - non employee">
            <a:hlinkClick r:id="" action="ppaction://media"/>
            <a:extLst>
              <a:ext uri="{FF2B5EF4-FFF2-40B4-BE49-F238E27FC236}">
                <a16:creationId xmlns:a16="http://schemas.microsoft.com/office/drawing/2014/main" id="{373042AE-A1E4-4D6E-8623-F1B011537B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 y="82204"/>
            <a:ext cx="609600" cy="609600"/>
          </a:xfrm>
          <a:prstGeom prst="rect">
            <a:avLst/>
          </a:prstGeom>
        </p:spPr>
      </p:pic>
      <p:pic>
        <p:nvPicPr>
          <p:cNvPr id="10" name="Picture 9"/>
          <p:cNvPicPr>
            <a:picLocks noChangeAspect="1"/>
          </p:cNvPicPr>
          <p:nvPr/>
        </p:nvPicPr>
        <p:blipFill>
          <a:blip r:embed="rId5"/>
          <a:stretch>
            <a:fillRect/>
          </a:stretch>
        </p:blipFill>
        <p:spPr>
          <a:xfrm>
            <a:off x="-1" y="4229101"/>
            <a:ext cx="9144001" cy="914400"/>
          </a:xfrm>
          <a:prstGeom prst="rect">
            <a:avLst/>
          </a:prstGeom>
        </p:spPr>
      </p:pic>
      <p:pic>
        <p:nvPicPr>
          <p:cNvPr id="11" name="Picture 10"/>
          <p:cNvPicPr/>
          <p:nvPr/>
        </p:nvPicPr>
        <p:blipFill>
          <a:blip r:embed="rId6"/>
          <a:stretch>
            <a:fillRect/>
          </a:stretch>
        </p:blipFill>
        <p:spPr>
          <a:xfrm>
            <a:off x="7715880" y="4253721"/>
            <a:ext cx="1390650" cy="829310"/>
          </a:xfrm>
          <a:prstGeom prst="rect">
            <a:avLst/>
          </a:prstGeom>
        </p:spPr>
      </p:pic>
      <p:pic>
        <p:nvPicPr>
          <p:cNvPr id="12" name="Picture 11"/>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349702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064" y="425272"/>
            <a:ext cx="8229600" cy="3394472"/>
          </a:xfrm>
        </p:spPr>
        <p:txBody>
          <a:bodyPr>
            <a:normAutofit fontScale="77500" lnSpcReduction="20000"/>
          </a:bodyPr>
          <a:lstStyle/>
          <a:p>
            <a:pPr marL="0" indent="0" algn="ctr">
              <a:buNone/>
            </a:pPr>
            <a:endParaRPr lang="en-US" sz="6600" dirty="0">
              <a:latin typeface="Arial Black" panose="020B0A04020102020204" pitchFamily="34" charset="0"/>
              <a:hlinkClick r:id="rId4"/>
            </a:endParaRPr>
          </a:p>
          <a:p>
            <a:pPr marL="0" indent="0" algn="ctr">
              <a:buNone/>
            </a:pPr>
            <a:r>
              <a:rPr lang="en-US" sz="6600" b="1" dirty="0">
                <a:solidFill>
                  <a:srgbClr val="0070C0"/>
                </a:solidFill>
                <a:latin typeface="Garamond" panose="02020404030301010803" pitchFamily="18" charset="0"/>
              </a:rPr>
              <a:t>gme@bmhcc.org</a:t>
            </a:r>
          </a:p>
          <a:p>
            <a:pPr marL="0" indent="0" algn="ctr">
              <a:buNone/>
            </a:pPr>
            <a:r>
              <a:rPr lang="en-US" sz="4400" b="1" dirty="0">
                <a:solidFill>
                  <a:srgbClr val="0070C0"/>
                </a:solidFill>
                <a:latin typeface="Garamond" panose="02020404030301010803" pitchFamily="18" charset="0"/>
              </a:rPr>
              <a:t>or</a:t>
            </a:r>
          </a:p>
          <a:p>
            <a:pPr marL="0" indent="0" algn="ctr">
              <a:buNone/>
            </a:pPr>
            <a:r>
              <a:rPr lang="en-US" sz="6600" b="1" dirty="0">
                <a:solidFill>
                  <a:srgbClr val="0070C0"/>
                </a:solidFill>
                <a:latin typeface="Garamond" panose="02020404030301010803" pitchFamily="18" charset="0"/>
                <a:cs typeface="Arial" panose="020B0604020202020204" pitchFamily="34" charset="0"/>
              </a:rPr>
              <a:t>GME Office: (901) 226-1350</a:t>
            </a:r>
            <a:endParaRPr lang="en-US" sz="4800" b="1" dirty="0">
              <a:solidFill>
                <a:srgbClr val="0070C0"/>
              </a:solidFill>
              <a:latin typeface="Garamond" panose="02020404030301010803" pitchFamily="18" charset="0"/>
              <a:cs typeface="Arial" panose="020B0604020202020204" pitchFamily="34" charset="0"/>
            </a:endParaRPr>
          </a:p>
        </p:txBody>
      </p:sp>
      <p:sp>
        <p:nvSpPr>
          <p:cNvPr id="4" name="Rectangle 3">
            <a:extLst>
              <a:ext uri="{FF2B5EF4-FFF2-40B4-BE49-F238E27FC236}">
                <a16:creationId xmlns:a16="http://schemas.microsoft.com/office/drawing/2014/main" id="{C3E3464C-3FF3-4FD1-8989-88E3262B1B0D}"/>
              </a:ext>
            </a:extLst>
          </p:cNvPr>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pic>
        <p:nvPicPr>
          <p:cNvPr id="2" name="slide 7 - gme email and number">
            <a:hlinkClick r:id="" action="ppaction://media"/>
            <a:extLst>
              <a:ext uri="{FF2B5EF4-FFF2-40B4-BE49-F238E27FC236}">
                <a16:creationId xmlns:a16="http://schemas.microsoft.com/office/drawing/2014/main" id="{C6EFF9D8-ED62-49DD-BF46-7841E4CAA6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96860"/>
            <a:ext cx="609600" cy="609600"/>
          </a:xfrm>
          <a:prstGeom prst="rect">
            <a:avLst/>
          </a:prstGeom>
        </p:spPr>
      </p:pic>
      <p:pic>
        <p:nvPicPr>
          <p:cNvPr id="6" name="Picture 5"/>
          <p:cNvPicPr>
            <a:picLocks noChangeAspect="1"/>
          </p:cNvPicPr>
          <p:nvPr/>
        </p:nvPicPr>
        <p:blipFill>
          <a:blip r:embed="rId6"/>
          <a:stretch>
            <a:fillRect/>
          </a:stretch>
        </p:blipFill>
        <p:spPr>
          <a:xfrm>
            <a:off x="-1" y="4229101"/>
            <a:ext cx="9144001" cy="914400"/>
          </a:xfrm>
          <a:prstGeom prst="rect">
            <a:avLst/>
          </a:prstGeom>
        </p:spPr>
      </p:pic>
      <p:pic>
        <p:nvPicPr>
          <p:cNvPr id="7" name="Picture 6"/>
          <p:cNvPicPr/>
          <p:nvPr/>
        </p:nvPicPr>
        <p:blipFill>
          <a:blip r:embed="rId7"/>
          <a:stretch>
            <a:fillRect/>
          </a:stretch>
        </p:blipFill>
        <p:spPr>
          <a:xfrm>
            <a:off x="7715880" y="4253721"/>
            <a:ext cx="1390650" cy="829310"/>
          </a:xfrm>
          <a:prstGeom prst="rect">
            <a:avLst/>
          </a:prstGeom>
        </p:spPr>
      </p:pic>
      <p:pic>
        <p:nvPicPr>
          <p:cNvPr id="8" name="Picture 7"/>
          <p:cNvPicPr/>
          <p:nvPr/>
        </p:nvPicPr>
        <p:blipFill>
          <a:blip r:embed="rId7"/>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310172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rgbClr val="0070C0"/>
                </a:solidFill>
                <a:latin typeface="Garamond" panose="02020404030301010803" pitchFamily="18" charset="0"/>
              </a:rPr>
              <a:t>https://uthsc.edu/graduate-medical-education/incoming-residents/registration-materials/baptist-registration-materials.php</a:t>
            </a:r>
          </a:p>
        </p:txBody>
      </p:sp>
      <p:sp>
        <p:nvSpPr>
          <p:cNvPr id="6" name="Rectangle 5">
            <a:extLst>
              <a:ext uri="{FF2B5EF4-FFF2-40B4-BE49-F238E27FC236}">
                <a16:creationId xmlns:a16="http://schemas.microsoft.com/office/drawing/2014/main" id="{23DCDEC4-824C-4204-BE85-F8E1F1CCE051}"/>
              </a:ext>
            </a:extLst>
          </p:cNvPr>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pic>
        <p:nvPicPr>
          <p:cNvPr id="4" name="redo slide 8">
            <a:hlinkClick r:id="" action="ppaction://media"/>
            <a:extLst>
              <a:ext uri="{FF2B5EF4-FFF2-40B4-BE49-F238E27FC236}">
                <a16:creationId xmlns:a16="http://schemas.microsoft.com/office/drawing/2014/main" id="{39A3E2B2-7F5D-4057-BA93-62D2836EB4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155284"/>
            <a:ext cx="609600" cy="609600"/>
          </a:xfrm>
          <a:prstGeom prst="rect">
            <a:avLst/>
          </a:prstGeom>
        </p:spPr>
      </p:pic>
      <p:sp>
        <p:nvSpPr>
          <p:cNvPr id="7" name="TextBox 6">
            <a:extLst>
              <a:ext uri="{FF2B5EF4-FFF2-40B4-BE49-F238E27FC236}">
                <a16:creationId xmlns:a16="http://schemas.microsoft.com/office/drawing/2014/main" id="{F7A948FA-BA0E-49CC-8426-4AF3AB0F1CE1}"/>
              </a:ext>
            </a:extLst>
          </p:cNvPr>
          <p:cNvSpPr txBox="1"/>
          <p:nvPr/>
        </p:nvSpPr>
        <p:spPr>
          <a:xfrm>
            <a:off x="949055" y="177218"/>
            <a:ext cx="7245890" cy="707886"/>
          </a:xfrm>
          <a:prstGeom prst="rect">
            <a:avLst/>
          </a:prstGeom>
          <a:noFill/>
        </p:spPr>
        <p:txBody>
          <a:bodyPr wrap="square" rtlCol="0">
            <a:spAutoFit/>
          </a:bodyPr>
          <a:lstStyle/>
          <a:p>
            <a:pPr algn="ctr"/>
            <a:r>
              <a:rPr lang="en-US" sz="4000" b="1" dirty="0">
                <a:solidFill>
                  <a:schemeClr val="bg1"/>
                </a:solidFill>
                <a:latin typeface="Garamond" panose="02020404030301010803" pitchFamily="18" charset="0"/>
              </a:rPr>
              <a:t>Link to Baptist Resources</a:t>
            </a:r>
          </a:p>
        </p:txBody>
      </p:sp>
      <p:pic>
        <p:nvPicPr>
          <p:cNvPr id="8" name="Picture 7"/>
          <p:cNvPicPr>
            <a:picLocks noChangeAspect="1"/>
          </p:cNvPicPr>
          <p:nvPr/>
        </p:nvPicPr>
        <p:blipFill>
          <a:blip r:embed="rId5"/>
          <a:stretch>
            <a:fillRect/>
          </a:stretch>
        </p:blipFill>
        <p:spPr>
          <a:xfrm>
            <a:off x="-1" y="4229101"/>
            <a:ext cx="9144001" cy="914400"/>
          </a:xfrm>
          <a:prstGeom prst="rect">
            <a:avLst/>
          </a:prstGeom>
        </p:spPr>
      </p:pic>
      <p:pic>
        <p:nvPicPr>
          <p:cNvPr id="9" name="Picture 8"/>
          <p:cNvPicPr/>
          <p:nvPr/>
        </p:nvPicPr>
        <p:blipFill>
          <a:blip r:embed="rId6"/>
          <a:stretch>
            <a:fillRect/>
          </a:stretch>
        </p:blipFill>
        <p:spPr>
          <a:xfrm>
            <a:off x="7715880" y="4253721"/>
            <a:ext cx="1390650" cy="829310"/>
          </a:xfrm>
          <a:prstGeom prst="rect">
            <a:avLst/>
          </a:prstGeom>
        </p:spPr>
      </p:pic>
      <p:pic>
        <p:nvPicPr>
          <p:cNvPr id="10" name="Picture 9"/>
          <p:cNvPicPr/>
          <p:nvPr/>
        </p:nvPicPr>
        <p:blipFill>
          <a:blip r:embed="rId6"/>
          <a:stretch>
            <a:fillRect/>
          </a:stretch>
        </p:blipFill>
        <p:spPr>
          <a:xfrm>
            <a:off x="7715880" y="4253720"/>
            <a:ext cx="1428120" cy="889779"/>
          </a:xfrm>
          <a:prstGeom prst="rect">
            <a:avLst/>
          </a:prstGeom>
        </p:spPr>
      </p:pic>
    </p:spTree>
    <p:extLst>
      <p:ext uri="{BB962C8B-B14F-4D97-AF65-F5344CB8AC3E}">
        <p14:creationId xmlns:p14="http://schemas.microsoft.com/office/powerpoint/2010/main" val="131575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51AFA25D788245A7AF84C3C75D726A" ma:contentTypeVersion="0" ma:contentTypeDescription="Create a new document." ma:contentTypeScope="" ma:versionID="ebf9bbbe99e24cd97cf33975cb86920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AE7A6DC8-6358-4D19-8630-0FAE7BD6D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42317</TotalTime>
  <Words>426</Words>
  <Application>Microsoft Macintosh PowerPoint</Application>
  <PresentationFormat>On-screen Show (16:9)</PresentationFormat>
  <Paragraphs>86</Paragraphs>
  <Slides>14</Slides>
  <Notes>2</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Garamond</vt:lpstr>
      <vt:lpstr>3_Office Theme</vt:lpstr>
      <vt:lpstr>PowerPoint Presentation</vt:lpstr>
      <vt:lpstr>Why we are here</vt:lpstr>
      <vt:lpstr>PowerPoint Presentation</vt:lpstr>
      <vt:lpstr>Where are we located?</vt:lpstr>
      <vt:lpstr>PowerPoint Presentation</vt:lpstr>
      <vt:lpstr>Personal Demographics No less than 3 Weeks prior to rotation.</vt:lpstr>
      <vt:lpstr> Non-Employee Orientation and Internet Access Forms No less than 3 Weeks prior to rotation.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Pelham, Libby (Libby)</cp:lastModifiedBy>
  <cp:revision>276</cp:revision>
  <dcterms:created xsi:type="dcterms:W3CDTF">2010-04-12T23:12:02Z</dcterms:created>
  <dcterms:modified xsi:type="dcterms:W3CDTF">2020-06-23T16:17:28Z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0x010100E151AFA25D788245A7AF84C3C75D726A</vt:lpwstr>
  </property>
  <property fmtid="{D5CDD505-2E9C-101B-9397-08002B2CF9AE}" pid="3" name="_NewReviewCycle">
    <vt:lpwstr/>
  </property>
</Properties>
</file>