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68" r:id="rId5"/>
    <p:sldId id="310" r:id="rId6"/>
    <p:sldId id="311" r:id="rId7"/>
    <p:sldId id="312" r:id="rId8"/>
    <p:sldId id="313" r:id="rId9"/>
    <p:sldId id="314" r:id="rId10"/>
    <p:sldId id="316" r:id="rId11"/>
    <p:sldId id="317" r:id="rId12"/>
    <p:sldId id="31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FADAD1-01B9-ED49-83DF-55B1AE7BF365}" v="1" dt="2020-11-17T03:37:10.3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619" autoAdjust="0"/>
  </p:normalViewPr>
  <p:slideViewPr>
    <p:cSldViewPr snapToGrid="0">
      <p:cViewPr varScale="1">
        <p:scale>
          <a:sx n="111" d="100"/>
          <a:sy n="111" d="100"/>
        </p:scale>
        <p:origin x="138"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10/14/2022</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722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10/14/2022</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52010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10/14/2022</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70401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10/14/2022</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52231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10/14/2022</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16775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10/14/2022</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42260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10/14/2022</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4072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10/14/2022</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41185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10/14/2022</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84398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10/14/2022</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90708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uthsc.edu/comc/medical-education/clerkships/capstone.ph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uthsc.edu/comc/medical-education/documents/orientation-to-chattanooga-new-students.pdf" TargetMode="External"/><Relationship Id="rId2" Type="http://schemas.openxmlformats.org/officeDocument/2006/relationships/hyperlink" Target="https://www.uthsc.edu/comc/medical-education/colsen.ph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mukta.panda@Erlanger.org" TargetMode="External"/><Relationship Id="rId2" Type="http://schemas.openxmlformats.org/officeDocument/2006/relationships/hyperlink" Target="mailto:pam.scott@Erlanger.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E75F8FC7-2268-462F-AFF6-A4A975C3444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10AF38-26DF-48B3-952C-4A9091D6863C}"/>
              </a:ext>
            </a:extLst>
          </p:cNvPr>
          <p:cNvSpPr>
            <a:spLocks noGrp="1"/>
          </p:cNvSpPr>
          <p:nvPr>
            <p:ph type="ctrTitle"/>
          </p:nvPr>
        </p:nvSpPr>
        <p:spPr>
          <a:xfrm>
            <a:off x="6738013" y="639098"/>
            <a:ext cx="4813072" cy="3571186"/>
          </a:xfrm>
        </p:spPr>
        <p:txBody>
          <a:bodyPr>
            <a:normAutofit/>
          </a:bodyPr>
          <a:lstStyle/>
          <a:p>
            <a:r>
              <a:rPr lang="en-US" dirty="0" smtClean="0"/>
              <a:t>M4 </a:t>
            </a:r>
            <a:r>
              <a:rPr lang="en-US" dirty="0"/>
              <a:t>Capstone</a:t>
            </a:r>
          </a:p>
        </p:txBody>
      </p:sp>
      <p:pic>
        <p:nvPicPr>
          <p:cNvPr id="6" name="Picture 5">
            <a:extLst>
              <a:ext uri="{FF2B5EF4-FFF2-40B4-BE49-F238E27FC236}">
                <a16:creationId xmlns:a16="http://schemas.microsoft.com/office/drawing/2014/main" id="{308AC96E-AA33-4309-B51D-072F59E6EC0B}"/>
              </a:ext>
              <a:ext uri="{C183D7F6-B498-43B3-948B-1728B52AA6E4}">
                <adec:decorative xmlns:adec="http://schemas.microsoft.com/office/drawing/2017/decorative" xmlns=""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3999" y="1801659"/>
            <a:ext cx="5462001" cy="2731000"/>
          </a:xfrm>
          <a:prstGeom prst="rect">
            <a:avLst/>
          </a:prstGeom>
        </p:spPr>
      </p:pic>
      <p:cxnSp>
        <p:nvCxnSpPr>
          <p:cNvPr id="45" name="Straight Connector 44">
            <a:extLst>
              <a:ext uri="{FF2B5EF4-FFF2-40B4-BE49-F238E27FC236}">
                <a16:creationId xmlns:a16="http://schemas.microsoft.com/office/drawing/2014/main" id="{BEF45B32-FB97-49CC-B778-CA7CF87BEF7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58549" y="4371149"/>
            <a:ext cx="4572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7EE051E9-6C07-4FBB-B4F7-EDF8DDEAA6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12747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6CB32-901A-4DA0-AA8A-9A7B5A88BFCD}"/>
              </a:ext>
            </a:extLst>
          </p:cNvPr>
          <p:cNvSpPr>
            <a:spLocks noGrp="1"/>
          </p:cNvSpPr>
          <p:nvPr>
            <p:ph type="title"/>
          </p:nvPr>
        </p:nvSpPr>
        <p:spPr>
          <a:xfrm>
            <a:off x="1097280" y="286603"/>
            <a:ext cx="10058400" cy="1450757"/>
          </a:xfrm>
        </p:spPr>
        <p:txBody>
          <a:bodyPr>
            <a:normAutofit/>
          </a:bodyPr>
          <a:lstStyle/>
          <a:p>
            <a:r>
              <a:rPr lang="en-US" dirty="0"/>
              <a:t>Purpose</a:t>
            </a:r>
          </a:p>
        </p:txBody>
      </p:sp>
      <p:sp>
        <p:nvSpPr>
          <p:cNvPr id="3" name="Content Placeholder 2">
            <a:extLst>
              <a:ext uri="{FF2B5EF4-FFF2-40B4-BE49-F238E27FC236}">
                <a16:creationId xmlns:a16="http://schemas.microsoft.com/office/drawing/2014/main" id="{00DAA193-B06B-4C8C-BB50-5F4DA4602715}"/>
              </a:ext>
            </a:extLst>
          </p:cNvPr>
          <p:cNvSpPr>
            <a:spLocks noGrp="1"/>
          </p:cNvSpPr>
          <p:nvPr>
            <p:ph idx="1"/>
          </p:nvPr>
        </p:nvSpPr>
        <p:spPr/>
        <p:txBody>
          <a:bodyPr/>
          <a:lstStyle/>
          <a:p>
            <a:r>
              <a:rPr lang="en-US" dirty="0"/>
              <a:t>The purpose of Capstone is to help prepare 4</a:t>
            </a:r>
            <a:r>
              <a:rPr lang="en-US" baseline="30000" dirty="0"/>
              <a:t>th</a:t>
            </a:r>
            <a:r>
              <a:rPr lang="en-US" dirty="0"/>
              <a:t> year medical students for the start of intern year.  The curriculum includes review of both clinical and pre-clinical topics, reinforcement of skills, practical advice regarding day to day tasks of interns, and an introduction to subject matter that future physicians will benefit from prior to starting as well as during their internship.  </a:t>
            </a:r>
          </a:p>
        </p:txBody>
      </p:sp>
    </p:spTree>
    <p:extLst>
      <p:ext uri="{BB962C8B-B14F-4D97-AF65-F5344CB8AC3E}">
        <p14:creationId xmlns:p14="http://schemas.microsoft.com/office/powerpoint/2010/main" val="2482546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283EE-5272-40D9-96C6-ABAF15B0061D}"/>
              </a:ext>
            </a:extLst>
          </p:cNvPr>
          <p:cNvSpPr>
            <a:spLocks noGrp="1"/>
          </p:cNvSpPr>
          <p:nvPr>
            <p:ph type="title"/>
          </p:nvPr>
        </p:nvSpPr>
        <p:spPr/>
        <p:txBody>
          <a:bodyPr/>
          <a:lstStyle/>
          <a:p>
            <a:r>
              <a:rPr lang="en-US" dirty="0"/>
              <a:t>When &amp; Where</a:t>
            </a:r>
          </a:p>
        </p:txBody>
      </p:sp>
      <p:sp>
        <p:nvSpPr>
          <p:cNvPr id="3" name="Content Placeholder 2">
            <a:extLst>
              <a:ext uri="{FF2B5EF4-FFF2-40B4-BE49-F238E27FC236}">
                <a16:creationId xmlns:a16="http://schemas.microsoft.com/office/drawing/2014/main" id="{F2579BE4-EB1A-4119-89B3-C425F910D5C3}"/>
              </a:ext>
            </a:extLst>
          </p:cNvPr>
          <p:cNvSpPr>
            <a:spLocks noGrp="1"/>
          </p:cNvSpPr>
          <p:nvPr>
            <p:ph idx="1"/>
          </p:nvPr>
        </p:nvSpPr>
        <p:spPr/>
        <p:txBody>
          <a:bodyPr vert="horz" lIns="0" tIns="45720" rIns="0" bIns="45720" rtlCol="0" anchor="t">
            <a:normAutofit fontScale="92500" lnSpcReduction="10000"/>
          </a:bodyPr>
          <a:lstStyle/>
          <a:p>
            <a:r>
              <a:rPr lang="en-US" dirty="0" smtClean="0">
                <a:solidFill>
                  <a:schemeClr val="accent1"/>
                </a:solidFill>
              </a:rPr>
              <a:t>Chattanooga</a:t>
            </a:r>
            <a:r>
              <a:rPr lang="en-US" dirty="0"/>
              <a:t>	</a:t>
            </a:r>
            <a:r>
              <a:rPr lang="en-US" dirty="0" smtClean="0"/>
              <a:t>Block </a:t>
            </a:r>
            <a:r>
              <a:rPr lang="en-US" dirty="0" smtClean="0"/>
              <a:t>11, 2022</a:t>
            </a:r>
          </a:p>
          <a:p>
            <a:r>
              <a:rPr lang="en-US" dirty="0" smtClean="0"/>
              <a:t>We are returning to in-person sessions for the Block 11 2022 Capstone Course in Chattanooga.  For speakers presenting from Memphis, those will be Zoom but our students will join from the Medical Library Conference Room on the 3</a:t>
            </a:r>
            <a:r>
              <a:rPr lang="en-US" baseline="30000" dirty="0" smtClean="0"/>
              <a:t>rd</a:t>
            </a:r>
            <a:r>
              <a:rPr lang="en-US" dirty="0" smtClean="0"/>
              <a:t> floor of the Whitehall Building (960 East Third Street, Chattanooga TN  30473).  You will part as other medical students do in the main Erlanger garage on the 2</a:t>
            </a:r>
            <a:r>
              <a:rPr lang="en-US" baseline="30000" dirty="0" smtClean="0"/>
              <a:t>nd</a:t>
            </a:r>
            <a:r>
              <a:rPr lang="en-US" dirty="0" smtClean="0"/>
              <a:t> floor level.  Each day you will enter the Erlanger Parking Garage from Central Avenue and then take a ticket for validation at one of the Information Desks within Erlanger or the Medical Mall.  Two sessions will be conducted as follows </a:t>
            </a:r>
            <a:endParaRPr lang="en-US" dirty="0"/>
          </a:p>
          <a:p>
            <a:pPr marL="383540" lvl="1">
              <a:buFont typeface="Arial" panose="020B0604020202020204" pitchFamily="34" charset="0"/>
              <a:buChar char="•"/>
            </a:pPr>
            <a:r>
              <a:rPr lang="en-US" u="sng" dirty="0"/>
              <a:t>Airways &amp; Central Lines </a:t>
            </a:r>
            <a:r>
              <a:rPr lang="en-US" u="sng" dirty="0" smtClean="0"/>
              <a:t>(Wed, Nov 2, 10 am – Noon ET)</a:t>
            </a:r>
            <a:endParaRPr lang="en-US" u="sng" dirty="0" smtClean="0"/>
          </a:p>
          <a:p>
            <a:pPr marL="566420" lvl="2">
              <a:buFont typeface="Arial" panose="020B0604020202020204" pitchFamily="34" charset="0"/>
              <a:buChar char="•"/>
            </a:pPr>
            <a:r>
              <a:rPr lang="en-US" dirty="0" smtClean="0"/>
              <a:t>Chattanooga – Whitehall Building, 960 E 3</a:t>
            </a:r>
            <a:r>
              <a:rPr lang="en-US" baseline="30000" dirty="0" smtClean="0"/>
              <a:t>rd</a:t>
            </a:r>
            <a:r>
              <a:rPr lang="en-US" dirty="0" smtClean="0"/>
              <a:t> Street, Suite </a:t>
            </a:r>
            <a:r>
              <a:rPr lang="en-US" dirty="0" smtClean="0"/>
              <a:t>111</a:t>
            </a:r>
            <a:endParaRPr lang="en-US" dirty="0" smtClean="0"/>
          </a:p>
          <a:p>
            <a:pPr marL="383540" lvl="1">
              <a:buFont typeface="Arial" panose="020B0604020202020204" pitchFamily="34" charset="0"/>
              <a:buChar char="•"/>
            </a:pPr>
            <a:r>
              <a:rPr lang="en-US" dirty="0" smtClean="0"/>
              <a:t>Hands-on </a:t>
            </a:r>
            <a:r>
              <a:rPr lang="en-US" u="sng" dirty="0"/>
              <a:t>ACLS Skills Session </a:t>
            </a:r>
            <a:r>
              <a:rPr lang="en-US" u="sng" dirty="0" smtClean="0"/>
              <a:t> (date to be determined)</a:t>
            </a:r>
            <a:endParaRPr lang="en-US" dirty="0"/>
          </a:p>
          <a:p>
            <a:pPr marL="566420" lvl="2">
              <a:buFont typeface="Arial" panose="020B0604020202020204" pitchFamily="34" charset="0"/>
              <a:buChar char="•"/>
            </a:pPr>
            <a:r>
              <a:rPr lang="en-US" dirty="0" smtClean="0"/>
              <a:t>Chattanooga – We R CPR, 5959 </a:t>
            </a:r>
            <a:r>
              <a:rPr lang="en-US" dirty="0" err="1" smtClean="0"/>
              <a:t>Shallowford</a:t>
            </a:r>
            <a:r>
              <a:rPr lang="en-US" dirty="0" smtClean="0"/>
              <a:t> Rd #227, Chattanooga, TN </a:t>
            </a:r>
            <a:r>
              <a:rPr lang="en-US" dirty="0" smtClean="0"/>
              <a:t>37421</a:t>
            </a:r>
            <a:endParaRPr lang="en-US" dirty="0" smtClean="0"/>
          </a:p>
        </p:txBody>
      </p:sp>
    </p:spTree>
    <p:extLst>
      <p:ext uri="{BB962C8B-B14F-4D97-AF65-F5344CB8AC3E}">
        <p14:creationId xmlns:p14="http://schemas.microsoft.com/office/powerpoint/2010/main" val="1015669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563C3-4BD7-48E3-B233-266747AB739E}"/>
              </a:ext>
            </a:extLst>
          </p:cNvPr>
          <p:cNvSpPr>
            <a:spLocks noGrp="1"/>
          </p:cNvSpPr>
          <p:nvPr>
            <p:ph type="title"/>
          </p:nvPr>
        </p:nvSpPr>
        <p:spPr/>
        <p:txBody>
          <a:bodyPr/>
          <a:lstStyle/>
          <a:p>
            <a:r>
              <a:rPr lang="en-US" dirty="0"/>
              <a:t>Curriculum</a:t>
            </a:r>
          </a:p>
        </p:txBody>
      </p:sp>
      <p:sp>
        <p:nvSpPr>
          <p:cNvPr id="3" name="Content Placeholder 2">
            <a:extLst>
              <a:ext uri="{FF2B5EF4-FFF2-40B4-BE49-F238E27FC236}">
                <a16:creationId xmlns:a16="http://schemas.microsoft.com/office/drawing/2014/main" id="{8762ADA1-F45E-4698-85FD-E1837736B361}"/>
              </a:ext>
            </a:extLst>
          </p:cNvPr>
          <p:cNvSpPr>
            <a:spLocks noGrp="1"/>
          </p:cNvSpPr>
          <p:nvPr>
            <p:ph idx="1"/>
          </p:nvPr>
        </p:nvSpPr>
        <p:spPr/>
        <p:txBody>
          <a:bodyPr>
            <a:normAutofit lnSpcReduction="10000"/>
          </a:bodyPr>
          <a:lstStyle/>
          <a:p>
            <a:r>
              <a:rPr lang="en-US" dirty="0">
                <a:solidFill>
                  <a:schemeClr val="accent1"/>
                </a:solidFill>
              </a:rPr>
              <a:t>Intern School</a:t>
            </a:r>
          </a:p>
          <a:p>
            <a:r>
              <a:rPr lang="en-US" dirty="0">
                <a:solidFill>
                  <a:schemeClr val="accent1"/>
                </a:solidFill>
              </a:rPr>
              <a:t>Back-to-Basics</a:t>
            </a:r>
          </a:p>
          <a:p>
            <a:r>
              <a:rPr lang="en-US" dirty="0">
                <a:solidFill>
                  <a:schemeClr val="accent1"/>
                </a:solidFill>
              </a:rPr>
              <a:t>Social Determinants of Health</a:t>
            </a:r>
          </a:p>
          <a:p>
            <a:r>
              <a:rPr lang="en-US" dirty="0">
                <a:solidFill>
                  <a:schemeClr val="accent1"/>
                </a:solidFill>
              </a:rPr>
              <a:t>Professionalism </a:t>
            </a:r>
          </a:p>
          <a:p>
            <a:r>
              <a:rPr lang="en-US" dirty="0">
                <a:solidFill>
                  <a:schemeClr val="accent1"/>
                </a:solidFill>
              </a:rPr>
              <a:t>Emergencies</a:t>
            </a:r>
          </a:p>
          <a:p>
            <a:r>
              <a:rPr lang="en-US" dirty="0">
                <a:solidFill>
                  <a:schemeClr val="accent1"/>
                </a:solidFill>
              </a:rPr>
              <a:t>Legal Aspects of Medicine</a:t>
            </a:r>
          </a:p>
          <a:p>
            <a:r>
              <a:rPr lang="en-US" dirty="0">
                <a:solidFill>
                  <a:schemeClr val="accent1"/>
                </a:solidFill>
              </a:rPr>
              <a:t>Business of Medicine</a:t>
            </a:r>
          </a:p>
          <a:p>
            <a:r>
              <a:rPr lang="en-US" dirty="0">
                <a:solidFill>
                  <a:schemeClr val="accent1"/>
                </a:solidFill>
              </a:rPr>
              <a:t>Financial Wellness</a:t>
            </a:r>
          </a:p>
        </p:txBody>
      </p:sp>
      <p:sp>
        <p:nvSpPr>
          <p:cNvPr id="4" name="TextBox 3">
            <a:extLst>
              <a:ext uri="{FF2B5EF4-FFF2-40B4-BE49-F238E27FC236}">
                <a16:creationId xmlns:a16="http://schemas.microsoft.com/office/drawing/2014/main" id="{81F648D8-A51A-4B48-BAC9-8C475A86D70C}"/>
              </a:ext>
            </a:extLst>
          </p:cNvPr>
          <p:cNvSpPr txBox="1"/>
          <p:nvPr/>
        </p:nvSpPr>
        <p:spPr>
          <a:xfrm>
            <a:off x="5941012" y="2342071"/>
            <a:ext cx="5214668" cy="2862322"/>
          </a:xfrm>
          <a:prstGeom prst="rect">
            <a:avLst/>
          </a:prstGeom>
          <a:noFill/>
        </p:spPr>
        <p:txBody>
          <a:bodyPr wrap="square" rtlCol="0">
            <a:spAutoFit/>
          </a:bodyPr>
          <a:lstStyle/>
          <a:p>
            <a:r>
              <a:rPr lang="en-US" i="1" dirty="0"/>
              <a:t>Content varies slightly by site, however the curriculum encompasses a variety of different topics, such as:</a:t>
            </a:r>
          </a:p>
          <a:p>
            <a:pPr marL="742950" lvl="1" indent="-285750">
              <a:buFont typeface="Arial" panose="020B0604020202020204" pitchFamily="34" charset="0"/>
              <a:buChar char="•"/>
            </a:pPr>
            <a:r>
              <a:rPr lang="en-US" i="1" dirty="0"/>
              <a:t>How to write admission orders</a:t>
            </a:r>
          </a:p>
          <a:p>
            <a:pPr marL="742950" lvl="1" indent="-285750">
              <a:buFont typeface="Arial" panose="020B0604020202020204" pitchFamily="34" charset="0"/>
              <a:buChar char="•"/>
            </a:pPr>
            <a:r>
              <a:rPr lang="en-US" i="1" dirty="0"/>
              <a:t>Medical legal issues</a:t>
            </a:r>
          </a:p>
          <a:p>
            <a:pPr marL="742950" lvl="1" indent="-285750">
              <a:buFont typeface="Arial" panose="020B0604020202020204" pitchFamily="34" charset="0"/>
              <a:buChar char="•"/>
            </a:pPr>
            <a:r>
              <a:rPr lang="en-US" i="1" dirty="0"/>
              <a:t>Financial Planning</a:t>
            </a:r>
          </a:p>
          <a:p>
            <a:pPr marL="742950" lvl="1" indent="-285750">
              <a:buFont typeface="Arial" panose="020B0604020202020204" pitchFamily="34" charset="0"/>
              <a:buChar char="•"/>
            </a:pPr>
            <a:r>
              <a:rPr lang="en-US" i="1" dirty="0"/>
              <a:t>Time Management</a:t>
            </a:r>
          </a:p>
          <a:p>
            <a:pPr marL="742950" lvl="1" indent="-285750">
              <a:buFont typeface="Arial" panose="020B0604020202020204" pitchFamily="34" charset="0"/>
              <a:buChar char="•"/>
            </a:pPr>
            <a:r>
              <a:rPr lang="en-US" i="1" dirty="0"/>
              <a:t>Radiology</a:t>
            </a:r>
          </a:p>
          <a:p>
            <a:pPr marL="742950" lvl="1" indent="-285750">
              <a:buFont typeface="Arial" panose="020B0604020202020204" pitchFamily="34" charset="0"/>
              <a:buChar char="•"/>
            </a:pPr>
            <a:r>
              <a:rPr lang="en-US" i="1" dirty="0" smtClean="0"/>
              <a:t>Professionalism</a:t>
            </a:r>
          </a:p>
          <a:p>
            <a:pPr marL="742950" lvl="1" indent="-285750">
              <a:buFont typeface="Arial" panose="020B0604020202020204" pitchFamily="34" charset="0"/>
              <a:buChar char="•"/>
            </a:pPr>
            <a:r>
              <a:rPr lang="en-US" i="1" dirty="0" smtClean="0"/>
              <a:t>Residents as Teachers</a:t>
            </a:r>
            <a:endParaRPr lang="en-US" i="1" dirty="0"/>
          </a:p>
        </p:txBody>
      </p:sp>
    </p:spTree>
    <p:extLst>
      <p:ext uri="{BB962C8B-B14F-4D97-AF65-F5344CB8AC3E}">
        <p14:creationId xmlns:p14="http://schemas.microsoft.com/office/powerpoint/2010/main" val="767975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51CFE-659F-4759-AB68-02D5C9EFCCD7}"/>
              </a:ext>
            </a:extLst>
          </p:cNvPr>
          <p:cNvSpPr>
            <a:spLocks noGrp="1"/>
          </p:cNvSpPr>
          <p:nvPr>
            <p:ph type="title"/>
          </p:nvPr>
        </p:nvSpPr>
        <p:spPr/>
        <p:txBody>
          <a:bodyPr/>
          <a:lstStyle/>
          <a:p>
            <a:r>
              <a:rPr lang="en-US" dirty="0"/>
              <a:t>Grading Policy</a:t>
            </a:r>
          </a:p>
        </p:txBody>
      </p:sp>
      <p:sp>
        <p:nvSpPr>
          <p:cNvPr id="3" name="Content Placeholder 2">
            <a:extLst>
              <a:ext uri="{FF2B5EF4-FFF2-40B4-BE49-F238E27FC236}">
                <a16:creationId xmlns:a16="http://schemas.microsoft.com/office/drawing/2014/main" id="{3FEBDD37-77FD-4C1A-9B86-BD3F0DC47F29}"/>
              </a:ext>
            </a:extLst>
          </p:cNvPr>
          <p:cNvSpPr>
            <a:spLocks noGrp="1"/>
          </p:cNvSpPr>
          <p:nvPr>
            <p:ph idx="1"/>
          </p:nvPr>
        </p:nvSpPr>
        <p:spPr/>
        <p:txBody>
          <a:bodyPr vert="horz" lIns="0" tIns="45720" rIns="0" bIns="45720" rtlCol="0" anchor="t">
            <a:normAutofit/>
          </a:bodyPr>
          <a:lstStyle/>
          <a:p>
            <a:r>
              <a:rPr lang="en-US" dirty="0"/>
              <a:t>Capstone is a 4 week Pass/ Fail course </a:t>
            </a:r>
          </a:p>
          <a:p>
            <a:r>
              <a:rPr lang="en-US" u="sng" dirty="0"/>
              <a:t>All sessions are mandatory </a:t>
            </a:r>
            <a:r>
              <a:rPr lang="en-US" dirty="0"/>
              <a:t>(see excused absence policy</a:t>
            </a:r>
            <a:r>
              <a:rPr lang="en-US" dirty="0" smtClean="0"/>
              <a:t>)</a:t>
            </a:r>
          </a:p>
          <a:p>
            <a:pPr lvl="1"/>
            <a:r>
              <a:rPr lang="en-US" dirty="0" smtClean="0"/>
              <a:t>Submit a limited leave request to Dr. Panda and </a:t>
            </a:r>
            <a:r>
              <a:rPr lang="en-US" dirty="0" smtClean="0"/>
              <a:t>Pam Scott for </a:t>
            </a:r>
            <a:r>
              <a:rPr lang="en-US" dirty="0" smtClean="0"/>
              <a:t>approval if you must miss a session for any reason.</a:t>
            </a:r>
            <a:endParaRPr lang="en-US" dirty="0"/>
          </a:p>
          <a:p>
            <a:r>
              <a:rPr lang="en-US" dirty="0"/>
              <a:t>A grade of </a:t>
            </a:r>
            <a:r>
              <a:rPr lang="en-US" b="1" dirty="0"/>
              <a:t>PASS</a:t>
            </a:r>
            <a:r>
              <a:rPr lang="en-US" dirty="0"/>
              <a:t> is contingent upon attendance, participation and completion of a limited number of assignments by due date </a:t>
            </a:r>
            <a:r>
              <a:rPr lang="en-US" dirty="0" smtClean="0"/>
              <a:t>assigned</a:t>
            </a:r>
          </a:p>
          <a:p>
            <a:pPr lvl="1"/>
            <a:r>
              <a:rPr lang="en-US" dirty="0" smtClean="0"/>
              <a:t>Please document the date online modules are completed to turn in when complete no later than the last day of the rotation </a:t>
            </a:r>
            <a:r>
              <a:rPr lang="en-US" dirty="0" smtClean="0"/>
              <a:t>(11/10/22</a:t>
            </a:r>
            <a:r>
              <a:rPr lang="en-US" dirty="0" smtClean="0"/>
              <a:t>).</a:t>
            </a:r>
            <a:endParaRPr lang="en-US" dirty="0"/>
          </a:p>
        </p:txBody>
      </p:sp>
    </p:spTree>
    <p:extLst>
      <p:ext uri="{BB962C8B-B14F-4D97-AF65-F5344CB8AC3E}">
        <p14:creationId xmlns:p14="http://schemas.microsoft.com/office/powerpoint/2010/main" val="1545939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2DFCD-4FB1-4B6D-BC98-849F928C7A9D}"/>
              </a:ext>
            </a:extLst>
          </p:cNvPr>
          <p:cNvSpPr>
            <a:spLocks noGrp="1"/>
          </p:cNvSpPr>
          <p:nvPr>
            <p:ph type="title"/>
          </p:nvPr>
        </p:nvSpPr>
        <p:spPr/>
        <p:txBody>
          <a:bodyPr/>
          <a:lstStyle/>
          <a:p>
            <a:r>
              <a:rPr lang="en-US" dirty="0"/>
              <a:t>Absence Policy</a:t>
            </a:r>
          </a:p>
        </p:txBody>
      </p:sp>
      <p:sp>
        <p:nvSpPr>
          <p:cNvPr id="3" name="Content Placeholder 2">
            <a:extLst>
              <a:ext uri="{FF2B5EF4-FFF2-40B4-BE49-F238E27FC236}">
                <a16:creationId xmlns:a16="http://schemas.microsoft.com/office/drawing/2014/main" id="{8602F60D-8645-43BC-A553-0AA65E3E3F6B}"/>
              </a:ext>
            </a:extLst>
          </p:cNvPr>
          <p:cNvSpPr>
            <a:spLocks noGrp="1"/>
          </p:cNvSpPr>
          <p:nvPr>
            <p:ph idx="1"/>
          </p:nvPr>
        </p:nvSpPr>
        <p:spPr/>
        <p:txBody>
          <a:bodyPr/>
          <a:lstStyle/>
          <a:p>
            <a:r>
              <a:rPr lang="en-US" dirty="0"/>
              <a:t>Excused absences are defined as those situations in which the student anticipates an absence and can ask for permission to be absent from the course prior to the absence date.  Students must contact the course administrator and director ahead of time by email to discuss planned absences, preferably before the start of the course.  Opportunities to make-up missed classwork will be discussed on an individual basis.</a:t>
            </a:r>
          </a:p>
          <a:p>
            <a:r>
              <a:rPr lang="en-US" dirty="0"/>
              <a:t>Examples of excused absences include residency interviews and STEP exams (CK and CS), however students are asked to respectfully keep the number of absences to a minimum in order to maximize the yield of this course.  </a:t>
            </a:r>
          </a:p>
        </p:txBody>
      </p:sp>
    </p:spTree>
    <p:extLst>
      <p:ext uri="{BB962C8B-B14F-4D97-AF65-F5344CB8AC3E}">
        <p14:creationId xmlns:p14="http://schemas.microsoft.com/office/powerpoint/2010/main" val="2176849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Capstone Website</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www.uthsc.edu/comc/medical-education/clerkships/capstone.php</a:t>
            </a:r>
            <a:endParaRPr lang="en-US" dirty="0" smtClean="0"/>
          </a:p>
          <a:p>
            <a:r>
              <a:rPr lang="en-US" dirty="0" smtClean="0"/>
              <a:t>Our specific Chattanooga Capstone website page will host related course information for your convenience and reference throughout the month including:</a:t>
            </a:r>
          </a:p>
          <a:p>
            <a:pPr lvl="1"/>
            <a:r>
              <a:rPr lang="en-US" dirty="0" smtClean="0"/>
              <a:t>Session Schedule </a:t>
            </a:r>
          </a:p>
          <a:p>
            <a:pPr lvl="1"/>
            <a:r>
              <a:rPr lang="en-US" dirty="0" smtClean="0"/>
              <a:t>Orientation slides</a:t>
            </a:r>
          </a:p>
          <a:p>
            <a:pPr lvl="1"/>
            <a:r>
              <a:rPr lang="en-US" dirty="0" smtClean="0"/>
              <a:t>Online Modules &amp; Assignments</a:t>
            </a:r>
          </a:p>
          <a:p>
            <a:pPr lvl="1"/>
            <a:endParaRPr lang="en-US" dirty="0"/>
          </a:p>
          <a:p>
            <a:pPr marL="201168" lvl="1" indent="0">
              <a:buNone/>
            </a:pPr>
            <a:r>
              <a:rPr lang="en-US" dirty="0" smtClean="0"/>
              <a:t>If session lecturers provide me with supplemental resources, handouts or assignments, they will also be added to the Capstone Website.</a:t>
            </a:r>
            <a:endParaRPr lang="en-US" dirty="0"/>
          </a:p>
        </p:txBody>
      </p:sp>
    </p:spTree>
    <p:extLst>
      <p:ext uri="{BB962C8B-B14F-4D97-AF65-F5344CB8AC3E}">
        <p14:creationId xmlns:p14="http://schemas.microsoft.com/office/powerpoint/2010/main" val="1864123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COLSEN Website</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www.uthsc.edu/comc/medical-education/colsen.php</a:t>
            </a:r>
            <a:endParaRPr lang="en-US" dirty="0" smtClean="0"/>
          </a:p>
          <a:p>
            <a:r>
              <a:rPr lang="en-US" dirty="0" smtClean="0"/>
              <a:t>The COLSEN (Chattanooga’s Only Link Students Ever Need) website page contains plenty of student related resources and information for your easy reference.</a:t>
            </a:r>
          </a:p>
          <a:p>
            <a:r>
              <a:rPr lang="en-US" dirty="0" smtClean="0"/>
              <a:t>Our </a:t>
            </a:r>
            <a:r>
              <a:rPr lang="en-US" dirty="0" smtClean="0">
                <a:hlinkClick r:id="rId3"/>
              </a:rPr>
              <a:t>General New Student Orientation slides</a:t>
            </a:r>
            <a:r>
              <a:rPr lang="en-US" dirty="0" smtClean="0"/>
              <a:t> are also posted to COLSEN if you ever need to refresh yourself on Chattanooga/Erlanger campus information.</a:t>
            </a:r>
          </a:p>
        </p:txBody>
      </p:sp>
    </p:spTree>
    <p:extLst>
      <p:ext uri="{BB962C8B-B14F-4D97-AF65-F5344CB8AC3E}">
        <p14:creationId xmlns:p14="http://schemas.microsoft.com/office/powerpoint/2010/main" val="2170234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7CDB1-09DB-4002-B727-54BD36CA96F8}"/>
              </a:ext>
            </a:extLst>
          </p:cNvPr>
          <p:cNvSpPr>
            <a:spLocks noGrp="1"/>
          </p:cNvSpPr>
          <p:nvPr>
            <p:ph type="title"/>
          </p:nvPr>
        </p:nvSpPr>
        <p:spPr/>
        <p:txBody>
          <a:bodyPr/>
          <a:lstStyle/>
          <a:p>
            <a:r>
              <a:rPr lang="en-US" dirty="0"/>
              <a:t>Questions? </a:t>
            </a:r>
          </a:p>
        </p:txBody>
      </p:sp>
      <p:sp>
        <p:nvSpPr>
          <p:cNvPr id="3" name="Content Placeholder 2">
            <a:extLst>
              <a:ext uri="{FF2B5EF4-FFF2-40B4-BE49-F238E27FC236}">
                <a16:creationId xmlns:a16="http://schemas.microsoft.com/office/drawing/2014/main" id="{882429AC-AF6E-4226-BB6C-FAA93BCF1FDD}"/>
              </a:ext>
            </a:extLst>
          </p:cNvPr>
          <p:cNvSpPr>
            <a:spLocks noGrp="1"/>
          </p:cNvSpPr>
          <p:nvPr>
            <p:ph idx="1"/>
          </p:nvPr>
        </p:nvSpPr>
        <p:spPr/>
        <p:txBody>
          <a:bodyPr/>
          <a:lstStyle/>
          <a:p>
            <a:endParaRPr lang="en-US" dirty="0"/>
          </a:p>
          <a:p>
            <a:r>
              <a:rPr lang="en-US" dirty="0"/>
              <a:t>Course administrator: </a:t>
            </a:r>
            <a:r>
              <a:rPr lang="en-US" dirty="0" smtClean="0"/>
              <a:t>Pamela Scott, C-TAGME (Director, Graduate &amp; Medical Student Education, </a:t>
            </a:r>
            <a:r>
              <a:rPr lang="en-US" dirty="0" smtClean="0">
                <a:hlinkClick r:id="rId2"/>
              </a:rPr>
              <a:t>pam.scott@Erlanger.org</a:t>
            </a:r>
            <a:r>
              <a:rPr lang="en-US" dirty="0" smtClean="0"/>
              <a:t>)   </a:t>
            </a:r>
            <a:endParaRPr lang="en-US" dirty="0"/>
          </a:p>
          <a:p>
            <a:r>
              <a:rPr lang="en-US" dirty="0"/>
              <a:t>Course director:  </a:t>
            </a:r>
            <a:r>
              <a:rPr lang="en-US" dirty="0" smtClean="0"/>
              <a:t>Mukta Panda, MD, MACP, FRCP-London </a:t>
            </a:r>
            <a:r>
              <a:rPr lang="en-US" dirty="0" smtClean="0">
                <a:hlinkClick r:id="rId3"/>
              </a:rPr>
              <a:t>Mukta.Panda@Erlanger.org</a:t>
            </a:r>
            <a:r>
              <a:rPr lang="en-US" dirty="0" smtClean="0"/>
              <a:t> </a:t>
            </a:r>
            <a:endParaRPr lang="en-US" dirty="0"/>
          </a:p>
          <a:p>
            <a:endParaRPr lang="en-US" dirty="0"/>
          </a:p>
        </p:txBody>
      </p:sp>
    </p:spTree>
    <p:extLst>
      <p:ext uri="{BB962C8B-B14F-4D97-AF65-F5344CB8AC3E}">
        <p14:creationId xmlns:p14="http://schemas.microsoft.com/office/powerpoint/2010/main" val="2452772121"/>
      </p:ext>
    </p:extLst>
  </p:cSld>
  <p:clrMapOvr>
    <a:masterClrMapping/>
  </p:clrMapOvr>
</p:sld>
</file>

<file path=ppt/theme/theme1.xml><?xml version="1.0" encoding="utf-8"?>
<a:theme xmlns:a="http://schemas.openxmlformats.org/drawingml/2006/main" name="1_RetrospectVTI">
  <a:themeElements>
    <a:clrScheme name="Custom 34">
      <a:dk1>
        <a:sysClr val="windowText" lastClr="000000"/>
      </a:dk1>
      <a:lt1>
        <a:sysClr val="window" lastClr="FFFFFF"/>
      </a:lt1>
      <a:dk2>
        <a:srgbClr val="39302A"/>
      </a:dk2>
      <a:lt2>
        <a:srgbClr val="E5DEDB"/>
      </a:lt2>
      <a:accent1>
        <a:srgbClr val="EC7016"/>
      </a:accent1>
      <a:accent2>
        <a:srgbClr val="F8931D"/>
      </a:accent2>
      <a:accent3>
        <a:srgbClr val="CE8D3E"/>
      </a:accent3>
      <a:accent4>
        <a:srgbClr val="E64823"/>
      </a:accent4>
      <a:accent5>
        <a:srgbClr val="FFCA08"/>
      </a:accent5>
      <a:accent6>
        <a:srgbClr val="9C6A6A"/>
      </a:accent6>
      <a:hlink>
        <a:srgbClr val="2998E3"/>
      </a:hlink>
      <a:folHlink>
        <a:srgbClr val="7F723D"/>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Override1.xml><?xml version="1.0" encoding="utf-8"?>
<a:themeOverride xmlns:a="http://schemas.openxmlformats.org/drawingml/2006/main">
  <a:clrScheme name="Custom 41">
    <a:dk1>
      <a:sysClr val="windowText" lastClr="000000"/>
    </a:dk1>
    <a:lt1>
      <a:sysClr val="window" lastClr="FFFFFF"/>
    </a:lt1>
    <a:dk2>
      <a:srgbClr val="39302A"/>
    </a:dk2>
    <a:lt2>
      <a:srgbClr val="E5DEDB"/>
    </a:lt2>
    <a:accent1>
      <a:srgbClr val="F36826"/>
    </a:accent1>
    <a:accent2>
      <a:srgbClr val="FB8E09"/>
    </a:accent2>
    <a:accent3>
      <a:srgbClr val="D48B32"/>
    </a:accent3>
    <a:accent4>
      <a:srgbClr val="E64823"/>
    </a:accent4>
    <a:accent5>
      <a:srgbClr val="FFCA08"/>
    </a:accent5>
    <a:accent6>
      <a:srgbClr val="AF695B"/>
    </a:accent6>
    <a:hlink>
      <a:srgbClr val="2998E3"/>
    </a:hlink>
    <a:folHlink>
      <a:srgbClr val="7F723D"/>
    </a:folHlink>
  </a:clrScheme>
</a:themeOverride>
</file>

<file path=ppt/theme/themeOverride2.xml><?xml version="1.0" encoding="utf-8"?>
<a:themeOverride xmlns:a="http://schemas.openxmlformats.org/drawingml/2006/main">
  <a:clrScheme name="Custom 41">
    <a:dk1>
      <a:sysClr val="windowText" lastClr="000000"/>
    </a:dk1>
    <a:lt1>
      <a:sysClr val="window" lastClr="FFFFFF"/>
    </a:lt1>
    <a:dk2>
      <a:srgbClr val="39302A"/>
    </a:dk2>
    <a:lt2>
      <a:srgbClr val="E5DEDB"/>
    </a:lt2>
    <a:accent1>
      <a:srgbClr val="F36826"/>
    </a:accent1>
    <a:accent2>
      <a:srgbClr val="FB8E09"/>
    </a:accent2>
    <a:accent3>
      <a:srgbClr val="D48B32"/>
    </a:accent3>
    <a:accent4>
      <a:srgbClr val="E64823"/>
    </a:accent4>
    <a:accent5>
      <a:srgbClr val="FFCA08"/>
    </a:accent5>
    <a:accent6>
      <a:srgbClr val="AF695B"/>
    </a:accent6>
    <a:hlink>
      <a:srgbClr val="2998E3"/>
    </a:hlink>
    <a:folHlink>
      <a:srgbClr val="7F723D"/>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5B1FD9-3BB6-4DA9-A089-3B68C2323D4F}">
  <ds:schemaRef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16c05727-aa75-4e4a-9b5f-8a80a1165891"/>
    <ds:schemaRef ds:uri="71af3243-3dd4-4a8d-8c0d-dd76da1f02a5"/>
    <ds:schemaRef ds:uri="http://www.w3.org/XML/1998/namespace"/>
    <ds:schemaRef ds:uri="http://purl.org/dc/dcmitype/"/>
  </ds:schemaRefs>
</ds:datastoreItem>
</file>

<file path=customXml/itemProps2.xml><?xml version="1.0" encoding="utf-8"?>
<ds:datastoreItem xmlns:ds="http://schemas.openxmlformats.org/officeDocument/2006/customXml" ds:itemID="{638A3B04-B0F3-4C12-A722-52B5CF6D9723}">
  <ds:schemaRefs>
    <ds:schemaRef ds:uri="http://schemas.microsoft.com/sharepoint/v3/contenttype/forms"/>
  </ds:schemaRefs>
</ds:datastoreItem>
</file>

<file path=customXml/itemProps3.xml><?xml version="1.0" encoding="utf-8"?>
<ds:datastoreItem xmlns:ds="http://schemas.openxmlformats.org/officeDocument/2006/customXml" ds:itemID="{1747A963-53E0-44AF-AF13-963FE676C6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339</TotalTime>
  <Words>392</Words>
  <Application>Microsoft Office PowerPoint</Application>
  <PresentationFormat>Widescreen</PresentationFormat>
  <Paragraphs>52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Bookman Old Style</vt:lpstr>
      <vt:lpstr>Calibri</vt:lpstr>
      <vt:lpstr>Franklin Gothic Book</vt:lpstr>
      <vt:lpstr>1_RetrospectVTI</vt:lpstr>
      <vt:lpstr>M4 Capstone</vt:lpstr>
      <vt:lpstr>Purpose</vt:lpstr>
      <vt:lpstr>When &amp; Where</vt:lpstr>
      <vt:lpstr>Curriculum</vt:lpstr>
      <vt:lpstr>Grading Policy</vt:lpstr>
      <vt:lpstr>Absence Policy</vt:lpstr>
      <vt:lpstr>Capstone Website</vt:lpstr>
      <vt:lpstr>COLSEN Website</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M4 Capstone</dc:title>
  <dc:creator>Thomas-Gosain, Neena F.</dc:creator>
  <cp:lastModifiedBy>Scott, Pam</cp:lastModifiedBy>
  <cp:revision>23</cp:revision>
  <dcterms:created xsi:type="dcterms:W3CDTF">2020-11-16T19:42:48Z</dcterms:created>
  <dcterms:modified xsi:type="dcterms:W3CDTF">2022-10-14T21:57:24Z</dcterms:modified>
</cp:coreProperties>
</file>