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wn, Arielle F" userId="d441f9c2-3bf1-4832-8f2b-12fe542586bd" providerId="ADAL" clId="{0C714C84-8641-42A4-A4D7-48825F78E1EA}"/>
    <pc:docChg chg="custSel modSld">
      <pc:chgData name="Brown, Arielle F" userId="d441f9c2-3bf1-4832-8f2b-12fe542586bd" providerId="ADAL" clId="{0C714C84-8641-42A4-A4D7-48825F78E1EA}" dt="2022-04-05T14:07:46.930" v="46" actId="14100"/>
      <pc:docMkLst>
        <pc:docMk/>
      </pc:docMkLst>
      <pc:sldChg chg="modSp mod">
        <pc:chgData name="Brown, Arielle F" userId="d441f9c2-3bf1-4832-8f2b-12fe542586bd" providerId="ADAL" clId="{0C714C84-8641-42A4-A4D7-48825F78E1EA}" dt="2022-04-04T14:45:52.501" v="40" actId="20577"/>
        <pc:sldMkLst>
          <pc:docMk/>
          <pc:sldMk cId="0" sldId="256"/>
        </pc:sldMkLst>
        <pc:spChg chg="mod">
          <ac:chgData name="Brown, Arielle F" userId="d441f9c2-3bf1-4832-8f2b-12fe542586bd" providerId="ADAL" clId="{0C714C84-8641-42A4-A4D7-48825F78E1EA}" dt="2022-04-04T14:44:46.421" v="12" actId="20577"/>
          <ac:spMkLst>
            <pc:docMk/>
            <pc:sldMk cId="0" sldId="256"/>
            <ac:spMk id="9" creationId="{24843ADD-402A-494B-9DEC-55D92E83481D}"/>
          </ac:spMkLst>
        </pc:spChg>
        <pc:spChg chg="mod">
          <ac:chgData name="Brown, Arielle F" userId="d441f9c2-3bf1-4832-8f2b-12fe542586bd" providerId="ADAL" clId="{0C714C84-8641-42A4-A4D7-48825F78E1EA}" dt="2022-04-04T14:45:52.501" v="40" actId="20577"/>
          <ac:spMkLst>
            <pc:docMk/>
            <pc:sldMk cId="0" sldId="256"/>
            <ac:spMk id="10" creationId="{CC2914C4-E83F-4D57-A4F1-86E49060389D}"/>
          </ac:spMkLst>
        </pc:spChg>
      </pc:sldChg>
      <pc:sldChg chg="modSp mod">
        <pc:chgData name="Brown, Arielle F" userId="d441f9c2-3bf1-4832-8f2b-12fe542586bd" providerId="ADAL" clId="{0C714C84-8641-42A4-A4D7-48825F78E1EA}" dt="2022-04-05T14:07:46.930" v="46" actId="14100"/>
        <pc:sldMkLst>
          <pc:docMk/>
          <pc:sldMk cId="0" sldId="275"/>
        </pc:sldMkLst>
        <pc:spChg chg="mod">
          <ac:chgData name="Brown, Arielle F" userId="d441f9c2-3bf1-4832-8f2b-12fe542586bd" providerId="ADAL" clId="{0C714C84-8641-42A4-A4D7-48825F78E1EA}" dt="2022-04-05T14:07:31.221" v="43" actId="20577"/>
          <ac:spMkLst>
            <pc:docMk/>
            <pc:sldMk cId="0" sldId="275"/>
            <ac:spMk id="3" creationId="{00000000-0000-0000-0000-000000000000}"/>
          </ac:spMkLst>
        </pc:spChg>
        <pc:spChg chg="mod">
          <ac:chgData name="Brown, Arielle F" userId="d441f9c2-3bf1-4832-8f2b-12fe542586bd" providerId="ADAL" clId="{0C714C84-8641-42A4-A4D7-48825F78E1EA}" dt="2022-04-05T14:07:46.930" v="46" actId="14100"/>
          <ac:spMkLst>
            <pc:docMk/>
            <pc:sldMk cId="0" sldId="275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97000" y="242062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78939" y="2156460"/>
            <a:ext cx="8905240" cy="363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5745" y="1626806"/>
            <a:ext cx="9160510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6090" y="1318259"/>
            <a:ext cx="9719818" cy="1989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74394" y="6029411"/>
            <a:ext cx="578485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ergencyapp.com/" TargetMode="External"/><Relationship Id="rId5" Type="http://schemas.openxmlformats.org/officeDocument/2006/relationships/hyperlink" Target="mailto:careteam@uthsc.edu" TargetMode="Externa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reteam@uthsc.edu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87" cy="6854926"/>
            <a:chOff x="0" y="0"/>
            <a:chExt cx="12191987" cy="6854926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87" cy="68518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04" y="6854926"/>
              <a:ext cx="2465705" cy="0"/>
            </a:xfrm>
            <a:custGeom>
              <a:avLst/>
              <a:gdLst/>
              <a:ahLst/>
              <a:cxnLst/>
              <a:rect l="l" t="t" r="r" b="b"/>
              <a:pathLst>
                <a:path w="2465705">
                  <a:moveTo>
                    <a:pt x="0" y="0"/>
                  </a:moveTo>
                  <a:lnTo>
                    <a:pt x="2465246" y="0"/>
                  </a:lnTo>
                </a:path>
              </a:pathLst>
            </a:custGeom>
            <a:ln w="9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3700" y="4546308"/>
            <a:ext cx="88900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45" dirty="0">
                <a:solidFill>
                  <a:srgbClr val="97C434"/>
                </a:solidFill>
                <a:latin typeface="Times New Roman"/>
                <a:cs typeface="Times New Roman"/>
              </a:rPr>
              <a:t>SASSI</a:t>
            </a:r>
            <a:r>
              <a:rPr sz="1150" spc="-75" dirty="0">
                <a:solidFill>
                  <a:srgbClr val="97C43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97C434"/>
                </a:solidFill>
                <a:latin typeface="Times New Roman"/>
                <a:cs typeface="Times New Roman"/>
              </a:rPr>
              <a:t>Services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7122" y="6236375"/>
            <a:ext cx="2263140" cy="33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114" dirty="0">
                <a:solidFill>
                  <a:srgbClr val="AC7908"/>
                </a:solidFill>
                <a:latin typeface="Times New Roman"/>
                <a:cs typeface="Times New Roman"/>
              </a:rPr>
              <a:t>.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43ADD-402A-494B-9DEC-55D92E83481D}"/>
              </a:ext>
            </a:extLst>
          </p:cNvPr>
          <p:cNvSpPr txBox="1"/>
          <p:nvPr/>
        </p:nvSpPr>
        <p:spPr>
          <a:xfrm>
            <a:off x="6653134" y="2752062"/>
            <a:ext cx="226314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Arielle Brown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914C4-E83F-4D57-A4F1-86E49060389D}"/>
              </a:ext>
            </a:extLst>
          </p:cNvPr>
          <p:cNvSpPr txBox="1"/>
          <p:nvPr/>
        </p:nvSpPr>
        <p:spPr>
          <a:xfrm>
            <a:off x="6629400" y="3973341"/>
            <a:ext cx="23622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901.448.3207 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-or-  901.828.7507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A06C7-9529-40D7-96F5-53EE5205814B}"/>
              </a:ext>
            </a:extLst>
          </p:cNvPr>
          <p:cNvSpPr txBox="1"/>
          <p:nvPr/>
        </p:nvSpPr>
        <p:spPr>
          <a:xfrm>
            <a:off x="7772387" y="5510943"/>
            <a:ext cx="4419600" cy="1323439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Early Intervention results in prevention.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See the CARE Navigator to share a concern or request resources/supports.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49829" y="649541"/>
            <a:ext cx="72910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6785" algn="l"/>
              </a:tabLst>
            </a:pPr>
            <a:r>
              <a:rPr spc="-40" dirty="0"/>
              <a:t>Role</a:t>
            </a:r>
            <a:r>
              <a:rPr dirty="0"/>
              <a:t> </a:t>
            </a:r>
            <a:r>
              <a:rPr spc="-5" dirty="0"/>
              <a:t>of	</a:t>
            </a:r>
            <a:r>
              <a:rPr dirty="0"/>
              <a:t>the </a:t>
            </a:r>
            <a:r>
              <a:rPr spc="-5" dirty="0"/>
              <a:t>Care</a:t>
            </a:r>
            <a:r>
              <a:rPr spc="-100" dirty="0"/>
              <a:t> </a:t>
            </a:r>
            <a:r>
              <a:rPr dirty="0"/>
              <a:t>Navigator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7479" y="1666239"/>
            <a:ext cx="6802120" cy="3495040"/>
          </a:xfrm>
          <a:prstGeom prst="rect">
            <a:avLst/>
          </a:prstGeom>
          <a:solidFill>
            <a:srgbClr val="D9B146"/>
          </a:solidFill>
        </p:spPr>
        <p:txBody>
          <a:bodyPr vert="horz" wrap="square" lIns="0" tIns="27940" rIns="0" bIns="0" rtlCol="0">
            <a:spAutoFit/>
          </a:bodyPr>
          <a:lstStyle/>
          <a:p>
            <a:pPr marL="1573530" indent="-267335">
              <a:lnSpc>
                <a:spcPct val="100000"/>
              </a:lnSpc>
              <a:spcBef>
                <a:spcPts val="220"/>
              </a:spcBef>
              <a:buFont typeface="Segoe UI Symbol"/>
              <a:buChar char="✓"/>
              <a:tabLst>
                <a:tab pos="1574165" algn="l"/>
              </a:tabLst>
            </a:pPr>
            <a:r>
              <a:rPr sz="2100" spc="-40" dirty="0">
                <a:latin typeface="Garamond"/>
                <a:cs typeface="Garamond"/>
              </a:rPr>
              <a:t>Works </a:t>
            </a:r>
            <a:r>
              <a:rPr sz="2100" dirty="0">
                <a:latin typeface="Garamond"/>
                <a:cs typeface="Garamond"/>
              </a:rPr>
              <a:t>with students to problem</a:t>
            </a:r>
            <a:r>
              <a:rPr sz="2100" spc="-40" dirty="0">
                <a:latin typeface="Garamond"/>
                <a:cs typeface="Garamond"/>
              </a:rPr>
              <a:t> </a:t>
            </a:r>
            <a:r>
              <a:rPr sz="2100" spc="-15" dirty="0">
                <a:latin typeface="Garamond"/>
                <a:cs typeface="Garamond"/>
              </a:rPr>
              <a:t>solve</a:t>
            </a:r>
            <a:endParaRPr sz="2100">
              <a:latin typeface="Garamond"/>
              <a:cs typeface="Garamond"/>
            </a:endParaRPr>
          </a:p>
          <a:p>
            <a:pPr marL="1924050" lvl="1" indent="-267335">
              <a:lnSpc>
                <a:spcPct val="100000"/>
              </a:lnSpc>
              <a:spcBef>
                <a:spcPts val="1100"/>
              </a:spcBef>
              <a:buFont typeface="Segoe UI Symbol"/>
              <a:buChar char="✓"/>
              <a:tabLst>
                <a:tab pos="1924685" algn="l"/>
              </a:tabLst>
            </a:pPr>
            <a:r>
              <a:rPr sz="2100" dirty="0">
                <a:latin typeface="Garamond"/>
                <a:cs typeface="Garamond"/>
              </a:rPr>
              <a:t>Connects students to</a:t>
            </a:r>
            <a:r>
              <a:rPr sz="2100" spc="-70" dirty="0">
                <a:latin typeface="Garamond"/>
                <a:cs typeface="Garamond"/>
              </a:rPr>
              <a:t> </a:t>
            </a:r>
            <a:r>
              <a:rPr sz="2100" spc="-5" dirty="0">
                <a:latin typeface="Garamond"/>
                <a:cs typeface="Garamond"/>
              </a:rPr>
              <a:t>resources</a:t>
            </a:r>
            <a:endParaRPr sz="2100">
              <a:latin typeface="Garamond"/>
              <a:cs typeface="Garamond"/>
            </a:endParaRPr>
          </a:p>
          <a:p>
            <a:pPr marL="1210310" indent="-267335">
              <a:lnSpc>
                <a:spcPct val="100000"/>
              </a:lnSpc>
              <a:spcBef>
                <a:spcPts val="1105"/>
              </a:spcBef>
              <a:buFont typeface="Segoe UI Symbol"/>
              <a:buChar char="✓"/>
              <a:tabLst>
                <a:tab pos="1210945" algn="l"/>
              </a:tabLst>
            </a:pPr>
            <a:r>
              <a:rPr sz="2100" spc="-5" dirty="0">
                <a:latin typeface="Garamond"/>
                <a:cs typeface="Garamond"/>
              </a:rPr>
              <a:t>Makes UTHSC </a:t>
            </a:r>
            <a:r>
              <a:rPr sz="2100" dirty="0">
                <a:latin typeface="Garamond"/>
                <a:cs typeface="Garamond"/>
              </a:rPr>
              <a:t>feel </a:t>
            </a:r>
            <a:r>
              <a:rPr sz="2100" spc="-10" dirty="0">
                <a:latin typeface="Garamond"/>
                <a:cs typeface="Garamond"/>
              </a:rPr>
              <a:t>like </a:t>
            </a:r>
            <a:r>
              <a:rPr sz="2100" dirty="0">
                <a:latin typeface="Garamond"/>
                <a:cs typeface="Garamond"/>
              </a:rPr>
              <a:t>a </a:t>
            </a:r>
            <a:r>
              <a:rPr sz="2100" spc="-5" dirty="0">
                <a:latin typeface="Garamond"/>
                <a:cs typeface="Garamond"/>
              </a:rPr>
              <a:t>smaller</a:t>
            </a:r>
            <a:r>
              <a:rPr sz="2100" spc="-75" dirty="0">
                <a:latin typeface="Garamond"/>
                <a:cs typeface="Garamond"/>
              </a:rPr>
              <a:t> </a:t>
            </a:r>
            <a:r>
              <a:rPr sz="2100" spc="-5" dirty="0">
                <a:latin typeface="Garamond"/>
                <a:cs typeface="Garamond"/>
              </a:rPr>
              <a:t>community</a:t>
            </a:r>
            <a:endParaRPr sz="2100">
              <a:latin typeface="Garamond"/>
              <a:cs typeface="Garamond"/>
            </a:endParaRPr>
          </a:p>
          <a:p>
            <a:pPr marL="2188845" lvl="1" indent="-267335">
              <a:lnSpc>
                <a:spcPct val="100000"/>
              </a:lnSpc>
              <a:spcBef>
                <a:spcPts val="1100"/>
              </a:spcBef>
              <a:buFont typeface="Segoe UI Symbol"/>
              <a:buChar char="✓"/>
              <a:tabLst>
                <a:tab pos="2188845" algn="l"/>
              </a:tabLst>
            </a:pPr>
            <a:r>
              <a:rPr sz="2100" spc="-5" dirty="0">
                <a:latin typeface="Garamond"/>
                <a:cs typeface="Garamond"/>
              </a:rPr>
              <a:t>Provides </a:t>
            </a:r>
            <a:r>
              <a:rPr sz="2100" spc="10" dirty="0">
                <a:latin typeface="Garamond"/>
                <a:cs typeface="Garamond"/>
              </a:rPr>
              <a:t>ongoing</a:t>
            </a:r>
            <a:r>
              <a:rPr sz="2100" spc="-55" dirty="0">
                <a:latin typeface="Garamond"/>
                <a:cs typeface="Garamond"/>
              </a:rPr>
              <a:t> </a:t>
            </a:r>
            <a:r>
              <a:rPr sz="2100" spc="5" dirty="0">
                <a:latin typeface="Garamond"/>
                <a:cs typeface="Garamond"/>
              </a:rPr>
              <a:t>support</a:t>
            </a:r>
            <a:endParaRPr sz="2100">
              <a:latin typeface="Garamond"/>
              <a:cs typeface="Garamond"/>
            </a:endParaRPr>
          </a:p>
          <a:p>
            <a:pPr marL="1324610" indent="-267335">
              <a:lnSpc>
                <a:spcPct val="100000"/>
              </a:lnSpc>
              <a:spcBef>
                <a:spcPts val="1120"/>
              </a:spcBef>
              <a:buFont typeface="Segoe UI Symbol"/>
              <a:buChar char="✓"/>
              <a:tabLst>
                <a:tab pos="1325245" algn="l"/>
              </a:tabLst>
            </a:pPr>
            <a:r>
              <a:rPr sz="2100" dirty="0">
                <a:latin typeface="Garamond"/>
                <a:cs typeface="Garamond"/>
              </a:rPr>
              <a:t>Is a </a:t>
            </a:r>
            <a:r>
              <a:rPr sz="2100" spc="-5" dirty="0">
                <a:latin typeface="Garamond"/>
                <a:cs typeface="Garamond"/>
              </a:rPr>
              <a:t>resource </a:t>
            </a:r>
            <a:r>
              <a:rPr sz="2100" dirty="0">
                <a:latin typeface="Garamond"/>
                <a:cs typeface="Garamond"/>
              </a:rPr>
              <a:t>for </a:t>
            </a:r>
            <a:r>
              <a:rPr sz="2100" spc="-25" dirty="0">
                <a:latin typeface="Garamond"/>
                <a:cs typeface="Garamond"/>
              </a:rPr>
              <a:t>faculty, </a:t>
            </a:r>
            <a:r>
              <a:rPr sz="2100" spc="-5" dirty="0">
                <a:latin typeface="Garamond"/>
                <a:cs typeface="Garamond"/>
              </a:rPr>
              <a:t>staff, </a:t>
            </a:r>
            <a:r>
              <a:rPr sz="2100" dirty="0">
                <a:latin typeface="Garamond"/>
                <a:cs typeface="Garamond"/>
              </a:rPr>
              <a:t>and</a:t>
            </a:r>
            <a:r>
              <a:rPr sz="2100" spc="-100" dirty="0">
                <a:latin typeface="Garamond"/>
                <a:cs typeface="Garamond"/>
              </a:rPr>
              <a:t> </a:t>
            </a:r>
            <a:r>
              <a:rPr sz="2100" dirty="0">
                <a:latin typeface="Garamond"/>
                <a:cs typeface="Garamond"/>
              </a:rPr>
              <a:t>students</a:t>
            </a:r>
            <a:endParaRPr sz="2100">
              <a:latin typeface="Garamond"/>
              <a:cs typeface="Garamond"/>
            </a:endParaRPr>
          </a:p>
          <a:p>
            <a:pPr marL="770890" indent="-267335">
              <a:lnSpc>
                <a:spcPct val="100000"/>
              </a:lnSpc>
              <a:spcBef>
                <a:spcPts val="1100"/>
              </a:spcBef>
              <a:buFont typeface="Segoe UI Symbol"/>
              <a:buChar char="✓"/>
              <a:tabLst>
                <a:tab pos="771525" algn="l"/>
              </a:tabLst>
            </a:pPr>
            <a:r>
              <a:rPr sz="2100" dirty="0">
                <a:latin typeface="Garamond"/>
                <a:cs typeface="Garamond"/>
              </a:rPr>
              <a:t>Helps promote the safety of </a:t>
            </a:r>
            <a:r>
              <a:rPr sz="2100" spc="-5" dirty="0">
                <a:latin typeface="Garamond"/>
                <a:cs typeface="Garamond"/>
              </a:rPr>
              <a:t>our UTHSC</a:t>
            </a:r>
            <a:r>
              <a:rPr sz="2100" spc="-350" dirty="0">
                <a:latin typeface="Garamond"/>
                <a:cs typeface="Garamond"/>
              </a:rPr>
              <a:t> </a:t>
            </a:r>
            <a:r>
              <a:rPr sz="2100" spc="-5" dirty="0">
                <a:latin typeface="Garamond"/>
                <a:cs typeface="Garamond"/>
              </a:rPr>
              <a:t>community</a:t>
            </a:r>
            <a:endParaRPr sz="2100">
              <a:latin typeface="Garamond"/>
              <a:cs typeface="Garamond"/>
            </a:endParaRPr>
          </a:p>
          <a:p>
            <a:pPr marL="755650" indent="-267335">
              <a:lnSpc>
                <a:spcPts val="2510"/>
              </a:lnSpc>
              <a:spcBef>
                <a:spcPts val="1105"/>
              </a:spcBef>
              <a:buFont typeface="Segoe UI Symbol"/>
              <a:buChar char="✓"/>
              <a:tabLst>
                <a:tab pos="756285" algn="l"/>
              </a:tabLst>
            </a:pPr>
            <a:r>
              <a:rPr sz="2100" spc="-40" dirty="0">
                <a:latin typeface="Garamond"/>
                <a:cs typeface="Garamond"/>
              </a:rPr>
              <a:t>Works </a:t>
            </a:r>
            <a:r>
              <a:rPr sz="2100" dirty="0">
                <a:latin typeface="Garamond"/>
                <a:cs typeface="Garamond"/>
              </a:rPr>
              <a:t>hand in hand with the </a:t>
            </a:r>
            <a:r>
              <a:rPr sz="2100" spc="-5" dirty="0">
                <a:latin typeface="Garamond"/>
                <a:cs typeface="Garamond"/>
              </a:rPr>
              <a:t>CARE </a:t>
            </a:r>
            <a:r>
              <a:rPr sz="2100" spc="-30" dirty="0">
                <a:latin typeface="Garamond"/>
                <a:cs typeface="Garamond"/>
              </a:rPr>
              <a:t>Team </a:t>
            </a:r>
            <a:r>
              <a:rPr sz="2100" dirty="0">
                <a:latin typeface="Garamond"/>
                <a:cs typeface="Garamond"/>
              </a:rPr>
              <a:t>to</a:t>
            </a:r>
            <a:r>
              <a:rPr sz="2100" spc="-5" dirty="0">
                <a:latin typeface="Garamond"/>
                <a:cs typeface="Garamond"/>
              </a:rPr>
              <a:t> </a:t>
            </a:r>
            <a:r>
              <a:rPr sz="2100" dirty="0">
                <a:latin typeface="Garamond"/>
                <a:cs typeface="Garamond"/>
              </a:rPr>
              <a:t>support</a:t>
            </a:r>
            <a:endParaRPr sz="2100">
              <a:latin typeface="Garamond"/>
              <a:cs typeface="Garamond"/>
            </a:endParaRPr>
          </a:p>
          <a:p>
            <a:pPr marL="2971165">
              <a:lnSpc>
                <a:spcPts val="2510"/>
              </a:lnSpc>
            </a:pPr>
            <a:r>
              <a:rPr sz="2100" dirty="0">
                <a:latin typeface="Garamond"/>
                <a:cs typeface="Garamond"/>
              </a:rPr>
              <a:t>students</a:t>
            </a:r>
            <a:endParaRPr sz="21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1775" y="5080254"/>
            <a:ext cx="578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47159" y="5577840"/>
            <a:ext cx="4297680" cy="109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2129" y="2420620"/>
              <a:ext cx="5192395" cy="0"/>
            </a:xfrm>
            <a:custGeom>
              <a:avLst/>
              <a:gdLst/>
              <a:ahLst/>
              <a:cxnLst/>
              <a:rect l="l" t="t" r="r" b="b"/>
              <a:pathLst>
                <a:path w="5192395">
                  <a:moveTo>
                    <a:pt x="0" y="0"/>
                  </a:moveTo>
                  <a:lnTo>
                    <a:pt x="5192141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63155" y="1241171"/>
            <a:ext cx="20669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80" dirty="0"/>
              <a:t>Your</a:t>
            </a:r>
            <a:r>
              <a:rPr sz="4400" spc="-85" dirty="0"/>
              <a:t> </a:t>
            </a:r>
            <a:r>
              <a:rPr sz="4400" spc="-10" dirty="0"/>
              <a:t>role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1064260" y="1064260"/>
            <a:ext cx="9831705" cy="4574540"/>
            <a:chOff x="1064260" y="1064260"/>
            <a:chExt cx="9831705" cy="4574540"/>
          </a:xfrm>
        </p:grpSpPr>
        <p:sp>
          <p:nvSpPr>
            <p:cNvPr id="8" name="object 8"/>
            <p:cNvSpPr/>
            <p:nvPr/>
          </p:nvSpPr>
          <p:spPr>
            <a:xfrm>
              <a:off x="1093470" y="1093470"/>
              <a:ext cx="4518660" cy="4516120"/>
            </a:xfrm>
            <a:custGeom>
              <a:avLst/>
              <a:gdLst/>
              <a:ahLst/>
              <a:cxnLst/>
              <a:rect l="l" t="t" r="r" b="b"/>
              <a:pathLst>
                <a:path w="4518660" h="4516120">
                  <a:moveTo>
                    <a:pt x="4518659" y="0"/>
                  </a:moveTo>
                  <a:lnTo>
                    <a:pt x="0" y="0"/>
                  </a:lnTo>
                  <a:lnTo>
                    <a:pt x="0" y="4516120"/>
                  </a:lnTo>
                  <a:lnTo>
                    <a:pt x="4518659" y="4516120"/>
                  </a:lnTo>
                  <a:lnTo>
                    <a:pt x="4518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4260" y="1064259"/>
              <a:ext cx="4577080" cy="4574540"/>
            </a:xfrm>
            <a:custGeom>
              <a:avLst/>
              <a:gdLst/>
              <a:ahLst/>
              <a:cxnLst/>
              <a:rect l="l" t="t" r="r" b="b"/>
              <a:pathLst>
                <a:path w="4577080" h="4574540">
                  <a:moveTo>
                    <a:pt x="4530344" y="46990"/>
                  </a:moveTo>
                  <a:lnTo>
                    <a:pt x="4518660" y="46990"/>
                  </a:lnTo>
                  <a:lnTo>
                    <a:pt x="4518660" y="58420"/>
                  </a:lnTo>
                  <a:lnTo>
                    <a:pt x="4518660" y="4516120"/>
                  </a:lnTo>
                  <a:lnTo>
                    <a:pt x="58420" y="4516120"/>
                  </a:lnTo>
                  <a:lnTo>
                    <a:pt x="58420" y="58420"/>
                  </a:lnTo>
                  <a:lnTo>
                    <a:pt x="4518660" y="58420"/>
                  </a:lnTo>
                  <a:lnTo>
                    <a:pt x="451866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16120"/>
                  </a:lnTo>
                  <a:lnTo>
                    <a:pt x="46736" y="4527550"/>
                  </a:lnTo>
                  <a:lnTo>
                    <a:pt x="4530344" y="4527550"/>
                  </a:lnTo>
                  <a:lnTo>
                    <a:pt x="4530344" y="4516132"/>
                  </a:lnTo>
                  <a:lnTo>
                    <a:pt x="4530344" y="58420"/>
                  </a:lnTo>
                  <a:lnTo>
                    <a:pt x="4530344" y="46990"/>
                  </a:lnTo>
                  <a:close/>
                </a:path>
                <a:path w="4577080" h="4574540">
                  <a:moveTo>
                    <a:pt x="4577080" y="0"/>
                  </a:moveTo>
                  <a:lnTo>
                    <a:pt x="4542028" y="0"/>
                  </a:lnTo>
                  <a:lnTo>
                    <a:pt x="4542028" y="35560"/>
                  </a:lnTo>
                  <a:lnTo>
                    <a:pt x="4542028" y="4538980"/>
                  </a:lnTo>
                  <a:lnTo>
                    <a:pt x="35052" y="4538980"/>
                  </a:lnTo>
                  <a:lnTo>
                    <a:pt x="35052" y="35560"/>
                  </a:lnTo>
                  <a:lnTo>
                    <a:pt x="4542028" y="35560"/>
                  </a:lnTo>
                  <a:lnTo>
                    <a:pt x="454202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38980"/>
                  </a:lnTo>
                  <a:lnTo>
                    <a:pt x="0" y="4574540"/>
                  </a:lnTo>
                  <a:lnTo>
                    <a:pt x="4577080" y="4574540"/>
                  </a:lnTo>
                  <a:lnTo>
                    <a:pt x="4577080" y="4539500"/>
                  </a:lnTo>
                  <a:lnTo>
                    <a:pt x="4577080" y="4538980"/>
                  </a:lnTo>
                  <a:lnTo>
                    <a:pt x="4577080" y="35560"/>
                  </a:lnTo>
                  <a:lnTo>
                    <a:pt x="4577080" y="35052"/>
                  </a:lnTo>
                  <a:lnTo>
                    <a:pt x="457708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2240" y="1480820"/>
              <a:ext cx="3876040" cy="3718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3460" y="2400300"/>
              <a:ext cx="4802505" cy="0"/>
            </a:xfrm>
            <a:custGeom>
              <a:avLst/>
              <a:gdLst/>
              <a:ahLst/>
              <a:cxnLst/>
              <a:rect l="l" t="t" r="r" b="b"/>
              <a:pathLst>
                <a:path w="4802505">
                  <a:moveTo>
                    <a:pt x="0" y="0"/>
                  </a:moveTo>
                  <a:lnTo>
                    <a:pt x="4802123" y="0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74359" y="2532634"/>
            <a:ext cx="4626610" cy="29959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9085" marR="80010" indent="-287020">
              <a:lnSpc>
                <a:spcPct val="89900"/>
              </a:lnSpc>
              <a:spcBef>
                <a:spcPts val="390"/>
              </a:spcBef>
              <a:buClr>
                <a:srgbClr val="D9B146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Segoe UI Symbol"/>
                <a:cs typeface="Segoe UI Symbol"/>
              </a:rPr>
              <a:t>➢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Recognize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warning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signs •</a:t>
            </a:r>
            <a:r>
              <a:rPr sz="2400" spc="-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Often 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you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are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FIRST person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to 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recognize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a student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distress</a:t>
            </a:r>
            <a:endParaRPr sz="2400">
              <a:latin typeface="Garamond"/>
              <a:cs typeface="Garamond"/>
            </a:endParaRPr>
          </a:p>
          <a:p>
            <a:pPr marL="299085" marR="5080" indent="-287020">
              <a:lnSpc>
                <a:spcPct val="90000"/>
              </a:lnSpc>
              <a:spcBef>
                <a:spcPts val="1190"/>
              </a:spcBef>
              <a:buClr>
                <a:srgbClr val="D9B146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Segoe UI Symbol"/>
                <a:cs typeface="Segoe UI Symbol"/>
              </a:rPr>
              <a:t>➢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Refer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student •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CARE 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Team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• 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Counseling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Services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•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Other campus 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partners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support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pathways</a:t>
            </a:r>
            <a:endParaRPr sz="2400">
              <a:latin typeface="Garamond"/>
              <a:cs typeface="Garamond"/>
            </a:endParaRPr>
          </a:p>
          <a:p>
            <a:pPr marL="299720" indent="-287020">
              <a:lnSpc>
                <a:spcPts val="2730"/>
              </a:lnSpc>
              <a:spcBef>
                <a:spcPts val="900"/>
              </a:spcBef>
              <a:buClr>
                <a:srgbClr val="D9B146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Segoe UI Symbol"/>
                <a:cs typeface="Segoe UI Symbol"/>
              </a:rPr>
              <a:t>➢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Encourage student to</a:t>
            </a:r>
            <a:r>
              <a:rPr sz="2400" spc="-1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seek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ts val="2730"/>
              </a:lnSpc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support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66870" y="3710940"/>
              <a:ext cx="6008370" cy="0"/>
            </a:xfrm>
            <a:custGeom>
              <a:avLst/>
              <a:gdLst/>
              <a:ahLst/>
              <a:cxnLst/>
              <a:rect l="l" t="t" r="r" b="b"/>
              <a:pathLst>
                <a:path w="6008370">
                  <a:moveTo>
                    <a:pt x="0" y="0"/>
                  </a:moveTo>
                  <a:lnTo>
                    <a:pt x="6008243" y="0"/>
                  </a:lnTo>
                </a:path>
              </a:pathLst>
            </a:custGeom>
            <a:ln w="15239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6870" y="3522979"/>
              <a:ext cx="5341620" cy="0"/>
            </a:xfrm>
            <a:custGeom>
              <a:avLst/>
              <a:gdLst/>
              <a:ahLst/>
              <a:cxnLst/>
              <a:rect l="l" t="t" r="r" b="b"/>
              <a:pathLst>
                <a:path w="5341620">
                  <a:moveTo>
                    <a:pt x="0" y="0"/>
                  </a:moveTo>
                  <a:lnTo>
                    <a:pt x="5341238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89460" cy="685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77359" y="1318259"/>
            <a:ext cx="6178550" cy="198945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065" marR="5080" indent="-3175" algn="ctr">
              <a:lnSpc>
                <a:spcPct val="90100"/>
              </a:lnSpc>
              <a:spcBef>
                <a:spcPts val="645"/>
              </a:spcBef>
            </a:pPr>
            <a:r>
              <a:rPr sz="4600" dirty="0"/>
              <a:t>Will the student </a:t>
            </a:r>
            <a:r>
              <a:rPr sz="4600" spc="-25" dirty="0"/>
              <a:t>know </a:t>
            </a:r>
            <a:r>
              <a:rPr sz="4600" dirty="0"/>
              <a:t>I  </a:t>
            </a:r>
            <a:r>
              <a:rPr sz="4600" spc="-25" dirty="0"/>
              <a:t>was </a:t>
            </a:r>
            <a:r>
              <a:rPr sz="4600" dirty="0"/>
              <a:t>the </a:t>
            </a:r>
            <a:r>
              <a:rPr sz="4600" spc="-5" dirty="0"/>
              <a:t>one </a:t>
            </a:r>
            <a:r>
              <a:rPr sz="4600" dirty="0"/>
              <a:t>who</a:t>
            </a:r>
            <a:r>
              <a:rPr sz="4600" spc="-35" dirty="0"/>
              <a:t> </a:t>
            </a:r>
            <a:r>
              <a:rPr sz="4600" spc="-5" dirty="0"/>
              <a:t>contacted  </a:t>
            </a:r>
            <a:r>
              <a:rPr sz="4600" spc="-10" dirty="0"/>
              <a:t>Campus</a:t>
            </a:r>
            <a:r>
              <a:rPr sz="4600" spc="10" dirty="0"/>
              <a:t> </a:t>
            </a:r>
            <a:r>
              <a:rPr sz="4600" spc="-5" dirty="0"/>
              <a:t>Cares?</a:t>
            </a:r>
            <a:endParaRPr sz="4600"/>
          </a:p>
        </p:txBody>
      </p:sp>
      <p:sp>
        <p:nvSpPr>
          <p:cNvPr id="9" name="object 9"/>
          <p:cNvSpPr txBox="1"/>
          <p:nvPr/>
        </p:nvSpPr>
        <p:spPr>
          <a:xfrm>
            <a:off x="4746878" y="3671823"/>
            <a:ext cx="6236335" cy="176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100" spc="-90" dirty="0">
                <a:latin typeface="Garamond"/>
                <a:cs typeface="Garamond"/>
              </a:rPr>
              <a:t>We </a:t>
            </a:r>
            <a:r>
              <a:rPr sz="2100" dirty="0">
                <a:latin typeface="Garamond"/>
                <a:cs typeface="Garamond"/>
              </a:rPr>
              <a:t>keep the identity of those who call </a:t>
            </a:r>
            <a:r>
              <a:rPr sz="2100" spc="-5" dirty="0">
                <a:latin typeface="Garamond"/>
                <a:cs typeface="Garamond"/>
              </a:rPr>
              <a:t>us </a:t>
            </a:r>
            <a:r>
              <a:rPr sz="2100" dirty="0">
                <a:latin typeface="Garamond"/>
                <a:cs typeface="Garamond"/>
              </a:rPr>
              <a:t>anonymous to the  student, </a:t>
            </a:r>
            <a:r>
              <a:rPr sz="2100" spc="-5" dirty="0">
                <a:latin typeface="Garamond"/>
                <a:cs typeface="Garamond"/>
              </a:rPr>
              <a:t>unless you express </a:t>
            </a:r>
            <a:r>
              <a:rPr sz="2100" dirty="0">
                <a:latin typeface="Garamond"/>
                <a:cs typeface="Garamond"/>
              </a:rPr>
              <a:t>that </a:t>
            </a:r>
            <a:r>
              <a:rPr sz="2100" spc="-5" dirty="0">
                <a:latin typeface="Garamond"/>
                <a:cs typeface="Garamond"/>
              </a:rPr>
              <a:t>you want </a:t>
            </a:r>
            <a:r>
              <a:rPr sz="2100" dirty="0">
                <a:latin typeface="Garamond"/>
                <a:cs typeface="Garamond"/>
              </a:rPr>
              <a:t>the student to  </a:t>
            </a:r>
            <a:r>
              <a:rPr sz="2100" spc="-5" dirty="0">
                <a:latin typeface="Garamond"/>
                <a:cs typeface="Garamond"/>
              </a:rPr>
              <a:t>know </a:t>
            </a:r>
            <a:r>
              <a:rPr sz="2100" dirty="0">
                <a:latin typeface="Garamond"/>
                <a:cs typeface="Garamond"/>
              </a:rPr>
              <a:t>that </a:t>
            </a:r>
            <a:r>
              <a:rPr sz="2100" spc="-5" dirty="0">
                <a:latin typeface="Garamond"/>
                <a:cs typeface="Garamond"/>
              </a:rPr>
              <a:t>you reached out </a:t>
            </a:r>
            <a:r>
              <a:rPr sz="2100" dirty="0">
                <a:latin typeface="Garamond"/>
                <a:cs typeface="Garamond"/>
              </a:rPr>
              <a:t>to</a:t>
            </a:r>
            <a:r>
              <a:rPr sz="2100" spc="-80" dirty="0">
                <a:latin typeface="Garamond"/>
                <a:cs typeface="Garamond"/>
              </a:rPr>
              <a:t> </a:t>
            </a:r>
            <a:r>
              <a:rPr sz="2100" spc="-40" dirty="0">
                <a:latin typeface="Garamond"/>
                <a:cs typeface="Garamond"/>
              </a:rPr>
              <a:t>us.</a:t>
            </a:r>
            <a:endParaRPr sz="21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sz="2100" dirty="0">
                <a:latin typeface="Garamond"/>
                <a:cs typeface="Garamond"/>
              </a:rPr>
              <a:t>Once </a:t>
            </a:r>
            <a:r>
              <a:rPr sz="2100" spc="-10" dirty="0">
                <a:latin typeface="Garamond"/>
                <a:cs typeface="Garamond"/>
              </a:rPr>
              <a:t>we </a:t>
            </a:r>
            <a:r>
              <a:rPr sz="2100" dirty="0">
                <a:latin typeface="Garamond"/>
                <a:cs typeface="Garamond"/>
              </a:rPr>
              <a:t>meet </a:t>
            </a:r>
            <a:r>
              <a:rPr sz="2100" spc="-5" dirty="0">
                <a:latin typeface="Garamond"/>
                <a:cs typeface="Garamond"/>
              </a:rPr>
              <a:t>with </a:t>
            </a:r>
            <a:r>
              <a:rPr sz="2100" dirty="0">
                <a:latin typeface="Garamond"/>
                <a:cs typeface="Garamond"/>
              </a:rPr>
              <a:t>a student </a:t>
            </a:r>
            <a:r>
              <a:rPr sz="2100" spc="-10" dirty="0">
                <a:latin typeface="Garamond"/>
                <a:cs typeface="Garamond"/>
              </a:rPr>
              <a:t>we </a:t>
            </a:r>
            <a:r>
              <a:rPr sz="2100" spc="-5" dirty="0">
                <a:latin typeface="Garamond"/>
                <a:cs typeface="Garamond"/>
              </a:rPr>
              <a:t>may </a:t>
            </a:r>
            <a:r>
              <a:rPr sz="2100" dirty="0">
                <a:latin typeface="Garamond"/>
                <a:cs typeface="Garamond"/>
              </a:rPr>
              <a:t>be limited in</a:t>
            </a:r>
            <a:r>
              <a:rPr sz="2100" spc="-145" dirty="0">
                <a:latin typeface="Garamond"/>
                <a:cs typeface="Garamond"/>
              </a:rPr>
              <a:t> </a:t>
            </a:r>
            <a:r>
              <a:rPr sz="2100" spc="-5" dirty="0">
                <a:latin typeface="Garamond"/>
                <a:cs typeface="Garamond"/>
              </a:rPr>
              <a:t>our</a:t>
            </a:r>
            <a:endParaRPr sz="21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2100" dirty="0">
                <a:latin typeface="Garamond"/>
                <a:cs typeface="Garamond"/>
              </a:rPr>
              <a:t>ability to </a:t>
            </a:r>
            <a:r>
              <a:rPr sz="2100" spc="-5" dirty="0">
                <a:latin typeface="Garamond"/>
                <a:cs typeface="Garamond"/>
              </a:rPr>
              <a:t>share </a:t>
            </a:r>
            <a:r>
              <a:rPr sz="2100" spc="5" dirty="0">
                <a:latin typeface="Garamond"/>
                <a:cs typeface="Garamond"/>
              </a:rPr>
              <a:t>information </a:t>
            </a:r>
            <a:r>
              <a:rPr sz="2100" spc="-5" dirty="0">
                <a:latin typeface="Garamond"/>
                <a:cs typeface="Garamond"/>
              </a:rPr>
              <a:t>due </a:t>
            </a:r>
            <a:r>
              <a:rPr sz="2100" dirty="0">
                <a:latin typeface="Garamond"/>
                <a:cs typeface="Garamond"/>
              </a:rPr>
              <a:t>to </a:t>
            </a:r>
            <a:r>
              <a:rPr sz="2100" spc="-35" dirty="0">
                <a:latin typeface="Garamond"/>
                <a:cs typeface="Garamond"/>
              </a:rPr>
              <a:t>FERPA</a:t>
            </a:r>
            <a:r>
              <a:rPr sz="2100" spc="-95" dirty="0">
                <a:latin typeface="Garamond"/>
                <a:cs typeface="Garamond"/>
              </a:rPr>
              <a:t> </a:t>
            </a:r>
            <a:r>
              <a:rPr sz="2100" dirty="0">
                <a:latin typeface="Garamond"/>
                <a:cs typeface="Garamond"/>
              </a:rPr>
              <a:t>regulations</a:t>
            </a:r>
            <a:endParaRPr sz="2100">
              <a:latin typeface="Garamond"/>
              <a:cs typeface="Garamon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64260" y="1064260"/>
            <a:ext cx="9862820" cy="4594860"/>
            <a:chOff x="1064260" y="1064260"/>
            <a:chExt cx="9862820" cy="4594860"/>
          </a:xfrm>
        </p:grpSpPr>
        <p:sp>
          <p:nvSpPr>
            <p:cNvPr id="11" name="object 11"/>
            <p:cNvSpPr/>
            <p:nvPr/>
          </p:nvSpPr>
          <p:spPr>
            <a:xfrm>
              <a:off x="1093470" y="1093470"/>
              <a:ext cx="3073400" cy="4536440"/>
            </a:xfrm>
            <a:custGeom>
              <a:avLst/>
              <a:gdLst/>
              <a:ahLst/>
              <a:cxnLst/>
              <a:rect l="l" t="t" r="r" b="b"/>
              <a:pathLst>
                <a:path w="3073400" h="4536440">
                  <a:moveTo>
                    <a:pt x="3073400" y="0"/>
                  </a:moveTo>
                  <a:lnTo>
                    <a:pt x="0" y="0"/>
                  </a:lnTo>
                  <a:lnTo>
                    <a:pt x="0" y="4536440"/>
                  </a:lnTo>
                  <a:lnTo>
                    <a:pt x="3073400" y="4536440"/>
                  </a:lnTo>
                  <a:lnTo>
                    <a:pt x="307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4260" y="1064259"/>
              <a:ext cx="3131820" cy="4594860"/>
            </a:xfrm>
            <a:custGeom>
              <a:avLst/>
              <a:gdLst/>
              <a:ahLst/>
              <a:cxnLst/>
              <a:rect l="l" t="t" r="r" b="b"/>
              <a:pathLst>
                <a:path w="3131820" h="4594860">
                  <a:moveTo>
                    <a:pt x="3085084" y="46990"/>
                  </a:moveTo>
                  <a:lnTo>
                    <a:pt x="3073400" y="46990"/>
                  </a:lnTo>
                  <a:lnTo>
                    <a:pt x="3073400" y="58420"/>
                  </a:lnTo>
                  <a:lnTo>
                    <a:pt x="3073400" y="4536440"/>
                  </a:lnTo>
                  <a:lnTo>
                    <a:pt x="58420" y="4536440"/>
                  </a:lnTo>
                  <a:lnTo>
                    <a:pt x="58420" y="58420"/>
                  </a:lnTo>
                  <a:lnTo>
                    <a:pt x="3073400" y="58420"/>
                  </a:lnTo>
                  <a:lnTo>
                    <a:pt x="307340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36440"/>
                  </a:lnTo>
                  <a:lnTo>
                    <a:pt x="46736" y="4547870"/>
                  </a:lnTo>
                  <a:lnTo>
                    <a:pt x="3085084" y="4547870"/>
                  </a:lnTo>
                  <a:lnTo>
                    <a:pt x="3085084" y="4536440"/>
                  </a:lnTo>
                  <a:lnTo>
                    <a:pt x="3085084" y="58420"/>
                  </a:lnTo>
                  <a:lnTo>
                    <a:pt x="3085084" y="46990"/>
                  </a:lnTo>
                  <a:close/>
                </a:path>
                <a:path w="3131820" h="4594860">
                  <a:moveTo>
                    <a:pt x="3131820" y="0"/>
                  </a:moveTo>
                  <a:lnTo>
                    <a:pt x="3096768" y="0"/>
                  </a:lnTo>
                  <a:lnTo>
                    <a:pt x="3096768" y="35560"/>
                  </a:lnTo>
                  <a:lnTo>
                    <a:pt x="3096768" y="4559300"/>
                  </a:lnTo>
                  <a:lnTo>
                    <a:pt x="35052" y="4559300"/>
                  </a:lnTo>
                  <a:lnTo>
                    <a:pt x="35052" y="35560"/>
                  </a:lnTo>
                  <a:lnTo>
                    <a:pt x="3096768" y="35560"/>
                  </a:lnTo>
                  <a:lnTo>
                    <a:pt x="309676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59300"/>
                  </a:lnTo>
                  <a:lnTo>
                    <a:pt x="0" y="4594860"/>
                  </a:lnTo>
                  <a:lnTo>
                    <a:pt x="3131820" y="4594860"/>
                  </a:lnTo>
                  <a:lnTo>
                    <a:pt x="3131820" y="4559808"/>
                  </a:lnTo>
                  <a:lnTo>
                    <a:pt x="3131820" y="4559300"/>
                  </a:lnTo>
                  <a:lnTo>
                    <a:pt x="3131820" y="35560"/>
                  </a:lnTo>
                  <a:lnTo>
                    <a:pt x="3131820" y="35052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51732" y="1725582"/>
              <a:ext cx="1956286" cy="11814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57300" y="3522980"/>
              <a:ext cx="2743200" cy="698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600" y="3522980"/>
              <a:ext cx="6126480" cy="0"/>
            </a:xfrm>
            <a:custGeom>
              <a:avLst/>
              <a:gdLst/>
              <a:ahLst/>
              <a:cxnLst/>
              <a:rect l="l" t="t" r="r" b="b"/>
              <a:pathLst>
                <a:path w="6126480">
                  <a:moveTo>
                    <a:pt x="0" y="0"/>
                  </a:moveTo>
                  <a:lnTo>
                    <a:pt x="6126480" y="0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069329" y="3710940"/>
              <a:ext cx="4105910" cy="0"/>
            </a:xfrm>
            <a:custGeom>
              <a:avLst/>
              <a:gdLst/>
              <a:ahLst/>
              <a:cxnLst/>
              <a:rect l="l" t="t" r="r" b="b"/>
              <a:pathLst>
                <a:path w="4105909">
                  <a:moveTo>
                    <a:pt x="0" y="0"/>
                  </a:moveTo>
                  <a:lnTo>
                    <a:pt x="4105783" y="0"/>
                  </a:lnTo>
                </a:path>
              </a:pathLst>
            </a:custGeom>
            <a:ln w="15239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69329" y="3522979"/>
              <a:ext cx="3439160" cy="0"/>
            </a:xfrm>
            <a:custGeom>
              <a:avLst/>
              <a:gdLst/>
              <a:ahLst/>
              <a:cxnLst/>
              <a:rect l="l" t="t" r="r" b="b"/>
              <a:pathLst>
                <a:path w="3439159">
                  <a:moveTo>
                    <a:pt x="0" y="0"/>
                  </a:moveTo>
                  <a:lnTo>
                    <a:pt x="3438779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7795" marR="5080" indent="-981075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What </a:t>
            </a:r>
            <a:r>
              <a:rPr spc="-5" dirty="0"/>
              <a:t>Are</a:t>
            </a:r>
            <a:r>
              <a:rPr spc="-120" dirty="0"/>
              <a:t> </a:t>
            </a:r>
            <a:r>
              <a:rPr spc="5" dirty="0"/>
              <a:t>the  </a:t>
            </a:r>
            <a:r>
              <a:rPr dirty="0"/>
              <a:t>Signs?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64260" y="1064260"/>
            <a:ext cx="10010140" cy="4574540"/>
            <a:chOff x="1064260" y="1064260"/>
            <a:chExt cx="10010140" cy="4574540"/>
          </a:xfrm>
        </p:grpSpPr>
        <p:sp>
          <p:nvSpPr>
            <p:cNvPr id="9" name="object 9"/>
            <p:cNvSpPr/>
            <p:nvPr/>
          </p:nvSpPr>
          <p:spPr>
            <a:xfrm>
              <a:off x="1093470" y="1093470"/>
              <a:ext cx="4975860" cy="4516120"/>
            </a:xfrm>
            <a:custGeom>
              <a:avLst/>
              <a:gdLst/>
              <a:ahLst/>
              <a:cxnLst/>
              <a:rect l="l" t="t" r="r" b="b"/>
              <a:pathLst>
                <a:path w="4975860" h="4516120">
                  <a:moveTo>
                    <a:pt x="4975859" y="0"/>
                  </a:moveTo>
                  <a:lnTo>
                    <a:pt x="0" y="0"/>
                  </a:lnTo>
                  <a:lnTo>
                    <a:pt x="0" y="4516120"/>
                  </a:lnTo>
                  <a:lnTo>
                    <a:pt x="4975859" y="4516120"/>
                  </a:lnTo>
                  <a:lnTo>
                    <a:pt x="4975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4260" y="1064259"/>
              <a:ext cx="5034280" cy="4574540"/>
            </a:xfrm>
            <a:custGeom>
              <a:avLst/>
              <a:gdLst/>
              <a:ahLst/>
              <a:cxnLst/>
              <a:rect l="l" t="t" r="r" b="b"/>
              <a:pathLst>
                <a:path w="5034280" h="4574540">
                  <a:moveTo>
                    <a:pt x="4987544" y="46990"/>
                  </a:moveTo>
                  <a:lnTo>
                    <a:pt x="4975860" y="46990"/>
                  </a:lnTo>
                  <a:lnTo>
                    <a:pt x="4975860" y="58420"/>
                  </a:lnTo>
                  <a:lnTo>
                    <a:pt x="4975860" y="4516120"/>
                  </a:lnTo>
                  <a:lnTo>
                    <a:pt x="58420" y="4516120"/>
                  </a:lnTo>
                  <a:lnTo>
                    <a:pt x="58420" y="58420"/>
                  </a:lnTo>
                  <a:lnTo>
                    <a:pt x="4975860" y="58420"/>
                  </a:lnTo>
                  <a:lnTo>
                    <a:pt x="497586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16120"/>
                  </a:lnTo>
                  <a:lnTo>
                    <a:pt x="46736" y="4527550"/>
                  </a:lnTo>
                  <a:lnTo>
                    <a:pt x="4987544" y="4527550"/>
                  </a:lnTo>
                  <a:lnTo>
                    <a:pt x="4987544" y="4516120"/>
                  </a:lnTo>
                  <a:lnTo>
                    <a:pt x="4987544" y="58420"/>
                  </a:lnTo>
                  <a:lnTo>
                    <a:pt x="4987544" y="46990"/>
                  </a:lnTo>
                  <a:close/>
                </a:path>
                <a:path w="5034280" h="4574540">
                  <a:moveTo>
                    <a:pt x="5034280" y="0"/>
                  </a:moveTo>
                  <a:lnTo>
                    <a:pt x="4999228" y="0"/>
                  </a:lnTo>
                  <a:lnTo>
                    <a:pt x="4999228" y="35560"/>
                  </a:lnTo>
                  <a:lnTo>
                    <a:pt x="4999228" y="4538980"/>
                  </a:lnTo>
                  <a:lnTo>
                    <a:pt x="35052" y="4538980"/>
                  </a:lnTo>
                  <a:lnTo>
                    <a:pt x="35052" y="35560"/>
                  </a:lnTo>
                  <a:lnTo>
                    <a:pt x="4999228" y="35560"/>
                  </a:lnTo>
                  <a:lnTo>
                    <a:pt x="499922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38980"/>
                  </a:lnTo>
                  <a:lnTo>
                    <a:pt x="0" y="4574540"/>
                  </a:lnTo>
                  <a:lnTo>
                    <a:pt x="5034280" y="4574540"/>
                  </a:lnTo>
                  <a:lnTo>
                    <a:pt x="5034280" y="4539500"/>
                  </a:lnTo>
                  <a:lnTo>
                    <a:pt x="5034280" y="4538980"/>
                  </a:lnTo>
                  <a:lnTo>
                    <a:pt x="5034280" y="35560"/>
                  </a:lnTo>
                  <a:lnTo>
                    <a:pt x="5034280" y="35052"/>
                  </a:lnTo>
                  <a:lnTo>
                    <a:pt x="503428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7500" y="1409700"/>
              <a:ext cx="4000500" cy="38581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3200" y="3522980"/>
              <a:ext cx="4521200" cy="0"/>
            </a:xfrm>
            <a:custGeom>
              <a:avLst/>
              <a:gdLst/>
              <a:ahLst/>
              <a:cxnLst/>
              <a:rect l="l" t="t" r="r" b="b"/>
              <a:pathLst>
                <a:path w="4521200">
                  <a:moveTo>
                    <a:pt x="0" y="0"/>
                  </a:moveTo>
                  <a:lnTo>
                    <a:pt x="4520692" y="0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407" y="457030"/>
            <a:ext cx="11301095" cy="6087745"/>
            <a:chOff x="444407" y="457030"/>
            <a:chExt cx="11301095" cy="6087745"/>
          </a:xfrm>
        </p:grpSpPr>
        <p:sp>
          <p:nvSpPr>
            <p:cNvPr id="3" name="object 3"/>
            <p:cNvSpPr/>
            <p:nvPr/>
          </p:nvSpPr>
          <p:spPr>
            <a:xfrm>
              <a:off x="444407" y="457030"/>
              <a:ext cx="11300645" cy="60873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69260" y="3756659"/>
              <a:ext cx="1945639" cy="22123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62120" y="1102360"/>
              <a:ext cx="2044700" cy="2476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85379" y="1056640"/>
              <a:ext cx="1945639" cy="2476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6820" y="3756659"/>
              <a:ext cx="1943100" cy="23139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64979" y="3756659"/>
              <a:ext cx="1882139" cy="23139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7760" y="1043940"/>
              <a:ext cx="2044700" cy="24790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60119" y="1409700"/>
              <a:ext cx="3708400" cy="1412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3610" y="1393189"/>
              <a:ext cx="3741420" cy="1445260"/>
            </a:xfrm>
            <a:custGeom>
              <a:avLst/>
              <a:gdLst/>
              <a:ahLst/>
              <a:cxnLst/>
              <a:rect l="l" t="t" r="r" b="b"/>
              <a:pathLst>
                <a:path w="3741420" h="1445260">
                  <a:moveTo>
                    <a:pt x="0" y="1445260"/>
                  </a:moveTo>
                  <a:lnTo>
                    <a:pt x="3741420" y="1445260"/>
                  </a:lnTo>
                  <a:lnTo>
                    <a:pt x="3741420" y="0"/>
                  </a:lnTo>
                  <a:lnTo>
                    <a:pt x="0" y="0"/>
                  </a:lnTo>
                  <a:lnTo>
                    <a:pt x="0" y="1445260"/>
                  </a:lnTo>
                  <a:close/>
                </a:path>
              </a:pathLst>
            </a:custGeom>
            <a:ln w="330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119" y="4246879"/>
              <a:ext cx="3708400" cy="980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3610" y="4230370"/>
              <a:ext cx="3741420" cy="1013460"/>
            </a:xfrm>
            <a:custGeom>
              <a:avLst/>
              <a:gdLst/>
              <a:ahLst/>
              <a:cxnLst/>
              <a:rect l="l" t="t" r="r" b="b"/>
              <a:pathLst>
                <a:path w="3741420" h="1013460">
                  <a:moveTo>
                    <a:pt x="0" y="1013459"/>
                  </a:moveTo>
                  <a:lnTo>
                    <a:pt x="3741420" y="1013459"/>
                  </a:lnTo>
                  <a:lnTo>
                    <a:pt x="3741420" y="0"/>
                  </a:lnTo>
                  <a:lnTo>
                    <a:pt x="0" y="0"/>
                  </a:lnTo>
                  <a:lnTo>
                    <a:pt x="0" y="1013459"/>
                  </a:lnTo>
                  <a:close/>
                </a:path>
              </a:pathLst>
            </a:custGeom>
            <a:ln w="330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14440" y="1305242"/>
            <a:ext cx="3743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/>
              <a:t>How </a:t>
            </a:r>
            <a:r>
              <a:rPr sz="2800" dirty="0"/>
              <a:t>do I </a:t>
            </a:r>
            <a:r>
              <a:rPr sz="2800" spc="-5" dirty="0"/>
              <a:t>share </a:t>
            </a:r>
            <a:r>
              <a:rPr sz="2800" dirty="0"/>
              <a:t>a</a:t>
            </a:r>
            <a:r>
              <a:rPr sz="2800" spc="-50" dirty="0"/>
              <a:t> </a:t>
            </a:r>
            <a:r>
              <a:rPr sz="2800" dirty="0"/>
              <a:t>concern?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5169534" y="2407289"/>
            <a:ext cx="4502150" cy="2400657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D9B146"/>
              </a:buClr>
              <a:buSzPct val="11388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via</a:t>
            </a:r>
            <a:r>
              <a:rPr sz="1800" spc="15" dirty="0">
                <a:solidFill>
                  <a:srgbClr val="BA7825"/>
                </a:solidFill>
                <a:latin typeface="Garamond"/>
                <a:cs typeface="Garamond"/>
              </a:rPr>
              <a:t> </a:t>
            </a:r>
            <a:r>
              <a:rPr sz="1800" u="sng" spc="-10" dirty="0">
                <a:solidFill>
                  <a:srgbClr val="BA7825"/>
                </a:solidFill>
                <a:uFill>
                  <a:solidFill>
                    <a:srgbClr val="BA7825"/>
                  </a:solidFill>
                </a:uFill>
                <a:latin typeface="Garamond"/>
                <a:cs typeface="Garamond"/>
                <a:hlinkClick r:id="rId5"/>
              </a:rPr>
              <a:t>careteam@uthsc.edu</a:t>
            </a:r>
            <a:endParaRPr sz="18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19"/>
              </a:spcBef>
              <a:buClr>
                <a:srgbClr val="D9B146"/>
              </a:buClr>
              <a:buSzPct val="11388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via online at</a:t>
            </a:r>
            <a:r>
              <a:rPr sz="1800" spc="-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uthsc.edu/care-concern</a:t>
            </a:r>
            <a:endParaRPr sz="18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45"/>
              </a:spcBef>
              <a:buClr>
                <a:srgbClr val="D9B146"/>
              </a:buClr>
              <a:buSzPct val="11388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via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phone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18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901-448-</a:t>
            </a:r>
            <a:r>
              <a:rPr lang="en-US" sz="1800" spc="-5" dirty="0">
                <a:solidFill>
                  <a:srgbClr val="252525"/>
                </a:solidFill>
                <a:latin typeface="Garamond"/>
                <a:cs typeface="Garamond"/>
              </a:rPr>
              <a:t>5056</a:t>
            </a:r>
            <a:endParaRPr sz="18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40"/>
              </a:spcBef>
              <a:buClr>
                <a:srgbClr val="D9B146"/>
              </a:buClr>
              <a:buSzPct val="11388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via </a:t>
            </a:r>
            <a:r>
              <a:rPr sz="1800" spc="-15" dirty="0">
                <a:solidFill>
                  <a:srgbClr val="252525"/>
                </a:solidFill>
                <a:latin typeface="Garamond"/>
                <a:cs typeface="Garamond"/>
              </a:rPr>
              <a:t>#TakeCare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After Hours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line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901-690-CARE</a:t>
            </a:r>
            <a:endParaRPr sz="18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19"/>
              </a:spcBef>
              <a:buClr>
                <a:srgbClr val="D9B146"/>
              </a:buClr>
              <a:buSzPct val="11388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via app a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  <a:hlinkClick r:id="rId6"/>
              </a:rPr>
              <a:t>t</a:t>
            </a:r>
            <a:r>
              <a:rPr sz="1800" spc="-20" dirty="0">
                <a:solidFill>
                  <a:srgbClr val="252525"/>
                </a:solidFill>
                <a:latin typeface="Garamond"/>
                <a:cs typeface="Garamond"/>
                <a:hlinkClick r:id="rId6"/>
              </a:rPr>
              <a:t> www.umergencyapp.com</a:t>
            </a:r>
            <a:endParaRPr sz="1800" dirty="0">
              <a:latin typeface="Garamond"/>
              <a:cs typeface="Garamond"/>
            </a:endParaRPr>
          </a:p>
          <a:p>
            <a:pPr marL="241300" indent="-228600">
              <a:lnSpc>
                <a:spcPct val="100000"/>
              </a:lnSpc>
              <a:spcBef>
                <a:spcPts val="1040"/>
              </a:spcBef>
              <a:buClr>
                <a:srgbClr val="D9B146"/>
              </a:buClr>
              <a:buSzPct val="113888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come </a:t>
            </a:r>
            <a:r>
              <a:rPr sz="1800" spc="-10" dirty="0">
                <a:solidFill>
                  <a:srgbClr val="252525"/>
                </a:solidFill>
                <a:latin typeface="Garamond"/>
                <a:cs typeface="Garamond"/>
              </a:rPr>
              <a:t>meet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the CARE </a:t>
            </a:r>
            <a:r>
              <a:rPr sz="1800" dirty="0">
                <a:solidFill>
                  <a:srgbClr val="252525"/>
                </a:solidFill>
                <a:latin typeface="Garamond"/>
                <a:cs typeface="Garamond"/>
              </a:rPr>
              <a:t>Navigator in</a:t>
            </a:r>
            <a:r>
              <a:rPr sz="18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1800" spc="-5" dirty="0">
                <a:solidFill>
                  <a:srgbClr val="252525"/>
                </a:solidFill>
                <a:latin typeface="Garamond"/>
                <a:cs typeface="Garamond"/>
              </a:rPr>
              <a:t>SASSI!</a:t>
            </a:r>
            <a:endParaRPr sz="1800" dirty="0">
              <a:latin typeface="Garamond"/>
              <a:cs typeface="Garamon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6300" y="5816600"/>
            <a:ext cx="10355580" cy="515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3304" y="646048"/>
            <a:ext cx="75196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Garamond"/>
                <a:cs typeface="Garamond"/>
              </a:rPr>
              <a:t>Concerning, </a:t>
            </a:r>
            <a:r>
              <a:rPr sz="4000" dirty="0"/>
              <a:t>Distressing,</a:t>
            </a:r>
            <a:r>
              <a:rPr sz="4000" spc="-10" dirty="0"/>
              <a:t> </a:t>
            </a:r>
            <a:r>
              <a:rPr sz="4000" spc="-5" dirty="0"/>
              <a:t>Disruptive?</a:t>
            </a:r>
            <a:endParaRPr sz="4000">
              <a:latin typeface="Garamond"/>
              <a:cs typeface="Garamond"/>
            </a:endParaRPr>
          </a:p>
          <a:p>
            <a:pPr marL="1905" algn="ctr">
              <a:lnSpc>
                <a:spcPct val="100000"/>
              </a:lnSpc>
            </a:pPr>
            <a:r>
              <a:rPr sz="4000" spc="-5" dirty="0"/>
              <a:t>HUH?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8939" y="2677160"/>
            <a:ext cx="2928620" cy="3215640"/>
          </a:xfrm>
          <a:prstGeom prst="rect">
            <a:avLst/>
          </a:prstGeom>
          <a:solidFill>
            <a:srgbClr val="FFC000"/>
          </a:solidFill>
          <a:ln w="15240">
            <a:solidFill>
              <a:srgbClr val="9F823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90805" marR="116205">
              <a:lnSpc>
                <a:spcPct val="99900"/>
              </a:lnSpc>
              <a:buFont typeface="Segoe UI Symbol"/>
              <a:buChar char="✓"/>
              <a:tabLst>
                <a:tab pos="320040" algn="l"/>
              </a:tabLst>
            </a:pPr>
            <a:r>
              <a:rPr sz="1800" b="1" spc="5" dirty="0">
                <a:solidFill>
                  <a:srgbClr val="FFFFFF"/>
                </a:solidFill>
                <a:latin typeface="Garamond"/>
                <a:cs typeface="Garamond"/>
              </a:rPr>
              <a:t>While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studying with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your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friend </a:t>
            </a:r>
            <a:r>
              <a:rPr sz="1800" b="1" spc="-20" dirty="0">
                <a:solidFill>
                  <a:srgbClr val="FFFFFF"/>
                </a:solidFill>
                <a:latin typeface="Garamond"/>
                <a:cs typeface="Garamond"/>
              </a:rPr>
              <a:t>Kelly,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she says she is  stressed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overwhelmed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by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the amount of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work. She 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mentions her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ability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to  </a:t>
            </a:r>
            <a:r>
              <a:rPr sz="1800" b="1" spc="5" dirty="0">
                <a:solidFill>
                  <a:srgbClr val="FFFFFF"/>
                </a:solidFill>
                <a:latin typeface="Garamond"/>
                <a:cs typeface="Garamond"/>
              </a:rPr>
              <a:t>manage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anxiety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has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declined since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starting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medical school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it is  impacting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</a:t>
            </a:r>
            <a:r>
              <a:rPr sz="1800" b="1" spc="2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Garamond"/>
                <a:cs typeface="Garamond"/>
              </a:rPr>
              <a:t>performance.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6040" y="2715260"/>
            <a:ext cx="2928620" cy="3215640"/>
          </a:xfrm>
          <a:prstGeom prst="rect">
            <a:avLst/>
          </a:prstGeom>
          <a:solidFill>
            <a:srgbClr val="FFC000"/>
          </a:solidFill>
          <a:ln w="15240">
            <a:solidFill>
              <a:srgbClr val="9F8231"/>
            </a:solidFill>
          </a:ln>
        </p:spPr>
        <p:txBody>
          <a:bodyPr vert="horz" wrap="square" lIns="0" tIns="222250" rIns="0" bIns="0" rtlCol="0">
            <a:spAutoFit/>
          </a:bodyPr>
          <a:lstStyle/>
          <a:p>
            <a:pPr marL="92710" marR="166370">
              <a:lnSpc>
                <a:spcPct val="99800"/>
              </a:lnSpc>
              <a:spcBef>
                <a:spcPts val="1750"/>
              </a:spcBef>
              <a:buFont typeface="Segoe UI Symbol"/>
              <a:buChar char="✓"/>
              <a:tabLst>
                <a:tab pos="321945" algn="l"/>
              </a:tabLst>
            </a:pP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Offer to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help connect her 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counseling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services for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stress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management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so she  can better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focus on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her  studies.</a:t>
            </a:r>
            <a:endParaRPr sz="1800">
              <a:latin typeface="Garamond"/>
              <a:cs typeface="Garamond"/>
            </a:endParaRPr>
          </a:p>
          <a:p>
            <a:pPr marL="92710" marR="104139">
              <a:lnSpc>
                <a:spcPct val="99700"/>
              </a:lnSpc>
              <a:spcBef>
                <a:spcPts val="25"/>
              </a:spcBef>
              <a:buFont typeface="Segoe UI Symbol"/>
              <a:buChar char="✓"/>
              <a:tabLst>
                <a:tab pos="321945" algn="l"/>
              </a:tabLst>
            </a:pP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Offer to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help connect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  to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Educational Specialists 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help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 </a:t>
            </a:r>
            <a:r>
              <a:rPr sz="1800" b="1" spc="10" dirty="0">
                <a:solidFill>
                  <a:srgbClr val="FFFFFF"/>
                </a:solidFill>
                <a:latin typeface="Garamond"/>
                <a:cs typeface="Garamond"/>
              </a:rPr>
              <a:t>learn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study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skills 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test taking</a:t>
            </a:r>
            <a:r>
              <a:rPr sz="1800" b="1" spc="3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strategies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1220" y="2730500"/>
            <a:ext cx="2928620" cy="3218180"/>
          </a:xfrm>
          <a:prstGeom prst="rect">
            <a:avLst/>
          </a:prstGeom>
          <a:solidFill>
            <a:srgbClr val="FFC000"/>
          </a:solidFill>
          <a:ln w="15240">
            <a:solidFill>
              <a:srgbClr val="9F8231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3345" marR="325120">
              <a:lnSpc>
                <a:spcPct val="99700"/>
              </a:lnSpc>
              <a:spcBef>
                <a:spcPts val="680"/>
              </a:spcBef>
              <a:buFont typeface="Segoe UI Symbol"/>
              <a:buChar char="✓"/>
              <a:tabLst>
                <a:tab pos="322580" algn="l"/>
              </a:tabLst>
            </a:pP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Let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discuss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feelings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and thoughts. 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Often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this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alone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relieves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a  </a:t>
            </a:r>
            <a:r>
              <a:rPr sz="1800" b="1" spc="5" dirty="0">
                <a:solidFill>
                  <a:srgbClr val="FFFFFF"/>
                </a:solidFill>
                <a:latin typeface="Garamond"/>
                <a:cs typeface="Garamond"/>
              </a:rPr>
              <a:t>great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deal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sz="1800" b="1" spc="28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pressure.</a:t>
            </a:r>
            <a:endParaRPr sz="1800">
              <a:latin typeface="Garamond"/>
              <a:cs typeface="Garamond"/>
            </a:endParaRPr>
          </a:p>
          <a:p>
            <a:pPr marL="321945" indent="-229235">
              <a:lnSpc>
                <a:spcPts val="2150"/>
              </a:lnSpc>
              <a:spcBef>
                <a:spcPts val="20"/>
              </a:spcBef>
              <a:buFont typeface="Segoe UI Symbol"/>
              <a:buChar char="✓"/>
              <a:tabLst>
                <a:tab pos="322580" algn="l"/>
              </a:tabLst>
            </a:pPr>
            <a:r>
              <a:rPr sz="1800" b="1" spc="5" dirty="0">
                <a:solidFill>
                  <a:srgbClr val="FFFFFF"/>
                </a:solidFill>
                <a:latin typeface="Garamond"/>
                <a:cs typeface="Garamond"/>
              </a:rPr>
              <a:t>Encourage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her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sz="1800" b="1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break</a:t>
            </a:r>
            <a:endParaRPr sz="1800">
              <a:latin typeface="Garamond"/>
              <a:cs typeface="Garamond"/>
            </a:endParaRPr>
          </a:p>
          <a:p>
            <a:pPr marL="93345">
              <a:lnSpc>
                <a:spcPts val="2150"/>
              </a:lnSpc>
            </a:pP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down</a:t>
            </a:r>
            <a:r>
              <a:rPr sz="1800" b="1" spc="-1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tasks</a:t>
            </a:r>
            <a:endParaRPr sz="1800">
              <a:latin typeface="Garamond"/>
              <a:cs typeface="Garamond"/>
            </a:endParaRPr>
          </a:p>
          <a:p>
            <a:pPr marL="93345" marR="209550">
              <a:lnSpc>
                <a:spcPct val="99800"/>
              </a:lnSpc>
              <a:spcBef>
                <a:spcPts val="25"/>
              </a:spcBef>
              <a:buFont typeface="Segoe UI Symbol"/>
              <a:buChar char="✓"/>
              <a:tabLst>
                <a:tab pos="322580" algn="l"/>
              </a:tabLst>
            </a:pPr>
            <a:r>
              <a:rPr sz="1800" b="1" spc="-40" dirty="0">
                <a:solidFill>
                  <a:srgbClr val="FFFFFF"/>
                </a:solidFill>
                <a:latin typeface="Garamond"/>
                <a:cs typeface="Garamond"/>
              </a:rPr>
              <a:t>Tell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her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about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the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CARE  </a:t>
            </a:r>
            <a:r>
              <a:rPr sz="1800" b="1" spc="-40" dirty="0">
                <a:solidFill>
                  <a:srgbClr val="FFFFFF"/>
                </a:solidFill>
                <a:latin typeface="Garamond"/>
                <a:cs typeface="Garamond"/>
              </a:rPr>
              <a:t>Team </a:t>
            </a:r>
            <a:r>
              <a:rPr sz="1800" b="1" spc="-15" dirty="0">
                <a:solidFill>
                  <a:srgbClr val="FFFFFF"/>
                </a:solidFill>
                <a:latin typeface="Garamond"/>
                <a:cs typeface="Garamond"/>
              </a:rPr>
              <a:t>website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that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has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a 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wealth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of resources to  </a:t>
            </a:r>
            <a:r>
              <a:rPr sz="1800" b="1" spc="-10" dirty="0">
                <a:solidFill>
                  <a:srgbClr val="FFFFFF"/>
                </a:solidFill>
                <a:latin typeface="Garamond"/>
                <a:cs typeface="Garamond"/>
              </a:rPr>
              <a:t>alleviate </a:t>
            </a:r>
            <a:r>
              <a:rPr sz="1800" b="1" dirty="0">
                <a:solidFill>
                  <a:srgbClr val="FFFFFF"/>
                </a:solidFill>
                <a:latin typeface="Garamond"/>
                <a:cs typeface="Garamond"/>
              </a:rPr>
              <a:t>stressors and  enhance</a:t>
            </a:r>
            <a:r>
              <a:rPr sz="1800" b="1" spc="1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aramond"/>
                <a:cs typeface="Garamond"/>
              </a:rPr>
              <a:t>relaxation</a:t>
            </a:r>
            <a:endParaRPr sz="1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397000" y="2420620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5760" y="2141220"/>
              <a:ext cx="8905240" cy="363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04946" y="340677"/>
            <a:ext cx="513588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252525"/>
                </a:solidFill>
                <a:latin typeface="Garamond"/>
                <a:cs typeface="Garamond"/>
              </a:rPr>
              <a:t>Concerning,</a:t>
            </a:r>
            <a:r>
              <a:rPr sz="40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4000" b="1" spc="-10" dirty="0">
                <a:solidFill>
                  <a:srgbClr val="252525"/>
                </a:solidFill>
                <a:latin typeface="Garamond"/>
                <a:cs typeface="Garamond"/>
              </a:rPr>
              <a:t>Distressing,</a:t>
            </a:r>
            <a:endParaRPr sz="4000">
              <a:latin typeface="Garamond"/>
              <a:cs typeface="Garamond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Disruptive?</a:t>
            </a:r>
            <a:endParaRPr sz="4000">
              <a:latin typeface="Garamond"/>
              <a:cs typeface="Garamond"/>
            </a:endParaRPr>
          </a:p>
          <a:p>
            <a:pPr marL="1905" algn="ctr">
              <a:lnSpc>
                <a:spcPct val="100000"/>
              </a:lnSpc>
            </a:pPr>
            <a:r>
              <a:rPr sz="4000" spc="-5" dirty="0">
                <a:solidFill>
                  <a:srgbClr val="252525"/>
                </a:solidFill>
                <a:latin typeface="Garamond"/>
                <a:cs typeface="Garamond"/>
              </a:rPr>
              <a:t>HUH?</a:t>
            </a:r>
            <a:endParaRPr sz="4000">
              <a:latin typeface="Garamond"/>
              <a:cs typeface="Garamon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1320" y="2715259"/>
            <a:ext cx="8956040" cy="3253740"/>
            <a:chOff x="1671320" y="2715259"/>
            <a:chExt cx="8956040" cy="3253740"/>
          </a:xfrm>
        </p:grpSpPr>
        <p:sp>
          <p:nvSpPr>
            <p:cNvPr id="7" name="object 7"/>
            <p:cNvSpPr/>
            <p:nvPr/>
          </p:nvSpPr>
          <p:spPr>
            <a:xfrm>
              <a:off x="1671320" y="2715259"/>
              <a:ext cx="2872739" cy="32537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53280" y="2715259"/>
              <a:ext cx="2885439" cy="3253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7940" y="2715259"/>
              <a:ext cx="2979420" cy="3253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397000" y="2420620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63700" y="2151379"/>
              <a:ext cx="8905240" cy="360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1404" y="646048"/>
            <a:ext cx="7446009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Concerning, Distressing,</a:t>
            </a:r>
            <a:r>
              <a:rPr sz="4000" spc="-50" dirty="0"/>
              <a:t> </a:t>
            </a:r>
            <a:r>
              <a:rPr sz="4000" b="1" spc="-5" dirty="0">
                <a:latin typeface="Garamond"/>
                <a:cs typeface="Garamond"/>
              </a:rPr>
              <a:t>Disruptive</a:t>
            </a:r>
            <a:r>
              <a:rPr sz="4000" spc="-5" dirty="0"/>
              <a:t>?</a:t>
            </a:r>
            <a:endParaRPr sz="40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</a:pPr>
            <a:r>
              <a:rPr sz="4000" spc="-5" dirty="0"/>
              <a:t>HUH?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1643379" y="2684779"/>
            <a:ext cx="8905240" cy="3111500"/>
            <a:chOff x="1643379" y="2684779"/>
            <a:chExt cx="8905240" cy="3111500"/>
          </a:xfrm>
        </p:grpSpPr>
        <p:sp>
          <p:nvSpPr>
            <p:cNvPr id="7" name="object 7"/>
            <p:cNvSpPr/>
            <p:nvPr/>
          </p:nvSpPr>
          <p:spPr>
            <a:xfrm>
              <a:off x="1643379" y="2687319"/>
              <a:ext cx="2928620" cy="31089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58359" y="2684779"/>
              <a:ext cx="2913380" cy="3108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58100" y="2684779"/>
              <a:ext cx="2890520" cy="31089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08780" y="1419383"/>
            <a:ext cx="3774440" cy="4426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8660" marR="69596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Share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concern:  uthsc.edu/care-concern</a:t>
            </a:r>
            <a:endParaRPr lang="en-US" sz="1800" spc="-10" dirty="0">
              <a:latin typeface="Calibri"/>
              <a:cs typeface="Calibri"/>
            </a:endParaRPr>
          </a:p>
          <a:p>
            <a:pPr marL="708660" marR="695960" indent="635" algn="ctr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Calibri"/>
              <a:cs typeface="Calibri"/>
            </a:endParaRPr>
          </a:p>
          <a:p>
            <a:pPr marL="893444" marR="882015" indent="-190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Email us: </a:t>
            </a:r>
            <a:r>
              <a:rPr sz="1800" spc="-5" dirty="0">
                <a:latin typeface="Calibri"/>
                <a:cs typeface="Calibri"/>
                <a:hlinkClick r:id="rId3"/>
              </a:rPr>
              <a:t> </a:t>
            </a:r>
            <a:r>
              <a:rPr sz="1800" spc="-25" dirty="0">
                <a:latin typeface="Calibri"/>
                <a:cs typeface="Calibri"/>
                <a:hlinkClick r:id="rId3"/>
              </a:rPr>
              <a:t>c</a:t>
            </a:r>
            <a:r>
              <a:rPr sz="1800" dirty="0">
                <a:latin typeface="Calibri"/>
                <a:cs typeface="Calibri"/>
                <a:hlinkClick r:id="rId3"/>
              </a:rPr>
              <a:t>a</a:t>
            </a:r>
            <a:r>
              <a:rPr sz="1800" spc="-35" dirty="0">
                <a:latin typeface="Calibri"/>
                <a:cs typeface="Calibri"/>
                <a:hlinkClick r:id="rId3"/>
              </a:rPr>
              <a:t>r</a:t>
            </a:r>
            <a:r>
              <a:rPr sz="1800" dirty="0">
                <a:latin typeface="Calibri"/>
                <a:cs typeface="Calibri"/>
                <a:hlinkClick r:id="rId3"/>
              </a:rPr>
              <a:t>e</a:t>
            </a:r>
            <a:r>
              <a:rPr sz="1800" spc="-20" dirty="0">
                <a:latin typeface="Calibri"/>
                <a:cs typeface="Calibri"/>
                <a:hlinkClick r:id="rId3"/>
              </a:rPr>
              <a:t>t</a:t>
            </a:r>
            <a:r>
              <a:rPr sz="1800" dirty="0">
                <a:latin typeface="Calibri"/>
                <a:cs typeface="Calibri"/>
                <a:hlinkClick r:id="rId3"/>
              </a:rPr>
              <a:t>eam</a:t>
            </a:r>
            <a:r>
              <a:rPr sz="1800" spc="-5" dirty="0">
                <a:latin typeface="Calibri"/>
                <a:cs typeface="Calibri"/>
                <a:hlinkClick r:id="rId3"/>
              </a:rPr>
              <a:t>@u</a:t>
            </a:r>
            <a:r>
              <a:rPr sz="1800" spc="-10" dirty="0">
                <a:latin typeface="Calibri"/>
                <a:cs typeface="Calibri"/>
                <a:hlinkClick r:id="rId3"/>
              </a:rPr>
              <a:t>t</a:t>
            </a:r>
            <a:r>
              <a:rPr sz="1800" spc="-5" dirty="0">
                <a:latin typeface="Calibri"/>
                <a:cs typeface="Calibri"/>
                <a:hlinkClick r:id="rId3"/>
              </a:rPr>
              <a:t>h</a:t>
            </a:r>
            <a:r>
              <a:rPr sz="1800" spc="-10" dirty="0">
                <a:latin typeface="Calibri"/>
                <a:cs typeface="Calibri"/>
                <a:hlinkClick r:id="rId3"/>
              </a:rPr>
              <a:t>s</a:t>
            </a:r>
            <a:r>
              <a:rPr sz="1800" dirty="0">
                <a:latin typeface="Calibri"/>
                <a:cs typeface="Calibri"/>
                <a:hlinkClick r:id="rId3"/>
              </a:rPr>
              <a:t>c.</a:t>
            </a:r>
            <a:r>
              <a:rPr sz="1800" spc="5" dirty="0">
                <a:latin typeface="Calibri"/>
                <a:cs typeface="Calibri"/>
                <a:hlinkClick r:id="rId3"/>
              </a:rPr>
              <a:t>e</a:t>
            </a:r>
            <a:r>
              <a:rPr sz="1800" spc="-5" dirty="0">
                <a:latin typeface="Calibri"/>
                <a:cs typeface="Calibri"/>
                <a:hlinkClick r:id="rId3"/>
              </a:rPr>
              <a:t>du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305560" marR="1292225" indent="-317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Call us:  </a:t>
            </a:r>
            <a:r>
              <a:rPr sz="1800" spc="5" dirty="0">
                <a:latin typeface="Calibri"/>
                <a:cs typeface="Calibri"/>
              </a:rPr>
              <a:t>901448</a:t>
            </a:r>
            <a:r>
              <a:rPr lang="en-US" sz="1800" spc="5" dirty="0">
                <a:latin typeface="Calibri"/>
                <a:cs typeface="Calibri"/>
              </a:rPr>
              <a:t>5056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1800" spc="-25" dirty="0">
                <a:latin typeface="Calibri"/>
                <a:cs typeface="Calibri"/>
              </a:rPr>
              <a:t>Mental Health Emergency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After </a:t>
            </a:r>
            <a:r>
              <a:rPr sz="1800" spc="-15" dirty="0">
                <a:latin typeface="Calibri"/>
                <a:cs typeface="Calibri"/>
              </a:rPr>
              <a:t>Hours </a:t>
            </a:r>
            <a:r>
              <a:rPr sz="1800" spc="-5" dirty="0">
                <a:latin typeface="Calibri"/>
                <a:cs typeface="Calibri"/>
              </a:rPr>
              <a:t>Line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901690CARE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Visit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us:</a:t>
            </a:r>
            <a:endParaRPr sz="1800" dirty="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SASSI </a:t>
            </a:r>
            <a:r>
              <a:rPr sz="1800" dirty="0">
                <a:latin typeface="Calibri"/>
                <a:cs typeface="Calibri"/>
              </a:rPr>
              <a:t>GEB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BB9</a:t>
            </a:r>
            <a:endParaRPr lang="en-US" sz="1800" spc="-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693420" marR="68135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Find additional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resources:  uthsc.edu/care-team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63620" y="496823"/>
            <a:ext cx="5033645" cy="83883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363980" marR="5080" indent="-1351915">
              <a:lnSpc>
                <a:spcPts val="3040"/>
              </a:lnSpc>
              <a:spcBef>
                <a:spcPts val="465"/>
              </a:spcBef>
              <a:tabLst>
                <a:tab pos="2351405" algn="l"/>
                <a:tab pos="3333115" algn="l"/>
              </a:tabLst>
            </a:pPr>
            <a:r>
              <a:rPr sz="2800" spc="204" dirty="0"/>
              <a:t>R</a:t>
            </a:r>
            <a:r>
              <a:rPr sz="2800" spc="200" dirty="0"/>
              <a:t>E</a:t>
            </a:r>
            <a:r>
              <a:rPr sz="2800" spc="195" dirty="0"/>
              <a:t>S</a:t>
            </a:r>
            <a:r>
              <a:rPr sz="2800" spc="185" dirty="0"/>
              <a:t>O</a:t>
            </a:r>
            <a:r>
              <a:rPr sz="2800" spc="190" dirty="0"/>
              <a:t>U</a:t>
            </a:r>
            <a:r>
              <a:rPr sz="2800" spc="145" dirty="0"/>
              <a:t>R</a:t>
            </a:r>
            <a:r>
              <a:rPr sz="2800" spc="195" dirty="0"/>
              <a:t>C</a:t>
            </a:r>
            <a:r>
              <a:rPr sz="2800" spc="200" dirty="0"/>
              <a:t>E</a:t>
            </a:r>
            <a:r>
              <a:rPr sz="2800" dirty="0"/>
              <a:t>S	</a:t>
            </a:r>
            <a:r>
              <a:rPr sz="2800" spc="200" dirty="0"/>
              <a:t>A</a:t>
            </a:r>
            <a:r>
              <a:rPr sz="2800" spc="195" dirty="0"/>
              <a:t>N</a:t>
            </a:r>
            <a:r>
              <a:rPr sz="2800" dirty="0"/>
              <a:t>D	</a:t>
            </a:r>
            <a:r>
              <a:rPr sz="2800" spc="195" dirty="0"/>
              <a:t>S</a:t>
            </a:r>
            <a:r>
              <a:rPr sz="2800" spc="190" dirty="0"/>
              <a:t>U</a:t>
            </a:r>
            <a:r>
              <a:rPr sz="2800" spc="200" dirty="0"/>
              <a:t>PP</a:t>
            </a:r>
            <a:r>
              <a:rPr sz="2800" spc="185" dirty="0"/>
              <a:t>O</a:t>
            </a:r>
            <a:r>
              <a:rPr sz="2800" spc="165" dirty="0"/>
              <a:t>R</a:t>
            </a:r>
            <a:r>
              <a:rPr sz="2800" dirty="0"/>
              <a:t>T  </a:t>
            </a:r>
            <a:r>
              <a:rPr sz="2800" spc="165" dirty="0"/>
              <a:t>#TAKECARE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066800" y="1524000"/>
            <a:ext cx="32766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92400" y="3522979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8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38275" y="1626806"/>
            <a:ext cx="581596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CAMPUS CARES  </a:t>
            </a:r>
            <a:r>
              <a:rPr spc="-10" dirty="0"/>
              <a:t>UTHSC </a:t>
            </a:r>
            <a:r>
              <a:rPr spc="-5" dirty="0"/>
              <a:t>CARE</a:t>
            </a:r>
            <a:r>
              <a:rPr spc="-60" dirty="0"/>
              <a:t> </a:t>
            </a:r>
            <a:r>
              <a:rPr spc="-75" dirty="0"/>
              <a:t>Team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7955" y="3531996"/>
            <a:ext cx="5851525" cy="126555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200"/>
              </a:spcBef>
            </a:pPr>
            <a:r>
              <a:rPr sz="2100" dirty="0">
                <a:latin typeface="Garamond"/>
                <a:cs typeface="Garamond"/>
              </a:rPr>
              <a:t>Campus </a:t>
            </a:r>
            <a:r>
              <a:rPr sz="2100" spc="-20" dirty="0">
                <a:latin typeface="Garamond"/>
                <a:cs typeface="Garamond"/>
              </a:rPr>
              <a:t>Awareness, </a:t>
            </a:r>
            <a:r>
              <a:rPr sz="2100" spc="-10" dirty="0">
                <a:latin typeface="Garamond"/>
                <a:cs typeface="Garamond"/>
              </a:rPr>
              <a:t>Resources </a:t>
            </a:r>
            <a:r>
              <a:rPr sz="2100" dirty="0">
                <a:latin typeface="Garamond"/>
                <a:cs typeface="Garamond"/>
              </a:rPr>
              <a:t>and</a:t>
            </a:r>
            <a:r>
              <a:rPr sz="2100" spc="-50" dirty="0">
                <a:latin typeface="Garamond"/>
                <a:cs typeface="Garamond"/>
              </a:rPr>
              <a:t> </a:t>
            </a:r>
            <a:r>
              <a:rPr sz="2100" dirty="0">
                <a:latin typeface="Garamond"/>
                <a:cs typeface="Garamond"/>
              </a:rPr>
              <a:t>Education</a:t>
            </a:r>
            <a:endParaRPr sz="2100">
              <a:latin typeface="Garamond"/>
              <a:cs typeface="Garamond"/>
            </a:endParaRPr>
          </a:p>
          <a:p>
            <a:pPr marL="12065" marR="5080" algn="ctr">
              <a:lnSpc>
                <a:spcPct val="100000"/>
              </a:lnSpc>
              <a:spcBef>
                <a:spcPts val="1100"/>
              </a:spcBef>
            </a:pPr>
            <a:r>
              <a:rPr sz="2100" i="1" spc="-20" dirty="0">
                <a:latin typeface="Garamond"/>
                <a:cs typeface="Garamond"/>
              </a:rPr>
              <a:t>Fostering </a:t>
            </a:r>
            <a:r>
              <a:rPr sz="2100" i="1" dirty="0">
                <a:latin typeface="Garamond"/>
                <a:cs typeface="Garamond"/>
              </a:rPr>
              <a:t>a Caring Campus </a:t>
            </a:r>
            <a:r>
              <a:rPr sz="2100" i="1" spc="5" dirty="0">
                <a:latin typeface="Garamond"/>
                <a:cs typeface="Garamond"/>
              </a:rPr>
              <a:t>Environment Through </a:t>
            </a:r>
            <a:r>
              <a:rPr sz="2100" i="1" dirty="0">
                <a:latin typeface="Garamond"/>
                <a:cs typeface="Garamond"/>
              </a:rPr>
              <a:t>Resources</a:t>
            </a:r>
            <a:r>
              <a:rPr sz="2100" i="1" spc="-114" dirty="0">
                <a:latin typeface="Garamond"/>
                <a:cs typeface="Garamond"/>
              </a:rPr>
              <a:t> </a:t>
            </a:r>
            <a:r>
              <a:rPr sz="2100" i="1" spc="-5" dirty="0">
                <a:latin typeface="Garamond"/>
                <a:cs typeface="Garamond"/>
              </a:rPr>
              <a:t>and  </a:t>
            </a:r>
            <a:r>
              <a:rPr sz="2100" i="1" dirty="0">
                <a:latin typeface="Garamond"/>
                <a:cs typeface="Garamond"/>
              </a:rPr>
              <a:t>Support</a:t>
            </a:r>
            <a:endParaRPr sz="210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95400" y="1104900"/>
            <a:ext cx="9847580" cy="3944620"/>
            <a:chOff x="1295400" y="1104900"/>
            <a:chExt cx="9847580" cy="3944620"/>
          </a:xfrm>
        </p:grpSpPr>
        <p:sp>
          <p:nvSpPr>
            <p:cNvPr id="9" name="object 9"/>
            <p:cNvSpPr/>
            <p:nvPr/>
          </p:nvSpPr>
          <p:spPr>
            <a:xfrm>
              <a:off x="8079740" y="1104900"/>
              <a:ext cx="3058159" cy="2280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400" y="3522979"/>
              <a:ext cx="9601200" cy="0"/>
            </a:xfrm>
            <a:custGeom>
              <a:avLst/>
              <a:gdLst/>
              <a:ahLst/>
              <a:cxnLst/>
              <a:rect l="l" t="t" r="r" b="b"/>
              <a:pathLst>
                <a:path w="9601200">
                  <a:moveTo>
                    <a:pt x="0" y="0"/>
                  </a:moveTo>
                  <a:lnTo>
                    <a:pt x="9601200" y="0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9740" y="3937000"/>
              <a:ext cx="3063240" cy="1112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pc="-10" dirty="0"/>
              <a:t>#</a:t>
            </a:r>
            <a:r>
              <a:rPr dirty="0"/>
              <a:t>T</a:t>
            </a:r>
            <a:r>
              <a:rPr spc="-10" dirty="0"/>
              <a:t>ak</a:t>
            </a:r>
            <a:r>
              <a:rPr dirty="0"/>
              <a:t>e</a:t>
            </a:r>
            <a:r>
              <a:rPr spc="5" dirty="0"/>
              <a:t>C</a:t>
            </a:r>
            <a:r>
              <a:rPr spc="-10" dirty="0"/>
              <a:t>a</a:t>
            </a:r>
            <a:r>
              <a:rPr spc="5" dirty="0"/>
              <a:t>r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79" y="3710940"/>
            <a:ext cx="8163559" cy="0"/>
          </a:xfrm>
          <a:custGeom>
            <a:avLst/>
            <a:gdLst/>
            <a:ahLst/>
            <a:cxnLst/>
            <a:rect l="l" t="t" r="r" b="b"/>
            <a:pathLst>
              <a:path w="8163559">
                <a:moveTo>
                  <a:pt x="0" y="0"/>
                </a:moveTo>
                <a:lnTo>
                  <a:pt x="8163433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1951" y="1752536"/>
            <a:ext cx="23126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STRESS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67308" y="645668"/>
            <a:ext cx="10710545" cy="5546725"/>
            <a:chOff x="1067308" y="645668"/>
            <a:chExt cx="10710545" cy="5546725"/>
          </a:xfrm>
        </p:grpSpPr>
        <p:sp>
          <p:nvSpPr>
            <p:cNvPr id="5" name="object 5"/>
            <p:cNvSpPr/>
            <p:nvPr/>
          </p:nvSpPr>
          <p:spPr>
            <a:xfrm>
              <a:off x="2026475" y="1058544"/>
              <a:ext cx="2570162" cy="8201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66811" y="2180209"/>
              <a:ext cx="2604643" cy="184048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7691" y="3198875"/>
              <a:ext cx="1591183" cy="10479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7308" y="2862707"/>
              <a:ext cx="2815970" cy="11570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87260" y="645668"/>
              <a:ext cx="3810127" cy="12021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8418" y="4638554"/>
              <a:ext cx="3598926" cy="972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9275" y="4434966"/>
              <a:ext cx="5997956" cy="17571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3868420" y="1277619"/>
            <a:ext cx="3972560" cy="4505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69329" y="3522979"/>
              <a:ext cx="3439160" cy="0"/>
            </a:xfrm>
            <a:custGeom>
              <a:avLst/>
              <a:gdLst/>
              <a:ahLst/>
              <a:cxnLst/>
              <a:rect l="l" t="t" r="r" b="b"/>
              <a:pathLst>
                <a:path w="3439159">
                  <a:moveTo>
                    <a:pt x="0" y="0"/>
                  </a:moveTo>
                  <a:lnTo>
                    <a:pt x="3438779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9255" marR="5080" indent="60198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What </a:t>
            </a:r>
            <a:r>
              <a:rPr dirty="0"/>
              <a:t>is a  </a:t>
            </a:r>
            <a:r>
              <a:rPr spc="-5" dirty="0"/>
              <a:t>CARE</a:t>
            </a:r>
            <a:r>
              <a:rPr spc="-90" dirty="0"/>
              <a:t> </a:t>
            </a:r>
            <a:r>
              <a:rPr spc="-60" dirty="0"/>
              <a:t>Team?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064260" y="1064260"/>
            <a:ext cx="10010140" cy="4574540"/>
            <a:chOff x="1064260" y="1064260"/>
            <a:chExt cx="10010140" cy="4574540"/>
          </a:xfrm>
        </p:grpSpPr>
        <p:sp>
          <p:nvSpPr>
            <p:cNvPr id="8" name="object 8"/>
            <p:cNvSpPr/>
            <p:nvPr/>
          </p:nvSpPr>
          <p:spPr>
            <a:xfrm>
              <a:off x="1093470" y="1093470"/>
              <a:ext cx="4975860" cy="4516120"/>
            </a:xfrm>
            <a:custGeom>
              <a:avLst/>
              <a:gdLst/>
              <a:ahLst/>
              <a:cxnLst/>
              <a:rect l="l" t="t" r="r" b="b"/>
              <a:pathLst>
                <a:path w="4975860" h="4516120">
                  <a:moveTo>
                    <a:pt x="4975859" y="0"/>
                  </a:moveTo>
                  <a:lnTo>
                    <a:pt x="0" y="0"/>
                  </a:lnTo>
                  <a:lnTo>
                    <a:pt x="0" y="4516120"/>
                  </a:lnTo>
                  <a:lnTo>
                    <a:pt x="4975859" y="4516120"/>
                  </a:lnTo>
                  <a:lnTo>
                    <a:pt x="4975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4260" y="1064259"/>
              <a:ext cx="5034280" cy="4574540"/>
            </a:xfrm>
            <a:custGeom>
              <a:avLst/>
              <a:gdLst/>
              <a:ahLst/>
              <a:cxnLst/>
              <a:rect l="l" t="t" r="r" b="b"/>
              <a:pathLst>
                <a:path w="5034280" h="4574540">
                  <a:moveTo>
                    <a:pt x="4987544" y="46990"/>
                  </a:moveTo>
                  <a:lnTo>
                    <a:pt x="4975860" y="46990"/>
                  </a:lnTo>
                  <a:lnTo>
                    <a:pt x="4975860" y="58420"/>
                  </a:lnTo>
                  <a:lnTo>
                    <a:pt x="4975860" y="4516120"/>
                  </a:lnTo>
                  <a:lnTo>
                    <a:pt x="58420" y="4516120"/>
                  </a:lnTo>
                  <a:lnTo>
                    <a:pt x="58420" y="58420"/>
                  </a:lnTo>
                  <a:lnTo>
                    <a:pt x="4975860" y="58420"/>
                  </a:lnTo>
                  <a:lnTo>
                    <a:pt x="497586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16120"/>
                  </a:lnTo>
                  <a:lnTo>
                    <a:pt x="46736" y="4527550"/>
                  </a:lnTo>
                  <a:lnTo>
                    <a:pt x="4987544" y="4527550"/>
                  </a:lnTo>
                  <a:lnTo>
                    <a:pt x="4987544" y="4516120"/>
                  </a:lnTo>
                  <a:lnTo>
                    <a:pt x="4987544" y="58420"/>
                  </a:lnTo>
                  <a:lnTo>
                    <a:pt x="4987544" y="46990"/>
                  </a:lnTo>
                  <a:close/>
                </a:path>
                <a:path w="5034280" h="4574540">
                  <a:moveTo>
                    <a:pt x="5034280" y="0"/>
                  </a:moveTo>
                  <a:lnTo>
                    <a:pt x="4999228" y="0"/>
                  </a:lnTo>
                  <a:lnTo>
                    <a:pt x="4999228" y="35560"/>
                  </a:lnTo>
                  <a:lnTo>
                    <a:pt x="4999228" y="4538980"/>
                  </a:lnTo>
                  <a:lnTo>
                    <a:pt x="35052" y="4538980"/>
                  </a:lnTo>
                  <a:lnTo>
                    <a:pt x="35052" y="35560"/>
                  </a:lnTo>
                  <a:lnTo>
                    <a:pt x="4999228" y="35560"/>
                  </a:lnTo>
                  <a:lnTo>
                    <a:pt x="499922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38980"/>
                  </a:lnTo>
                  <a:lnTo>
                    <a:pt x="0" y="4574540"/>
                  </a:lnTo>
                  <a:lnTo>
                    <a:pt x="5034280" y="4574540"/>
                  </a:lnTo>
                  <a:lnTo>
                    <a:pt x="5034280" y="4539500"/>
                  </a:lnTo>
                  <a:lnTo>
                    <a:pt x="5034280" y="4538980"/>
                  </a:lnTo>
                  <a:lnTo>
                    <a:pt x="5034280" y="35560"/>
                  </a:lnTo>
                  <a:lnTo>
                    <a:pt x="5034280" y="35052"/>
                  </a:lnTo>
                  <a:lnTo>
                    <a:pt x="503428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2240" y="1409700"/>
              <a:ext cx="4348480" cy="3858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200" y="3522980"/>
              <a:ext cx="4521200" cy="0"/>
            </a:xfrm>
            <a:custGeom>
              <a:avLst/>
              <a:gdLst/>
              <a:ahLst/>
              <a:cxnLst/>
              <a:rect l="l" t="t" r="r" b="b"/>
              <a:pathLst>
                <a:path w="4521200">
                  <a:moveTo>
                    <a:pt x="0" y="0"/>
                  </a:moveTo>
                  <a:lnTo>
                    <a:pt x="4520692" y="0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27290" y="3522979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0818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9851" y="1147127"/>
            <a:ext cx="2186305" cy="21704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065" marR="5080" algn="ctr">
              <a:lnSpc>
                <a:spcPct val="90100"/>
              </a:lnSpc>
              <a:spcBef>
                <a:spcPts val="550"/>
              </a:spcBef>
            </a:pPr>
            <a:r>
              <a:rPr sz="3800" spc="-5" dirty="0"/>
              <a:t>C</a:t>
            </a:r>
            <a:r>
              <a:rPr sz="3800" spc="5" dirty="0"/>
              <a:t>U</a:t>
            </a:r>
            <a:r>
              <a:rPr sz="3800" spc="-200" dirty="0"/>
              <a:t>L</a:t>
            </a:r>
            <a:r>
              <a:rPr sz="3800" dirty="0"/>
              <a:t>TU</a:t>
            </a:r>
            <a:r>
              <a:rPr sz="3800" spc="5" dirty="0"/>
              <a:t>R</a:t>
            </a:r>
            <a:r>
              <a:rPr sz="3800" dirty="0"/>
              <a:t>E  </a:t>
            </a:r>
            <a:r>
              <a:rPr sz="3800" spc="-5" dirty="0"/>
              <a:t>OF </a:t>
            </a:r>
            <a:r>
              <a:rPr sz="3800" dirty="0"/>
              <a:t>CARE  </a:t>
            </a:r>
            <a:r>
              <a:rPr sz="3800" spc="-5" dirty="0"/>
              <a:t>AND  </a:t>
            </a:r>
            <a:r>
              <a:rPr sz="3800" spc="-10" dirty="0"/>
              <a:t>SUPPORT</a:t>
            </a:r>
            <a:endParaRPr sz="3800"/>
          </a:p>
        </p:txBody>
      </p:sp>
      <p:grpSp>
        <p:nvGrpSpPr>
          <p:cNvPr id="7" name="object 7"/>
          <p:cNvGrpSpPr/>
          <p:nvPr/>
        </p:nvGrpSpPr>
        <p:grpSpPr>
          <a:xfrm>
            <a:off x="1064260" y="1064260"/>
            <a:ext cx="10017125" cy="4574540"/>
            <a:chOff x="1064260" y="1064260"/>
            <a:chExt cx="10017125" cy="4574540"/>
          </a:xfrm>
        </p:grpSpPr>
        <p:sp>
          <p:nvSpPr>
            <p:cNvPr id="8" name="object 8"/>
            <p:cNvSpPr/>
            <p:nvPr/>
          </p:nvSpPr>
          <p:spPr>
            <a:xfrm>
              <a:off x="1093470" y="1093470"/>
              <a:ext cx="6433820" cy="4516120"/>
            </a:xfrm>
            <a:custGeom>
              <a:avLst/>
              <a:gdLst/>
              <a:ahLst/>
              <a:cxnLst/>
              <a:rect l="l" t="t" r="r" b="b"/>
              <a:pathLst>
                <a:path w="6433820" h="4516120">
                  <a:moveTo>
                    <a:pt x="6433820" y="0"/>
                  </a:moveTo>
                  <a:lnTo>
                    <a:pt x="0" y="0"/>
                  </a:lnTo>
                  <a:lnTo>
                    <a:pt x="0" y="4516120"/>
                  </a:lnTo>
                  <a:lnTo>
                    <a:pt x="6433820" y="4516120"/>
                  </a:lnTo>
                  <a:lnTo>
                    <a:pt x="6433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4260" y="1064259"/>
              <a:ext cx="6492240" cy="4574540"/>
            </a:xfrm>
            <a:custGeom>
              <a:avLst/>
              <a:gdLst/>
              <a:ahLst/>
              <a:cxnLst/>
              <a:rect l="l" t="t" r="r" b="b"/>
              <a:pathLst>
                <a:path w="6492240" h="4574540">
                  <a:moveTo>
                    <a:pt x="6445504" y="46990"/>
                  </a:moveTo>
                  <a:lnTo>
                    <a:pt x="6433820" y="46990"/>
                  </a:lnTo>
                  <a:lnTo>
                    <a:pt x="6433820" y="58420"/>
                  </a:lnTo>
                  <a:lnTo>
                    <a:pt x="6433820" y="4516120"/>
                  </a:lnTo>
                  <a:lnTo>
                    <a:pt x="58420" y="4516120"/>
                  </a:lnTo>
                  <a:lnTo>
                    <a:pt x="58420" y="58420"/>
                  </a:lnTo>
                  <a:lnTo>
                    <a:pt x="6433820" y="58420"/>
                  </a:lnTo>
                  <a:lnTo>
                    <a:pt x="643382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16120"/>
                  </a:lnTo>
                  <a:lnTo>
                    <a:pt x="46736" y="4527550"/>
                  </a:lnTo>
                  <a:lnTo>
                    <a:pt x="6445504" y="4527550"/>
                  </a:lnTo>
                  <a:lnTo>
                    <a:pt x="6445504" y="4516120"/>
                  </a:lnTo>
                  <a:lnTo>
                    <a:pt x="6445504" y="58420"/>
                  </a:lnTo>
                  <a:lnTo>
                    <a:pt x="6445504" y="46990"/>
                  </a:lnTo>
                  <a:close/>
                </a:path>
                <a:path w="6492240" h="4574540">
                  <a:moveTo>
                    <a:pt x="6492240" y="0"/>
                  </a:moveTo>
                  <a:lnTo>
                    <a:pt x="6457188" y="0"/>
                  </a:lnTo>
                  <a:lnTo>
                    <a:pt x="6457188" y="35560"/>
                  </a:lnTo>
                  <a:lnTo>
                    <a:pt x="6457188" y="4538980"/>
                  </a:lnTo>
                  <a:lnTo>
                    <a:pt x="35052" y="4538980"/>
                  </a:lnTo>
                  <a:lnTo>
                    <a:pt x="35052" y="35560"/>
                  </a:lnTo>
                  <a:lnTo>
                    <a:pt x="6457188" y="35560"/>
                  </a:lnTo>
                  <a:lnTo>
                    <a:pt x="645718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38980"/>
                  </a:lnTo>
                  <a:lnTo>
                    <a:pt x="0" y="4574540"/>
                  </a:lnTo>
                  <a:lnTo>
                    <a:pt x="6492240" y="4574540"/>
                  </a:lnTo>
                  <a:lnTo>
                    <a:pt x="6492240" y="4539500"/>
                  </a:lnTo>
                  <a:lnTo>
                    <a:pt x="6492240" y="4538980"/>
                  </a:lnTo>
                  <a:lnTo>
                    <a:pt x="6492240" y="35560"/>
                  </a:lnTo>
                  <a:lnTo>
                    <a:pt x="6492240" y="35052"/>
                  </a:lnTo>
                  <a:lnTo>
                    <a:pt x="64922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2240" y="1711960"/>
              <a:ext cx="5783580" cy="32537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98460" y="3510280"/>
              <a:ext cx="3075305" cy="12700"/>
            </a:xfrm>
            <a:custGeom>
              <a:avLst/>
              <a:gdLst/>
              <a:ahLst/>
              <a:cxnLst/>
              <a:rect l="l" t="t" r="r" b="b"/>
              <a:pathLst>
                <a:path w="3075304" h="12700">
                  <a:moveTo>
                    <a:pt x="0" y="0"/>
                  </a:moveTo>
                  <a:lnTo>
                    <a:pt x="3074924" y="12319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7527290" y="3710940"/>
              <a:ext cx="2647950" cy="0"/>
            </a:xfrm>
            <a:custGeom>
              <a:avLst/>
              <a:gdLst/>
              <a:ahLst/>
              <a:cxnLst/>
              <a:rect l="l" t="t" r="r" b="b"/>
              <a:pathLst>
                <a:path w="2647950">
                  <a:moveTo>
                    <a:pt x="0" y="0"/>
                  </a:moveTo>
                  <a:lnTo>
                    <a:pt x="2647823" y="0"/>
                  </a:lnTo>
                </a:path>
              </a:pathLst>
            </a:custGeom>
            <a:ln w="15239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27290" y="3522979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>
                  <a:moveTo>
                    <a:pt x="0" y="0"/>
                  </a:moveTo>
                  <a:lnTo>
                    <a:pt x="1980818" y="0"/>
                  </a:lnTo>
                </a:path>
              </a:pathLst>
            </a:custGeom>
            <a:ln w="15240">
              <a:solidFill>
                <a:srgbClr val="E8D1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89460" cy="6855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21904" y="1147127"/>
            <a:ext cx="2865755" cy="21704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ts val="4100"/>
              </a:lnSpc>
              <a:spcBef>
                <a:spcPts val="620"/>
              </a:spcBef>
            </a:pPr>
            <a:r>
              <a:rPr sz="3800" spc="5" dirty="0">
                <a:solidFill>
                  <a:srgbClr val="252525"/>
                </a:solidFill>
                <a:latin typeface="Garamond"/>
                <a:cs typeface="Garamond"/>
              </a:rPr>
              <a:t>What </a:t>
            </a:r>
            <a:r>
              <a:rPr sz="3800" dirty="0">
                <a:solidFill>
                  <a:srgbClr val="252525"/>
                </a:solidFill>
                <a:latin typeface="Garamond"/>
                <a:cs typeface="Garamond"/>
              </a:rPr>
              <a:t>Does</a:t>
            </a:r>
            <a:r>
              <a:rPr sz="3800" spc="-1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800" dirty="0">
                <a:solidFill>
                  <a:srgbClr val="252525"/>
                </a:solidFill>
                <a:latin typeface="Garamond"/>
                <a:cs typeface="Garamond"/>
              </a:rPr>
              <a:t>the  UTHSC</a:t>
            </a:r>
            <a:endParaRPr sz="3800">
              <a:latin typeface="Garamond"/>
              <a:cs typeface="Garamond"/>
            </a:endParaRPr>
          </a:p>
          <a:p>
            <a:pPr algn="ctr">
              <a:lnSpc>
                <a:spcPts val="3825"/>
              </a:lnSpc>
            </a:pPr>
            <a:r>
              <a:rPr sz="3800" dirty="0">
                <a:solidFill>
                  <a:srgbClr val="252525"/>
                </a:solidFill>
                <a:latin typeface="Garamond"/>
                <a:cs typeface="Garamond"/>
              </a:rPr>
              <a:t>CARE</a:t>
            </a:r>
            <a:r>
              <a:rPr sz="38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800" spc="-55" dirty="0">
                <a:solidFill>
                  <a:srgbClr val="252525"/>
                </a:solidFill>
                <a:latin typeface="Garamond"/>
                <a:cs typeface="Garamond"/>
              </a:rPr>
              <a:t>Team</a:t>
            </a:r>
            <a:endParaRPr sz="3800">
              <a:latin typeface="Garamond"/>
              <a:cs typeface="Garamond"/>
            </a:endParaRPr>
          </a:p>
          <a:p>
            <a:pPr algn="ctr">
              <a:lnSpc>
                <a:spcPts val="4340"/>
              </a:lnSpc>
            </a:pPr>
            <a:r>
              <a:rPr sz="3800" dirty="0">
                <a:solidFill>
                  <a:srgbClr val="252525"/>
                </a:solidFill>
                <a:latin typeface="Garamond"/>
                <a:cs typeface="Garamond"/>
              </a:rPr>
              <a:t>do?</a:t>
            </a:r>
            <a:endParaRPr sz="380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4260" y="1064260"/>
            <a:ext cx="10017125" cy="4574540"/>
            <a:chOff x="1064260" y="1064260"/>
            <a:chExt cx="10017125" cy="4574540"/>
          </a:xfrm>
        </p:grpSpPr>
        <p:sp>
          <p:nvSpPr>
            <p:cNvPr id="9" name="object 9"/>
            <p:cNvSpPr/>
            <p:nvPr/>
          </p:nvSpPr>
          <p:spPr>
            <a:xfrm>
              <a:off x="1093470" y="1093470"/>
              <a:ext cx="6433820" cy="4516120"/>
            </a:xfrm>
            <a:custGeom>
              <a:avLst/>
              <a:gdLst/>
              <a:ahLst/>
              <a:cxnLst/>
              <a:rect l="l" t="t" r="r" b="b"/>
              <a:pathLst>
                <a:path w="6433820" h="4516120">
                  <a:moveTo>
                    <a:pt x="6433820" y="0"/>
                  </a:moveTo>
                  <a:lnTo>
                    <a:pt x="0" y="0"/>
                  </a:lnTo>
                  <a:lnTo>
                    <a:pt x="0" y="4516120"/>
                  </a:lnTo>
                  <a:lnTo>
                    <a:pt x="6433820" y="4516120"/>
                  </a:lnTo>
                  <a:lnTo>
                    <a:pt x="6433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4260" y="1064259"/>
              <a:ext cx="6492240" cy="4574540"/>
            </a:xfrm>
            <a:custGeom>
              <a:avLst/>
              <a:gdLst/>
              <a:ahLst/>
              <a:cxnLst/>
              <a:rect l="l" t="t" r="r" b="b"/>
              <a:pathLst>
                <a:path w="6492240" h="4574540">
                  <a:moveTo>
                    <a:pt x="6445504" y="46990"/>
                  </a:moveTo>
                  <a:lnTo>
                    <a:pt x="6433820" y="46990"/>
                  </a:lnTo>
                  <a:lnTo>
                    <a:pt x="6433820" y="58420"/>
                  </a:lnTo>
                  <a:lnTo>
                    <a:pt x="6433820" y="4516120"/>
                  </a:lnTo>
                  <a:lnTo>
                    <a:pt x="58420" y="4516120"/>
                  </a:lnTo>
                  <a:lnTo>
                    <a:pt x="58420" y="58420"/>
                  </a:lnTo>
                  <a:lnTo>
                    <a:pt x="6433820" y="58420"/>
                  </a:lnTo>
                  <a:lnTo>
                    <a:pt x="643382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4516120"/>
                  </a:lnTo>
                  <a:lnTo>
                    <a:pt x="46736" y="4527550"/>
                  </a:lnTo>
                  <a:lnTo>
                    <a:pt x="6445504" y="4527550"/>
                  </a:lnTo>
                  <a:lnTo>
                    <a:pt x="6445504" y="4516120"/>
                  </a:lnTo>
                  <a:lnTo>
                    <a:pt x="6445504" y="58420"/>
                  </a:lnTo>
                  <a:lnTo>
                    <a:pt x="6445504" y="46990"/>
                  </a:lnTo>
                  <a:close/>
                </a:path>
                <a:path w="6492240" h="4574540">
                  <a:moveTo>
                    <a:pt x="6492240" y="0"/>
                  </a:moveTo>
                  <a:lnTo>
                    <a:pt x="6457188" y="0"/>
                  </a:lnTo>
                  <a:lnTo>
                    <a:pt x="6457188" y="35560"/>
                  </a:lnTo>
                  <a:lnTo>
                    <a:pt x="6457188" y="4538980"/>
                  </a:lnTo>
                  <a:lnTo>
                    <a:pt x="35052" y="4538980"/>
                  </a:lnTo>
                  <a:lnTo>
                    <a:pt x="35052" y="35560"/>
                  </a:lnTo>
                  <a:lnTo>
                    <a:pt x="6457188" y="35560"/>
                  </a:lnTo>
                  <a:lnTo>
                    <a:pt x="645718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4538980"/>
                  </a:lnTo>
                  <a:lnTo>
                    <a:pt x="0" y="4574540"/>
                  </a:lnTo>
                  <a:lnTo>
                    <a:pt x="6492240" y="4574540"/>
                  </a:lnTo>
                  <a:lnTo>
                    <a:pt x="6492240" y="4539500"/>
                  </a:lnTo>
                  <a:lnTo>
                    <a:pt x="6492240" y="4538980"/>
                  </a:lnTo>
                  <a:lnTo>
                    <a:pt x="6492240" y="35560"/>
                  </a:lnTo>
                  <a:lnTo>
                    <a:pt x="6492240" y="35052"/>
                  </a:lnTo>
                  <a:lnTo>
                    <a:pt x="64922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2240" y="1488440"/>
              <a:ext cx="5783580" cy="3703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98460" y="3510280"/>
              <a:ext cx="3075305" cy="12700"/>
            </a:xfrm>
            <a:custGeom>
              <a:avLst/>
              <a:gdLst/>
              <a:ahLst/>
              <a:cxnLst/>
              <a:rect l="l" t="t" r="r" b="b"/>
              <a:pathLst>
                <a:path w="3075304" h="12700">
                  <a:moveTo>
                    <a:pt x="0" y="0"/>
                  </a:moveTo>
                  <a:lnTo>
                    <a:pt x="3074924" y="12319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66800" y="3229331"/>
            <a:ext cx="958723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→Creates a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safe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non-judgmental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place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for students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be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understood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spc="2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supported</a:t>
            </a:r>
            <a:endParaRPr sz="20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→Assists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students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getting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connected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different</a:t>
            </a:r>
            <a:r>
              <a:rPr sz="2000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support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resources,</a:t>
            </a:r>
            <a:r>
              <a:rPr sz="2000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both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on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and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off</a:t>
            </a:r>
            <a:r>
              <a:rPr sz="2000" spc="3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campus,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can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play</a:t>
            </a:r>
            <a:r>
              <a:rPr sz="2000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significant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role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their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overall</a:t>
            </a:r>
            <a:r>
              <a:rPr sz="2000" spc="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success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well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being</a:t>
            </a:r>
            <a:endParaRPr sz="2000" dirty="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→Helps</a:t>
            </a:r>
            <a:r>
              <a:rPr sz="20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students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manage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address</a:t>
            </a:r>
            <a:r>
              <a:rPr sz="2000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their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challenges</a:t>
            </a:r>
            <a:r>
              <a:rPr sz="2000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before</a:t>
            </a:r>
            <a:r>
              <a:rPr sz="20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they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interfere</a:t>
            </a:r>
            <a:r>
              <a:rPr sz="20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academic</a:t>
            </a:r>
            <a:r>
              <a:rPr sz="2000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success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emotional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well</a:t>
            </a:r>
            <a:r>
              <a:rPr sz="2000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being</a:t>
            </a:r>
            <a:endParaRPr sz="2000" dirty="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94130" y="637945"/>
            <a:ext cx="9603740" cy="5582110"/>
            <a:chOff x="1297939" y="640064"/>
            <a:chExt cx="9603740" cy="4622816"/>
          </a:xfrm>
        </p:grpSpPr>
        <p:sp>
          <p:nvSpPr>
            <p:cNvPr id="10" name="object 10"/>
            <p:cNvSpPr/>
            <p:nvPr/>
          </p:nvSpPr>
          <p:spPr>
            <a:xfrm>
              <a:off x="2472689" y="640064"/>
              <a:ext cx="7299959" cy="1534861"/>
            </a:xfrm>
            <a:custGeom>
              <a:avLst/>
              <a:gdLst/>
              <a:ahLst/>
              <a:cxnLst/>
              <a:rect l="l" t="t" r="r" b="b"/>
              <a:pathLst>
                <a:path w="7299959" h="2476500">
                  <a:moveTo>
                    <a:pt x="7253224" y="46990"/>
                  </a:moveTo>
                  <a:lnTo>
                    <a:pt x="7241540" y="46990"/>
                  </a:lnTo>
                  <a:lnTo>
                    <a:pt x="7241540" y="58420"/>
                  </a:lnTo>
                  <a:lnTo>
                    <a:pt x="7241540" y="2418080"/>
                  </a:lnTo>
                  <a:lnTo>
                    <a:pt x="58420" y="2418080"/>
                  </a:lnTo>
                  <a:lnTo>
                    <a:pt x="58420" y="58420"/>
                  </a:lnTo>
                  <a:lnTo>
                    <a:pt x="7241540" y="58420"/>
                  </a:lnTo>
                  <a:lnTo>
                    <a:pt x="7241540" y="46990"/>
                  </a:lnTo>
                  <a:lnTo>
                    <a:pt x="46736" y="46990"/>
                  </a:lnTo>
                  <a:lnTo>
                    <a:pt x="46736" y="58420"/>
                  </a:lnTo>
                  <a:lnTo>
                    <a:pt x="46736" y="2418080"/>
                  </a:lnTo>
                  <a:lnTo>
                    <a:pt x="46736" y="2429510"/>
                  </a:lnTo>
                  <a:lnTo>
                    <a:pt x="7253224" y="2429510"/>
                  </a:lnTo>
                  <a:lnTo>
                    <a:pt x="7253224" y="2418080"/>
                  </a:lnTo>
                  <a:lnTo>
                    <a:pt x="7253224" y="58420"/>
                  </a:lnTo>
                  <a:lnTo>
                    <a:pt x="7253224" y="46990"/>
                  </a:lnTo>
                  <a:close/>
                </a:path>
                <a:path w="7299959" h="2476500">
                  <a:moveTo>
                    <a:pt x="7299960" y="0"/>
                  </a:moveTo>
                  <a:lnTo>
                    <a:pt x="7264908" y="0"/>
                  </a:lnTo>
                  <a:lnTo>
                    <a:pt x="7264908" y="35560"/>
                  </a:lnTo>
                  <a:lnTo>
                    <a:pt x="7264908" y="2440940"/>
                  </a:lnTo>
                  <a:lnTo>
                    <a:pt x="35052" y="2440940"/>
                  </a:lnTo>
                  <a:lnTo>
                    <a:pt x="35052" y="35560"/>
                  </a:lnTo>
                  <a:lnTo>
                    <a:pt x="7264908" y="35560"/>
                  </a:lnTo>
                  <a:lnTo>
                    <a:pt x="7264908" y="0"/>
                  </a:lnTo>
                  <a:lnTo>
                    <a:pt x="0" y="0"/>
                  </a:lnTo>
                  <a:lnTo>
                    <a:pt x="0" y="35560"/>
                  </a:lnTo>
                  <a:lnTo>
                    <a:pt x="0" y="2440940"/>
                  </a:lnTo>
                  <a:lnTo>
                    <a:pt x="0" y="2476500"/>
                  </a:lnTo>
                  <a:lnTo>
                    <a:pt x="7299960" y="2476500"/>
                  </a:lnTo>
                  <a:lnTo>
                    <a:pt x="7299960" y="2441448"/>
                  </a:lnTo>
                  <a:lnTo>
                    <a:pt x="7299960" y="2440940"/>
                  </a:lnTo>
                  <a:lnTo>
                    <a:pt x="7299960" y="35560"/>
                  </a:lnTo>
                  <a:lnTo>
                    <a:pt x="7299960" y="35052"/>
                  </a:lnTo>
                  <a:lnTo>
                    <a:pt x="72999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6869" y="823625"/>
              <a:ext cx="6405879" cy="11699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7939" y="5262880"/>
              <a:ext cx="9603740" cy="0"/>
            </a:xfrm>
            <a:custGeom>
              <a:avLst/>
              <a:gdLst/>
              <a:ahLst/>
              <a:cxnLst/>
              <a:rect l="l" t="t" r="r" b="b"/>
              <a:pathLst>
                <a:path w="9603740">
                  <a:moveTo>
                    <a:pt x="0" y="0"/>
                  </a:moveTo>
                  <a:lnTo>
                    <a:pt x="9603740" y="0"/>
                  </a:lnTo>
                </a:path>
              </a:pathLst>
            </a:custGeom>
            <a:ln w="15240">
              <a:solidFill>
                <a:srgbClr val="D9B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1679" y="3710940"/>
            <a:ext cx="8163559" cy="0"/>
          </a:xfrm>
          <a:custGeom>
            <a:avLst/>
            <a:gdLst/>
            <a:ahLst/>
            <a:cxnLst/>
            <a:rect l="l" t="t" r="r" b="b"/>
            <a:pathLst>
              <a:path w="8163559">
                <a:moveTo>
                  <a:pt x="0" y="0"/>
                </a:moveTo>
                <a:lnTo>
                  <a:pt x="8163433" y="0"/>
                </a:lnTo>
              </a:path>
            </a:pathLst>
          </a:custGeom>
          <a:ln w="15240">
            <a:solidFill>
              <a:srgbClr val="E8D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8551" y="2801302"/>
            <a:ext cx="59124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70" dirty="0"/>
              <a:t>HOW </a:t>
            </a:r>
            <a:r>
              <a:rPr sz="4400" dirty="0"/>
              <a:t>DOES IT</a:t>
            </a:r>
            <a:r>
              <a:rPr sz="4400" spc="5" dirty="0"/>
              <a:t> </a:t>
            </a:r>
            <a:r>
              <a:rPr sz="4400" spc="-20" dirty="0"/>
              <a:t>WORK??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377569" y="6031634"/>
            <a:ext cx="57848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60"/>
              </a:lnSpc>
            </a:pPr>
            <a:r>
              <a:rPr sz="1000" spc="-10" dirty="0">
                <a:latin typeface="Garamond"/>
                <a:cs typeface="Garamond"/>
              </a:rPr>
              <a:t>#</a:t>
            </a:r>
            <a:r>
              <a:rPr sz="1000" dirty="0">
                <a:latin typeface="Garamond"/>
                <a:cs typeface="Garamond"/>
              </a:rPr>
              <a:t>T</a:t>
            </a:r>
            <a:r>
              <a:rPr sz="1000" spc="-10" dirty="0">
                <a:latin typeface="Garamond"/>
                <a:cs typeface="Garamond"/>
              </a:rPr>
              <a:t>ak</a:t>
            </a:r>
            <a:r>
              <a:rPr sz="1000" dirty="0">
                <a:latin typeface="Garamond"/>
                <a:cs typeface="Garamond"/>
              </a:rPr>
              <a:t>e</a:t>
            </a:r>
            <a:r>
              <a:rPr sz="1000" spc="5" dirty="0">
                <a:latin typeface="Garamond"/>
                <a:cs typeface="Garamond"/>
              </a:rPr>
              <a:t>C</a:t>
            </a:r>
            <a:r>
              <a:rPr sz="1000" spc="-10" dirty="0">
                <a:latin typeface="Garamond"/>
                <a:cs typeface="Garamond"/>
              </a:rPr>
              <a:t>a</a:t>
            </a:r>
            <a:r>
              <a:rPr sz="1000" spc="5" dirty="0">
                <a:latin typeface="Garamond"/>
                <a:cs typeface="Garamond"/>
              </a:rPr>
              <a:t>r</a:t>
            </a:r>
            <a:r>
              <a:rPr sz="1000" dirty="0">
                <a:latin typeface="Garamond"/>
                <a:cs typeface="Garamond"/>
              </a:rPr>
              <a:t>e</a:t>
            </a:r>
            <a:endParaRPr sz="1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A2B8DC6-027B-4821-A813-68C0A78D42BB}"/>
              </a:ext>
            </a:extLst>
          </p:cNvPr>
          <p:cNvSpPr txBox="1"/>
          <p:nvPr/>
        </p:nvSpPr>
        <p:spPr>
          <a:xfrm>
            <a:off x="5715000" y="762000"/>
            <a:ext cx="5715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You share a concern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CARE Navigator gathers information about the student and your concern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Student is contacted either by phone or email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A meeting is setup with student, or another individual is solicited to support the student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Student is connected and referred to the appropriate resources either on or off campus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Care Navigator follows up with student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Student concern is brought to the CARE Team to coordinate services for students</a:t>
            </a:r>
          </a:p>
          <a:p>
            <a:endParaRPr lang="en-US" dirty="0"/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6D94E30C-0E99-4F30-8DFB-11B24262EB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4842990" cy="464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B48EF4EB3924EAA9FF045FBD47A67" ma:contentTypeVersion="13" ma:contentTypeDescription="Create a new document." ma:contentTypeScope="" ma:versionID="0882ed304da7399545243cb5a70f5095">
  <xsd:schema xmlns:xsd="http://www.w3.org/2001/XMLSchema" xmlns:xs="http://www.w3.org/2001/XMLSchema" xmlns:p="http://schemas.microsoft.com/office/2006/metadata/properties" xmlns:ns2="36a86164-4df1-4d16-8fe5-0525cbb381c9" xmlns:ns3="ecebac2a-1c6d-4e7e-a809-e8984ab44acf" targetNamespace="http://schemas.microsoft.com/office/2006/metadata/properties" ma:root="true" ma:fieldsID="d5809e1cd60b34a5a360df58e34775b6" ns2:_="" ns3:_="">
    <xsd:import namespace="36a86164-4df1-4d16-8fe5-0525cbb381c9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86164-4df1-4d16-8fe5-0525cbb38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69F49D-7994-4760-87B0-7F51C82D84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306BF3-20EC-434F-B80E-50B5094AD4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0435D2-8F7D-4E29-BC48-E548318C3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86164-4df1-4d16-8fe5-0525cbb381c9"/>
    <ds:schemaRef ds:uri="ecebac2a-1c6d-4e7e-a809-e8984ab4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661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Segoe UI Symbol</vt:lpstr>
      <vt:lpstr>Times New Roman</vt:lpstr>
      <vt:lpstr>Wingdings</vt:lpstr>
      <vt:lpstr>Office Theme</vt:lpstr>
      <vt:lpstr>PowerPoint Presentation</vt:lpstr>
      <vt:lpstr>CAMPUS CARES  UTHSC CARE Team</vt:lpstr>
      <vt:lpstr>STRESS</vt:lpstr>
      <vt:lpstr>What is a  CARE Team?</vt:lpstr>
      <vt:lpstr>CULTURE  OF CARE  AND  SUPPORT</vt:lpstr>
      <vt:lpstr>PowerPoint Presentation</vt:lpstr>
      <vt:lpstr>PowerPoint Presentation</vt:lpstr>
      <vt:lpstr>HOW DOES IT WORK??</vt:lpstr>
      <vt:lpstr>PowerPoint Presentation</vt:lpstr>
      <vt:lpstr>Role of the Care Navigator</vt:lpstr>
      <vt:lpstr>Your role</vt:lpstr>
      <vt:lpstr>Will the student know I  was the one who contacted  Campus Cares?</vt:lpstr>
      <vt:lpstr>What Are the  Signs?</vt:lpstr>
      <vt:lpstr>PowerPoint Presentation</vt:lpstr>
      <vt:lpstr>How do I share a concern?</vt:lpstr>
      <vt:lpstr>Concerning, Distressing, Disruptive? HUH?</vt:lpstr>
      <vt:lpstr>PowerPoint Presentation</vt:lpstr>
      <vt:lpstr>Concerning, Distressing, Disruptive? HUH?</vt:lpstr>
      <vt:lpstr>RESOURCES AND SUPPORT  #TAKECARE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CARES UTHSC CARE Team</dc:title>
  <dc:creator>Bolick, Rachel</dc:creator>
  <cp:lastModifiedBy>Brown, Arielle F</cp:lastModifiedBy>
  <cp:revision>9</cp:revision>
  <dcterms:created xsi:type="dcterms:W3CDTF">2020-12-30T19:43:33Z</dcterms:created>
  <dcterms:modified xsi:type="dcterms:W3CDTF">2022-04-05T14:07:48Z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2020-12-30T00:00:00Z</vt:filetime>
  </property>
  <property fmtid="{D5CDD505-2E9C-101B-9397-08002B2CF9AE}" pid="5" name="ContentTypeId">
    <vt:lpwstr>0x010100400B48EF4EB3924EAA9FF045FBD47A67</vt:lpwstr>
  </property>
</Properties>
</file>