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29" r:id="rId3"/>
    <p:sldId id="330" r:id="rId4"/>
    <p:sldId id="346" r:id="rId5"/>
    <p:sldId id="345" r:id="rId6"/>
    <p:sldId id="347" r:id="rId7"/>
    <p:sldId id="333" r:id="rId8"/>
    <p:sldId id="336" r:id="rId9"/>
    <p:sldId id="344" r:id="rId10"/>
    <p:sldId id="337" r:id="rId11"/>
    <p:sldId id="339" r:id="rId12"/>
    <p:sldId id="338" r:id="rId13"/>
    <p:sldId id="340" r:id="rId14"/>
    <p:sldId id="341" r:id="rId15"/>
    <p:sldId id="33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E8843-C6E6-47AB-8340-87FD60AD7B6A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B7754-7D02-4ED0-853C-176409E5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66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903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5006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981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406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517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822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1342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345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738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285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58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fld id="{74AFF56B-E6A9-41FE-82D0-228A33245EA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6D728B5-5F32-48EA-8BAD-CB2BBE13CEEC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 dirty="0" smtClean="0">
              <a:ea typeface="+mn-ea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25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 dirty="0" smtClean="0">
              <a:ea typeface="+mn-ea"/>
            </a:endParaRPr>
          </a:p>
        </p:txBody>
      </p:sp>
      <p:pic>
        <p:nvPicPr>
          <p:cNvPr id="1033" name="Picture 9" descr="UTWrdmrkHSCLong_WE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48402"/>
            <a:ext cx="3886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622" y="1359103"/>
            <a:ext cx="7772400" cy="1470025"/>
          </a:xfrm>
        </p:spPr>
        <p:txBody>
          <a:bodyPr/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Spring 2019 UTHSC Advisory Board Meeting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422" y="2829128"/>
            <a:ext cx="6400800" cy="750651"/>
          </a:xfrm>
        </p:spPr>
        <p:txBody>
          <a:bodyPr/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College of Nursing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8" y="3886200"/>
            <a:ext cx="1834636" cy="24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3686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B2C2-E241-4FCB-9FC9-C9A19EA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1017568"/>
            <a:ext cx="8461169" cy="10687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Center for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Community and Global Partnerships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6CAB-ED39-46AF-AB16-0B1F8940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29" y="2362448"/>
            <a:ext cx="8965871" cy="3411187"/>
          </a:xfrm>
        </p:spPr>
        <p:txBody>
          <a:bodyPr>
            <a:normAutofit/>
          </a:bodyPr>
          <a:lstStyle/>
          <a:p>
            <a:r>
              <a:rPr lang="en-US" sz="2400" dirty="0"/>
              <a:t>Develop sustainable academic practice partnerships with health systems  to advance the profession of nursing and improve </a:t>
            </a:r>
            <a:r>
              <a:rPr lang="en-US" sz="2400" dirty="0" smtClean="0"/>
              <a:t>health</a:t>
            </a:r>
          </a:p>
          <a:p>
            <a:r>
              <a:rPr lang="en-US" sz="2400" dirty="0" smtClean="0"/>
              <a:t>Methodist Scholars</a:t>
            </a:r>
          </a:p>
          <a:p>
            <a:r>
              <a:rPr lang="en-US" sz="2400" dirty="0" smtClean="0"/>
              <a:t>Health Department</a:t>
            </a:r>
          </a:p>
          <a:p>
            <a:r>
              <a:rPr lang="en-US" sz="2400" dirty="0" smtClean="0"/>
              <a:t>Regional One De-escalation Training Grant</a:t>
            </a:r>
          </a:p>
          <a:p>
            <a:r>
              <a:rPr lang="en-US" sz="2400" dirty="0" err="1" smtClean="0"/>
              <a:t>Nightingala</a:t>
            </a:r>
            <a:r>
              <a:rPr lang="en-US" sz="2400" dirty="0" smtClean="0"/>
              <a:t>/ Community Nursing Grants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7845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Methodist Le Bonheur Scholars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35" y="1580770"/>
            <a:ext cx="6368143" cy="3909203"/>
          </a:xfrm>
          <a:effectLst>
            <a:outerShdw blurRad="50800" dist="50800" dir="4800000" algn="ctr" rotWithShape="0">
              <a:schemeClr val="accent4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66266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3" y="999754"/>
            <a:ext cx="8407730" cy="91736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Methodist Le Bonheur UTHSC Nurse Scholar Program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5" y="2077440"/>
            <a:ext cx="8968838" cy="3923310"/>
          </a:xfrm>
        </p:spPr>
        <p:txBody>
          <a:bodyPr>
            <a:normAutofit/>
          </a:bodyPr>
          <a:lstStyle/>
          <a:p>
            <a:r>
              <a:rPr lang="en-US" sz="1800" dirty="0"/>
              <a:t>14 nurse scholars representing 6  Methodist Le Bonheur hospitals started the program in December 2017</a:t>
            </a:r>
          </a:p>
          <a:p>
            <a:pPr lvl="1"/>
            <a:r>
              <a:rPr lang="en-US" sz="1800" dirty="0"/>
              <a:t>Research Studies:</a:t>
            </a:r>
          </a:p>
          <a:p>
            <a:pPr lvl="2"/>
            <a:r>
              <a:rPr lang="en-US" i="1" dirty="0"/>
              <a:t>A New Graduate Nurse Residency Program: Factors Impacting Retention: Dissemination underway</a:t>
            </a:r>
            <a:r>
              <a:rPr lang="en-US" b="1" i="1" dirty="0"/>
              <a:t> </a:t>
            </a:r>
          </a:p>
          <a:p>
            <a:pPr lvl="2"/>
            <a:r>
              <a:rPr lang="en-US" i="1" dirty="0"/>
              <a:t>Predictors of Uncompleted Emergency Department Care: Patients Who Leave against Medical Advice: Analysis underway </a:t>
            </a:r>
          </a:p>
          <a:p>
            <a:pPr lvl="2"/>
            <a:r>
              <a:rPr lang="en-US" i="1" dirty="0"/>
              <a:t>Scholars are all Co investigators</a:t>
            </a:r>
          </a:p>
          <a:p>
            <a:pPr lvl="1"/>
            <a:r>
              <a:rPr lang="en-US" sz="1800" i="1" dirty="0"/>
              <a:t>EBP: projects are in implementation phase</a:t>
            </a:r>
          </a:p>
          <a:p>
            <a:pPr lvl="1"/>
            <a:r>
              <a:rPr lang="en-US" sz="1800" i="1" dirty="0"/>
              <a:t>Developed Shared Governance Nursing Research Council</a:t>
            </a:r>
          </a:p>
          <a:p>
            <a:endParaRPr lang="en-US" sz="1800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8434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74" y="941226"/>
            <a:ext cx="7263881" cy="11811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Shelby County Health Department Partnership: Public Health Nurse Residency Program Metrics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708" y="2438789"/>
            <a:ext cx="7039946" cy="3275045"/>
          </a:xfrm>
        </p:spPr>
        <p:txBody>
          <a:bodyPr/>
          <a:lstStyle/>
          <a:p>
            <a:r>
              <a:rPr lang="en-US" sz="1800" dirty="0"/>
              <a:t>Partnership Expansion for Year 2</a:t>
            </a:r>
          </a:p>
          <a:p>
            <a:endParaRPr lang="en-US" sz="1800" dirty="0"/>
          </a:p>
          <a:p>
            <a:pPr lvl="1"/>
            <a:r>
              <a:rPr lang="en-US" sz="1800" dirty="0"/>
              <a:t>Develop a 12 month new graduate nurse residency program </a:t>
            </a:r>
          </a:p>
          <a:p>
            <a:endParaRPr lang="en-US" sz="1800" dirty="0"/>
          </a:p>
          <a:p>
            <a:pPr lvl="1"/>
            <a:r>
              <a:rPr lang="en-US" sz="1800" dirty="0"/>
              <a:t>Develop a post masters/doctorate public health nurse fellowship</a:t>
            </a:r>
          </a:p>
          <a:p>
            <a:endParaRPr lang="en-US" sz="1800" dirty="0"/>
          </a:p>
          <a:p>
            <a:pPr lvl="1"/>
            <a:r>
              <a:rPr lang="en-US" sz="1800" dirty="0"/>
              <a:t>Current Nurse Residency program will become Nurse Scholars Program, new cohort start in 2019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9022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81" y="997210"/>
            <a:ext cx="8782439" cy="8257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Regional One Health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Partnership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35" y="1955930"/>
            <a:ext cx="8075645" cy="3876869"/>
          </a:xfrm>
        </p:spPr>
        <p:txBody>
          <a:bodyPr>
            <a:normAutofit/>
          </a:bodyPr>
          <a:lstStyle/>
          <a:p>
            <a:r>
              <a:rPr lang="en-US" sz="1800" dirty="0"/>
              <a:t>Simulation Training: case scenarios for management of aggressive behaviors were developed and involved the use of standardized patients. </a:t>
            </a:r>
          </a:p>
          <a:p>
            <a:pPr lvl="1"/>
            <a:r>
              <a:rPr lang="en-US" sz="1800" dirty="0"/>
              <a:t>Training occurred on July 11, 2018 at the Center for Healthcare Improvement and Patient Simulation. </a:t>
            </a:r>
          </a:p>
          <a:p>
            <a:pPr lvl="1"/>
            <a:r>
              <a:rPr lang="en-US" sz="1800" dirty="0"/>
              <a:t>De-escalation simulation was videoed and is used to teach the staff</a:t>
            </a:r>
          </a:p>
          <a:p>
            <a:pPr marL="171450" lvl="1" indent="0">
              <a:buNone/>
            </a:pPr>
            <a:endParaRPr lang="en-US" sz="1800" dirty="0"/>
          </a:p>
          <a:p>
            <a:r>
              <a:rPr lang="en-US" sz="1800" dirty="0"/>
              <a:t>First two de-escalation training sessions for Regional One ER staff were successfully completed on September 14</a:t>
            </a:r>
            <a:r>
              <a:rPr lang="en-US" sz="1800" baseline="30000" dirty="0"/>
              <a:t>th</a:t>
            </a:r>
            <a:r>
              <a:rPr lang="en-US" sz="1800" dirty="0"/>
              <a:t> and September 28</a:t>
            </a:r>
            <a:r>
              <a:rPr lang="en-US" sz="1800" baseline="30000" dirty="0"/>
              <a:t>th</a:t>
            </a:r>
            <a:r>
              <a:rPr lang="en-US" sz="1800" dirty="0"/>
              <a:t>. </a:t>
            </a:r>
          </a:p>
          <a:p>
            <a:r>
              <a:rPr lang="en-US" sz="1800" dirty="0"/>
              <a:t>Currently have trained 300 staff</a:t>
            </a:r>
          </a:p>
          <a:p>
            <a:endParaRPr lang="en-US" sz="1800" dirty="0"/>
          </a:p>
          <a:p>
            <a:r>
              <a:rPr lang="en-US" sz="1800" dirty="0"/>
              <a:t>Plan to take training to other Mid-South hospitals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42962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1" y="2477193"/>
            <a:ext cx="770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8925585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A126-2E14-B24F-8D57-BA8882A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066"/>
            <a:ext cx="8229600" cy="609600"/>
          </a:xfrm>
        </p:spPr>
        <p:txBody>
          <a:bodyPr/>
          <a:lstStyle/>
          <a:p>
            <a:r>
              <a:rPr lang="en-US" sz="2400" dirty="0"/>
              <a:t>2018-2019 CON Graduation &amp; Enrollment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2DB960-B9F3-B243-83F7-F89D979CE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275"/>
              </p:ext>
            </p:extLst>
          </p:nvPr>
        </p:nvGraphicFramePr>
        <p:xfrm>
          <a:off x="526212" y="859937"/>
          <a:ext cx="8160588" cy="515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196">
                  <a:extLst>
                    <a:ext uri="{9D8B030D-6E8A-4147-A177-3AD203B41FA5}">
                      <a16:colId xmlns:a16="http://schemas.microsoft.com/office/drawing/2014/main" val="115141833"/>
                    </a:ext>
                  </a:extLst>
                </a:gridCol>
                <a:gridCol w="2720196">
                  <a:extLst>
                    <a:ext uri="{9D8B030D-6E8A-4147-A177-3AD203B41FA5}">
                      <a16:colId xmlns:a16="http://schemas.microsoft.com/office/drawing/2014/main" val="3764486303"/>
                    </a:ext>
                  </a:extLst>
                </a:gridCol>
                <a:gridCol w="2720196">
                  <a:extLst>
                    <a:ext uri="{9D8B030D-6E8A-4147-A177-3AD203B41FA5}">
                      <a16:colId xmlns:a16="http://schemas.microsoft.com/office/drawing/2014/main" val="3562055802"/>
                    </a:ext>
                  </a:extLst>
                </a:gridCol>
              </a:tblGrid>
              <a:tr h="261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GRADUATES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 ENROLLMENT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48014"/>
                  </a:ext>
                </a:extLst>
              </a:tr>
              <a:tr h="26125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2409196544"/>
                  </a:ext>
                </a:extLst>
              </a:tr>
              <a:tr h="1175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 BSN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RNFA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Programs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35074"/>
                  </a:ext>
                </a:extLst>
              </a:tr>
              <a:tr h="195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122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73248"/>
                  </a:ext>
                </a:extLst>
              </a:tr>
              <a:tr h="2612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462998148"/>
                  </a:ext>
                </a:extLst>
              </a:tr>
              <a:tr h="117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 BSN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RNFA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Programs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9728"/>
                  </a:ext>
                </a:extLst>
              </a:tr>
              <a:tr h="195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86767"/>
                  </a:ext>
                </a:extLst>
              </a:tr>
              <a:tr h="26125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7796"/>
                  </a:ext>
                </a:extLst>
              </a:tr>
              <a:tr h="1175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BSN (projected)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 BSN (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projected)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DNP (projected)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RNFA (9 already counted in DNP)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Programs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 (projected)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kumimoji="0" lang="en-US" alt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74835"/>
                  </a:ext>
                </a:extLst>
              </a:tr>
              <a:tr h="195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103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353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8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150F-CF72-BA48-A0D3-85B9775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4756"/>
          </a:xfrm>
        </p:spPr>
        <p:txBody>
          <a:bodyPr/>
          <a:lstStyle/>
          <a:p>
            <a:r>
              <a:rPr lang="en-US" sz="2400" dirty="0"/>
              <a:t>Fall </a:t>
            </a:r>
            <a:r>
              <a:rPr lang="en-US" sz="2400" dirty="0" smtClean="0"/>
              <a:t>2019 </a:t>
            </a:r>
            <a:r>
              <a:rPr lang="en-US" sz="2400" dirty="0"/>
              <a:t>New Student Profile:  All Programs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269324"/>
              </p:ext>
            </p:extLst>
          </p:nvPr>
        </p:nvGraphicFramePr>
        <p:xfrm>
          <a:off x="989555" y="1290184"/>
          <a:ext cx="7164889" cy="3786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351">
                  <a:extLst>
                    <a:ext uri="{9D8B030D-6E8A-4147-A177-3AD203B41FA5}">
                      <a16:colId xmlns:a16="http://schemas.microsoft.com/office/drawing/2014/main" val="1050120749"/>
                    </a:ext>
                  </a:extLst>
                </a:gridCol>
                <a:gridCol w="900538">
                  <a:extLst>
                    <a:ext uri="{9D8B030D-6E8A-4147-A177-3AD203B41FA5}">
                      <a16:colId xmlns:a16="http://schemas.microsoft.com/office/drawing/2014/main" val="1717672562"/>
                    </a:ext>
                  </a:extLst>
                </a:gridCol>
              </a:tblGrid>
              <a:tr h="513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92991"/>
                  </a:ext>
                </a:extLst>
              </a:tr>
              <a:tr h="3507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BSN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6274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RN-BSN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74587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DNP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78159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DNP Nurse Anesthesia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73969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RNFA Certificate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9665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Post DNP PMHNP Certificate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22390"/>
                  </a:ext>
                </a:extLst>
              </a:tr>
              <a:tr h="567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Post DNP Pediatric Primary Certificate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83007"/>
                  </a:ext>
                </a:extLst>
              </a:tr>
              <a:tr h="3102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Post MSN AG-ACNP Certificate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02157"/>
                  </a:ext>
                </a:extLst>
              </a:tr>
              <a:tr h="567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TOTAL INCOMING STUDENTS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9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DNP New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1447800"/>
            <a:ext cx="8229600" cy="41148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5629"/>
              </p:ext>
            </p:extLst>
          </p:nvPr>
        </p:nvGraphicFramePr>
        <p:xfrm>
          <a:off x="250521" y="1447800"/>
          <a:ext cx="8123128" cy="384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64">
                  <a:extLst>
                    <a:ext uri="{9D8B030D-6E8A-4147-A177-3AD203B41FA5}">
                      <a16:colId xmlns:a16="http://schemas.microsoft.com/office/drawing/2014/main" val="3551784497"/>
                    </a:ext>
                  </a:extLst>
                </a:gridCol>
                <a:gridCol w="4061564">
                  <a:extLst>
                    <a:ext uri="{9D8B030D-6E8A-4147-A177-3AD203B41FA5}">
                      <a16:colId xmlns:a16="http://schemas.microsoft.com/office/drawing/2014/main" val="1940698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Doctor of Nursing Practice- APRN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0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Nurse Practitioner (FNP)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5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Psych</a:t>
                      </a:r>
                      <a:r>
                        <a:rPr lang="en-US" baseline="0" dirty="0" smtClean="0"/>
                        <a:t> Mental Health Nurse Practitioner (PMH)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6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</a:t>
                      </a:r>
                      <a:r>
                        <a:rPr lang="en-US" dirty="0" err="1" smtClean="0"/>
                        <a:t>Gero</a:t>
                      </a:r>
                      <a:r>
                        <a:rPr lang="en-US" baseline="0" dirty="0" smtClean="0"/>
                        <a:t> Nurse Practitioner (AGACNP)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2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Dual FNP/ PMH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2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Dual FNP/ AGACNP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4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Neonatal</a:t>
                      </a:r>
                      <a:r>
                        <a:rPr lang="en-US" baseline="0" dirty="0" smtClean="0"/>
                        <a:t> Nurse Practitioner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4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Pediatric Primary Care Nurse Practitioner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75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Pediatric</a:t>
                      </a:r>
                      <a:r>
                        <a:rPr lang="en-US" baseline="0" dirty="0" smtClean="0"/>
                        <a:t> Acute Care Nurse Practitioner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1654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Student 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12789"/>
              </p:ext>
            </p:extLst>
          </p:nvPr>
        </p:nvGraphicFramePr>
        <p:xfrm>
          <a:off x="457201" y="1676399"/>
          <a:ext cx="2400300" cy="3594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881">
                  <a:extLst>
                    <a:ext uri="{9D8B030D-6E8A-4147-A177-3AD203B41FA5}">
                      <a16:colId xmlns:a16="http://schemas.microsoft.com/office/drawing/2014/main" val="273078474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572303967"/>
                    </a:ext>
                  </a:extLst>
                </a:gridCol>
                <a:gridCol w="971284">
                  <a:extLst>
                    <a:ext uri="{9D8B030D-6E8A-4147-A177-3AD203B41FA5}">
                      <a16:colId xmlns:a16="http://schemas.microsoft.com/office/drawing/2014/main" val="3570331959"/>
                    </a:ext>
                  </a:extLst>
                </a:gridCol>
              </a:tblGrid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Gender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67530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Summer 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Total </a:t>
                      </a:r>
                      <a:r>
                        <a:rPr lang="en-US" sz="1100" u="none" strike="noStrike" dirty="0" smtClean="0">
                          <a:effectLst/>
                        </a:rPr>
                        <a:t>% CRNA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19358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48352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Female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89101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42048"/>
                  </a:ext>
                </a:extLst>
              </a:tr>
              <a:tr h="24615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96117"/>
                  </a:ext>
                </a:extLst>
              </a:tr>
              <a:tr h="24615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10716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79986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Total % in </a:t>
                      </a:r>
                      <a:r>
                        <a:rPr lang="en-US" sz="1100" u="none" strike="noStrike" dirty="0" smtClean="0">
                          <a:effectLst/>
                        </a:rPr>
                        <a:t>CRNA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12340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Asian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1580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Black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91073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08207"/>
                  </a:ext>
                </a:extLst>
              </a:tr>
              <a:tr h="258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6989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68627"/>
              </p:ext>
            </p:extLst>
          </p:nvPr>
        </p:nvGraphicFramePr>
        <p:xfrm>
          <a:off x="3016250" y="1676396"/>
          <a:ext cx="2419349" cy="350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850">
                  <a:extLst>
                    <a:ext uri="{9D8B030D-6E8A-4147-A177-3AD203B41FA5}">
                      <a16:colId xmlns:a16="http://schemas.microsoft.com/office/drawing/2014/main" val="94062529"/>
                    </a:ext>
                  </a:extLst>
                </a:gridCol>
                <a:gridCol w="451886">
                  <a:extLst>
                    <a:ext uri="{9D8B030D-6E8A-4147-A177-3AD203B41FA5}">
                      <a16:colId xmlns:a16="http://schemas.microsoft.com/office/drawing/2014/main" val="3383341569"/>
                    </a:ext>
                  </a:extLst>
                </a:gridCol>
                <a:gridCol w="1135613">
                  <a:extLst>
                    <a:ext uri="{9D8B030D-6E8A-4147-A177-3AD203B41FA5}">
                      <a16:colId xmlns:a16="http://schemas.microsoft.com/office/drawing/2014/main" val="2269059014"/>
                    </a:ext>
                  </a:extLst>
                </a:gridCol>
              </a:tblGrid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Gender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67307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Total </a:t>
                      </a:r>
                      <a:r>
                        <a:rPr lang="en-US" sz="1100" u="none" strike="noStrike" dirty="0" smtClean="0">
                          <a:effectLst/>
                        </a:rPr>
                        <a:t>% DNP/Cert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76959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smtClean="0">
                          <a:effectLst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9735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Female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smtClean="0">
                          <a:effectLst/>
                        </a:rPr>
                        <a:t>86%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86045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44403"/>
                  </a:ext>
                </a:extLst>
              </a:tr>
              <a:tr h="240276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17061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57751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Total </a:t>
                      </a:r>
                      <a:r>
                        <a:rPr lang="en-US" sz="1100" u="none" strike="noStrike" dirty="0" smtClean="0">
                          <a:effectLst/>
                        </a:rPr>
                        <a:t>% DNP/Cert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93246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Asian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5807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Black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smtClean="0">
                          <a:effectLst/>
                        </a:rPr>
                        <a:t>28%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98298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smtClean="0">
                          <a:effectLst/>
                        </a:rPr>
                        <a:t>53%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16352"/>
                  </a:ext>
                </a:extLst>
              </a:tr>
              <a:tr h="492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NOT DISCLOSED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r>
                        <a:rPr lang="en-US" sz="1100" u="none" strike="noStrike" dirty="0" smtClean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0146"/>
                  </a:ext>
                </a:extLst>
              </a:tr>
              <a:tr h="2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563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8606"/>
              </p:ext>
            </p:extLst>
          </p:nvPr>
        </p:nvGraphicFramePr>
        <p:xfrm>
          <a:off x="5594346" y="1697477"/>
          <a:ext cx="3187699" cy="3527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054">
                  <a:extLst>
                    <a:ext uri="{9D8B030D-6E8A-4147-A177-3AD203B41FA5}">
                      <a16:colId xmlns:a16="http://schemas.microsoft.com/office/drawing/2014/main" val="2362187734"/>
                    </a:ext>
                  </a:extLst>
                </a:gridCol>
                <a:gridCol w="450678">
                  <a:extLst>
                    <a:ext uri="{9D8B030D-6E8A-4147-A177-3AD203B41FA5}">
                      <a16:colId xmlns:a16="http://schemas.microsoft.com/office/drawing/2014/main" val="277858223"/>
                    </a:ext>
                  </a:extLst>
                </a:gridCol>
                <a:gridCol w="725243">
                  <a:extLst>
                    <a:ext uri="{9D8B030D-6E8A-4147-A177-3AD203B41FA5}">
                      <a16:colId xmlns:a16="http://schemas.microsoft.com/office/drawing/2014/main" val="3784088606"/>
                    </a:ext>
                  </a:extLst>
                </a:gridCol>
                <a:gridCol w="818008">
                  <a:extLst>
                    <a:ext uri="{9D8B030D-6E8A-4147-A177-3AD203B41FA5}">
                      <a16:colId xmlns:a16="http://schemas.microsoft.com/office/drawing/2014/main" val="3297539350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1354420334"/>
                    </a:ext>
                  </a:extLst>
                </a:gridCol>
              </a:tblGrid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Gender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1234"/>
                  </a:ext>
                </a:extLst>
              </a:tr>
              <a:tr h="398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Fall ABSN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Fall RN-BSN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# in 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% in 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78540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10900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Female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35868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2937"/>
                  </a:ext>
                </a:extLst>
              </a:tr>
              <a:tr h="1941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47723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94529"/>
                  </a:ext>
                </a:extLst>
              </a:tr>
              <a:tr h="398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Fall ABSN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Fall RN-BSN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# in 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% in BSN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79963"/>
                  </a:ext>
                </a:extLst>
              </a:tr>
              <a:tr h="351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Multi-racial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07559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Black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42898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Hispanic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75825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63484"/>
                  </a:ext>
                </a:extLst>
              </a:tr>
              <a:tr h="351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smtClean="0">
                          <a:effectLst/>
                        </a:rPr>
                        <a:t>Disclosed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70624"/>
                  </a:ext>
                </a:extLst>
              </a:tr>
              <a:tr h="2038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936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347161"/>
            <a:ext cx="240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6249" y="1377432"/>
            <a:ext cx="24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DNP/Certs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4349" y="1397481"/>
            <a:ext cx="309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9882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Students 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57029"/>
              </p:ext>
            </p:extLst>
          </p:nvPr>
        </p:nvGraphicFramePr>
        <p:xfrm>
          <a:off x="961721" y="3632200"/>
          <a:ext cx="7398357" cy="95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973">
                  <a:extLst>
                    <a:ext uri="{9D8B030D-6E8A-4147-A177-3AD203B41FA5}">
                      <a16:colId xmlns:a16="http://schemas.microsoft.com/office/drawing/2014/main" val="214724530"/>
                    </a:ext>
                  </a:extLst>
                </a:gridCol>
                <a:gridCol w="1026432">
                  <a:extLst>
                    <a:ext uri="{9D8B030D-6E8A-4147-A177-3AD203B41FA5}">
                      <a16:colId xmlns:a16="http://schemas.microsoft.com/office/drawing/2014/main" val="2017599280"/>
                    </a:ext>
                  </a:extLst>
                </a:gridCol>
                <a:gridCol w="1091419">
                  <a:extLst>
                    <a:ext uri="{9D8B030D-6E8A-4147-A177-3AD203B41FA5}">
                      <a16:colId xmlns:a16="http://schemas.microsoft.com/office/drawing/2014/main" val="2914095072"/>
                    </a:ext>
                  </a:extLst>
                </a:gridCol>
                <a:gridCol w="839773">
                  <a:extLst>
                    <a:ext uri="{9D8B030D-6E8A-4147-A177-3AD203B41FA5}">
                      <a16:colId xmlns:a16="http://schemas.microsoft.com/office/drawing/2014/main" val="2706742705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1990709590"/>
                    </a:ext>
                  </a:extLst>
                </a:gridCol>
                <a:gridCol w="901874">
                  <a:extLst>
                    <a:ext uri="{9D8B030D-6E8A-4147-A177-3AD203B41FA5}">
                      <a16:colId xmlns:a16="http://schemas.microsoft.com/office/drawing/2014/main" val="2326025509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187751006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PEP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15479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Southwest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Dyersburg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Rhodes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NORTHWEST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ST. JUDE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LeMoyne-Owen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367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# of Students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5545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56428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968457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8693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07096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GPA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 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2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0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8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4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16716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09A2-A8B8-5C4F-ABF0-B83A2B87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5967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NCLEX &amp; DNP Certification Pass Rates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4642" y="5817704"/>
            <a:ext cx="3421009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b="1" i="1" dirty="0"/>
              <a:t>*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 progress</a:t>
            </a:r>
          </a:p>
          <a:p>
            <a:pPr>
              <a:lnSpc>
                <a:spcPct val="107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Includes graduates from Dual: AGACNP/FNP and PMH/FNP</a:t>
            </a:r>
          </a:p>
          <a:p>
            <a:pPr>
              <a:lnSpc>
                <a:spcPct val="107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Includes graduates from Dual: AGACNP/FNP</a:t>
            </a:r>
          </a:p>
          <a:p>
            <a:pPr>
              <a:lnSpc>
                <a:spcPct val="107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Includes graduates from Dual: PMH/FNP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530589"/>
              </p:ext>
            </p:extLst>
          </p:nvPr>
        </p:nvGraphicFramePr>
        <p:xfrm>
          <a:off x="457201" y="1082351"/>
          <a:ext cx="8229600" cy="80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619104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773321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47851384"/>
                    </a:ext>
                  </a:extLst>
                </a:gridCol>
              </a:tblGrid>
              <a:tr h="2569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BSN – NCLEX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406419"/>
                  </a:ext>
                </a:extLst>
              </a:tr>
              <a:tr h="176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Graduates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Pass (Overall/2</a:t>
                      </a:r>
                      <a:r>
                        <a:rPr lang="en-US" sz="1100" b="1" baseline="30000" dirty="0">
                          <a:effectLst/>
                        </a:rPr>
                        <a:t>nd</a:t>
                      </a:r>
                      <a:r>
                        <a:rPr lang="en-US" sz="1100" b="1" dirty="0">
                          <a:effectLst/>
                        </a:rPr>
                        <a:t> Attempt)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 Progress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44457"/>
                  </a:ext>
                </a:extLst>
              </a:tr>
              <a:tr h="180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 (May 2018)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95.1%; N=39/41*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2.0%; N=1/42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793516"/>
                  </a:ext>
                </a:extLst>
              </a:tr>
              <a:tr h="176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76 (December 2018)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98.7%; N=75/76 (100%)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64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85627"/>
              </p:ext>
            </p:extLst>
          </p:nvPr>
        </p:nvGraphicFramePr>
        <p:xfrm>
          <a:off x="457201" y="2154423"/>
          <a:ext cx="8229600" cy="3663280"/>
        </p:xfrm>
        <a:graphic>
          <a:graphicData uri="http://schemas.openxmlformats.org/drawingml/2006/table">
            <a:tbl>
              <a:tblPr firstRow="1" firstCol="1" bandRow="1"/>
              <a:tblGrid>
                <a:gridCol w="1768854">
                  <a:extLst>
                    <a:ext uri="{9D8B030D-6E8A-4147-A177-3AD203B41FA5}">
                      <a16:colId xmlns:a16="http://schemas.microsoft.com/office/drawing/2014/main" val="3278361219"/>
                    </a:ext>
                  </a:extLst>
                </a:gridCol>
                <a:gridCol w="1257043">
                  <a:extLst>
                    <a:ext uri="{9D8B030D-6E8A-4147-A177-3AD203B41FA5}">
                      <a16:colId xmlns:a16="http://schemas.microsoft.com/office/drawing/2014/main" val="2943141867"/>
                    </a:ext>
                  </a:extLst>
                </a:gridCol>
                <a:gridCol w="1447355">
                  <a:extLst>
                    <a:ext uri="{9D8B030D-6E8A-4147-A177-3AD203B41FA5}">
                      <a16:colId xmlns:a16="http://schemas.microsoft.com/office/drawing/2014/main" val="4026964179"/>
                    </a:ext>
                  </a:extLst>
                </a:gridCol>
                <a:gridCol w="2250483">
                  <a:extLst>
                    <a:ext uri="{9D8B030D-6E8A-4147-A177-3AD203B41FA5}">
                      <a16:colId xmlns:a16="http://schemas.microsoft.com/office/drawing/2014/main" val="1419586372"/>
                    </a:ext>
                  </a:extLst>
                </a:gridCol>
                <a:gridCol w="1505865">
                  <a:extLst>
                    <a:ext uri="{9D8B030D-6E8A-4147-A177-3AD203B41FA5}">
                      <a16:colId xmlns:a16="http://schemas.microsoft.com/office/drawing/2014/main" val="712688635"/>
                    </a:ext>
                  </a:extLst>
                </a:gridCol>
              </a:tblGrid>
              <a:tr h="26373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DNP – NBCRNA, ANCC, AANP, PNCB, NCC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91290"/>
                  </a:ext>
                </a:extLst>
              </a:tr>
              <a:tr h="185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 – 1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Attempt(2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Attempt)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44994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92.8%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70502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AGACNP (Only)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899196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20*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915936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Dual: AGACNP/FNP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11558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Counted with single concentrations*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834665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713836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31*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282065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PMH (Only)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38797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17*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604530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Dual: PMH/FNP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007859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Counted with single concentrations*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02122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 Anesthesia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95406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66.67% (100%)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41196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48856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86785"/>
                  </a:ext>
                </a:extLst>
              </a:tr>
              <a:tr h="1978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0978"/>
                  </a:ext>
                </a:extLst>
              </a:tr>
              <a:tr h="18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49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9E056-4F92-B841-AF03-541FCBE3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5F4A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15799" r="15479" b="16256"/>
          <a:stretch/>
        </p:blipFill>
        <p:spPr>
          <a:xfrm>
            <a:off x="2156999" y="1215932"/>
            <a:ext cx="4741101" cy="4659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29B32-6E96-4545-AB8C-81774C91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4756"/>
          </a:xfrm>
        </p:spPr>
        <p:txBody>
          <a:bodyPr/>
          <a:lstStyle/>
          <a:p>
            <a:r>
              <a:rPr lang="en-US" sz="2400" dirty="0"/>
              <a:t>Program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263C5-E336-564D-A234-26F44C0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159565"/>
            <a:ext cx="8229600" cy="5397810"/>
          </a:xfrm>
        </p:spPr>
        <p:txBody>
          <a:bodyPr numCol="2"/>
          <a:lstStyle/>
          <a:p>
            <a:pPr>
              <a:buFont typeface="Wingdings" pitchFamily="2" charset="2"/>
              <a:buChar char="v"/>
            </a:pPr>
            <a:r>
              <a:rPr lang="en-US" altLang="en-US" sz="1800" b="1" u="sng" dirty="0">
                <a:ea typeface="ＭＳ Ｐゴシック" panose="020B0600070205080204" pitchFamily="34" charset="-128"/>
              </a:rPr>
              <a:t>All Programs</a:t>
            </a:r>
          </a:p>
          <a:p>
            <a:pPr marL="585781" lvl="1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Curriculum Development</a:t>
            </a:r>
          </a:p>
          <a:p>
            <a:pPr marL="585781" lvl="1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Partnership </a:t>
            </a:r>
            <a:r>
              <a:rPr lang="en-US" altLang="en-US" sz="1800" dirty="0">
                <a:ea typeface="ＭＳ Ｐゴシック" panose="020B0600070205080204" pitchFamily="34" charset="-128"/>
              </a:rPr>
              <a:t>Enrollment Programs (PEPs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): University of the South; St Jude</a:t>
            </a:r>
          </a:p>
          <a:p>
            <a:pPr marL="585781" lvl="1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New Tuition Fees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1800" b="1" u="sng" dirty="0" smtClean="0">
                <a:ea typeface="ＭＳ Ｐゴシック" panose="020B0600070205080204" pitchFamily="34" charset="-128"/>
              </a:rPr>
              <a:t>BSN </a:t>
            </a:r>
            <a:r>
              <a:rPr lang="en-US" altLang="en-US" sz="1800" b="1" u="sng" dirty="0">
                <a:ea typeface="ＭＳ Ｐゴシック" panose="020B0600070205080204" pitchFamily="34" charset="-128"/>
              </a:rPr>
              <a:t>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12 mo. 2</a:t>
            </a:r>
            <a:r>
              <a:rPr lang="en-US" altLang="en-US" sz="1800" baseline="30000" dirty="0">
                <a:ea typeface="ＭＳ Ｐゴシック" panose="020B0600070205080204" pitchFamily="34" charset="-128"/>
              </a:rPr>
              <a:t>nd</a:t>
            </a:r>
            <a:r>
              <a:rPr lang="en-US" altLang="en-US" sz="1800" dirty="0">
                <a:ea typeface="ＭＳ Ｐゴシック" panose="020B0600070205080204" pitchFamily="34" charset="-128"/>
              </a:rPr>
              <a:t> Degree ABSN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Transition to Concept-Based Curriculum (CBC)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Consultants-Faculty Development,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CBC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CCNE Accreditation (Fall 2019)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b="1" u="sng" dirty="0" smtClean="0">
                <a:ea typeface="ＭＳ Ｐゴシック" panose="020B0600070205080204" pitchFamily="34" charset="-128"/>
              </a:rPr>
              <a:t>DNP </a:t>
            </a:r>
            <a:r>
              <a:rPr lang="en-US" altLang="en-US" sz="1800" b="1" u="sng" dirty="0">
                <a:ea typeface="ＭＳ Ｐゴシック" panose="020B0600070205080204" pitchFamily="34" charset="-128"/>
              </a:rPr>
              <a:t>Program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DNP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Consultant-EBP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COA  accreditation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en-US" sz="1800" b="1" u="sng" dirty="0">
                <a:ea typeface="ＭＳ Ｐゴシック" panose="020B0600070205080204" pitchFamily="34" charset="-128"/>
              </a:rPr>
              <a:t>PhD Program</a:t>
            </a:r>
          </a:p>
          <a:p>
            <a:pPr marL="933253" lvl="1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Students from other disciplines enrolling in NSG PhD Mixed Methods Research course</a:t>
            </a:r>
            <a:endParaRPr lang="en-US" sz="1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685782" lvl="2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en-US" sz="1800" b="1" u="sng" dirty="0">
                <a:ea typeface="ＭＳ Ｐゴシック" panose="020B0600070205080204" pitchFamily="34" charset="-128"/>
              </a:rPr>
              <a:t>Certificate Programs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Title Protection Legislation – passed both houses; waiting for governor’s signature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6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4875"/>
            <a:ext cx="8229600" cy="51149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Ongoing awards: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Dr. Anne Alexandrov NIH R01 $2.3 million/5 years</a:t>
            </a:r>
          </a:p>
          <a:p>
            <a:r>
              <a:rPr lang="en-US" sz="1600" dirty="0" smtClean="0"/>
              <a:t>Dr. Ansley Stanfill NIH R01 $1.1 million/3 years</a:t>
            </a:r>
          </a:p>
          <a:p>
            <a:r>
              <a:rPr lang="en-US" sz="1600" dirty="0" smtClean="0"/>
              <a:t>Dr. Randy Buddington United Therapeutics $288,000</a:t>
            </a:r>
          </a:p>
          <a:p>
            <a:r>
              <a:rPr lang="en-US" sz="1600" dirty="0" smtClean="0"/>
              <a:t>Dr. Diane Pace site qualification from </a:t>
            </a:r>
            <a:r>
              <a:rPr lang="en-US" sz="1600" dirty="0" err="1" smtClean="0"/>
              <a:t>Endoceutics</a:t>
            </a:r>
            <a:endParaRPr lang="en-US" sz="1600" dirty="0" smtClean="0"/>
          </a:p>
          <a:p>
            <a:r>
              <a:rPr lang="en-US" sz="1600" dirty="0" smtClean="0"/>
              <a:t>Dr. Sarah Rhoads/Dr. Lacretia Carroll NIH “All of Us” $24,000</a:t>
            </a:r>
            <a:endParaRPr lang="en-US" sz="1600" dirty="0"/>
          </a:p>
          <a:p>
            <a:r>
              <a:rPr lang="en-US" sz="1600" dirty="0" smtClean="0"/>
              <a:t>PhD student Wendy Dusenbury Sigma Theta Tau $3,000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32845"/>
              </p:ext>
            </p:extLst>
          </p:nvPr>
        </p:nvGraphicFramePr>
        <p:xfrm>
          <a:off x="457200" y="3050222"/>
          <a:ext cx="8210550" cy="248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b="1" dirty="0" smtClean="0"/>
                        <a:t>Funding by the numbers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1/1/19-5/1/19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Number of grants submitted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14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Funding</a:t>
                      </a:r>
                      <a:r>
                        <a:rPr lang="en-US" baseline="0" smtClean="0"/>
                        <a:t> requested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$7,313,841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$13,607,860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$9,553,633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Funding awarded</a:t>
                      </a:r>
                      <a:r>
                        <a:rPr lang="en-US" baseline="0" smtClean="0"/>
                        <a:t> 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$3,043,000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$27,000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Funding pending review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$98,788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$9,052,950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$6,305,940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0364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UTHSC C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3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THSC CON" id="{8CEE750B-A3C8-4B19-B02F-ED61706F9F41}" vid="{BF7F23BF-3675-49C3-A4C6-D6413BCD20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UTHSC CON</Template>
  <TotalTime>1038</TotalTime>
  <Words>1000</Words>
  <Application>Microsoft Office PowerPoint</Application>
  <PresentationFormat>On-screen Show (4:3)</PresentationFormat>
  <Paragraphs>412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 New Roman</vt:lpstr>
      <vt:lpstr>Wingdings</vt:lpstr>
      <vt:lpstr>UTHSC CON</vt:lpstr>
      <vt:lpstr>Spring 2019 UTHSC Advisory Board Meeting</vt:lpstr>
      <vt:lpstr>2018-2019 CON Graduation &amp; Enrollment</vt:lpstr>
      <vt:lpstr>Fall 2019 New Student Profile:  All Programs</vt:lpstr>
      <vt:lpstr>DNP New Enrollment</vt:lpstr>
      <vt:lpstr>New Student Demographics</vt:lpstr>
      <vt:lpstr>New Students Demographics</vt:lpstr>
      <vt:lpstr>NCLEX &amp; DNP Certification Pass Rates</vt:lpstr>
      <vt:lpstr>Program Updates</vt:lpstr>
      <vt:lpstr>Research </vt:lpstr>
      <vt:lpstr>Center for Community and Global Partnerships  Mission</vt:lpstr>
      <vt:lpstr>Methodist Le Bonheur Scholars</vt:lpstr>
      <vt:lpstr>Methodist Le Bonheur UTHSC Nurse Scholar Program</vt:lpstr>
      <vt:lpstr>Shelby County Health Department Partnership: Public Health Nurse Residency Program Metrics </vt:lpstr>
      <vt:lpstr>Regional One Health Partnership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Likes, Wendy M</dc:creator>
  <cp:lastModifiedBy>wendy likes</cp:lastModifiedBy>
  <cp:revision>57</cp:revision>
  <dcterms:created xsi:type="dcterms:W3CDTF">2015-04-30T14:37:02Z</dcterms:created>
  <dcterms:modified xsi:type="dcterms:W3CDTF">2019-05-18T20:27:11Z</dcterms:modified>
</cp:coreProperties>
</file>