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67" r:id="rId2"/>
    <p:sldId id="434" r:id="rId3"/>
    <p:sldId id="443" r:id="rId4"/>
    <p:sldId id="465" r:id="rId5"/>
    <p:sldId id="331" r:id="rId6"/>
    <p:sldId id="451" r:id="rId7"/>
    <p:sldId id="449" r:id="rId8"/>
    <p:sldId id="466" r:id="rId9"/>
    <p:sldId id="470" r:id="rId10"/>
    <p:sldId id="471" r:id="rId11"/>
    <p:sldId id="472" r:id="rId12"/>
    <p:sldId id="447" r:id="rId13"/>
    <p:sldId id="468" r:id="rId14"/>
    <p:sldId id="453" r:id="rId15"/>
    <p:sldId id="460" r:id="rId16"/>
    <p:sldId id="458" r:id="rId17"/>
    <p:sldId id="476" r:id="rId18"/>
    <p:sldId id="456" r:id="rId19"/>
    <p:sldId id="461" r:id="rId20"/>
    <p:sldId id="473" r:id="rId21"/>
    <p:sldId id="454" r:id="rId22"/>
    <p:sldId id="469" r:id="rId23"/>
    <p:sldId id="462" r:id="rId24"/>
    <p:sldId id="4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0" userDrawn="1">
          <p15:clr>
            <a:srgbClr val="A4A3A4"/>
          </p15:clr>
        </p15:guide>
        <p15:guide id="2" pos="1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F00"/>
    <a:srgbClr val="4D41FF"/>
    <a:srgbClr val="0A3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79"/>
    <p:restoredTop sz="95271"/>
  </p:normalViewPr>
  <p:slideViewPr>
    <p:cSldViewPr snapToGrid="0" snapToObjects="1" showGuides="1">
      <p:cViewPr varScale="1">
        <p:scale>
          <a:sx n="82" d="100"/>
          <a:sy n="82" d="100"/>
        </p:scale>
        <p:origin x="542" y="72"/>
      </p:cViewPr>
      <p:guideLst>
        <p:guide orient="horz" pos="2640"/>
        <p:guide pos="1536"/>
      </p:guideLst>
    </p:cSldViewPr>
  </p:slideViewPr>
  <p:notesTextViewPr>
    <p:cViewPr>
      <p:scale>
        <a:sx n="1" d="1"/>
        <a:sy n="1" d="1"/>
      </p:scale>
      <p:origin x="0" y="0"/>
    </p:cViewPr>
  </p:notesTextViewPr>
  <p:sorterViewPr>
    <p:cViewPr>
      <p:scale>
        <a:sx n="104" d="100"/>
        <a:sy n="104" d="100"/>
      </p:scale>
      <p:origin x="0" y="0"/>
    </p:cViewPr>
  </p:sorter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9930BB-CB9D-B642-BD2F-DE9537A642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BF60FE-B993-C74E-AB8C-6D6F74CCC0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8C7A05-9791-6D45-970B-86DB5367D7B3}" type="datetimeFigureOut">
              <a:rPr lang="en-US" smtClean="0"/>
              <a:t>1/14/2021</a:t>
            </a:fld>
            <a:endParaRPr lang="en-US"/>
          </a:p>
        </p:txBody>
      </p:sp>
      <p:sp>
        <p:nvSpPr>
          <p:cNvPr id="4" name="Footer Placeholder 3">
            <a:extLst>
              <a:ext uri="{FF2B5EF4-FFF2-40B4-BE49-F238E27FC236}">
                <a16:creationId xmlns:a16="http://schemas.microsoft.com/office/drawing/2014/main" id="{702ADD5C-4401-BE40-9315-1ED3AD8D27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F735E1-EA41-4C4F-B58E-8961043E95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E1EF98-746F-B14F-A336-F39B8F054370}" type="slidenum">
              <a:rPr lang="en-US" smtClean="0"/>
              <a:t>‹#›</a:t>
            </a:fld>
            <a:endParaRPr lang="en-US"/>
          </a:p>
        </p:txBody>
      </p:sp>
    </p:spTree>
    <p:extLst>
      <p:ext uri="{BB962C8B-B14F-4D97-AF65-F5344CB8AC3E}">
        <p14:creationId xmlns:p14="http://schemas.microsoft.com/office/powerpoint/2010/main" val="200283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DFB23-C1CA-1A49-970E-C8F9A0AD15E2}"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371BE-6BAC-B64B-9873-6FF3D095793F}" type="slidenum">
              <a:rPr lang="en-US" smtClean="0"/>
              <a:t>‹#›</a:t>
            </a:fld>
            <a:endParaRPr lang="en-US"/>
          </a:p>
        </p:txBody>
      </p:sp>
    </p:spTree>
    <p:extLst>
      <p:ext uri="{BB962C8B-B14F-4D97-AF65-F5344CB8AC3E}">
        <p14:creationId xmlns:p14="http://schemas.microsoft.com/office/powerpoint/2010/main" val="2526880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2</a:t>
            </a:fld>
            <a:endParaRPr lang="en-US" dirty="0"/>
          </a:p>
        </p:txBody>
      </p:sp>
    </p:spTree>
    <p:extLst>
      <p:ext uri="{BB962C8B-B14F-4D97-AF65-F5344CB8AC3E}">
        <p14:creationId xmlns:p14="http://schemas.microsoft.com/office/powerpoint/2010/main" val="279160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12</a:t>
            </a:fld>
            <a:endParaRPr lang="en-US"/>
          </a:p>
        </p:txBody>
      </p:sp>
    </p:spTree>
    <p:extLst>
      <p:ext uri="{BB962C8B-B14F-4D97-AF65-F5344CB8AC3E}">
        <p14:creationId xmlns:p14="http://schemas.microsoft.com/office/powerpoint/2010/main" val="184880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13</a:t>
            </a:fld>
            <a:endParaRPr lang="en-US" dirty="0"/>
          </a:p>
        </p:txBody>
      </p:sp>
    </p:spTree>
    <p:extLst>
      <p:ext uri="{BB962C8B-B14F-4D97-AF65-F5344CB8AC3E}">
        <p14:creationId xmlns:p14="http://schemas.microsoft.com/office/powerpoint/2010/main" val="91135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14</a:t>
            </a:fld>
            <a:endParaRPr lang="en-US"/>
          </a:p>
        </p:txBody>
      </p:sp>
    </p:spTree>
    <p:extLst>
      <p:ext uri="{BB962C8B-B14F-4D97-AF65-F5344CB8AC3E}">
        <p14:creationId xmlns:p14="http://schemas.microsoft.com/office/powerpoint/2010/main" val="156261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15</a:t>
            </a:fld>
            <a:endParaRPr lang="en-US"/>
          </a:p>
        </p:txBody>
      </p:sp>
    </p:spTree>
    <p:extLst>
      <p:ext uri="{BB962C8B-B14F-4D97-AF65-F5344CB8AC3E}">
        <p14:creationId xmlns:p14="http://schemas.microsoft.com/office/powerpoint/2010/main" val="329039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16</a:t>
            </a:fld>
            <a:endParaRPr lang="en-US"/>
          </a:p>
        </p:txBody>
      </p:sp>
    </p:spTree>
    <p:extLst>
      <p:ext uri="{BB962C8B-B14F-4D97-AF65-F5344CB8AC3E}">
        <p14:creationId xmlns:p14="http://schemas.microsoft.com/office/powerpoint/2010/main" val="1181971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17</a:t>
            </a:fld>
            <a:endParaRPr lang="en-US"/>
          </a:p>
        </p:txBody>
      </p:sp>
    </p:spTree>
    <p:extLst>
      <p:ext uri="{BB962C8B-B14F-4D97-AF65-F5344CB8AC3E}">
        <p14:creationId xmlns:p14="http://schemas.microsoft.com/office/powerpoint/2010/main" val="280449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18</a:t>
            </a:fld>
            <a:endParaRPr lang="en-US"/>
          </a:p>
        </p:txBody>
      </p:sp>
    </p:spTree>
    <p:extLst>
      <p:ext uri="{BB962C8B-B14F-4D97-AF65-F5344CB8AC3E}">
        <p14:creationId xmlns:p14="http://schemas.microsoft.com/office/powerpoint/2010/main" val="144268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19</a:t>
            </a:fld>
            <a:endParaRPr lang="en-US"/>
          </a:p>
        </p:txBody>
      </p:sp>
    </p:spTree>
    <p:extLst>
      <p:ext uri="{BB962C8B-B14F-4D97-AF65-F5344CB8AC3E}">
        <p14:creationId xmlns:p14="http://schemas.microsoft.com/office/powerpoint/2010/main" val="2687486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20</a:t>
            </a:fld>
            <a:endParaRPr lang="en-US"/>
          </a:p>
        </p:txBody>
      </p:sp>
    </p:spTree>
    <p:extLst>
      <p:ext uri="{BB962C8B-B14F-4D97-AF65-F5344CB8AC3E}">
        <p14:creationId xmlns:p14="http://schemas.microsoft.com/office/powerpoint/2010/main" val="369580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21</a:t>
            </a:fld>
            <a:endParaRPr lang="en-US"/>
          </a:p>
        </p:txBody>
      </p:sp>
    </p:spTree>
    <p:extLst>
      <p:ext uri="{BB962C8B-B14F-4D97-AF65-F5344CB8AC3E}">
        <p14:creationId xmlns:p14="http://schemas.microsoft.com/office/powerpoint/2010/main" val="160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3</a:t>
            </a:fld>
            <a:endParaRPr lang="en-US" dirty="0"/>
          </a:p>
        </p:txBody>
      </p:sp>
    </p:spTree>
    <p:extLst>
      <p:ext uri="{BB962C8B-B14F-4D97-AF65-F5344CB8AC3E}">
        <p14:creationId xmlns:p14="http://schemas.microsoft.com/office/powerpoint/2010/main" val="3355542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22</a:t>
            </a:fld>
            <a:endParaRPr lang="en-US"/>
          </a:p>
        </p:txBody>
      </p:sp>
    </p:spTree>
    <p:extLst>
      <p:ext uri="{BB962C8B-B14F-4D97-AF65-F5344CB8AC3E}">
        <p14:creationId xmlns:p14="http://schemas.microsoft.com/office/powerpoint/2010/main" val="1850635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23</a:t>
            </a:fld>
            <a:endParaRPr lang="en-US"/>
          </a:p>
        </p:txBody>
      </p:sp>
    </p:spTree>
    <p:extLst>
      <p:ext uri="{BB962C8B-B14F-4D97-AF65-F5344CB8AC3E}">
        <p14:creationId xmlns:p14="http://schemas.microsoft.com/office/powerpoint/2010/main" val="1679468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24</a:t>
            </a:fld>
            <a:endParaRPr lang="en-US"/>
          </a:p>
        </p:txBody>
      </p:sp>
    </p:spTree>
    <p:extLst>
      <p:ext uri="{BB962C8B-B14F-4D97-AF65-F5344CB8AC3E}">
        <p14:creationId xmlns:p14="http://schemas.microsoft.com/office/powerpoint/2010/main" val="4033170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4</a:t>
            </a:fld>
            <a:endParaRPr lang="en-US" dirty="0"/>
          </a:p>
        </p:txBody>
      </p:sp>
    </p:spTree>
    <p:extLst>
      <p:ext uri="{BB962C8B-B14F-4D97-AF65-F5344CB8AC3E}">
        <p14:creationId xmlns:p14="http://schemas.microsoft.com/office/powerpoint/2010/main" val="178651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6</a:t>
            </a:fld>
            <a:endParaRPr lang="en-US"/>
          </a:p>
        </p:txBody>
      </p:sp>
    </p:spTree>
    <p:extLst>
      <p:ext uri="{BB962C8B-B14F-4D97-AF65-F5344CB8AC3E}">
        <p14:creationId xmlns:p14="http://schemas.microsoft.com/office/powerpoint/2010/main" val="281904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BD7A-3425-4141-AE61-34BCDC90F0CB}" type="slidenum">
              <a:rPr lang="en-US" smtClean="0"/>
              <a:t>7</a:t>
            </a:fld>
            <a:endParaRPr lang="en-US"/>
          </a:p>
        </p:txBody>
      </p:sp>
    </p:spTree>
    <p:extLst>
      <p:ext uri="{BB962C8B-B14F-4D97-AF65-F5344CB8AC3E}">
        <p14:creationId xmlns:p14="http://schemas.microsoft.com/office/powerpoint/2010/main" val="67091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8</a:t>
            </a:fld>
            <a:endParaRPr lang="en-US"/>
          </a:p>
        </p:txBody>
      </p:sp>
    </p:spTree>
    <p:extLst>
      <p:ext uri="{BB962C8B-B14F-4D97-AF65-F5344CB8AC3E}">
        <p14:creationId xmlns:p14="http://schemas.microsoft.com/office/powerpoint/2010/main" val="282762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9</a:t>
            </a:fld>
            <a:endParaRPr lang="en-US" dirty="0"/>
          </a:p>
        </p:txBody>
      </p:sp>
    </p:spTree>
    <p:extLst>
      <p:ext uri="{BB962C8B-B14F-4D97-AF65-F5344CB8AC3E}">
        <p14:creationId xmlns:p14="http://schemas.microsoft.com/office/powerpoint/2010/main" val="341593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10</a:t>
            </a:fld>
            <a:endParaRPr lang="en-US" dirty="0"/>
          </a:p>
        </p:txBody>
      </p:sp>
    </p:spTree>
    <p:extLst>
      <p:ext uri="{BB962C8B-B14F-4D97-AF65-F5344CB8AC3E}">
        <p14:creationId xmlns:p14="http://schemas.microsoft.com/office/powerpoint/2010/main" val="2824787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11</a:t>
            </a:fld>
            <a:endParaRPr lang="en-US" dirty="0"/>
          </a:p>
        </p:txBody>
      </p:sp>
    </p:spTree>
    <p:extLst>
      <p:ext uri="{BB962C8B-B14F-4D97-AF65-F5344CB8AC3E}">
        <p14:creationId xmlns:p14="http://schemas.microsoft.com/office/powerpoint/2010/main" val="3595018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D80F-CF95-DB4C-84C1-40E3C4856E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2A0998-84F9-4042-87CF-5799F5C6C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F7D98C-6976-A943-A17F-387D7F65E709}"/>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5" name="Footer Placeholder 4">
            <a:extLst>
              <a:ext uri="{FF2B5EF4-FFF2-40B4-BE49-F238E27FC236}">
                <a16:creationId xmlns:a16="http://schemas.microsoft.com/office/drawing/2014/main" id="{AA757839-9C33-EA4F-9B75-F9276EB60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97F1F-8032-BF4F-8041-215DA2ADCE11}"/>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1215170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FE24-3E26-EE4C-9494-8E266C7BA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1CA72E-6D11-4F48-9FB2-D255872BAE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D8121-D407-5B41-902C-1D0FE2DC306B}"/>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5" name="Footer Placeholder 4">
            <a:extLst>
              <a:ext uri="{FF2B5EF4-FFF2-40B4-BE49-F238E27FC236}">
                <a16:creationId xmlns:a16="http://schemas.microsoft.com/office/drawing/2014/main" id="{EA227426-66E9-3A46-9947-877802B56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5E580-9316-A445-99A6-E783CCC5F27C}"/>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328849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3736F-D0FD-0F4F-8314-2E64BA98FB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82662-F904-7B48-9D6F-69A78E2E83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A857D-3484-B84B-8315-3648E3A3D35E}"/>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5" name="Footer Placeholder 4">
            <a:extLst>
              <a:ext uri="{FF2B5EF4-FFF2-40B4-BE49-F238E27FC236}">
                <a16:creationId xmlns:a16="http://schemas.microsoft.com/office/drawing/2014/main" id="{3F93E051-6306-E44E-8787-A9E11F66B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3D4EE-AB2C-1949-8DDC-70D97DACF64B}"/>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179479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9DC6-B9DE-7C45-9C28-2BE599543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3A7B4-9A0F-1D4C-AE0B-4A2C852BA0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36DC4-9F5F-4A48-AD71-8950046E8F0C}"/>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5" name="Footer Placeholder 4">
            <a:extLst>
              <a:ext uri="{FF2B5EF4-FFF2-40B4-BE49-F238E27FC236}">
                <a16:creationId xmlns:a16="http://schemas.microsoft.com/office/drawing/2014/main" id="{3D0BB364-6434-FA47-9E6C-9FDA51E67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5705A-D6AB-A342-B418-8B02DCD6A379}"/>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19563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032E-5965-2E43-951A-F0FC53375A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F7AC53-B81F-5245-8A85-C732EC993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A943D5-CA30-474B-AD4F-CEDD80EEB7D0}"/>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5" name="Footer Placeholder 4">
            <a:extLst>
              <a:ext uri="{FF2B5EF4-FFF2-40B4-BE49-F238E27FC236}">
                <a16:creationId xmlns:a16="http://schemas.microsoft.com/office/drawing/2014/main" id="{1A58F218-B6DB-DB4A-B351-1BE8795A0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3DAA6-DC6E-5A4F-A61E-1E49CC3B10B6}"/>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302102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611C-A2E9-D944-B3B8-99CEAF641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E191C-B6D7-374E-8A9B-F49455701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7F91F-23CD-6A40-A4CE-50861FC85D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BB97DB-1580-4745-B5EF-E0D8B6CEE2FE}"/>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6" name="Footer Placeholder 5">
            <a:extLst>
              <a:ext uri="{FF2B5EF4-FFF2-40B4-BE49-F238E27FC236}">
                <a16:creationId xmlns:a16="http://schemas.microsoft.com/office/drawing/2014/main" id="{96B516A1-EA47-1149-A87C-F3AB4AFBE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76EA8-2178-E348-9542-82AD20163AEF}"/>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75648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F739-6244-014A-86F4-E8904143D9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92B011-F3A2-0045-A591-E93723415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C5A4F-CA54-1A4E-A345-59A9A38D7F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E68EF5-91CA-6144-AED8-3D6736C5D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C626B-BF26-4F40-A698-9912C0F06C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9776A5-1B5A-3C49-B9DF-127F93C5018B}"/>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8" name="Footer Placeholder 7">
            <a:extLst>
              <a:ext uri="{FF2B5EF4-FFF2-40B4-BE49-F238E27FC236}">
                <a16:creationId xmlns:a16="http://schemas.microsoft.com/office/drawing/2014/main" id="{7FD0D235-0140-464F-B33F-E457548A30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839B3A-2B55-384C-93E4-2790870DCB65}"/>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3862086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228F-9D41-7B49-A074-D7E203234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A02CC5-649E-7A4E-AD50-169FD84EA6AA}"/>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4" name="Footer Placeholder 3">
            <a:extLst>
              <a:ext uri="{FF2B5EF4-FFF2-40B4-BE49-F238E27FC236}">
                <a16:creationId xmlns:a16="http://schemas.microsoft.com/office/drawing/2014/main" id="{DA3B5A1F-8515-9847-9EDF-BB09A9D5D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3749BC-6AFD-FA48-9E32-8EAA8FD2DF68}"/>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332447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1B30FF-131D-D74E-AFAF-B1ECC7E727DB}"/>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3" name="Footer Placeholder 2">
            <a:extLst>
              <a:ext uri="{FF2B5EF4-FFF2-40B4-BE49-F238E27FC236}">
                <a16:creationId xmlns:a16="http://schemas.microsoft.com/office/drawing/2014/main" id="{31E59B86-A8C9-A24E-A175-19701D0938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51D866-4686-F844-9BBA-73143F47E2F4}"/>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362818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AE47-E5A2-ED4E-974F-DCEC4CDEC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77728-E28F-384E-97CA-0D3F66E7B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2C4C4D-ACB7-0C4C-A751-355FAD9FA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3D69F-5F0E-914C-9CA7-495FC0264458}"/>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6" name="Footer Placeholder 5">
            <a:extLst>
              <a:ext uri="{FF2B5EF4-FFF2-40B4-BE49-F238E27FC236}">
                <a16:creationId xmlns:a16="http://schemas.microsoft.com/office/drawing/2014/main" id="{67A7C479-9AA5-AD41-B4C4-CE97810E8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27295-E26E-D042-BA57-EDC8C09B8C5F}"/>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354267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C53B-DBC2-454D-9D57-34D0A0B9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BA881A-8F19-0D40-A2F4-0C951078A0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7E338-A98B-F642-A376-E8A3354A1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F7370-1501-C04C-9812-328533DA0FFA}"/>
              </a:ext>
            </a:extLst>
          </p:cNvPr>
          <p:cNvSpPr>
            <a:spLocks noGrp="1"/>
          </p:cNvSpPr>
          <p:nvPr>
            <p:ph type="dt" sz="half" idx="10"/>
          </p:nvPr>
        </p:nvSpPr>
        <p:spPr/>
        <p:txBody>
          <a:bodyPr/>
          <a:lstStyle/>
          <a:p>
            <a:fld id="{D4A10107-C5BB-6E4C-BC27-629EFBE2A687}" type="datetimeFigureOut">
              <a:rPr lang="en-US" smtClean="0"/>
              <a:t>1/14/2021</a:t>
            </a:fld>
            <a:endParaRPr lang="en-US"/>
          </a:p>
        </p:txBody>
      </p:sp>
      <p:sp>
        <p:nvSpPr>
          <p:cNvPr id="6" name="Footer Placeholder 5">
            <a:extLst>
              <a:ext uri="{FF2B5EF4-FFF2-40B4-BE49-F238E27FC236}">
                <a16:creationId xmlns:a16="http://schemas.microsoft.com/office/drawing/2014/main" id="{2DD79964-6060-0745-80D5-1A705D607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D1628-B8C6-6440-95FD-C8B4DDE11C76}"/>
              </a:ext>
            </a:extLst>
          </p:cNvPr>
          <p:cNvSpPr>
            <a:spLocks noGrp="1"/>
          </p:cNvSpPr>
          <p:nvPr>
            <p:ph type="sldNum" sz="quarter" idx="12"/>
          </p:nvPr>
        </p:nvSpPr>
        <p:spPr/>
        <p:txBody>
          <a:bodyPr/>
          <a:lstStyle/>
          <a:p>
            <a:fld id="{22F19EA4-E251-DE44-8894-F4FD70AA5B98}" type="slidenum">
              <a:rPr lang="en-US" smtClean="0"/>
              <a:t>‹#›</a:t>
            </a:fld>
            <a:endParaRPr lang="en-US"/>
          </a:p>
        </p:txBody>
      </p:sp>
    </p:spTree>
    <p:extLst>
      <p:ext uri="{BB962C8B-B14F-4D97-AF65-F5344CB8AC3E}">
        <p14:creationId xmlns:p14="http://schemas.microsoft.com/office/powerpoint/2010/main" val="408874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B8EF1D-7544-A14C-8A2E-39421A4BFA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0C403D-9464-1449-9A98-CFA183632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1747D-FDF9-5C4A-A803-282636982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10107-C5BB-6E4C-BC27-629EFBE2A687}" type="datetimeFigureOut">
              <a:rPr lang="en-US" smtClean="0"/>
              <a:t>1/14/2021</a:t>
            </a:fld>
            <a:endParaRPr lang="en-US"/>
          </a:p>
        </p:txBody>
      </p:sp>
      <p:sp>
        <p:nvSpPr>
          <p:cNvPr id="5" name="Footer Placeholder 4">
            <a:extLst>
              <a:ext uri="{FF2B5EF4-FFF2-40B4-BE49-F238E27FC236}">
                <a16:creationId xmlns:a16="http://schemas.microsoft.com/office/drawing/2014/main" id="{B365B9A1-686C-3041-8BB9-01662BE0C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529883-BE2F-D04F-AB65-B5C53352B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19EA4-E251-DE44-8894-F4FD70AA5B98}" type="slidenum">
              <a:rPr lang="en-US" smtClean="0"/>
              <a:t>‹#›</a:t>
            </a:fld>
            <a:endParaRPr lang="en-US"/>
          </a:p>
        </p:txBody>
      </p:sp>
    </p:spTree>
    <p:extLst>
      <p:ext uri="{BB962C8B-B14F-4D97-AF65-F5344CB8AC3E}">
        <p14:creationId xmlns:p14="http://schemas.microsoft.com/office/powerpoint/2010/main" val="372644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3.jpg"/><Relationship Id="rId7"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rand.uthsc.edu/wp-content/uploads/sites/5/2015/08/Slide1.jpg">
            <a:extLst>
              <a:ext uri="{FF2B5EF4-FFF2-40B4-BE49-F238E27FC236}">
                <a16:creationId xmlns:a16="http://schemas.microsoft.com/office/drawing/2014/main" id="{80B79630-D765-F544-84E6-751A78039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4" t="-9" r="-677" b="84231"/>
          <a:stretch/>
        </p:blipFill>
        <p:spPr bwMode="auto">
          <a:xfrm>
            <a:off x="1" y="14287"/>
            <a:ext cx="12308113" cy="10731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93E2D0-7BF5-8547-BFB3-DA99579A4CD7}"/>
              </a:ext>
            </a:extLst>
          </p:cNvPr>
          <p:cNvSpPr/>
          <p:nvPr/>
        </p:nvSpPr>
        <p:spPr>
          <a:xfrm>
            <a:off x="2239565" y="5681326"/>
            <a:ext cx="6096000" cy="646331"/>
          </a:xfrm>
          <a:prstGeom prst="rect">
            <a:avLst/>
          </a:prstGeom>
        </p:spPr>
        <p:txBody>
          <a:bodyPr>
            <a:spAutoFit/>
          </a:bodyPr>
          <a:lstStyle/>
          <a:p>
            <a:pPr algn="ctr"/>
            <a:endParaRPr lang="en-US" dirty="0">
              <a:solidFill>
                <a:srgbClr val="000000"/>
              </a:solidFill>
              <a:latin typeface="Calibri" panose="020F0502020204030204" pitchFamily="34" charset="0"/>
            </a:endParaRPr>
          </a:p>
          <a:p>
            <a:pPr algn="ctr"/>
            <a:r>
              <a:rPr lang="en-US" dirty="0">
                <a:solidFill>
                  <a:srgbClr val="000000"/>
                </a:solidFill>
                <a:latin typeface="Calibri" panose="020F0502020204030204" pitchFamily="34" charset="0"/>
              </a:rPr>
              <a:t>January 13, 2021</a:t>
            </a:r>
            <a:endParaRPr lang="en-US" b="0" i="0" u="none" strike="noStrike" dirty="0">
              <a:solidFill>
                <a:srgbClr val="000000"/>
              </a:solidFill>
              <a:effectLst/>
              <a:latin typeface="Calibri" panose="020F0502020204030204" pitchFamily="34" charset="0"/>
            </a:endParaRPr>
          </a:p>
        </p:txBody>
      </p:sp>
      <p:pic>
        <p:nvPicPr>
          <p:cNvPr id="5" name="Picture 4">
            <a:extLst>
              <a:ext uri="{FF2B5EF4-FFF2-40B4-BE49-F238E27FC236}">
                <a16:creationId xmlns:a16="http://schemas.microsoft.com/office/drawing/2014/main" id="{F0458978-DA4A-1740-A931-6E52EB021D85}"/>
              </a:ext>
            </a:extLst>
          </p:cNvPr>
          <p:cNvPicPr>
            <a:picLocks noChangeAspect="1"/>
          </p:cNvPicPr>
          <p:nvPr/>
        </p:nvPicPr>
        <p:blipFill>
          <a:blip r:embed="rId3"/>
          <a:stretch>
            <a:fillRect/>
          </a:stretch>
        </p:blipFill>
        <p:spPr>
          <a:xfrm>
            <a:off x="3643377" y="1733794"/>
            <a:ext cx="4073516" cy="3947532"/>
          </a:xfrm>
          <a:prstGeom prst="rect">
            <a:avLst/>
          </a:prstGeom>
        </p:spPr>
      </p:pic>
    </p:spTree>
    <p:extLst>
      <p:ext uri="{BB962C8B-B14F-4D97-AF65-F5344CB8AC3E}">
        <p14:creationId xmlns:p14="http://schemas.microsoft.com/office/powerpoint/2010/main" val="4177723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162045" y="0"/>
            <a:ext cx="12354045"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334993" y="247675"/>
            <a:ext cx="11221069" cy="1387559"/>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Enrollment</a:t>
            </a:r>
            <a:endParaRPr lang="en-US" sz="2250" b="1" dirty="0">
              <a:solidFill>
                <a:srgbClr val="0A614E"/>
              </a:solidFill>
              <a:latin typeface="Arial" panose="020B0604020202020204" pitchFamily="34" charset="0"/>
              <a:cs typeface="Arial" panose="020B0604020202020204" pitchFamily="34" charset="0"/>
            </a:endParaRPr>
          </a:p>
          <a:p>
            <a:endParaRPr lang="en-US" sz="2250" b="1" dirty="0">
              <a:solidFill>
                <a:srgbClr val="0A614E"/>
              </a:solidFill>
              <a:latin typeface="Arial" panose="020B0604020202020204" pitchFamily="34" charset="0"/>
              <a:cs typeface="Arial" panose="020B0604020202020204" pitchFamily="34" charset="0"/>
            </a:endParaRP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62045" y="351847"/>
            <a:ext cx="10348970" cy="868315"/>
          </a:xfrm>
          <a:prstGeom prst="rect">
            <a:avLst/>
          </a:prstGeom>
          <a:noFill/>
        </p:spPr>
        <p:txBody>
          <a:bodyPr wrap="square" rtlCol="0">
            <a:spAutoFit/>
          </a:bodyPr>
          <a:lstStyle/>
          <a:p>
            <a:pPr>
              <a:spcAft>
                <a:spcPts val="1125"/>
              </a:spcAft>
            </a:pPr>
            <a:r>
              <a:rPr lang="en-US" sz="2063" dirty="0">
                <a:solidFill>
                  <a:schemeClr val="bg1"/>
                </a:solidFill>
                <a:latin typeface="Arial" panose="020B0604020202020204" pitchFamily="34" charset="0"/>
                <a:cs typeface="Arial" panose="020B0604020202020204" pitchFamily="34" charset="0"/>
              </a:rPr>
              <a:t>Overview</a:t>
            </a:r>
          </a:p>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66B0ACB-9625-9944-A5CB-91E59B9CD78B}"/>
              </a:ext>
            </a:extLst>
          </p:cNvPr>
          <p:cNvPicPr>
            <a:picLocks noChangeAspect="1"/>
          </p:cNvPicPr>
          <p:nvPr/>
        </p:nvPicPr>
        <p:blipFill>
          <a:blip r:embed="rId4"/>
          <a:stretch>
            <a:fillRect/>
          </a:stretch>
        </p:blipFill>
        <p:spPr>
          <a:xfrm>
            <a:off x="619810" y="1127325"/>
            <a:ext cx="5476190" cy="5483000"/>
          </a:xfrm>
          <a:prstGeom prst="rect">
            <a:avLst/>
          </a:prstGeom>
        </p:spPr>
      </p:pic>
      <p:sp>
        <p:nvSpPr>
          <p:cNvPr id="8" name="Rectangle 7">
            <a:extLst>
              <a:ext uri="{FF2B5EF4-FFF2-40B4-BE49-F238E27FC236}">
                <a16:creationId xmlns:a16="http://schemas.microsoft.com/office/drawing/2014/main" id="{AC1FAC22-19E0-3848-AEFC-0C50AA830C41}"/>
              </a:ext>
            </a:extLst>
          </p:cNvPr>
          <p:cNvSpPr/>
          <p:nvPr/>
        </p:nvSpPr>
        <p:spPr>
          <a:xfrm>
            <a:off x="572841" y="4525700"/>
            <a:ext cx="5460062" cy="162046"/>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8D010E-B833-BC42-83D1-10B458643563}"/>
              </a:ext>
            </a:extLst>
          </p:cNvPr>
          <p:cNvSpPr txBox="1"/>
          <p:nvPr/>
        </p:nvSpPr>
        <p:spPr>
          <a:xfrm>
            <a:off x="6458146" y="4422057"/>
            <a:ext cx="641522" cy="369332"/>
          </a:xfrm>
          <a:prstGeom prst="rect">
            <a:avLst/>
          </a:prstGeom>
          <a:noFill/>
        </p:spPr>
        <p:txBody>
          <a:bodyPr wrap="none" rtlCol="0">
            <a:spAutoFit/>
          </a:bodyPr>
          <a:lstStyle/>
          <a:p>
            <a:r>
              <a:rPr lang="en-US" dirty="0"/>
              <a:t>7.1%</a:t>
            </a:r>
          </a:p>
        </p:txBody>
      </p:sp>
      <p:sp>
        <p:nvSpPr>
          <p:cNvPr id="10" name="Rectangle 9">
            <a:extLst>
              <a:ext uri="{FF2B5EF4-FFF2-40B4-BE49-F238E27FC236}">
                <a16:creationId xmlns:a16="http://schemas.microsoft.com/office/drawing/2014/main" id="{6C2A1B9F-7D75-9D44-A339-EC135E00D532}"/>
              </a:ext>
            </a:extLst>
          </p:cNvPr>
          <p:cNvSpPr/>
          <p:nvPr/>
        </p:nvSpPr>
        <p:spPr>
          <a:xfrm>
            <a:off x="568146" y="3742574"/>
            <a:ext cx="5460062" cy="162046"/>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6C8D97-D94C-A647-9758-9E167D9F912C}"/>
              </a:ext>
            </a:extLst>
          </p:cNvPr>
          <p:cNvSpPr txBox="1"/>
          <p:nvPr/>
        </p:nvSpPr>
        <p:spPr>
          <a:xfrm>
            <a:off x="6492033" y="3636049"/>
            <a:ext cx="641522" cy="369332"/>
          </a:xfrm>
          <a:prstGeom prst="rect">
            <a:avLst/>
          </a:prstGeom>
          <a:noFill/>
        </p:spPr>
        <p:txBody>
          <a:bodyPr wrap="none" rtlCol="0">
            <a:spAutoFit/>
          </a:bodyPr>
          <a:lstStyle/>
          <a:p>
            <a:r>
              <a:rPr lang="en-US" dirty="0"/>
              <a:t>2.3%</a:t>
            </a:r>
          </a:p>
        </p:txBody>
      </p:sp>
      <p:sp>
        <p:nvSpPr>
          <p:cNvPr id="12" name="Rectangle 11">
            <a:extLst>
              <a:ext uri="{FF2B5EF4-FFF2-40B4-BE49-F238E27FC236}">
                <a16:creationId xmlns:a16="http://schemas.microsoft.com/office/drawing/2014/main" id="{2AB45F59-5DD3-9E45-B106-E5C26D4A6667}"/>
              </a:ext>
            </a:extLst>
          </p:cNvPr>
          <p:cNvSpPr/>
          <p:nvPr/>
        </p:nvSpPr>
        <p:spPr>
          <a:xfrm>
            <a:off x="573247" y="5093985"/>
            <a:ext cx="5460062" cy="162046"/>
          </a:xfrm>
          <a:prstGeom prst="rect">
            <a:avLst/>
          </a:prstGeom>
          <a:solidFill>
            <a:srgbClr val="FFFF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A46500-FE36-3747-89BA-AEB235F1767C}"/>
              </a:ext>
            </a:extLst>
          </p:cNvPr>
          <p:cNvSpPr txBox="1"/>
          <p:nvPr/>
        </p:nvSpPr>
        <p:spPr>
          <a:xfrm>
            <a:off x="6479331" y="4990342"/>
            <a:ext cx="641522" cy="369332"/>
          </a:xfrm>
          <a:prstGeom prst="rect">
            <a:avLst/>
          </a:prstGeom>
          <a:noFill/>
        </p:spPr>
        <p:txBody>
          <a:bodyPr wrap="none" rtlCol="0">
            <a:spAutoFit/>
          </a:bodyPr>
          <a:lstStyle/>
          <a:p>
            <a:r>
              <a:rPr lang="en-US" dirty="0"/>
              <a:t>5.4%</a:t>
            </a:r>
          </a:p>
        </p:txBody>
      </p:sp>
      <p:sp>
        <p:nvSpPr>
          <p:cNvPr id="16" name="TextBox 15">
            <a:extLst>
              <a:ext uri="{FF2B5EF4-FFF2-40B4-BE49-F238E27FC236}">
                <a16:creationId xmlns:a16="http://schemas.microsoft.com/office/drawing/2014/main" id="{940E5D35-D626-E441-AA3C-CF13CC7BAD29}"/>
              </a:ext>
            </a:extLst>
          </p:cNvPr>
          <p:cNvSpPr txBox="1"/>
          <p:nvPr/>
        </p:nvSpPr>
        <p:spPr>
          <a:xfrm>
            <a:off x="6316479" y="6425659"/>
            <a:ext cx="702436" cy="369332"/>
          </a:xfrm>
          <a:prstGeom prst="rect">
            <a:avLst/>
          </a:prstGeom>
          <a:noFill/>
        </p:spPr>
        <p:txBody>
          <a:bodyPr wrap="none" rtlCol="0">
            <a:spAutoFit/>
          </a:bodyPr>
          <a:lstStyle/>
          <a:p>
            <a:r>
              <a:rPr lang="en-US" b="1" dirty="0"/>
              <a:t>~15%</a:t>
            </a:r>
          </a:p>
        </p:txBody>
      </p:sp>
      <p:pic>
        <p:nvPicPr>
          <p:cNvPr id="17" name="Picture 16">
            <a:extLst>
              <a:ext uri="{FF2B5EF4-FFF2-40B4-BE49-F238E27FC236}">
                <a16:creationId xmlns:a16="http://schemas.microsoft.com/office/drawing/2014/main" id="{25169F7C-838D-9941-A7BC-0B7FFF071374}"/>
              </a:ext>
            </a:extLst>
          </p:cNvPr>
          <p:cNvPicPr>
            <a:picLocks noChangeAspect="1"/>
          </p:cNvPicPr>
          <p:nvPr/>
        </p:nvPicPr>
        <p:blipFill rotWithShape="1">
          <a:blip r:embed="rId5"/>
          <a:srcRect t="9383"/>
          <a:stretch/>
        </p:blipFill>
        <p:spPr>
          <a:xfrm>
            <a:off x="7175695" y="1324334"/>
            <a:ext cx="5016306" cy="2533322"/>
          </a:xfrm>
          <a:prstGeom prst="rect">
            <a:avLst/>
          </a:prstGeom>
        </p:spPr>
      </p:pic>
      <p:sp>
        <p:nvSpPr>
          <p:cNvPr id="18" name="TextBox 17">
            <a:extLst>
              <a:ext uri="{FF2B5EF4-FFF2-40B4-BE49-F238E27FC236}">
                <a16:creationId xmlns:a16="http://schemas.microsoft.com/office/drawing/2014/main" id="{662AA664-620A-374C-8FD9-2F7E173FB364}"/>
              </a:ext>
            </a:extLst>
          </p:cNvPr>
          <p:cNvSpPr txBox="1"/>
          <p:nvPr/>
        </p:nvSpPr>
        <p:spPr>
          <a:xfrm>
            <a:off x="7848600" y="3753447"/>
            <a:ext cx="652743" cy="369332"/>
          </a:xfrm>
          <a:prstGeom prst="rect">
            <a:avLst/>
          </a:prstGeom>
          <a:solidFill>
            <a:schemeClr val="bg1"/>
          </a:solidFill>
        </p:spPr>
        <p:txBody>
          <a:bodyPr wrap="none" rtlCol="0">
            <a:spAutoFit/>
          </a:bodyPr>
          <a:lstStyle/>
          <a:p>
            <a:r>
              <a:rPr lang="en-US" dirty="0"/>
              <a:t>2016</a:t>
            </a:r>
          </a:p>
        </p:txBody>
      </p:sp>
      <p:sp>
        <p:nvSpPr>
          <p:cNvPr id="19" name="TextBox 18">
            <a:extLst>
              <a:ext uri="{FF2B5EF4-FFF2-40B4-BE49-F238E27FC236}">
                <a16:creationId xmlns:a16="http://schemas.microsoft.com/office/drawing/2014/main" id="{DCCDD22B-7892-7841-913E-D9759EB46D7D}"/>
              </a:ext>
            </a:extLst>
          </p:cNvPr>
          <p:cNvSpPr txBox="1"/>
          <p:nvPr/>
        </p:nvSpPr>
        <p:spPr>
          <a:xfrm>
            <a:off x="8660807" y="3775347"/>
            <a:ext cx="652743" cy="369332"/>
          </a:xfrm>
          <a:prstGeom prst="rect">
            <a:avLst/>
          </a:prstGeom>
          <a:solidFill>
            <a:schemeClr val="bg1"/>
          </a:solidFill>
        </p:spPr>
        <p:txBody>
          <a:bodyPr wrap="square" rtlCol="0">
            <a:spAutoFit/>
          </a:bodyPr>
          <a:lstStyle/>
          <a:p>
            <a:r>
              <a:rPr lang="en-US" dirty="0"/>
              <a:t>2017</a:t>
            </a:r>
          </a:p>
        </p:txBody>
      </p:sp>
      <p:sp>
        <p:nvSpPr>
          <p:cNvPr id="20" name="TextBox 19">
            <a:extLst>
              <a:ext uri="{FF2B5EF4-FFF2-40B4-BE49-F238E27FC236}">
                <a16:creationId xmlns:a16="http://schemas.microsoft.com/office/drawing/2014/main" id="{C1A51093-7339-6645-8106-1A8057875CB6}"/>
              </a:ext>
            </a:extLst>
          </p:cNvPr>
          <p:cNvSpPr txBox="1"/>
          <p:nvPr/>
        </p:nvSpPr>
        <p:spPr>
          <a:xfrm>
            <a:off x="11491924" y="3775347"/>
            <a:ext cx="652743" cy="369332"/>
          </a:xfrm>
          <a:prstGeom prst="rect">
            <a:avLst/>
          </a:prstGeom>
          <a:solidFill>
            <a:schemeClr val="bg1"/>
          </a:solidFill>
        </p:spPr>
        <p:txBody>
          <a:bodyPr wrap="none" rtlCol="0">
            <a:spAutoFit/>
          </a:bodyPr>
          <a:lstStyle/>
          <a:p>
            <a:r>
              <a:rPr lang="en-US" dirty="0"/>
              <a:t>2020</a:t>
            </a:r>
          </a:p>
        </p:txBody>
      </p:sp>
      <p:sp>
        <p:nvSpPr>
          <p:cNvPr id="21" name="TextBox 20">
            <a:extLst>
              <a:ext uri="{FF2B5EF4-FFF2-40B4-BE49-F238E27FC236}">
                <a16:creationId xmlns:a16="http://schemas.microsoft.com/office/drawing/2014/main" id="{A2363BFF-F817-3649-9EF6-213865D6DB2E}"/>
              </a:ext>
            </a:extLst>
          </p:cNvPr>
          <p:cNvSpPr txBox="1"/>
          <p:nvPr/>
        </p:nvSpPr>
        <p:spPr>
          <a:xfrm>
            <a:off x="10569565" y="3781067"/>
            <a:ext cx="652743" cy="369332"/>
          </a:xfrm>
          <a:prstGeom prst="rect">
            <a:avLst/>
          </a:prstGeom>
          <a:solidFill>
            <a:schemeClr val="bg1"/>
          </a:solidFill>
        </p:spPr>
        <p:txBody>
          <a:bodyPr wrap="none" rtlCol="0">
            <a:spAutoFit/>
          </a:bodyPr>
          <a:lstStyle/>
          <a:p>
            <a:r>
              <a:rPr lang="en-US" dirty="0"/>
              <a:t>2019</a:t>
            </a:r>
          </a:p>
        </p:txBody>
      </p:sp>
      <p:sp>
        <p:nvSpPr>
          <p:cNvPr id="22" name="TextBox 21">
            <a:extLst>
              <a:ext uri="{FF2B5EF4-FFF2-40B4-BE49-F238E27FC236}">
                <a16:creationId xmlns:a16="http://schemas.microsoft.com/office/drawing/2014/main" id="{B4E245E2-9386-8F4C-A1E0-81F591F8E9F5}"/>
              </a:ext>
            </a:extLst>
          </p:cNvPr>
          <p:cNvSpPr txBox="1"/>
          <p:nvPr/>
        </p:nvSpPr>
        <p:spPr>
          <a:xfrm>
            <a:off x="9615186" y="3781067"/>
            <a:ext cx="652743" cy="369332"/>
          </a:xfrm>
          <a:prstGeom prst="rect">
            <a:avLst/>
          </a:prstGeom>
          <a:solidFill>
            <a:schemeClr val="bg1"/>
          </a:solidFill>
        </p:spPr>
        <p:txBody>
          <a:bodyPr wrap="none" rtlCol="0">
            <a:spAutoFit/>
          </a:bodyPr>
          <a:lstStyle/>
          <a:p>
            <a:r>
              <a:rPr lang="en-US" dirty="0"/>
              <a:t>2018</a:t>
            </a:r>
          </a:p>
        </p:txBody>
      </p:sp>
      <p:sp>
        <p:nvSpPr>
          <p:cNvPr id="24" name="TextBox 23">
            <a:extLst>
              <a:ext uri="{FF2B5EF4-FFF2-40B4-BE49-F238E27FC236}">
                <a16:creationId xmlns:a16="http://schemas.microsoft.com/office/drawing/2014/main" id="{749D70D5-2D25-C043-97AA-2B8578D3764E}"/>
              </a:ext>
            </a:extLst>
          </p:cNvPr>
          <p:cNvSpPr txBox="1"/>
          <p:nvPr/>
        </p:nvSpPr>
        <p:spPr>
          <a:xfrm>
            <a:off x="7073417" y="3094119"/>
            <a:ext cx="535724" cy="369332"/>
          </a:xfrm>
          <a:prstGeom prst="rect">
            <a:avLst/>
          </a:prstGeom>
          <a:solidFill>
            <a:schemeClr val="bg1"/>
          </a:solidFill>
        </p:spPr>
        <p:txBody>
          <a:bodyPr wrap="none" rtlCol="0">
            <a:spAutoFit/>
          </a:bodyPr>
          <a:lstStyle/>
          <a:p>
            <a:r>
              <a:rPr lang="en-US" dirty="0"/>
              <a:t>100</a:t>
            </a:r>
          </a:p>
        </p:txBody>
      </p:sp>
      <p:sp>
        <p:nvSpPr>
          <p:cNvPr id="25" name="TextBox 24">
            <a:extLst>
              <a:ext uri="{FF2B5EF4-FFF2-40B4-BE49-F238E27FC236}">
                <a16:creationId xmlns:a16="http://schemas.microsoft.com/office/drawing/2014/main" id="{77A0A27B-30F1-2E44-83C5-089C4633701F}"/>
              </a:ext>
            </a:extLst>
          </p:cNvPr>
          <p:cNvSpPr txBox="1"/>
          <p:nvPr/>
        </p:nvSpPr>
        <p:spPr>
          <a:xfrm>
            <a:off x="7073417" y="2563954"/>
            <a:ext cx="535724" cy="369332"/>
          </a:xfrm>
          <a:prstGeom prst="rect">
            <a:avLst/>
          </a:prstGeom>
          <a:solidFill>
            <a:schemeClr val="bg1"/>
          </a:solidFill>
        </p:spPr>
        <p:txBody>
          <a:bodyPr wrap="none" rtlCol="0">
            <a:spAutoFit/>
          </a:bodyPr>
          <a:lstStyle/>
          <a:p>
            <a:r>
              <a:rPr lang="en-US" dirty="0"/>
              <a:t>200</a:t>
            </a:r>
          </a:p>
        </p:txBody>
      </p:sp>
      <p:sp>
        <p:nvSpPr>
          <p:cNvPr id="26" name="TextBox 25">
            <a:extLst>
              <a:ext uri="{FF2B5EF4-FFF2-40B4-BE49-F238E27FC236}">
                <a16:creationId xmlns:a16="http://schemas.microsoft.com/office/drawing/2014/main" id="{D9AF02E9-BEB7-144B-98C8-1A553F4D7B31}"/>
              </a:ext>
            </a:extLst>
          </p:cNvPr>
          <p:cNvSpPr txBox="1"/>
          <p:nvPr/>
        </p:nvSpPr>
        <p:spPr>
          <a:xfrm>
            <a:off x="7052007" y="2051259"/>
            <a:ext cx="535724" cy="369332"/>
          </a:xfrm>
          <a:prstGeom prst="rect">
            <a:avLst/>
          </a:prstGeom>
          <a:solidFill>
            <a:schemeClr val="bg1"/>
          </a:solidFill>
        </p:spPr>
        <p:txBody>
          <a:bodyPr wrap="none" rtlCol="0">
            <a:spAutoFit/>
          </a:bodyPr>
          <a:lstStyle/>
          <a:p>
            <a:r>
              <a:rPr lang="en-US" dirty="0"/>
              <a:t>300</a:t>
            </a:r>
          </a:p>
        </p:txBody>
      </p:sp>
      <p:sp>
        <p:nvSpPr>
          <p:cNvPr id="27" name="TextBox 26">
            <a:extLst>
              <a:ext uri="{FF2B5EF4-FFF2-40B4-BE49-F238E27FC236}">
                <a16:creationId xmlns:a16="http://schemas.microsoft.com/office/drawing/2014/main" id="{1CD92952-C26B-3446-8F22-0C2089E160E7}"/>
              </a:ext>
            </a:extLst>
          </p:cNvPr>
          <p:cNvSpPr txBox="1"/>
          <p:nvPr/>
        </p:nvSpPr>
        <p:spPr>
          <a:xfrm>
            <a:off x="7052032" y="1517563"/>
            <a:ext cx="535724" cy="369332"/>
          </a:xfrm>
          <a:prstGeom prst="rect">
            <a:avLst/>
          </a:prstGeom>
          <a:solidFill>
            <a:schemeClr val="bg1"/>
          </a:solidFill>
        </p:spPr>
        <p:txBody>
          <a:bodyPr wrap="none" rtlCol="0">
            <a:spAutoFit/>
          </a:bodyPr>
          <a:lstStyle/>
          <a:p>
            <a:r>
              <a:rPr lang="en-US" dirty="0"/>
              <a:t>400</a:t>
            </a:r>
          </a:p>
        </p:txBody>
      </p:sp>
      <p:sp>
        <p:nvSpPr>
          <p:cNvPr id="28" name="TextBox 27">
            <a:extLst>
              <a:ext uri="{FF2B5EF4-FFF2-40B4-BE49-F238E27FC236}">
                <a16:creationId xmlns:a16="http://schemas.microsoft.com/office/drawing/2014/main" id="{1B70F127-7CCB-894D-8765-5130D87DB8DB}"/>
              </a:ext>
            </a:extLst>
          </p:cNvPr>
          <p:cNvSpPr txBox="1"/>
          <p:nvPr/>
        </p:nvSpPr>
        <p:spPr>
          <a:xfrm>
            <a:off x="9205645" y="4606723"/>
            <a:ext cx="1312154" cy="646331"/>
          </a:xfrm>
          <a:prstGeom prst="rect">
            <a:avLst/>
          </a:prstGeom>
          <a:noFill/>
        </p:spPr>
        <p:txBody>
          <a:bodyPr wrap="none" rtlCol="0">
            <a:spAutoFit/>
          </a:bodyPr>
          <a:lstStyle/>
          <a:p>
            <a:r>
              <a:rPr lang="en-US" dirty="0"/>
              <a:t>Instate</a:t>
            </a:r>
          </a:p>
          <a:p>
            <a:r>
              <a:rPr lang="en-US" dirty="0"/>
              <a:t>Out of State</a:t>
            </a:r>
          </a:p>
        </p:txBody>
      </p:sp>
      <p:pic>
        <p:nvPicPr>
          <p:cNvPr id="29" name="Picture 28">
            <a:extLst>
              <a:ext uri="{FF2B5EF4-FFF2-40B4-BE49-F238E27FC236}">
                <a16:creationId xmlns:a16="http://schemas.microsoft.com/office/drawing/2014/main" id="{6C7BC901-D04F-F346-8680-C26EF4D1A42B}"/>
              </a:ext>
            </a:extLst>
          </p:cNvPr>
          <p:cNvPicPr>
            <a:picLocks noChangeAspect="1"/>
          </p:cNvPicPr>
          <p:nvPr/>
        </p:nvPicPr>
        <p:blipFill rotWithShape="1">
          <a:blip r:embed="rId5"/>
          <a:srcRect l="7348" t="75343" r="73265" b="6646"/>
          <a:stretch/>
        </p:blipFill>
        <p:spPr>
          <a:xfrm rot="5400000">
            <a:off x="10389967" y="4708275"/>
            <a:ext cx="737030" cy="377835"/>
          </a:xfrm>
          <a:prstGeom prst="rect">
            <a:avLst/>
          </a:prstGeom>
        </p:spPr>
      </p:pic>
    </p:spTree>
    <p:extLst>
      <p:ext uri="{BB962C8B-B14F-4D97-AF65-F5344CB8AC3E}">
        <p14:creationId xmlns:p14="http://schemas.microsoft.com/office/powerpoint/2010/main" val="375981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500"/>
                                        <p:tgtEl>
                                          <p:spTgt spid="2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dissolve">
                                      <p:cBhvr>
                                        <p:cTn id="54" dur="500"/>
                                        <p:tgtEl>
                                          <p:spTgt spid="19"/>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dissolve">
                                      <p:cBhvr>
                                        <p:cTn id="60" dur="500"/>
                                        <p:tgtEl>
                                          <p:spTgt spid="2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dissolve">
                                      <p:cBhvr>
                                        <p:cTn id="63" dur="500"/>
                                        <p:tgtEl>
                                          <p:spTgt spid="22"/>
                                        </p:tgtEl>
                                      </p:cBhvr>
                                    </p:animEffect>
                                  </p:childTnLst>
                                </p:cTn>
                              </p:par>
                              <p:par>
                                <p:cTn id="64" presetID="9"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dissolve">
                                      <p:cBhvr>
                                        <p:cTn id="66" dur="500"/>
                                        <p:tgtEl>
                                          <p:spTgt spid="2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dissolve">
                                      <p:cBhvr>
                                        <p:cTn id="69" dur="500"/>
                                        <p:tgtEl>
                                          <p:spTgt spid="28"/>
                                        </p:tgtEl>
                                      </p:cBhvr>
                                    </p:animEffect>
                                  </p:childTnLst>
                                </p:cTn>
                              </p:par>
                              <p:par>
                                <p:cTn id="70" presetID="9"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dissolv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6" grpId="0"/>
      <p:bldP spid="18" grpId="0" animBg="1"/>
      <p:bldP spid="19" grpId="0" animBg="1"/>
      <p:bldP spid="20" grpId="0" animBg="1"/>
      <p:bldP spid="21" grpId="0" animBg="1"/>
      <p:bldP spid="22" grpId="0" animBg="1"/>
      <p:bldP spid="24" grpId="0" animBg="1"/>
      <p:bldP spid="25" grpId="0" animBg="1"/>
      <p:bldP spid="26" grpId="0" animBg="1"/>
      <p:bldP spid="27"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334993" y="247675"/>
            <a:ext cx="11221069" cy="1387559"/>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Graduation</a:t>
            </a:r>
            <a:endParaRPr lang="en-US" sz="2250" b="1" dirty="0">
              <a:solidFill>
                <a:srgbClr val="0A614E"/>
              </a:solidFill>
              <a:latin typeface="Arial" panose="020B0604020202020204" pitchFamily="34" charset="0"/>
              <a:cs typeface="Arial" panose="020B0604020202020204" pitchFamily="34" charset="0"/>
            </a:endParaRPr>
          </a:p>
          <a:p>
            <a:endParaRPr lang="en-US" sz="2250" b="1" dirty="0">
              <a:solidFill>
                <a:srgbClr val="0A614E"/>
              </a:solidFill>
              <a:latin typeface="Arial" panose="020B0604020202020204" pitchFamily="34" charset="0"/>
              <a:cs typeface="Arial" panose="020B0604020202020204" pitchFamily="34" charset="0"/>
            </a:endParaRP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75366" y="351457"/>
            <a:ext cx="10348970" cy="868315"/>
          </a:xfrm>
          <a:prstGeom prst="rect">
            <a:avLst/>
          </a:prstGeom>
          <a:noFill/>
        </p:spPr>
        <p:txBody>
          <a:bodyPr wrap="square" rtlCol="0">
            <a:spAutoFit/>
          </a:bodyPr>
          <a:lstStyle/>
          <a:p>
            <a:pPr>
              <a:spcAft>
                <a:spcPts val="1125"/>
              </a:spcAft>
            </a:pPr>
            <a:r>
              <a:rPr lang="en-US" sz="2063" dirty="0">
                <a:solidFill>
                  <a:schemeClr val="bg1"/>
                </a:solidFill>
                <a:latin typeface="Arial" panose="020B0604020202020204" pitchFamily="34" charset="0"/>
                <a:cs typeface="Arial" panose="020B0604020202020204" pitchFamily="34" charset="0"/>
              </a:rPr>
              <a:t>Overview</a:t>
            </a:r>
          </a:p>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3E1B7AC-D05A-7445-966D-8A72C8797842}"/>
              </a:ext>
            </a:extLst>
          </p:cNvPr>
          <p:cNvSpPr txBox="1"/>
          <p:nvPr/>
        </p:nvSpPr>
        <p:spPr>
          <a:xfrm>
            <a:off x="128003" y="3775261"/>
            <a:ext cx="535724" cy="369332"/>
          </a:xfrm>
          <a:prstGeom prst="rect">
            <a:avLst/>
          </a:prstGeom>
          <a:solidFill>
            <a:schemeClr val="bg1"/>
          </a:solidFill>
        </p:spPr>
        <p:txBody>
          <a:bodyPr wrap="none" rtlCol="0">
            <a:spAutoFit/>
          </a:bodyPr>
          <a:lstStyle/>
          <a:p>
            <a:r>
              <a:rPr lang="en-US" dirty="0"/>
              <a:t>100</a:t>
            </a:r>
          </a:p>
        </p:txBody>
      </p:sp>
      <p:sp>
        <p:nvSpPr>
          <p:cNvPr id="31" name="TextBox 30">
            <a:extLst>
              <a:ext uri="{FF2B5EF4-FFF2-40B4-BE49-F238E27FC236}">
                <a16:creationId xmlns:a16="http://schemas.microsoft.com/office/drawing/2014/main" id="{20CE16A9-A5F0-8A45-BD07-8046236008BF}"/>
              </a:ext>
            </a:extLst>
          </p:cNvPr>
          <p:cNvSpPr txBox="1"/>
          <p:nvPr/>
        </p:nvSpPr>
        <p:spPr>
          <a:xfrm>
            <a:off x="140884" y="4853473"/>
            <a:ext cx="418704" cy="369332"/>
          </a:xfrm>
          <a:prstGeom prst="rect">
            <a:avLst/>
          </a:prstGeom>
          <a:solidFill>
            <a:schemeClr val="bg1"/>
          </a:solidFill>
        </p:spPr>
        <p:txBody>
          <a:bodyPr wrap="none" rtlCol="0">
            <a:spAutoFit/>
          </a:bodyPr>
          <a:lstStyle/>
          <a:p>
            <a:r>
              <a:rPr lang="en-US" dirty="0"/>
              <a:t>50</a:t>
            </a:r>
          </a:p>
        </p:txBody>
      </p:sp>
      <p:sp>
        <p:nvSpPr>
          <p:cNvPr id="32" name="TextBox 31">
            <a:extLst>
              <a:ext uri="{FF2B5EF4-FFF2-40B4-BE49-F238E27FC236}">
                <a16:creationId xmlns:a16="http://schemas.microsoft.com/office/drawing/2014/main" id="{AF9C10B3-5737-7748-9DA9-472AAB31121E}"/>
              </a:ext>
            </a:extLst>
          </p:cNvPr>
          <p:cNvSpPr txBox="1"/>
          <p:nvPr/>
        </p:nvSpPr>
        <p:spPr>
          <a:xfrm>
            <a:off x="64448" y="2577605"/>
            <a:ext cx="535724" cy="369332"/>
          </a:xfrm>
          <a:prstGeom prst="rect">
            <a:avLst/>
          </a:prstGeom>
          <a:solidFill>
            <a:schemeClr val="bg1"/>
          </a:solidFill>
        </p:spPr>
        <p:txBody>
          <a:bodyPr wrap="none" rtlCol="0">
            <a:spAutoFit/>
          </a:bodyPr>
          <a:lstStyle/>
          <a:p>
            <a:r>
              <a:rPr lang="en-US" dirty="0"/>
              <a:t>150</a:t>
            </a:r>
          </a:p>
        </p:txBody>
      </p:sp>
      <p:pic>
        <p:nvPicPr>
          <p:cNvPr id="38" name="Picture 37">
            <a:extLst>
              <a:ext uri="{FF2B5EF4-FFF2-40B4-BE49-F238E27FC236}">
                <a16:creationId xmlns:a16="http://schemas.microsoft.com/office/drawing/2014/main" id="{059661E2-943D-804D-B2EF-8930EED74AD8}"/>
              </a:ext>
            </a:extLst>
          </p:cNvPr>
          <p:cNvPicPr>
            <a:picLocks noChangeAspect="1"/>
          </p:cNvPicPr>
          <p:nvPr/>
        </p:nvPicPr>
        <p:blipFill rotWithShape="1">
          <a:blip r:embed="rId4"/>
          <a:srcRect l="82374" t="87197" r="14920" b="3347"/>
          <a:stretch/>
        </p:blipFill>
        <p:spPr>
          <a:xfrm rot="5400000">
            <a:off x="860747" y="1094521"/>
            <a:ext cx="369333" cy="415497"/>
          </a:xfrm>
          <a:prstGeom prst="rect">
            <a:avLst/>
          </a:prstGeom>
        </p:spPr>
      </p:pic>
      <p:pic>
        <p:nvPicPr>
          <p:cNvPr id="39" name="Picture 38">
            <a:extLst>
              <a:ext uri="{FF2B5EF4-FFF2-40B4-BE49-F238E27FC236}">
                <a16:creationId xmlns:a16="http://schemas.microsoft.com/office/drawing/2014/main" id="{DA6AE9F4-FA3C-A647-B2B5-09F6CCCCCBAB}"/>
              </a:ext>
            </a:extLst>
          </p:cNvPr>
          <p:cNvPicPr>
            <a:picLocks noChangeAspect="1"/>
          </p:cNvPicPr>
          <p:nvPr/>
        </p:nvPicPr>
        <p:blipFill rotWithShape="1">
          <a:blip r:embed="rId4"/>
          <a:srcRect l="73253" t="93033" r="25434" b="4732"/>
          <a:stretch/>
        </p:blipFill>
        <p:spPr>
          <a:xfrm rot="5400000">
            <a:off x="2805419" y="1568763"/>
            <a:ext cx="369331" cy="403052"/>
          </a:xfrm>
          <a:prstGeom prst="rect">
            <a:avLst/>
          </a:prstGeom>
        </p:spPr>
      </p:pic>
      <p:sp>
        <p:nvSpPr>
          <p:cNvPr id="40" name="TextBox 39">
            <a:extLst>
              <a:ext uri="{FF2B5EF4-FFF2-40B4-BE49-F238E27FC236}">
                <a16:creationId xmlns:a16="http://schemas.microsoft.com/office/drawing/2014/main" id="{54FCEFB2-721D-734F-B03B-2B36D226FEE6}"/>
              </a:ext>
            </a:extLst>
          </p:cNvPr>
          <p:cNvSpPr txBox="1"/>
          <p:nvPr/>
        </p:nvSpPr>
        <p:spPr>
          <a:xfrm>
            <a:off x="1323671" y="1077737"/>
            <a:ext cx="415498" cy="369332"/>
          </a:xfrm>
          <a:prstGeom prst="rect">
            <a:avLst/>
          </a:prstGeom>
          <a:solidFill>
            <a:schemeClr val="bg1"/>
          </a:solidFill>
        </p:spPr>
        <p:txBody>
          <a:bodyPr wrap="none" rtlCol="0">
            <a:spAutoFit/>
          </a:bodyPr>
          <a:lstStyle/>
          <a:p>
            <a:r>
              <a:rPr lang="en-US" dirty="0"/>
              <a:t>BS</a:t>
            </a:r>
          </a:p>
        </p:txBody>
      </p:sp>
      <p:pic>
        <p:nvPicPr>
          <p:cNvPr id="42" name="Picture 41">
            <a:extLst>
              <a:ext uri="{FF2B5EF4-FFF2-40B4-BE49-F238E27FC236}">
                <a16:creationId xmlns:a16="http://schemas.microsoft.com/office/drawing/2014/main" id="{9C13F8B8-18D0-184A-A605-2AADB647DB99}"/>
              </a:ext>
            </a:extLst>
          </p:cNvPr>
          <p:cNvPicPr>
            <a:picLocks noChangeAspect="1"/>
          </p:cNvPicPr>
          <p:nvPr/>
        </p:nvPicPr>
        <p:blipFill rotWithShape="1">
          <a:blip r:embed="rId4"/>
          <a:srcRect l="93720" t="87197" r="3574" b="3914"/>
          <a:stretch/>
        </p:blipFill>
        <p:spPr>
          <a:xfrm rot="5400000">
            <a:off x="860746" y="1514079"/>
            <a:ext cx="369334" cy="390608"/>
          </a:xfrm>
          <a:prstGeom prst="rect">
            <a:avLst/>
          </a:prstGeom>
        </p:spPr>
      </p:pic>
      <p:pic>
        <p:nvPicPr>
          <p:cNvPr id="43" name="Picture 42">
            <a:extLst>
              <a:ext uri="{FF2B5EF4-FFF2-40B4-BE49-F238E27FC236}">
                <a16:creationId xmlns:a16="http://schemas.microsoft.com/office/drawing/2014/main" id="{B75585BC-5151-3D42-81E6-AE07F56C6153}"/>
              </a:ext>
            </a:extLst>
          </p:cNvPr>
          <p:cNvPicPr>
            <a:picLocks noChangeAspect="1"/>
          </p:cNvPicPr>
          <p:nvPr/>
        </p:nvPicPr>
        <p:blipFill rotWithShape="1">
          <a:blip r:embed="rId4"/>
          <a:srcRect l="88206" t="87242" r="9088" b="3914"/>
          <a:stretch/>
        </p:blipFill>
        <p:spPr>
          <a:xfrm rot="5400000">
            <a:off x="856428" y="1942992"/>
            <a:ext cx="369332" cy="381972"/>
          </a:xfrm>
          <a:prstGeom prst="rect">
            <a:avLst/>
          </a:prstGeom>
        </p:spPr>
      </p:pic>
      <p:sp>
        <p:nvSpPr>
          <p:cNvPr id="44" name="TextBox 43">
            <a:extLst>
              <a:ext uri="{FF2B5EF4-FFF2-40B4-BE49-F238E27FC236}">
                <a16:creationId xmlns:a16="http://schemas.microsoft.com/office/drawing/2014/main" id="{30157195-612E-F54F-895F-BC9429932656}"/>
              </a:ext>
            </a:extLst>
          </p:cNvPr>
          <p:cNvSpPr txBox="1"/>
          <p:nvPr/>
        </p:nvSpPr>
        <p:spPr>
          <a:xfrm>
            <a:off x="1259859" y="1942481"/>
            <a:ext cx="1117229" cy="369332"/>
          </a:xfrm>
          <a:prstGeom prst="rect">
            <a:avLst/>
          </a:prstGeom>
          <a:solidFill>
            <a:schemeClr val="bg1"/>
          </a:solidFill>
        </p:spPr>
        <p:txBody>
          <a:bodyPr wrap="none" rtlCol="0">
            <a:spAutoFit/>
          </a:bodyPr>
          <a:lstStyle/>
          <a:p>
            <a:r>
              <a:rPr lang="en-US" dirty="0"/>
              <a:t>Doctorate</a:t>
            </a:r>
          </a:p>
        </p:txBody>
      </p:sp>
      <p:sp>
        <p:nvSpPr>
          <p:cNvPr id="45" name="TextBox 44">
            <a:extLst>
              <a:ext uri="{FF2B5EF4-FFF2-40B4-BE49-F238E27FC236}">
                <a16:creationId xmlns:a16="http://schemas.microsoft.com/office/drawing/2014/main" id="{14073D3B-454B-3B4B-BAF5-9CA04794EF4B}"/>
              </a:ext>
            </a:extLst>
          </p:cNvPr>
          <p:cNvSpPr txBox="1"/>
          <p:nvPr/>
        </p:nvSpPr>
        <p:spPr>
          <a:xfrm>
            <a:off x="1269822" y="1495412"/>
            <a:ext cx="487634" cy="369332"/>
          </a:xfrm>
          <a:prstGeom prst="rect">
            <a:avLst/>
          </a:prstGeom>
          <a:solidFill>
            <a:schemeClr val="bg1"/>
          </a:solidFill>
        </p:spPr>
        <p:txBody>
          <a:bodyPr wrap="none" rtlCol="0">
            <a:spAutoFit/>
          </a:bodyPr>
          <a:lstStyle/>
          <a:p>
            <a:r>
              <a:rPr lang="en-US" dirty="0"/>
              <a:t>MS</a:t>
            </a:r>
          </a:p>
        </p:txBody>
      </p:sp>
      <p:pic>
        <p:nvPicPr>
          <p:cNvPr id="46" name="Picture 45">
            <a:extLst>
              <a:ext uri="{FF2B5EF4-FFF2-40B4-BE49-F238E27FC236}">
                <a16:creationId xmlns:a16="http://schemas.microsoft.com/office/drawing/2014/main" id="{B4BCB409-A0FB-1D4F-82D2-201AA518A6CD}"/>
              </a:ext>
            </a:extLst>
          </p:cNvPr>
          <p:cNvPicPr>
            <a:picLocks noChangeAspect="1"/>
          </p:cNvPicPr>
          <p:nvPr/>
        </p:nvPicPr>
        <p:blipFill rotWithShape="1">
          <a:blip r:embed="rId4"/>
          <a:srcRect l="85522" t="86360" r="12887" b="5380"/>
          <a:stretch/>
        </p:blipFill>
        <p:spPr>
          <a:xfrm rot="5400000">
            <a:off x="2829615" y="1140156"/>
            <a:ext cx="369330" cy="429342"/>
          </a:xfrm>
          <a:prstGeom prst="rect">
            <a:avLst/>
          </a:prstGeom>
        </p:spPr>
      </p:pic>
      <p:sp>
        <p:nvSpPr>
          <p:cNvPr id="48" name="TextBox 47">
            <a:extLst>
              <a:ext uri="{FF2B5EF4-FFF2-40B4-BE49-F238E27FC236}">
                <a16:creationId xmlns:a16="http://schemas.microsoft.com/office/drawing/2014/main" id="{7DF212A4-420A-064F-856D-D4F0CD195C86}"/>
              </a:ext>
            </a:extLst>
          </p:cNvPr>
          <p:cNvSpPr txBox="1"/>
          <p:nvPr/>
        </p:nvSpPr>
        <p:spPr>
          <a:xfrm>
            <a:off x="3238914" y="1539492"/>
            <a:ext cx="1191352" cy="646331"/>
          </a:xfrm>
          <a:prstGeom prst="rect">
            <a:avLst/>
          </a:prstGeom>
          <a:solidFill>
            <a:schemeClr val="bg1"/>
          </a:solidFill>
        </p:spPr>
        <p:txBody>
          <a:bodyPr wrap="square" rtlCol="0">
            <a:spAutoFit/>
          </a:bodyPr>
          <a:lstStyle/>
          <a:p>
            <a:r>
              <a:rPr lang="en-US" dirty="0"/>
              <a:t>Graduate Certificate</a:t>
            </a:r>
          </a:p>
        </p:txBody>
      </p:sp>
      <p:sp>
        <p:nvSpPr>
          <p:cNvPr id="49" name="TextBox 48">
            <a:extLst>
              <a:ext uri="{FF2B5EF4-FFF2-40B4-BE49-F238E27FC236}">
                <a16:creationId xmlns:a16="http://schemas.microsoft.com/office/drawing/2014/main" id="{0924D994-28E8-4043-94D5-02443460FD5C}"/>
              </a:ext>
            </a:extLst>
          </p:cNvPr>
          <p:cNvSpPr txBox="1"/>
          <p:nvPr/>
        </p:nvSpPr>
        <p:spPr>
          <a:xfrm>
            <a:off x="3276254" y="1169907"/>
            <a:ext cx="1169038" cy="369332"/>
          </a:xfrm>
          <a:prstGeom prst="rect">
            <a:avLst/>
          </a:prstGeom>
          <a:solidFill>
            <a:schemeClr val="bg1"/>
          </a:solidFill>
        </p:spPr>
        <p:txBody>
          <a:bodyPr wrap="none" rtlCol="0">
            <a:spAutoFit/>
          </a:bodyPr>
          <a:lstStyle/>
          <a:p>
            <a:r>
              <a:rPr lang="en-US" dirty="0"/>
              <a:t>Certificate</a:t>
            </a:r>
          </a:p>
        </p:txBody>
      </p:sp>
      <p:pic>
        <p:nvPicPr>
          <p:cNvPr id="51" name="Picture 50">
            <a:extLst>
              <a:ext uri="{FF2B5EF4-FFF2-40B4-BE49-F238E27FC236}">
                <a16:creationId xmlns:a16="http://schemas.microsoft.com/office/drawing/2014/main" id="{7C8FA945-A253-9349-B065-29A0978436F0}"/>
              </a:ext>
            </a:extLst>
          </p:cNvPr>
          <p:cNvPicPr>
            <a:picLocks noChangeAspect="1"/>
          </p:cNvPicPr>
          <p:nvPr/>
        </p:nvPicPr>
        <p:blipFill>
          <a:blip r:embed="rId5"/>
          <a:stretch>
            <a:fillRect/>
          </a:stretch>
        </p:blipFill>
        <p:spPr>
          <a:xfrm>
            <a:off x="6923142" y="3548997"/>
            <a:ext cx="4967912" cy="2695808"/>
          </a:xfrm>
          <a:prstGeom prst="rect">
            <a:avLst/>
          </a:prstGeom>
        </p:spPr>
      </p:pic>
      <p:pic>
        <p:nvPicPr>
          <p:cNvPr id="52" name="Picture 51">
            <a:extLst>
              <a:ext uri="{FF2B5EF4-FFF2-40B4-BE49-F238E27FC236}">
                <a16:creationId xmlns:a16="http://schemas.microsoft.com/office/drawing/2014/main" id="{B4960E7F-99C2-A045-AB9A-9D66A8F2B4C8}"/>
              </a:ext>
            </a:extLst>
          </p:cNvPr>
          <p:cNvPicPr>
            <a:picLocks noChangeAspect="1"/>
          </p:cNvPicPr>
          <p:nvPr/>
        </p:nvPicPr>
        <p:blipFill>
          <a:blip r:embed="rId6"/>
          <a:stretch>
            <a:fillRect/>
          </a:stretch>
        </p:blipFill>
        <p:spPr>
          <a:xfrm>
            <a:off x="685676" y="2711240"/>
            <a:ext cx="5753100" cy="3225800"/>
          </a:xfrm>
          <a:prstGeom prst="rect">
            <a:avLst/>
          </a:prstGeom>
        </p:spPr>
      </p:pic>
      <p:sp>
        <p:nvSpPr>
          <p:cNvPr id="53" name="TextBox 52">
            <a:extLst>
              <a:ext uri="{FF2B5EF4-FFF2-40B4-BE49-F238E27FC236}">
                <a16:creationId xmlns:a16="http://schemas.microsoft.com/office/drawing/2014/main" id="{CD4F014F-F61F-D54E-A724-64C8AB9D5053}"/>
              </a:ext>
            </a:extLst>
          </p:cNvPr>
          <p:cNvSpPr txBox="1"/>
          <p:nvPr/>
        </p:nvSpPr>
        <p:spPr>
          <a:xfrm>
            <a:off x="882924" y="5830027"/>
            <a:ext cx="1191352" cy="369332"/>
          </a:xfrm>
          <a:prstGeom prst="rect">
            <a:avLst/>
          </a:prstGeom>
          <a:solidFill>
            <a:schemeClr val="bg1"/>
          </a:solidFill>
        </p:spPr>
        <p:txBody>
          <a:bodyPr wrap="none" rtlCol="0">
            <a:spAutoFit/>
          </a:bodyPr>
          <a:lstStyle/>
          <a:p>
            <a:r>
              <a:rPr lang="en-US" dirty="0"/>
              <a:t>2017-2018</a:t>
            </a:r>
          </a:p>
        </p:txBody>
      </p:sp>
      <p:sp>
        <p:nvSpPr>
          <p:cNvPr id="54" name="TextBox 53">
            <a:extLst>
              <a:ext uri="{FF2B5EF4-FFF2-40B4-BE49-F238E27FC236}">
                <a16:creationId xmlns:a16="http://schemas.microsoft.com/office/drawing/2014/main" id="{BB25ECFD-DB9E-6645-BEA2-7C0BED8EF80E}"/>
              </a:ext>
            </a:extLst>
          </p:cNvPr>
          <p:cNvSpPr txBox="1"/>
          <p:nvPr/>
        </p:nvSpPr>
        <p:spPr>
          <a:xfrm>
            <a:off x="4842141" y="5830027"/>
            <a:ext cx="1191352" cy="369332"/>
          </a:xfrm>
          <a:prstGeom prst="rect">
            <a:avLst/>
          </a:prstGeom>
          <a:solidFill>
            <a:schemeClr val="bg1"/>
          </a:solidFill>
        </p:spPr>
        <p:txBody>
          <a:bodyPr wrap="none" rtlCol="0">
            <a:spAutoFit/>
          </a:bodyPr>
          <a:lstStyle/>
          <a:p>
            <a:r>
              <a:rPr lang="en-US" dirty="0"/>
              <a:t>2019-2020</a:t>
            </a:r>
          </a:p>
        </p:txBody>
      </p:sp>
      <p:sp>
        <p:nvSpPr>
          <p:cNvPr id="55" name="TextBox 54">
            <a:extLst>
              <a:ext uri="{FF2B5EF4-FFF2-40B4-BE49-F238E27FC236}">
                <a16:creationId xmlns:a16="http://schemas.microsoft.com/office/drawing/2014/main" id="{85EF2CFE-AAC4-154A-BA95-EE7FDA0CD4EF}"/>
              </a:ext>
            </a:extLst>
          </p:cNvPr>
          <p:cNvSpPr txBox="1"/>
          <p:nvPr/>
        </p:nvSpPr>
        <p:spPr>
          <a:xfrm>
            <a:off x="2933815" y="5830027"/>
            <a:ext cx="1191352" cy="369332"/>
          </a:xfrm>
          <a:prstGeom prst="rect">
            <a:avLst/>
          </a:prstGeom>
          <a:solidFill>
            <a:schemeClr val="bg1"/>
          </a:solidFill>
        </p:spPr>
        <p:txBody>
          <a:bodyPr wrap="none" rtlCol="0">
            <a:spAutoFit/>
          </a:bodyPr>
          <a:lstStyle/>
          <a:p>
            <a:r>
              <a:rPr lang="en-US" dirty="0"/>
              <a:t>2018-2019</a:t>
            </a:r>
          </a:p>
        </p:txBody>
      </p:sp>
      <p:cxnSp>
        <p:nvCxnSpPr>
          <p:cNvPr id="56" name="Straight Connector 55">
            <a:extLst>
              <a:ext uri="{FF2B5EF4-FFF2-40B4-BE49-F238E27FC236}">
                <a16:creationId xmlns:a16="http://schemas.microsoft.com/office/drawing/2014/main" id="{6D7AAA45-DE09-2940-863E-9AF2598F3E7B}"/>
              </a:ext>
            </a:extLst>
          </p:cNvPr>
          <p:cNvCxnSpPr>
            <a:cxnSpLocks/>
          </p:cNvCxnSpPr>
          <p:nvPr/>
        </p:nvCxnSpPr>
        <p:spPr>
          <a:xfrm flipH="1">
            <a:off x="739517" y="5829729"/>
            <a:ext cx="5699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754D58D-202D-4B41-84F0-0D15401243FF}"/>
              </a:ext>
            </a:extLst>
          </p:cNvPr>
          <p:cNvCxnSpPr>
            <a:cxnSpLocks/>
          </p:cNvCxnSpPr>
          <p:nvPr/>
        </p:nvCxnSpPr>
        <p:spPr>
          <a:xfrm flipH="1">
            <a:off x="739517" y="2604228"/>
            <a:ext cx="50298" cy="3225501"/>
          </a:xfrm>
          <a:prstGeom prst="line">
            <a:avLst/>
          </a:prstGeom>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4588135-01E6-BA4D-BE7C-1932A897A962}"/>
              </a:ext>
            </a:extLst>
          </p:cNvPr>
          <p:cNvPicPr>
            <a:picLocks noChangeAspect="1"/>
          </p:cNvPicPr>
          <p:nvPr/>
        </p:nvPicPr>
        <p:blipFill>
          <a:blip r:embed="rId7"/>
          <a:stretch>
            <a:fillRect/>
          </a:stretch>
        </p:blipFill>
        <p:spPr>
          <a:xfrm>
            <a:off x="6850246" y="1065271"/>
            <a:ext cx="5120455" cy="2382469"/>
          </a:xfrm>
          <a:prstGeom prst="rect">
            <a:avLst/>
          </a:prstGeom>
        </p:spPr>
      </p:pic>
      <p:sp>
        <p:nvSpPr>
          <p:cNvPr id="63" name="TextBox 62">
            <a:extLst>
              <a:ext uri="{FF2B5EF4-FFF2-40B4-BE49-F238E27FC236}">
                <a16:creationId xmlns:a16="http://schemas.microsoft.com/office/drawing/2014/main" id="{89AA5027-3C14-4D4D-BEA1-47D76040685D}"/>
              </a:ext>
            </a:extLst>
          </p:cNvPr>
          <p:cNvSpPr txBox="1"/>
          <p:nvPr/>
        </p:nvSpPr>
        <p:spPr>
          <a:xfrm>
            <a:off x="1104713" y="6344013"/>
            <a:ext cx="535724" cy="369332"/>
          </a:xfrm>
          <a:prstGeom prst="rect">
            <a:avLst/>
          </a:prstGeom>
          <a:solidFill>
            <a:schemeClr val="bg1"/>
          </a:solidFill>
        </p:spPr>
        <p:txBody>
          <a:bodyPr wrap="none" rtlCol="0">
            <a:spAutoFit/>
          </a:bodyPr>
          <a:lstStyle/>
          <a:p>
            <a:r>
              <a:rPr lang="en-US" dirty="0">
                <a:solidFill>
                  <a:srgbClr val="FF0000"/>
                </a:solidFill>
              </a:rPr>
              <a:t>267</a:t>
            </a:r>
          </a:p>
        </p:txBody>
      </p:sp>
      <p:sp>
        <p:nvSpPr>
          <p:cNvPr id="65" name="TextBox 64">
            <a:extLst>
              <a:ext uri="{FF2B5EF4-FFF2-40B4-BE49-F238E27FC236}">
                <a16:creationId xmlns:a16="http://schemas.microsoft.com/office/drawing/2014/main" id="{024500CB-328E-E04E-B8B6-5AE3444ACF0C}"/>
              </a:ext>
            </a:extLst>
          </p:cNvPr>
          <p:cNvSpPr txBox="1"/>
          <p:nvPr/>
        </p:nvSpPr>
        <p:spPr>
          <a:xfrm>
            <a:off x="3236891" y="6329636"/>
            <a:ext cx="535724" cy="369332"/>
          </a:xfrm>
          <a:prstGeom prst="rect">
            <a:avLst/>
          </a:prstGeom>
          <a:solidFill>
            <a:schemeClr val="bg1"/>
          </a:solidFill>
        </p:spPr>
        <p:txBody>
          <a:bodyPr wrap="none" rtlCol="0">
            <a:spAutoFit/>
          </a:bodyPr>
          <a:lstStyle/>
          <a:p>
            <a:r>
              <a:rPr lang="en-US" dirty="0">
                <a:solidFill>
                  <a:srgbClr val="FF0000"/>
                </a:solidFill>
              </a:rPr>
              <a:t>292</a:t>
            </a:r>
          </a:p>
        </p:txBody>
      </p:sp>
      <p:sp>
        <p:nvSpPr>
          <p:cNvPr id="66" name="TextBox 65">
            <a:extLst>
              <a:ext uri="{FF2B5EF4-FFF2-40B4-BE49-F238E27FC236}">
                <a16:creationId xmlns:a16="http://schemas.microsoft.com/office/drawing/2014/main" id="{CBA73B80-E2D9-7349-A593-6AE61DA03B4D}"/>
              </a:ext>
            </a:extLst>
          </p:cNvPr>
          <p:cNvSpPr txBox="1"/>
          <p:nvPr/>
        </p:nvSpPr>
        <p:spPr>
          <a:xfrm>
            <a:off x="5061844" y="6319953"/>
            <a:ext cx="535724" cy="369332"/>
          </a:xfrm>
          <a:prstGeom prst="rect">
            <a:avLst/>
          </a:prstGeom>
          <a:solidFill>
            <a:schemeClr val="bg1"/>
          </a:solidFill>
        </p:spPr>
        <p:txBody>
          <a:bodyPr wrap="none" rtlCol="0">
            <a:spAutoFit/>
          </a:bodyPr>
          <a:lstStyle/>
          <a:p>
            <a:r>
              <a:rPr lang="en-US" dirty="0">
                <a:solidFill>
                  <a:srgbClr val="FF0000"/>
                </a:solidFill>
              </a:rPr>
              <a:t>318</a:t>
            </a:r>
          </a:p>
        </p:txBody>
      </p:sp>
    </p:spTree>
    <p:extLst>
      <p:ext uri="{BB962C8B-B14F-4D97-AF65-F5344CB8AC3E}">
        <p14:creationId xmlns:p14="http://schemas.microsoft.com/office/powerpoint/2010/main" val="8168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dissolve">
                                      <p:cBhvr>
                                        <p:cTn id="19" dur="500"/>
                                        <p:tgtEl>
                                          <p:spTgt spid="4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dissolve">
                                      <p:cBhvr>
                                        <p:cTn id="28" dur="500"/>
                                        <p:tgtEl>
                                          <p:spTgt spid="4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dissolve">
                                      <p:cBhvr>
                                        <p:cTn id="31" dur="500"/>
                                        <p:tgtEl>
                                          <p:spTgt spid="5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dissolve">
                                      <p:cBhvr>
                                        <p:cTn id="34" dur="500"/>
                                        <p:tgtEl>
                                          <p:spTgt spid="5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dissolv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dissolve">
                                      <p:cBhvr>
                                        <p:cTn id="42" dur="500"/>
                                        <p:tgtEl>
                                          <p:spTgt spid="6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dissolve">
                                      <p:cBhvr>
                                        <p:cTn id="45" dur="500"/>
                                        <p:tgtEl>
                                          <p:spTgt spid="6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dissolve">
                                      <p:cBhvr>
                                        <p:cTn id="48" dur="500"/>
                                        <p:tgtEl>
                                          <p:spTgt spid="6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dissolve">
                                      <p:cBhvr>
                                        <p:cTn id="51" dur="50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dissolve">
                                      <p:cBhvr>
                                        <p:cTn id="5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40" grpId="0" animBg="1"/>
      <p:bldP spid="44" grpId="0" animBg="1"/>
      <p:bldP spid="45" grpId="0" animBg="1"/>
      <p:bldP spid="48" grpId="0" animBg="1"/>
      <p:bldP spid="49" grpId="0" animBg="1"/>
      <p:bldP spid="53" grpId="0" animBg="1"/>
      <p:bldP spid="54" grpId="0" animBg="1"/>
      <p:bldP spid="55" grpId="0" animBg="1"/>
      <p:bldP spid="63" grpId="0" animBg="1"/>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72278"/>
            <a:ext cx="12192000" cy="6858000"/>
          </a:xfrm>
          <a:prstGeom prst="rect">
            <a:avLst/>
          </a:prstGeom>
        </p:spPr>
      </p:pic>
      <p:sp>
        <p:nvSpPr>
          <p:cNvPr id="6" name="TextBox 5">
            <a:extLst>
              <a:ext uri="{FF2B5EF4-FFF2-40B4-BE49-F238E27FC236}">
                <a16:creationId xmlns:a16="http://schemas.microsoft.com/office/drawing/2014/main" id="{81F0833D-AF54-494E-B003-65CAE2D4DEBC}"/>
              </a:ext>
            </a:extLst>
          </p:cNvPr>
          <p:cNvSpPr txBox="1"/>
          <p:nvPr/>
        </p:nvSpPr>
        <p:spPr>
          <a:xfrm>
            <a:off x="1887241" y="415502"/>
            <a:ext cx="3063901" cy="409792"/>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College Structure</a:t>
            </a:r>
          </a:p>
        </p:txBody>
      </p:sp>
      <p:pic>
        <p:nvPicPr>
          <p:cNvPr id="7" name="Picture 6">
            <a:extLst>
              <a:ext uri="{FF2B5EF4-FFF2-40B4-BE49-F238E27FC236}">
                <a16:creationId xmlns:a16="http://schemas.microsoft.com/office/drawing/2014/main" id="{D159307E-AC44-EF44-930F-A781285EB4E6}"/>
              </a:ext>
            </a:extLst>
          </p:cNvPr>
          <p:cNvPicPr>
            <a:picLocks noChangeAspect="1"/>
          </p:cNvPicPr>
          <p:nvPr/>
        </p:nvPicPr>
        <p:blipFill>
          <a:blip r:embed="rId4"/>
          <a:stretch>
            <a:fillRect/>
          </a:stretch>
        </p:blipFill>
        <p:spPr>
          <a:xfrm>
            <a:off x="0" y="-103068"/>
            <a:ext cx="959005" cy="934736"/>
          </a:xfrm>
          <a:prstGeom prst="rect">
            <a:avLst/>
          </a:prstGeom>
        </p:spPr>
      </p:pic>
      <p:sp>
        <p:nvSpPr>
          <p:cNvPr id="8" name="Rectangle 7">
            <a:extLst>
              <a:ext uri="{FF2B5EF4-FFF2-40B4-BE49-F238E27FC236}">
                <a16:creationId xmlns:a16="http://schemas.microsoft.com/office/drawing/2014/main" id="{D27ACB25-6A44-4546-B5CB-A4B904EEBA02}"/>
              </a:ext>
            </a:extLst>
          </p:cNvPr>
          <p:cNvSpPr/>
          <p:nvPr/>
        </p:nvSpPr>
        <p:spPr>
          <a:xfrm>
            <a:off x="6046392" y="996514"/>
            <a:ext cx="2810338" cy="6335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College of Health Professions</a:t>
            </a:r>
          </a:p>
          <a:p>
            <a:pPr algn="ctr"/>
            <a:r>
              <a:rPr lang="en-US" sz="1600">
                <a:solidFill>
                  <a:srgbClr val="FF0000"/>
                </a:solidFill>
              </a:rPr>
              <a:t>Dean</a:t>
            </a:r>
          </a:p>
        </p:txBody>
      </p:sp>
      <p:sp>
        <p:nvSpPr>
          <p:cNvPr id="9" name="Rectangle 8">
            <a:extLst>
              <a:ext uri="{FF2B5EF4-FFF2-40B4-BE49-F238E27FC236}">
                <a16:creationId xmlns:a16="http://schemas.microsoft.com/office/drawing/2014/main" id="{25F3CA54-04C7-3043-B670-48E26F8F15BE}"/>
              </a:ext>
            </a:extLst>
          </p:cNvPr>
          <p:cNvSpPr/>
          <p:nvPr/>
        </p:nvSpPr>
        <p:spPr>
          <a:xfrm>
            <a:off x="10016419" y="2494550"/>
            <a:ext cx="1530271" cy="9387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a:p>
            <a:pPr algn="ctr"/>
            <a:r>
              <a:rPr lang="en-US" sz="1400" b="1">
                <a:solidFill>
                  <a:schemeClr val="tx1"/>
                </a:solidFill>
              </a:rPr>
              <a:t>Assistant Dean for Finance and Operations</a:t>
            </a:r>
          </a:p>
          <a:p>
            <a:pPr algn="ctr"/>
            <a:r>
              <a:rPr lang="en-US" sz="1400">
                <a:solidFill>
                  <a:srgbClr val="FF0000"/>
                </a:solidFill>
              </a:rPr>
              <a:t>Asst. D</a:t>
            </a:r>
            <a:endParaRPr lang="en-US" sz="1400">
              <a:solidFill>
                <a:schemeClr val="tx1"/>
              </a:solidFill>
            </a:endParaRPr>
          </a:p>
          <a:p>
            <a:pPr algn="ctr"/>
            <a:endParaRPr lang="en-US" sz="1400">
              <a:solidFill>
                <a:schemeClr val="tx1"/>
              </a:solidFill>
            </a:endParaRPr>
          </a:p>
        </p:txBody>
      </p:sp>
      <p:sp>
        <p:nvSpPr>
          <p:cNvPr id="10" name="Rectangle 9">
            <a:extLst>
              <a:ext uri="{FF2B5EF4-FFF2-40B4-BE49-F238E27FC236}">
                <a16:creationId xmlns:a16="http://schemas.microsoft.com/office/drawing/2014/main" id="{FDD257FD-2505-9E4E-AF7B-1E3CB56E7143}"/>
              </a:ext>
            </a:extLst>
          </p:cNvPr>
          <p:cNvSpPr/>
          <p:nvPr/>
        </p:nvSpPr>
        <p:spPr>
          <a:xfrm>
            <a:off x="7374011" y="3576097"/>
            <a:ext cx="1744594" cy="8857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Office of Research</a:t>
            </a:r>
          </a:p>
          <a:p>
            <a:pPr algn="ctr"/>
            <a:r>
              <a:rPr lang="en-US" sz="1400">
                <a:solidFill>
                  <a:schemeClr val="tx1"/>
                </a:solidFill>
              </a:rPr>
              <a:t>pre award &amp; post award</a:t>
            </a:r>
          </a:p>
          <a:p>
            <a:pPr algn="ctr"/>
            <a:r>
              <a:rPr lang="en-US" sz="1100">
                <a:solidFill>
                  <a:srgbClr val="FF0000"/>
                </a:solidFill>
              </a:rPr>
              <a:t>Research Coordinator</a:t>
            </a:r>
            <a:endParaRPr lang="en-US" sz="1100">
              <a:solidFill>
                <a:schemeClr val="tx1"/>
              </a:solidFill>
            </a:endParaRPr>
          </a:p>
        </p:txBody>
      </p:sp>
      <p:sp>
        <p:nvSpPr>
          <p:cNvPr id="11" name="Rectangle 10">
            <a:extLst>
              <a:ext uri="{FF2B5EF4-FFF2-40B4-BE49-F238E27FC236}">
                <a16:creationId xmlns:a16="http://schemas.microsoft.com/office/drawing/2014/main" id="{A24E66F0-A43A-9F4C-AC90-98E02AE34C33}"/>
              </a:ext>
            </a:extLst>
          </p:cNvPr>
          <p:cNvSpPr/>
          <p:nvPr/>
        </p:nvSpPr>
        <p:spPr>
          <a:xfrm>
            <a:off x="7318859" y="2450482"/>
            <a:ext cx="1799746" cy="8783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Research and Graduate Studies</a:t>
            </a:r>
            <a:endParaRPr lang="en-US" sz="1400" b="1">
              <a:solidFill>
                <a:srgbClr val="FF0000"/>
              </a:solidFill>
            </a:endParaRPr>
          </a:p>
          <a:p>
            <a:pPr algn="ctr"/>
            <a:r>
              <a:rPr lang="en-US" sz="1400">
                <a:solidFill>
                  <a:srgbClr val="FF0000"/>
                </a:solidFill>
              </a:rPr>
              <a:t>Senior AD </a:t>
            </a:r>
            <a:endParaRPr lang="en-US" sz="1400">
              <a:solidFill>
                <a:schemeClr val="tx1"/>
              </a:solidFill>
            </a:endParaRPr>
          </a:p>
        </p:txBody>
      </p:sp>
      <p:cxnSp>
        <p:nvCxnSpPr>
          <p:cNvPr id="12" name="Straight Connector 11">
            <a:extLst>
              <a:ext uri="{FF2B5EF4-FFF2-40B4-BE49-F238E27FC236}">
                <a16:creationId xmlns:a16="http://schemas.microsoft.com/office/drawing/2014/main" id="{90D99FAC-E0FC-6D47-8EB8-948C09139856}"/>
              </a:ext>
            </a:extLst>
          </p:cNvPr>
          <p:cNvCxnSpPr>
            <a:cxnSpLocks/>
          </p:cNvCxnSpPr>
          <p:nvPr/>
        </p:nvCxnSpPr>
        <p:spPr>
          <a:xfrm flipV="1">
            <a:off x="5186365" y="2181784"/>
            <a:ext cx="5595189" cy="617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8971C-3611-544C-A7FB-F0D1CF286D98}"/>
              </a:ext>
            </a:extLst>
          </p:cNvPr>
          <p:cNvSpPr txBox="1"/>
          <p:nvPr/>
        </p:nvSpPr>
        <p:spPr>
          <a:xfrm>
            <a:off x="4468727" y="1603187"/>
            <a:ext cx="1836685" cy="584775"/>
          </a:xfrm>
          <a:prstGeom prst="rect">
            <a:avLst/>
          </a:prstGeom>
          <a:noFill/>
        </p:spPr>
        <p:txBody>
          <a:bodyPr wrap="square" rtlCol="0">
            <a:spAutoFit/>
          </a:bodyPr>
          <a:lstStyle/>
          <a:p>
            <a:r>
              <a:rPr lang="en-US" sz="1600" b="1"/>
              <a:t>Academic, Faculty, Student Affairs</a:t>
            </a:r>
          </a:p>
        </p:txBody>
      </p:sp>
      <p:sp>
        <p:nvSpPr>
          <p:cNvPr id="14" name="TextBox 13">
            <a:extLst>
              <a:ext uri="{FF2B5EF4-FFF2-40B4-BE49-F238E27FC236}">
                <a16:creationId xmlns:a16="http://schemas.microsoft.com/office/drawing/2014/main" id="{3D620D32-8D00-294C-8646-18C68BC731E8}"/>
              </a:ext>
            </a:extLst>
          </p:cNvPr>
          <p:cNvSpPr txBox="1"/>
          <p:nvPr/>
        </p:nvSpPr>
        <p:spPr>
          <a:xfrm>
            <a:off x="7928362" y="1814187"/>
            <a:ext cx="953018" cy="338554"/>
          </a:xfrm>
          <a:prstGeom prst="rect">
            <a:avLst/>
          </a:prstGeom>
          <a:noFill/>
        </p:spPr>
        <p:txBody>
          <a:bodyPr wrap="none" rtlCol="0">
            <a:spAutoFit/>
          </a:bodyPr>
          <a:lstStyle/>
          <a:p>
            <a:r>
              <a:rPr lang="en-US" sz="1600" b="1"/>
              <a:t>Research</a:t>
            </a:r>
          </a:p>
        </p:txBody>
      </p:sp>
      <p:sp>
        <p:nvSpPr>
          <p:cNvPr id="15" name="Rectangle 14">
            <a:extLst>
              <a:ext uri="{FF2B5EF4-FFF2-40B4-BE49-F238E27FC236}">
                <a16:creationId xmlns:a16="http://schemas.microsoft.com/office/drawing/2014/main" id="{A447DB5B-EB09-1D4A-B61D-9211BC16E6DF}"/>
              </a:ext>
            </a:extLst>
          </p:cNvPr>
          <p:cNvSpPr/>
          <p:nvPr/>
        </p:nvSpPr>
        <p:spPr>
          <a:xfrm>
            <a:off x="4438560" y="2468279"/>
            <a:ext cx="1549802" cy="8823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a:p>
            <a:pPr algn="ctr"/>
            <a:r>
              <a:rPr lang="en-US" sz="1400" b="1" dirty="0">
                <a:solidFill>
                  <a:schemeClr val="tx1"/>
                </a:solidFill>
              </a:rPr>
              <a:t>Academic, Faculty and Student Affair</a:t>
            </a:r>
            <a:r>
              <a:rPr lang="en-US" sz="1400" dirty="0">
                <a:solidFill>
                  <a:schemeClr val="tx1"/>
                </a:solidFill>
              </a:rPr>
              <a:t>s</a:t>
            </a:r>
          </a:p>
          <a:p>
            <a:pPr algn="ctr"/>
            <a:r>
              <a:rPr lang="en-US" sz="1400" dirty="0">
                <a:solidFill>
                  <a:srgbClr val="FF0000"/>
                </a:solidFill>
              </a:rPr>
              <a:t>Executive AD</a:t>
            </a:r>
            <a:endParaRPr lang="en-US" sz="1400" dirty="0">
              <a:solidFill>
                <a:schemeClr val="tx1"/>
              </a:solidFill>
            </a:endParaRPr>
          </a:p>
          <a:p>
            <a:pPr algn="ctr"/>
            <a:endParaRPr lang="en-US" sz="1400" dirty="0">
              <a:solidFill>
                <a:schemeClr val="tx1"/>
              </a:solidFill>
            </a:endParaRPr>
          </a:p>
        </p:txBody>
      </p:sp>
      <p:sp>
        <p:nvSpPr>
          <p:cNvPr id="16" name="Rectangle 15">
            <a:extLst>
              <a:ext uri="{FF2B5EF4-FFF2-40B4-BE49-F238E27FC236}">
                <a16:creationId xmlns:a16="http://schemas.microsoft.com/office/drawing/2014/main" id="{95E1D087-043D-C146-9173-8BD2CE7B989C}"/>
              </a:ext>
            </a:extLst>
          </p:cNvPr>
          <p:cNvSpPr/>
          <p:nvPr/>
        </p:nvSpPr>
        <p:spPr>
          <a:xfrm>
            <a:off x="784809" y="2949771"/>
            <a:ext cx="2664999" cy="169515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7" name="Rectangle 16">
            <a:extLst>
              <a:ext uri="{FF2B5EF4-FFF2-40B4-BE49-F238E27FC236}">
                <a16:creationId xmlns:a16="http://schemas.microsoft.com/office/drawing/2014/main" id="{68F6F786-DDCE-AF4B-BE1C-B2FA154E4E00}"/>
              </a:ext>
            </a:extLst>
          </p:cNvPr>
          <p:cNvSpPr/>
          <p:nvPr/>
        </p:nvSpPr>
        <p:spPr>
          <a:xfrm>
            <a:off x="921964" y="3200208"/>
            <a:ext cx="1051724" cy="6241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a:p>
            <a:pPr algn="ctr"/>
            <a:r>
              <a:rPr lang="en-US" sz="1400" b="1" dirty="0">
                <a:solidFill>
                  <a:schemeClr val="tx1"/>
                </a:solidFill>
              </a:rPr>
              <a:t>Dept. ASP</a:t>
            </a:r>
          </a:p>
          <a:p>
            <a:pPr algn="ctr"/>
            <a:endParaRPr lang="en-US" sz="1400" b="1" dirty="0">
              <a:solidFill>
                <a:schemeClr val="tx1"/>
              </a:solidFill>
            </a:endParaRPr>
          </a:p>
        </p:txBody>
      </p:sp>
      <p:sp>
        <p:nvSpPr>
          <p:cNvPr id="18" name="Rectangle 17">
            <a:extLst>
              <a:ext uri="{FF2B5EF4-FFF2-40B4-BE49-F238E27FC236}">
                <a16:creationId xmlns:a16="http://schemas.microsoft.com/office/drawing/2014/main" id="{78F81570-77F5-DF43-B6FF-665195482ED8}"/>
              </a:ext>
            </a:extLst>
          </p:cNvPr>
          <p:cNvSpPr/>
          <p:nvPr/>
        </p:nvSpPr>
        <p:spPr>
          <a:xfrm>
            <a:off x="911541" y="3905879"/>
            <a:ext cx="1051723" cy="624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endParaRPr>
          </a:p>
          <a:p>
            <a:pPr algn="ctr"/>
            <a:r>
              <a:rPr lang="en-US" sz="1400" b="1">
                <a:solidFill>
                  <a:schemeClr val="tx1"/>
                </a:solidFill>
              </a:rPr>
              <a:t>Dept. PT</a:t>
            </a:r>
          </a:p>
          <a:p>
            <a:pPr algn="ctr"/>
            <a:r>
              <a:rPr lang="en-US" sz="1400" b="1">
                <a:solidFill>
                  <a:schemeClr val="tx1"/>
                </a:solidFill>
              </a:rPr>
              <a:t> </a:t>
            </a:r>
          </a:p>
        </p:txBody>
      </p:sp>
      <p:sp>
        <p:nvSpPr>
          <p:cNvPr id="19" name="Rectangle 18">
            <a:extLst>
              <a:ext uri="{FF2B5EF4-FFF2-40B4-BE49-F238E27FC236}">
                <a16:creationId xmlns:a16="http://schemas.microsoft.com/office/drawing/2014/main" id="{9E7980D6-3F26-EE47-8084-EA4A796CA713}"/>
              </a:ext>
            </a:extLst>
          </p:cNvPr>
          <p:cNvSpPr/>
          <p:nvPr/>
        </p:nvSpPr>
        <p:spPr>
          <a:xfrm>
            <a:off x="2136424" y="3937102"/>
            <a:ext cx="1066679" cy="605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Dept. OT</a:t>
            </a:r>
          </a:p>
        </p:txBody>
      </p:sp>
      <p:sp>
        <p:nvSpPr>
          <p:cNvPr id="20" name="Rectangle 19">
            <a:extLst>
              <a:ext uri="{FF2B5EF4-FFF2-40B4-BE49-F238E27FC236}">
                <a16:creationId xmlns:a16="http://schemas.microsoft.com/office/drawing/2014/main" id="{BD063A0A-58DC-3C41-B7EF-08083054525A}"/>
              </a:ext>
            </a:extLst>
          </p:cNvPr>
          <p:cNvSpPr/>
          <p:nvPr/>
        </p:nvSpPr>
        <p:spPr>
          <a:xfrm>
            <a:off x="2143090" y="3213202"/>
            <a:ext cx="1066679" cy="605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Dept. DDHS</a:t>
            </a:r>
          </a:p>
        </p:txBody>
      </p:sp>
      <p:sp>
        <p:nvSpPr>
          <p:cNvPr id="22" name="TextBox 21">
            <a:extLst>
              <a:ext uri="{FF2B5EF4-FFF2-40B4-BE49-F238E27FC236}">
                <a16:creationId xmlns:a16="http://schemas.microsoft.com/office/drawing/2014/main" id="{04584E5A-159D-F044-BA0E-BC47AA2A2665}"/>
              </a:ext>
            </a:extLst>
          </p:cNvPr>
          <p:cNvSpPr txBox="1"/>
          <p:nvPr/>
        </p:nvSpPr>
        <p:spPr>
          <a:xfrm>
            <a:off x="1493563" y="2596132"/>
            <a:ext cx="1253577" cy="307777"/>
          </a:xfrm>
          <a:prstGeom prst="rect">
            <a:avLst/>
          </a:prstGeom>
          <a:noFill/>
        </p:spPr>
        <p:txBody>
          <a:bodyPr wrap="square" rtlCol="0">
            <a:spAutoFit/>
          </a:bodyPr>
          <a:lstStyle/>
          <a:p>
            <a:r>
              <a:rPr lang="en-US" sz="1400" b="1"/>
              <a:t>Departments</a:t>
            </a:r>
          </a:p>
        </p:txBody>
      </p:sp>
      <p:sp>
        <p:nvSpPr>
          <p:cNvPr id="24" name="Rectangle 23">
            <a:extLst>
              <a:ext uri="{FF2B5EF4-FFF2-40B4-BE49-F238E27FC236}">
                <a16:creationId xmlns:a16="http://schemas.microsoft.com/office/drawing/2014/main" id="{E0E64F43-84ED-1D4A-AE34-ECE6C080D78E}"/>
              </a:ext>
            </a:extLst>
          </p:cNvPr>
          <p:cNvSpPr/>
          <p:nvPr/>
        </p:nvSpPr>
        <p:spPr>
          <a:xfrm>
            <a:off x="4437382" y="3601760"/>
            <a:ext cx="1497965" cy="6453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Student Affairs</a:t>
            </a:r>
          </a:p>
          <a:p>
            <a:pPr algn="ctr"/>
            <a:r>
              <a:rPr lang="en-US" sz="1400" dirty="0">
                <a:solidFill>
                  <a:srgbClr val="FF0000"/>
                </a:solidFill>
              </a:rPr>
              <a:t>Asst D.</a:t>
            </a:r>
            <a:endParaRPr lang="en-US" sz="1400" dirty="0">
              <a:solidFill>
                <a:schemeClr val="tx1"/>
              </a:solidFill>
            </a:endParaRPr>
          </a:p>
        </p:txBody>
      </p:sp>
      <p:sp>
        <p:nvSpPr>
          <p:cNvPr id="26" name="Rectangle 25">
            <a:extLst>
              <a:ext uri="{FF2B5EF4-FFF2-40B4-BE49-F238E27FC236}">
                <a16:creationId xmlns:a16="http://schemas.microsoft.com/office/drawing/2014/main" id="{A53D3746-673B-494C-8812-784E48E6F51F}"/>
              </a:ext>
            </a:extLst>
          </p:cNvPr>
          <p:cNvSpPr/>
          <p:nvPr/>
        </p:nvSpPr>
        <p:spPr>
          <a:xfrm>
            <a:off x="4422712" y="4485769"/>
            <a:ext cx="1456127" cy="6342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 Student Services and Recruitment</a:t>
            </a:r>
          </a:p>
          <a:p>
            <a:pPr algn="ctr"/>
            <a:r>
              <a:rPr lang="en-US" sz="1200">
                <a:solidFill>
                  <a:srgbClr val="FF0000"/>
                </a:solidFill>
              </a:rPr>
              <a:t>Coordinate/Recruit</a:t>
            </a:r>
            <a:endParaRPr lang="en-US" sz="1200">
              <a:solidFill>
                <a:schemeClr val="tx1"/>
              </a:solidFill>
            </a:endParaRPr>
          </a:p>
        </p:txBody>
      </p:sp>
      <p:cxnSp>
        <p:nvCxnSpPr>
          <p:cNvPr id="27" name="Straight Connector 26">
            <a:extLst>
              <a:ext uri="{FF2B5EF4-FFF2-40B4-BE49-F238E27FC236}">
                <a16:creationId xmlns:a16="http://schemas.microsoft.com/office/drawing/2014/main" id="{F9153E44-3A44-F942-8DD1-13DCB4725A1B}"/>
              </a:ext>
            </a:extLst>
          </p:cNvPr>
          <p:cNvCxnSpPr>
            <a:cxnSpLocks/>
          </p:cNvCxnSpPr>
          <p:nvPr/>
        </p:nvCxnSpPr>
        <p:spPr>
          <a:xfrm flipH="1">
            <a:off x="333318" y="5491220"/>
            <a:ext cx="309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9ED591-A608-894B-9ACA-234E6D1ECEA2}"/>
              </a:ext>
            </a:extLst>
          </p:cNvPr>
          <p:cNvCxnSpPr>
            <a:cxnSpLocks/>
          </p:cNvCxnSpPr>
          <p:nvPr/>
        </p:nvCxnSpPr>
        <p:spPr>
          <a:xfrm flipV="1">
            <a:off x="5202575" y="2175892"/>
            <a:ext cx="0" cy="2923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FB4F08-12F5-0742-A5BB-73935CFC8E82}"/>
              </a:ext>
            </a:extLst>
          </p:cNvPr>
          <p:cNvCxnSpPr>
            <a:cxnSpLocks/>
          </p:cNvCxnSpPr>
          <p:nvPr/>
        </p:nvCxnSpPr>
        <p:spPr>
          <a:xfrm>
            <a:off x="3446517" y="4071549"/>
            <a:ext cx="142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4EAB6B-3E05-4347-8DF3-3E117F3AEC6F}"/>
              </a:ext>
            </a:extLst>
          </p:cNvPr>
          <p:cNvCxnSpPr>
            <a:cxnSpLocks/>
            <a:stCxn id="9" idx="0"/>
          </p:cNvCxnSpPr>
          <p:nvPr/>
        </p:nvCxnSpPr>
        <p:spPr>
          <a:xfrm flipV="1">
            <a:off x="10781555" y="2168362"/>
            <a:ext cx="0" cy="3261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6CFE887-EF2F-F942-8614-895D6683DB2A}"/>
              </a:ext>
            </a:extLst>
          </p:cNvPr>
          <p:cNvCxnSpPr>
            <a:cxnSpLocks/>
          </p:cNvCxnSpPr>
          <p:nvPr/>
        </p:nvCxnSpPr>
        <p:spPr>
          <a:xfrm flipV="1">
            <a:off x="7286855" y="1625976"/>
            <a:ext cx="0" cy="55889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7AD563F-7F7B-5940-A3F4-BEC03C3ACB96}"/>
              </a:ext>
            </a:extLst>
          </p:cNvPr>
          <p:cNvCxnSpPr>
            <a:cxnSpLocks/>
          </p:cNvCxnSpPr>
          <p:nvPr/>
        </p:nvCxnSpPr>
        <p:spPr>
          <a:xfrm flipH="1" flipV="1">
            <a:off x="3252029" y="5941060"/>
            <a:ext cx="5018437" cy="5736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96C52E-0711-E84A-A2F7-2266F067C925}"/>
              </a:ext>
            </a:extLst>
          </p:cNvPr>
          <p:cNvCxnSpPr>
            <a:cxnSpLocks/>
          </p:cNvCxnSpPr>
          <p:nvPr/>
        </p:nvCxnSpPr>
        <p:spPr>
          <a:xfrm flipH="1">
            <a:off x="10737490" y="3476314"/>
            <a:ext cx="28239" cy="252211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4A4FFB4-6734-4344-A589-432712D4B9E9}"/>
              </a:ext>
            </a:extLst>
          </p:cNvPr>
          <p:cNvCxnSpPr>
            <a:cxnSpLocks/>
          </p:cNvCxnSpPr>
          <p:nvPr/>
        </p:nvCxnSpPr>
        <p:spPr>
          <a:xfrm flipH="1">
            <a:off x="8158851" y="5969743"/>
            <a:ext cx="2577119" cy="28683"/>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392F26F-6440-2542-9A49-1D5CD054FE9B}"/>
              </a:ext>
            </a:extLst>
          </p:cNvPr>
          <p:cNvCxnSpPr>
            <a:cxnSpLocks/>
          </p:cNvCxnSpPr>
          <p:nvPr/>
        </p:nvCxnSpPr>
        <p:spPr>
          <a:xfrm flipV="1">
            <a:off x="8273514" y="2187962"/>
            <a:ext cx="1520" cy="26252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E236F7D-DD4A-794F-A23C-FF249AA4D625}"/>
              </a:ext>
            </a:extLst>
          </p:cNvPr>
          <p:cNvCxnSpPr>
            <a:cxnSpLocks/>
          </p:cNvCxnSpPr>
          <p:nvPr/>
        </p:nvCxnSpPr>
        <p:spPr>
          <a:xfrm>
            <a:off x="2116877" y="2188052"/>
            <a:ext cx="3085698" cy="9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2D7BB01-A093-3248-8908-2F937160EA4A}"/>
              </a:ext>
            </a:extLst>
          </p:cNvPr>
          <p:cNvCxnSpPr>
            <a:cxnSpLocks/>
          </p:cNvCxnSpPr>
          <p:nvPr/>
        </p:nvCxnSpPr>
        <p:spPr>
          <a:xfrm flipV="1">
            <a:off x="2121919" y="2181784"/>
            <a:ext cx="11681" cy="43889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7BBA8E6-1206-114A-B165-42CFB5242899}"/>
              </a:ext>
            </a:extLst>
          </p:cNvPr>
          <p:cNvCxnSpPr>
            <a:cxnSpLocks/>
          </p:cNvCxnSpPr>
          <p:nvPr/>
        </p:nvCxnSpPr>
        <p:spPr>
          <a:xfrm flipV="1">
            <a:off x="2142470" y="4661002"/>
            <a:ext cx="0" cy="45329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67DBF90-9A0B-D449-8558-94D1D8BD3C2C}"/>
              </a:ext>
            </a:extLst>
          </p:cNvPr>
          <p:cNvSpPr txBox="1"/>
          <p:nvPr/>
        </p:nvSpPr>
        <p:spPr>
          <a:xfrm>
            <a:off x="10260981" y="1783478"/>
            <a:ext cx="840295" cy="338554"/>
          </a:xfrm>
          <a:prstGeom prst="rect">
            <a:avLst/>
          </a:prstGeom>
          <a:noFill/>
        </p:spPr>
        <p:txBody>
          <a:bodyPr wrap="none" rtlCol="0">
            <a:spAutoFit/>
          </a:bodyPr>
          <a:lstStyle/>
          <a:p>
            <a:r>
              <a:rPr lang="en-US" sz="1600" b="1"/>
              <a:t>Finance</a:t>
            </a:r>
          </a:p>
        </p:txBody>
      </p:sp>
      <p:sp>
        <p:nvSpPr>
          <p:cNvPr id="84" name="Rectangle 83">
            <a:extLst>
              <a:ext uri="{FF2B5EF4-FFF2-40B4-BE49-F238E27FC236}">
                <a16:creationId xmlns:a16="http://schemas.microsoft.com/office/drawing/2014/main" id="{1EA7A32A-C3CA-B047-AD4F-FFBBD5CD613F}"/>
              </a:ext>
            </a:extLst>
          </p:cNvPr>
          <p:cNvSpPr/>
          <p:nvPr/>
        </p:nvSpPr>
        <p:spPr>
          <a:xfrm>
            <a:off x="752016" y="4970697"/>
            <a:ext cx="2523987" cy="168926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4B8FFE9-85B6-0D43-8924-F3FD0D2FC320}"/>
              </a:ext>
            </a:extLst>
          </p:cNvPr>
          <p:cNvSpPr/>
          <p:nvPr/>
        </p:nvSpPr>
        <p:spPr>
          <a:xfrm>
            <a:off x="2256171" y="5515638"/>
            <a:ext cx="848342" cy="49255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endParaRPr>
          </a:p>
          <a:p>
            <a:pPr algn="ctr"/>
            <a:endParaRPr lang="en-US" sz="1100">
              <a:solidFill>
                <a:schemeClr val="tx1"/>
              </a:solidFill>
            </a:endParaRPr>
          </a:p>
          <a:p>
            <a:pPr algn="ctr"/>
            <a:r>
              <a:rPr lang="en-US" sz="1100">
                <a:solidFill>
                  <a:schemeClr val="tx1"/>
                </a:solidFill>
              </a:rPr>
              <a:t>Research </a:t>
            </a:r>
          </a:p>
          <a:p>
            <a:pPr algn="ctr"/>
            <a:r>
              <a:rPr lang="en-US" sz="1100">
                <a:solidFill>
                  <a:schemeClr val="tx1"/>
                </a:solidFill>
              </a:rPr>
              <a:t>Centers</a:t>
            </a:r>
          </a:p>
          <a:p>
            <a:pPr algn="ctr"/>
            <a:endParaRPr lang="en-US" sz="2400">
              <a:solidFill>
                <a:schemeClr val="tx1"/>
              </a:solidFill>
            </a:endParaRPr>
          </a:p>
        </p:txBody>
      </p:sp>
      <p:sp>
        <p:nvSpPr>
          <p:cNvPr id="86" name="Rectangle 85">
            <a:extLst>
              <a:ext uri="{FF2B5EF4-FFF2-40B4-BE49-F238E27FC236}">
                <a16:creationId xmlns:a16="http://schemas.microsoft.com/office/drawing/2014/main" id="{1EA0557F-7F84-E34D-A7A4-8E2F3289DA1B}"/>
              </a:ext>
            </a:extLst>
          </p:cNvPr>
          <p:cNvSpPr/>
          <p:nvPr/>
        </p:nvSpPr>
        <p:spPr>
          <a:xfrm>
            <a:off x="784809" y="5011790"/>
            <a:ext cx="2364037" cy="393951"/>
          </a:xfrm>
          <a:prstGeom prst="rect">
            <a:avLst/>
          </a:prstGeom>
          <a:solidFill>
            <a:schemeClr val="accent4">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Division of Rehabilitation Sciences</a:t>
            </a:r>
          </a:p>
        </p:txBody>
      </p:sp>
      <p:sp>
        <p:nvSpPr>
          <p:cNvPr id="87" name="Rectangle 86">
            <a:extLst>
              <a:ext uri="{FF2B5EF4-FFF2-40B4-BE49-F238E27FC236}">
                <a16:creationId xmlns:a16="http://schemas.microsoft.com/office/drawing/2014/main" id="{556FDD2C-CF7A-7F43-986F-7B07BDC44DB3}"/>
              </a:ext>
            </a:extLst>
          </p:cNvPr>
          <p:cNvSpPr/>
          <p:nvPr/>
        </p:nvSpPr>
        <p:spPr>
          <a:xfrm>
            <a:off x="921963" y="5653471"/>
            <a:ext cx="1110205" cy="88572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a:p>
            <a:pPr algn="ctr"/>
            <a:endParaRPr lang="en-US" sz="1100">
              <a:solidFill>
                <a:schemeClr val="tx1"/>
              </a:solidFill>
            </a:endParaRPr>
          </a:p>
          <a:p>
            <a:pPr algn="ctr"/>
            <a:endParaRPr lang="en-US" sz="1100">
              <a:solidFill>
                <a:schemeClr val="tx1"/>
              </a:solidFill>
            </a:endParaRPr>
          </a:p>
          <a:p>
            <a:pPr algn="ctr"/>
            <a:r>
              <a:rPr lang="en-US" sz="1100">
                <a:solidFill>
                  <a:schemeClr val="tx1"/>
                </a:solidFill>
              </a:rPr>
              <a:t>Human Performance Research and Clinical Care Laboratory</a:t>
            </a:r>
          </a:p>
          <a:p>
            <a:pPr algn="ctr"/>
            <a:endParaRPr lang="en-US" sz="2400">
              <a:solidFill>
                <a:schemeClr val="tx1"/>
              </a:solidFill>
            </a:endParaRPr>
          </a:p>
          <a:p>
            <a:pPr algn="ctr"/>
            <a:endParaRPr lang="en-US" sz="2400">
              <a:solidFill>
                <a:schemeClr val="tx1"/>
              </a:solidFill>
            </a:endParaRPr>
          </a:p>
        </p:txBody>
      </p:sp>
      <p:sp>
        <p:nvSpPr>
          <p:cNvPr id="99" name="Rectangle 98">
            <a:extLst>
              <a:ext uri="{FF2B5EF4-FFF2-40B4-BE49-F238E27FC236}">
                <a16:creationId xmlns:a16="http://schemas.microsoft.com/office/drawing/2014/main" id="{58426F3D-93D4-054B-8F6F-ACB8778C050E}"/>
              </a:ext>
            </a:extLst>
          </p:cNvPr>
          <p:cNvSpPr/>
          <p:nvPr/>
        </p:nvSpPr>
        <p:spPr>
          <a:xfrm>
            <a:off x="2256171" y="6086397"/>
            <a:ext cx="775264" cy="35610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endParaRPr>
          </a:p>
          <a:p>
            <a:pPr algn="ctr"/>
            <a:endParaRPr lang="en-US" sz="1100">
              <a:solidFill>
                <a:schemeClr val="tx1"/>
              </a:solidFill>
            </a:endParaRPr>
          </a:p>
          <a:p>
            <a:pPr algn="ctr"/>
            <a:r>
              <a:rPr lang="en-US" sz="1100">
                <a:solidFill>
                  <a:schemeClr val="tx1"/>
                </a:solidFill>
              </a:rPr>
              <a:t>Admin IBS RS - PHD </a:t>
            </a:r>
          </a:p>
          <a:p>
            <a:pPr algn="ctr"/>
            <a:endParaRPr lang="en-US" sz="2400">
              <a:solidFill>
                <a:schemeClr val="tx1"/>
              </a:solidFill>
            </a:endParaRPr>
          </a:p>
        </p:txBody>
      </p:sp>
      <p:cxnSp>
        <p:nvCxnSpPr>
          <p:cNvPr id="102" name="Straight Connector 101">
            <a:extLst>
              <a:ext uri="{FF2B5EF4-FFF2-40B4-BE49-F238E27FC236}">
                <a16:creationId xmlns:a16="http://schemas.microsoft.com/office/drawing/2014/main" id="{9986AF25-BD01-714A-BE01-A1944D85E155}"/>
              </a:ext>
            </a:extLst>
          </p:cNvPr>
          <p:cNvCxnSpPr>
            <a:cxnSpLocks/>
          </p:cNvCxnSpPr>
          <p:nvPr/>
        </p:nvCxnSpPr>
        <p:spPr>
          <a:xfrm flipH="1" flipV="1">
            <a:off x="8257480" y="4461828"/>
            <a:ext cx="12986" cy="15365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A85550-B51E-2448-A801-4E469690DC80}"/>
              </a:ext>
            </a:extLst>
          </p:cNvPr>
          <p:cNvCxnSpPr>
            <a:cxnSpLocks/>
          </p:cNvCxnSpPr>
          <p:nvPr/>
        </p:nvCxnSpPr>
        <p:spPr>
          <a:xfrm flipV="1">
            <a:off x="8228099" y="3312480"/>
            <a:ext cx="1520" cy="26252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9B8117-193B-464F-A06A-5BBBB38BAE49}"/>
              </a:ext>
            </a:extLst>
          </p:cNvPr>
          <p:cNvCxnSpPr>
            <a:cxnSpLocks/>
          </p:cNvCxnSpPr>
          <p:nvPr/>
        </p:nvCxnSpPr>
        <p:spPr>
          <a:xfrm flipV="1">
            <a:off x="5186364" y="4292092"/>
            <a:ext cx="0" cy="1516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C275E1-7931-C245-BD64-A705E9074D0A}"/>
              </a:ext>
            </a:extLst>
          </p:cNvPr>
          <p:cNvCxnSpPr>
            <a:cxnSpLocks/>
          </p:cNvCxnSpPr>
          <p:nvPr/>
        </p:nvCxnSpPr>
        <p:spPr>
          <a:xfrm flipV="1">
            <a:off x="5198553" y="3342460"/>
            <a:ext cx="0" cy="252754"/>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85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dissolve">
                                      <p:cBhvr>
                                        <p:cTn id="31" dur="500"/>
                                        <p:tgtEl>
                                          <p:spTgt spid="4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dissolve">
                                      <p:cBhvr>
                                        <p:cTn id="43" dur="500"/>
                                        <p:tgtEl>
                                          <p:spTgt spid="31"/>
                                        </p:tgtEl>
                                      </p:cBhvr>
                                    </p:animEffect>
                                  </p:childTnLst>
                                </p:cTn>
                              </p:par>
                              <p:par>
                                <p:cTn id="44" presetID="9"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dissolve">
                                      <p:cBhvr>
                                        <p:cTn id="46" dur="500"/>
                                        <p:tgtEl>
                                          <p:spTgt spid="41"/>
                                        </p:tgtEl>
                                      </p:cBhvr>
                                    </p:animEffect>
                                  </p:childTnLst>
                                </p:cTn>
                              </p:par>
                              <p:par>
                                <p:cTn id="47" presetID="9"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dissolve">
                                      <p:cBhvr>
                                        <p:cTn id="49" dur="500"/>
                                        <p:tgtEl>
                                          <p:spTgt spid="42"/>
                                        </p:tgtEl>
                                      </p:cBhvr>
                                    </p:animEffect>
                                  </p:childTnLst>
                                </p:cTn>
                              </p:par>
                              <p:par>
                                <p:cTn id="50" presetID="9" presetClass="entr" presetSubtype="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dissolve">
                                      <p:cBhvr>
                                        <p:cTn id="52" dur="500"/>
                                        <p:tgtEl>
                                          <p:spTgt spid="52"/>
                                        </p:tgtEl>
                                      </p:cBhvr>
                                    </p:animEffect>
                                  </p:childTnLst>
                                </p:cTn>
                              </p:par>
                              <p:par>
                                <p:cTn id="53" presetID="9"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dissolve">
                                      <p:cBhvr>
                                        <p:cTn id="58" dur="5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dissolve">
                                      <p:cBhvr>
                                        <p:cTn id="63" dur="500"/>
                                        <p:tgtEl>
                                          <p:spTgt spid="1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dissolve">
                                      <p:cBhvr>
                                        <p:cTn id="66" dur="500"/>
                                        <p:tgtEl>
                                          <p:spTgt spid="17"/>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dissolve">
                                      <p:cBhvr>
                                        <p:cTn id="72" dur="500"/>
                                        <p:tgtEl>
                                          <p:spTgt spid="19"/>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dissolve">
                                      <p:cBhvr>
                                        <p:cTn id="78" dur="500"/>
                                        <p:tgtEl>
                                          <p:spTgt spid="22"/>
                                        </p:tgtEl>
                                      </p:cBhvr>
                                    </p:animEffect>
                                  </p:childTnLst>
                                </p:cTn>
                              </p:par>
                              <p:par>
                                <p:cTn id="79" presetID="9"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dissolve">
                                      <p:cBhvr>
                                        <p:cTn id="81" dur="500"/>
                                        <p:tgtEl>
                                          <p:spTgt spid="32"/>
                                        </p:tgtEl>
                                      </p:cBhvr>
                                    </p:animEffect>
                                  </p:childTnLst>
                                </p:cTn>
                              </p:par>
                              <p:par>
                                <p:cTn id="82" presetID="9" presetClass="entr" presetSubtype="0" fill="hold"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dissolve">
                                      <p:cBhvr>
                                        <p:cTn id="84" dur="500"/>
                                        <p:tgtEl>
                                          <p:spTgt spid="63"/>
                                        </p:tgtEl>
                                      </p:cBhvr>
                                    </p:animEffect>
                                  </p:childTnLst>
                                </p:cTn>
                              </p:par>
                              <p:par>
                                <p:cTn id="85" presetID="9" presetClass="entr" presetSubtype="0" fill="hold"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dissolve">
                                      <p:cBhvr>
                                        <p:cTn id="87" dur="500"/>
                                        <p:tgtEl>
                                          <p:spTgt spid="61"/>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dissolve">
                                      <p:cBhvr>
                                        <p:cTn id="92" dur="500"/>
                                        <p:tgtEl>
                                          <p:spTgt spid="27"/>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dissolve">
                                      <p:cBhvr>
                                        <p:cTn id="95" dur="500"/>
                                        <p:tgtEl>
                                          <p:spTgt spid="84"/>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dissolve">
                                      <p:cBhvr>
                                        <p:cTn id="98" dur="500"/>
                                        <p:tgtEl>
                                          <p:spTgt spid="85"/>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animEffect transition="in" filter="dissolve">
                                      <p:cBhvr>
                                        <p:cTn id="101" dur="500"/>
                                        <p:tgtEl>
                                          <p:spTgt spid="86"/>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dissolve">
                                      <p:cBhvr>
                                        <p:cTn id="104" dur="500"/>
                                        <p:tgtEl>
                                          <p:spTgt spid="87"/>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99"/>
                                        </p:tgtEl>
                                        <p:attrNameLst>
                                          <p:attrName>style.visibility</p:attrName>
                                        </p:attrNameLst>
                                      </p:cBhvr>
                                      <p:to>
                                        <p:strVal val="visible"/>
                                      </p:to>
                                    </p:set>
                                    <p:animEffect transition="in" filter="dissolve">
                                      <p:cBhvr>
                                        <p:cTn id="107" dur="500"/>
                                        <p:tgtEl>
                                          <p:spTgt spid="99"/>
                                        </p:tgtEl>
                                      </p:cBhvr>
                                    </p:animEffect>
                                  </p:childTnLst>
                                </p:cTn>
                              </p:par>
                              <p:par>
                                <p:cTn id="108" presetID="9" presetClass="entr" presetSubtype="0" fill="hold" nodeType="with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dissolve">
                                      <p:cBhvr>
                                        <p:cTn id="110" dur="500"/>
                                        <p:tgtEl>
                                          <p:spTgt spid="67"/>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dissolve">
                                      <p:cBhvr>
                                        <p:cTn id="115" dur="500"/>
                                        <p:tgtEl>
                                          <p:spTgt spid="49"/>
                                        </p:tgtEl>
                                      </p:cBhvr>
                                    </p:animEffect>
                                  </p:childTnLst>
                                </p:cTn>
                              </p:par>
                              <p:par>
                                <p:cTn id="116" presetID="9" presetClass="entr" presetSubtype="0" fill="hold" nodeType="withEffect">
                                  <p:stCondLst>
                                    <p:cond delay="0"/>
                                  </p:stCondLst>
                                  <p:childTnLst>
                                    <p:set>
                                      <p:cBhvr>
                                        <p:cTn id="117" dur="1" fill="hold">
                                          <p:stCondLst>
                                            <p:cond delay="0"/>
                                          </p:stCondLst>
                                        </p:cTn>
                                        <p:tgtEl>
                                          <p:spTgt spid="102"/>
                                        </p:tgtEl>
                                        <p:attrNameLst>
                                          <p:attrName>style.visibility</p:attrName>
                                        </p:attrNameLst>
                                      </p:cBhvr>
                                      <p:to>
                                        <p:strVal val="visible"/>
                                      </p:to>
                                    </p:set>
                                    <p:animEffect transition="in" filter="dissolve">
                                      <p:cBhvr>
                                        <p:cTn id="118" dur="500"/>
                                        <p:tgtEl>
                                          <p:spTgt spid="102"/>
                                        </p:tgtEl>
                                      </p:cBhvr>
                                    </p:animEffect>
                                  </p:childTnLst>
                                </p:cTn>
                              </p:par>
                              <p:par>
                                <p:cTn id="119" presetID="9" presetClass="entr" presetSubtype="0"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dissolve">
                                      <p:cBhvr>
                                        <p:cTn id="121" dur="500"/>
                                        <p:tgtEl>
                                          <p:spTgt spid="50"/>
                                        </p:tgtEl>
                                      </p:cBhvr>
                                    </p:animEffect>
                                  </p:childTnLst>
                                </p:cTn>
                              </p:par>
                              <p:par>
                                <p:cTn id="122" presetID="9" presetClass="entr" presetSubtype="0"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dissolve">
                                      <p:cBhvr>
                                        <p:cTn id="1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animBg="1"/>
      <p:bldP spid="16" grpId="0" animBg="1"/>
      <p:bldP spid="17" grpId="0" animBg="1"/>
      <p:bldP spid="18" grpId="0" animBg="1"/>
      <p:bldP spid="19" grpId="0" animBg="1"/>
      <p:bldP spid="20" grpId="0" animBg="1"/>
      <p:bldP spid="22" grpId="0"/>
      <p:bldP spid="24" grpId="0" animBg="1"/>
      <p:bldP spid="26" grpId="0" animBg="1"/>
      <p:bldP spid="79" grpId="0"/>
      <p:bldP spid="84" grpId="0" animBg="1"/>
      <p:bldP spid="85" grpId="0" animBg="1"/>
      <p:bldP spid="86" grpId="0" animBg="1"/>
      <p:bldP spid="87" grpId="0" animBg="1"/>
      <p:bldP spid="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12445"/>
            <a:ext cx="12429316"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2438400" y="-23066"/>
            <a:ext cx="7789833" cy="1849224"/>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Department of Audiology and Speech Pathology</a:t>
            </a:r>
            <a:endParaRPr lang="en-US" sz="2250" b="1" dirty="0">
              <a:solidFill>
                <a:srgbClr val="0A614E"/>
              </a:solidFill>
              <a:latin typeface="Arial" panose="020B0604020202020204" pitchFamily="34" charset="0"/>
              <a:cs typeface="Arial" panose="020B0604020202020204" pitchFamily="34" charset="0"/>
            </a:endParaRPr>
          </a:p>
          <a:p>
            <a:endParaRPr lang="en-US" sz="2250" b="1" dirty="0">
              <a:solidFill>
                <a:srgbClr val="0A614E"/>
              </a:solidFill>
              <a:latin typeface="Arial" panose="020B0604020202020204" pitchFamily="34" charset="0"/>
              <a:cs typeface="Arial" panose="020B0604020202020204" pitchFamily="34" charset="0"/>
            </a:endParaRP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7" name="Picture 2" descr="harkrider photo">
            <a:extLst>
              <a:ext uri="{FF2B5EF4-FFF2-40B4-BE49-F238E27FC236}">
                <a16:creationId xmlns:a16="http://schemas.microsoft.com/office/drawing/2014/main" id="{2D0208C3-80FD-694F-BE08-B1CF2A0878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8601"/>
          <a:stretch/>
        </p:blipFill>
        <p:spPr bwMode="auto">
          <a:xfrm>
            <a:off x="0" y="989351"/>
            <a:ext cx="5208998" cy="6282876"/>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B27953-58A4-4B43-BAC4-F5481CADF3D0}"/>
              </a:ext>
            </a:extLst>
          </p:cNvPr>
          <p:cNvSpPr txBox="1"/>
          <p:nvPr/>
        </p:nvSpPr>
        <p:spPr>
          <a:xfrm>
            <a:off x="6482573" y="1102836"/>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b="1" dirty="0">
                <a:latin typeface="+mj-lt"/>
                <a:ea typeface="+mj-ea"/>
                <a:cs typeface="+mj-cs"/>
              </a:rPr>
              <a:t>Department of</a:t>
            </a:r>
            <a:endParaRPr lang="en-US" sz="4700" dirty="0">
              <a:latin typeface="+mj-lt"/>
              <a:ea typeface="+mj-ea"/>
              <a:cs typeface="+mj-cs"/>
            </a:endParaRPr>
          </a:p>
          <a:p>
            <a:pPr>
              <a:lnSpc>
                <a:spcPct val="90000"/>
              </a:lnSpc>
              <a:spcBef>
                <a:spcPct val="0"/>
              </a:spcBef>
              <a:spcAft>
                <a:spcPts val="600"/>
              </a:spcAft>
            </a:pPr>
            <a:r>
              <a:rPr lang="en-US" sz="4800" dirty="0"/>
              <a:t>Audiology and Speech Pathology</a:t>
            </a:r>
            <a:endParaRPr lang="en-US" sz="4700" dirty="0">
              <a:latin typeface="+mj-lt"/>
              <a:ea typeface="+mj-ea"/>
              <a:cs typeface="+mj-cs"/>
            </a:endParaRPr>
          </a:p>
        </p:txBody>
      </p:sp>
      <p:sp>
        <p:nvSpPr>
          <p:cNvPr id="9" name="Rectangle 8">
            <a:extLst>
              <a:ext uri="{FF2B5EF4-FFF2-40B4-BE49-F238E27FC236}">
                <a16:creationId xmlns:a16="http://schemas.microsoft.com/office/drawing/2014/main" id="{BD80D675-CEF8-8D40-B327-A87235E368D5}"/>
              </a:ext>
            </a:extLst>
          </p:cNvPr>
          <p:cNvSpPr/>
          <p:nvPr/>
        </p:nvSpPr>
        <p:spPr>
          <a:xfrm>
            <a:off x="6825532" y="4394531"/>
            <a:ext cx="3959332" cy="646331"/>
          </a:xfrm>
          <a:prstGeom prst="rect">
            <a:avLst/>
          </a:prstGeom>
        </p:spPr>
        <p:txBody>
          <a:bodyPr wrap="square">
            <a:spAutoFit/>
          </a:bodyPr>
          <a:lstStyle/>
          <a:p>
            <a:r>
              <a:rPr lang="en-US" b="1" dirty="0">
                <a:latin typeface="Roboto"/>
              </a:rPr>
              <a:t>Ashley Harkrider, PhD</a:t>
            </a:r>
            <a:br>
              <a:rPr lang="en-US" dirty="0"/>
            </a:br>
            <a:r>
              <a:rPr lang="en-US" dirty="0">
                <a:latin typeface="Roboto"/>
              </a:rPr>
              <a:t>Professor and Department Chair </a:t>
            </a:r>
            <a:endParaRPr lang="en-US" dirty="0"/>
          </a:p>
        </p:txBody>
      </p:sp>
      <p:sp>
        <p:nvSpPr>
          <p:cNvPr id="10" name="TextBox 9">
            <a:extLst>
              <a:ext uri="{FF2B5EF4-FFF2-40B4-BE49-F238E27FC236}">
                <a16:creationId xmlns:a16="http://schemas.microsoft.com/office/drawing/2014/main" id="{4A515E12-E60D-A047-8998-BF5151ED04E6}"/>
              </a:ext>
            </a:extLst>
          </p:cNvPr>
          <p:cNvSpPr txBox="1"/>
          <p:nvPr/>
        </p:nvSpPr>
        <p:spPr>
          <a:xfrm>
            <a:off x="6670584" y="5393932"/>
            <a:ext cx="4443973" cy="646331"/>
          </a:xfrm>
          <a:prstGeom prst="rect">
            <a:avLst/>
          </a:prstGeom>
          <a:noFill/>
        </p:spPr>
        <p:txBody>
          <a:bodyPr wrap="none" rtlCol="0">
            <a:spAutoFit/>
          </a:bodyPr>
          <a:lstStyle/>
          <a:p>
            <a:r>
              <a:rPr lang="en-US" dirty="0"/>
              <a:t>26</a:t>
            </a:r>
            <a:r>
              <a:rPr lang="en-US" baseline="30000" dirty="0"/>
              <a:t>th</a:t>
            </a:r>
            <a:r>
              <a:rPr lang="en-US" dirty="0"/>
              <a:t> Nationally in Audiology</a:t>
            </a:r>
          </a:p>
          <a:p>
            <a:r>
              <a:rPr lang="en-US" dirty="0"/>
              <a:t>39</a:t>
            </a:r>
            <a:r>
              <a:rPr lang="en-US" baseline="30000" dirty="0"/>
              <a:t>th</a:t>
            </a:r>
            <a:r>
              <a:rPr lang="en-US" dirty="0"/>
              <a:t> Nationally in Speech Language Pathology</a:t>
            </a:r>
          </a:p>
        </p:txBody>
      </p:sp>
    </p:spTree>
    <p:extLst>
      <p:ext uri="{BB962C8B-B14F-4D97-AF65-F5344CB8AC3E}">
        <p14:creationId xmlns:p14="http://schemas.microsoft.com/office/powerpoint/2010/main" val="218130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509183" y="1608287"/>
            <a:ext cx="10883347" cy="1710725"/>
          </a:xfrm>
          <a:prstGeom prst="rect">
            <a:avLst/>
          </a:prstGeom>
          <a:noFill/>
        </p:spPr>
        <p:txBody>
          <a:bodyPr wrap="square" rtlCol="0">
            <a:spAutoFit/>
          </a:bodyPr>
          <a:lstStyle/>
          <a:p>
            <a:pPr algn="ctr">
              <a:spcAft>
                <a:spcPts val="1125"/>
              </a:spcAft>
            </a:pPr>
            <a:r>
              <a:rPr lang="en-US" sz="2400" b="1" dirty="0">
                <a:solidFill>
                  <a:srgbClr val="F59331"/>
                </a:solidFill>
                <a:latin typeface="Arial Black" panose="020B0604020202020204" pitchFamily="34" charset="0"/>
                <a:cs typeface="Arial Black" panose="020B0604020202020204" pitchFamily="34" charset="0"/>
              </a:rPr>
              <a:t>Long-Term College Goals From our Strategic Plan (2018-2025)</a:t>
            </a:r>
          </a:p>
          <a:p>
            <a:pPr>
              <a:spcAft>
                <a:spcPts val="1125"/>
              </a:spcAft>
            </a:pPr>
            <a:r>
              <a:rPr lang="en-US" sz="2400" dirty="0">
                <a:latin typeface="Arial" panose="020B0604020202020204" pitchFamily="34" charset="0"/>
                <a:ea typeface="Calibri" panose="020F0502020204030204" pitchFamily="34" charset="0"/>
              </a:rPr>
              <a:t>The </a:t>
            </a:r>
            <a:r>
              <a:rPr lang="en-US" sz="2400" b="1" u="sng" dirty="0">
                <a:latin typeface="Arial" panose="020B0604020202020204" pitchFamily="34" charset="0"/>
                <a:ea typeface="Calibri" panose="020F0502020204030204" pitchFamily="34" charset="0"/>
              </a:rPr>
              <a:t>overall goal</a:t>
            </a:r>
            <a:r>
              <a:rPr lang="en-US" sz="2400" dirty="0">
                <a:latin typeface="Arial" panose="020B0604020202020204" pitchFamily="34" charset="0"/>
                <a:ea typeface="Calibri" panose="020F0502020204030204" pitchFamily="34" charset="0"/>
              </a:rPr>
              <a:t> is to strategically add new programs and student enrollment, grow  research, increase community outreach and elevate our national ranking of programs in our college to the </a:t>
            </a:r>
            <a:r>
              <a:rPr lang="en-US" sz="2400" b="1" u="sng" dirty="0">
                <a:latin typeface="Arial" panose="020B0604020202020204" pitchFamily="34" charset="0"/>
                <a:ea typeface="Calibri" panose="020F0502020204030204" pitchFamily="34" charset="0"/>
              </a:rPr>
              <a:t>top 20. </a:t>
            </a:r>
            <a:endParaRPr lang="en-US" sz="2400" b="1" u="sng" dirty="0"/>
          </a:p>
        </p:txBody>
      </p:sp>
      <p:sp>
        <p:nvSpPr>
          <p:cNvPr id="6" name="TextBox 5">
            <a:extLst>
              <a:ext uri="{FF2B5EF4-FFF2-40B4-BE49-F238E27FC236}">
                <a16:creationId xmlns:a16="http://schemas.microsoft.com/office/drawing/2014/main" id="{81F0833D-AF54-494E-B003-65CAE2D4DEBC}"/>
              </a:ext>
            </a:extLst>
          </p:cNvPr>
          <p:cNvSpPr txBox="1"/>
          <p:nvPr/>
        </p:nvSpPr>
        <p:spPr>
          <a:xfrm>
            <a:off x="284068" y="220653"/>
            <a:ext cx="9569931"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Long-term Goals</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122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0" y="1086739"/>
            <a:ext cx="12192000" cy="984885"/>
          </a:xfrm>
          <a:prstGeom prst="rect">
            <a:avLst/>
          </a:prstGeom>
          <a:noFill/>
        </p:spPr>
        <p:txBody>
          <a:bodyPr wrap="square" rtlCol="0">
            <a:spAutoFit/>
          </a:bodyPr>
          <a:lstStyle/>
          <a:p>
            <a:pPr algn="ctr">
              <a:spcAft>
                <a:spcPts val="1200"/>
              </a:spcAft>
            </a:pPr>
            <a:r>
              <a:rPr lang="en-US" sz="2400" b="1">
                <a:solidFill>
                  <a:srgbClr val="F59331"/>
                </a:solidFill>
                <a:latin typeface="Arial Black" panose="020B0604020202020204" pitchFamily="34" charset="0"/>
                <a:cs typeface="Arial Black" panose="020B0604020202020204" pitchFamily="34" charset="0"/>
              </a:rPr>
              <a:t>Recent Accomplishments in the College of Health Professions</a:t>
            </a:r>
          </a:p>
          <a:p>
            <a:pPr lvl="1"/>
            <a:endParaRPr lang="en-US" sz="24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20156B9-3EC0-674A-8735-D2D468D5CE51}"/>
              </a:ext>
            </a:extLst>
          </p:cNvPr>
          <p:cNvPicPr>
            <a:picLocks noChangeAspect="1"/>
          </p:cNvPicPr>
          <p:nvPr/>
        </p:nvPicPr>
        <p:blipFill>
          <a:blip r:embed="rId4"/>
          <a:stretch>
            <a:fillRect/>
          </a:stretch>
        </p:blipFill>
        <p:spPr>
          <a:xfrm>
            <a:off x="1951641" y="1825380"/>
            <a:ext cx="7827282" cy="4731239"/>
          </a:xfrm>
          <a:prstGeom prst="rect">
            <a:avLst/>
          </a:prstGeom>
        </p:spPr>
      </p:pic>
    </p:spTree>
    <p:extLst>
      <p:ext uri="{BB962C8B-B14F-4D97-AF65-F5344CB8AC3E}">
        <p14:creationId xmlns:p14="http://schemas.microsoft.com/office/powerpoint/2010/main" val="4068024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261641" y="253362"/>
            <a:ext cx="12192000" cy="984885"/>
          </a:xfrm>
          <a:prstGeom prst="rect">
            <a:avLst/>
          </a:prstGeom>
          <a:noFill/>
        </p:spPr>
        <p:txBody>
          <a:bodyPr wrap="square" rtlCol="0">
            <a:spAutoFit/>
          </a:bodyPr>
          <a:lstStyle/>
          <a:p>
            <a:pPr algn="ctr">
              <a:spcAft>
                <a:spcPts val="1200"/>
              </a:spcAft>
            </a:pPr>
            <a:r>
              <a:rPr lang="en-US" sz="2400" b="1" dirty="0">
                <a:solidFill>
                  <a:srgbClr val="F59331"/>
                </a:solidFill>
                <a:latin typeface="Arial Black" panose="020B0604020202020204" pitchFamily="34" charset="0"/>
                <a:cs typeface="Arial Black" panose="020B0604020202020204" pitchFamily="34" charset="0"/>
              </a:rPr>
              <a:t>Submitted Grants in the College of Health Professions</a:t>
            </a:r>
          </a:p>
          <a:p>
            <a:pPr lvl="1"/>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8BB370-65CF-C24C-8FB6-AEF49721F015}"/>
              </a:ext>
            </a:extLst>
          </p:cNvPr>
          <p:cNvSpPr txBox="1"/>
          <p:nvPr/>
        </p:nvSpPr>
        <p:spPr>
          <a:xfrm>
            <a:off x="3730171" y="5544457"/>
            <a:ext cx="184731" cy="369332"/>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43984723-D9CD-D74F-9854-3FE58EEE10C4}"/>
              </a:ext>
            </a:extLst>
          </p:cNvPr>
          <p:cNvPicPr>
            <a:picLocks noChangeAspect="1"/>
          </p:cNvPicPr>
          <p:nvPr/>
        </p:nvPicPr>
        <p:blipFill>
          <a:blip r:embed="rId4"/>
          <a:stretch>
            <a:fillRect/>
          </a:stretch>
        </p:blipFill>
        <p:spPr>
          <a:xfrm>
            <a:off x="2444187" y="1076447"/>
            <a:ext cx="7303626" cy="5329766"/>
          </a:xfrm>
          <a:prstGeom prst="rect">
            <a:avLst/>
          </a:prstGeom>
        </p:spPr>
      </p:pic>
    </p:spTree>
    <p:extLst>
      <p:ext uri="{BB962C8B-B14F-4D97-AF65-F5344CB8AC3E}">
        <p14:creationId xmlns:p14="http://schemas.microsoft.com/office/powerpoint/2010/main" val="43826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96253"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261641" y="253362"/>
            <a:ext cx="12192000" cy="984885"/>
          </a:xfrm>
          <a:prstGeom prst="rect">
            <a:avLst/>
          </a:prstGeom>
          <a:noFill/>
        </p:spPr>
        <p:txBody>
          <a:bodyPr wrap="square" rtlCol="0">
            <a:spAutoFit/>
          </a:bodyPr>
          <a:lstStyle/>
          <a:p>
            <a:pPr algn="ctr">
              <a:spcAft>
                <a:spcPts val="1200"/>
              </a:spcAft>
            </a:pPr>
            <a:r>
              <a:rPr lang="en-US" sz="2400" b="1" dirty="0">
                <a:solidFill>
                  <a:srgbClr val="F59331"/>
                </a:solidFill>
                <a:latin typeface="Arial Black" panose="020B0604020202020204" pitchFamily="34" charset="0"/>
                <a:cs typeface="Arial Black" panose="020B0604020202020204" pitchFamily="34" charset="0"/>
              </a:rPr>
              <a:t>AWARDED Grants in the College of Health Professions</a:t>
            </a:r>
          </a:p>
          <a:p>
            <a:pPr lvl="1"/>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8BB370-65CF-C24C-8FB6-AEF49721F015}"/>
              </a:ext>
            </a:extLst>
          </p:cNvPr>
          <p:cNvSpPr txBox="1"/>
          <p:nvPr/>
        </p:nvSpPr>
        <p:spPr>
          <a:xfrm>
            <a:off x="3730171" y="5544457"/>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61D4D107-4E4E-4044-AA38-C8A9E9520FD9}"/>
              </a:ext>
            </a:extLst>
          </p:cNvPr>
          <p:cNvPicPr>
            <a:picLocks noChangeAspect="1"/>
          </p:cNvPicPr>
          <p:nvPr/>
        </p:nvPicPr>
        <p:blipFill>
          <a:blip r:embed="rId4"/>
          <a:stretch>
            <a:fillRect/>
          </a:stretch>
        </p:blipFill>
        <p:spPr>
          <a:xfrm>
            <a:off x="3236496" y="1042038"/>
            <a:ext cx="5988219" cy="5562600"/>
          </a:xfrm>
          <a:prstGeom prst="rect">
            <a:avLst/>
          </a:prstGeom>
        </p:spPr>
      </p:pic>
    </p:spTree>
    <p:extLst>
      <p:ext uri="{BB962C8B-B14F-4D97-AF65-F5344CB8AC3E}">
        <p14:creationId xmlns:p14="http://schemas.microsoft.com/office/powerpoint/2010/main" val="562290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12421"/>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921515" y="1305602"/>
            <a:ext cx="10348970" cy="3770263"/>
          </a:xfrm>
          <a:prstGeom prst="rect">
            <a:avLst/>
          </a:prstGeom>
          <a:noFill/>
        </p:spPr>
        <p:txBody>
          <a:bodyPr wrap="square" rtlCol="0">
            <a:spAutoFit/>
          </a:bodyPr>
          <a:lstStyle/>
          <a:p>
            <a:pPr algn="ctr"/>
            <a:r>
              <a:rPr lang="en-US" sz="3000" b="1" dirty="0">
                <a:solidFill>
                  <a:srgbClr val="F59331"/>
                </a:solidFill>
                <a:latin typeface="Arial Black" panose="020B0604020202020204" pitchFamily="34" charset="0"/>
                <a:cs typeface="Arial Black" panose="020B0604020202020204" pitchFamily="34" charset="0"/>
              </a:rPr>
              <a:t>College Research Goals</a:t>
            </a:r>
          </a:p>
          <a:p>
            <a:pPr algn="ctr"/>
            <a:endParaRPr lang="en-US" sz="3000" b="1" dirty="0">
              <a:solidFill>
                <a:srgbClr val="F59331"/>
              </a:solidFill>
              <a:latin typeface="Arial Black" panose="020B0604020202020204" pitchFamily="34" charset="0"/>
              <a:cs typeface="Arial Black" panose="020B0604020202020204" pitchFamily="34" charset="0"/>
            </a:endParaRPr>
          </a:p>
          <a:p>
            <a:r>
              <a:rPr lang="en-US" sz="2400" b="1" u="sng" dirty="0">
                <a:solidFill>
                  <a:srgbClr val="0A614E"/>
                </a:solidFill>
                <a:latin typeface="Arial" panose="020B0604020202020204" pitchFamily="34" charset="0"/>
                <a:cs typeface="Arial" panose="020B0604020202020204" pitchFamily="34" charset="0"/>
              </a:rPr>
              <a:t>Increase faculty research productivity and support:</a:t>
            </a:r>
            <a:endParaRPr lang="en-US" sz="2200" b="1" u="sng" dirty="0">
              <a:solidFill>
                <a:srgbClr val="0A614E"/>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b="1" dirty="0">
                <a:solidFill>
                  <a:srgbClr val="0A614E"/>
                </a:solidFill>
                <a:latin typeface="Arial" panose="020B0604020202020204" pitchFamily="34" charset="0"/>
                <a:cs typeface="Arial" panose="020B0604020202020204" pitchFamily="34" charset="0"/>
              </a:rPr>
              <a:t>Plan for a new clinic and clinical research laboratory</a:t>
            </a:r>
          </a:p>
          <a:p>
            <a:pPr marL="457200" indent="-457200">
              <a:buFont typeface="Arial" panose="020B0604020202020204" pitchFamily="34" charset="0"/>
              <a:buChar char="•"/>
            </a:pPr>
            <a:r>
              <a:rPr lang="en-US" sz="2200" b="1" dirty="0">
                <a:solidFill>
                  <a:srgbClr val="0A614E"/>
                </a:solidFill>
                <a:latin typeface="Arial" panose="020B0604020202020204" pitchFamily="34" charset="0"/>
                <a:cs typeface="Arial" panose="020B0604020202020204" pitchFamily="34" charset="0"/>
              </a:rPr>
              <a:t>Increase federal grant applications by 20% – engage Hanover Consulting</a:t>
            </a:r>
          </a:p>
          <a:p>
            <a:pPr marL="457200" indent="-457200">
              <a:buFont typeface="Arial" panose="020B0604020202020204" pitchFamily="34" charset="0"/>
              <a:buChar char="•"/>
            </a:pPr>
            <a:r>
              <a:rPr lang="en-US" sz="2200" b="1" dirty="0">
                <a:solidFill>
                  <a:srgbClr val="0A614E"/>
                </a:solidFill>
                <a:latin typeface="Arial" panose="020B0604020202020204" pitchFamily="34" charset="0"/>
                <a:cs typeface="Arial" panose="020B0604020202020204" pitchFamily="34" charset="0"/>
              </a:rPr>
              <a:t>Reestablish recruitments (post COVID) for research faculty appointments</a:t>
            </a:r>
          </a:p>
          <a:p>
            <a:pPr marL="457200" indent="-457200">
              <a:buFont typeface="+mj-lt"/>
              <a:buAutoNum type="arabicPeriod"/>
            </a:pPr>
            <a:endParaRPr lang="en-US" sz="2200" b="1" dirty="0">
              <a:solidFill>
                <a:srgbClr val="0A614E"/>
              </a:solidFill>
              <a:latin typeface="Arial" panose="020B0604020202020204" pitchFamily="34" charset="0"/>
              <a:cs typeface="Arial" panose="020B0604020202020204" pitchFamily="34" charset="0"/>
            </a:endParaRPr>
          </a:p>
          <a:p>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F0833D-AF54-494E-B003-65CAE2D4DEBC}"/>
              </a:ext>
            </a:extLst>
          </p:cNvPr>
          <p:cNvSpPr txBox="1"/>
          <p:nvPr/>
        </p:nvSpPr>
        <p:spPr>
          <a:xfrm>
            <a:off x="214355" y="224854"/>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Overview</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40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dissolv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21751" y="328046"/>
            <a:ext cx="12192000" cy="1354217"/>
          </a:xfrm>
          <a:prstGeom prst="rect">
            <a:avLst/>
          </a:prstGeom>
          <a:noFill/>
        </p:spPr>
        <p:txBody>
          <a:bodyPr wrap="square" rtlCol="0">
            <a:spAutoFit/>
          </a:bodyPr>
          <a:lstStyle/>
          <a:p>
            <a:pPr algn="ctr">
              <a:spcAft>
                <a:spcPts val="1200"/>
              </a:spcAft>
            </a:pPr>
            <a:r>
              <a:rPr lang="en-US" sz="2400" b="1" dirty="0">
                <a:solidFill>
                  <a:srgbClr val="F59331"/>
                </a:solidFill>
                <a:latin typeface="Arial Black" panose="020B0604020202020204" pitchFamily="34" charset="0"/>
                <a:cs typeface="Arial Black" panose="020B0604020202020204" pitchFamily="34" charset="0"/>
              </a:rPr>
              <a:t>COMMUNITY ENGAGEMENT</a:t>
            </a:r>
          </a:p>
          <a:p>
            <a:pPr lvl="1"/>
            <a:r>
              <a:rPr lang="en-US" sz="2400" dirty="0"/>
              <a:t>Expand &amp; Strengthen Key Community &amp; Other Partnerships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8BB370-65CF-C24C-8FB6-AEF49721F015}"/>
              </a:ext>
            </a:extLst>
          </p:cNvPr>
          <p:cNvSpPr txBox="1"/>
          <p:nvPr/>
        </p:nvSpPr>
        <p:spPr>
          <a:xfrm>
            <a:off x="3730171" y="5544457"/>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6E7648E3-A535-B541-A770-2A1B95A2601E}"/>
              </a:ext>
            </a:extLst>
          </p:cNvPr>
          <p:cNvSpPr/>
          <p:nvPr/>
        </p:nvSpPr>
        <p:spPr>
          <a:xfrm>
            <a:off x="185461" y="2509809"/>
            <a:ext cx="6096000" cy="4214744"/>
          </a:xfrm>
          <a:prstGeom prst="rect">
            <a:avLst/>
          </a:prstGeom>
        </p:spPr>
        <p:txBody>
          <a:bodyPr>
            <a:spAutoFit/>
          </a:bodyPr>
          <a:lstStyle/>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en-US">
                <a:latin typeface="Calibri" panose="020F0502020204030204" pitchFamily="34" charset="0"/>
                <a:ea typeface="Calibri" panose="020F0502020204030204" pitchFamily="34" charset="0"/>
                <a:cs typeface="Calibri" panose="020F0502020204030204" pitchFamily="34" charset="0"/>
              </a:rPr>
              <a:t>Tamika Catchings (Lady Vol) basketball camp </a:t>
            </a:r>
          </a:p>
          <a:p>
            <a:pPr marL="342900" marR="0" lvl="0" indent="-342900" algn="just">
              <a:lnSpc>
                <a:spcPct val="115000"/>
              </a:lnSpc>
              <a:spcBef>
                <a:spcPts val="0"/>
              </a:spcBef>
              <a:spcAft>
                <a:spcPts val="0"/>
              </a:spcAft>
              <a:buFont typeface="Symbol" pitchFamily="2" charset="2"/>
              <a:buChar char=""/>
            </a:pPr>
            <a:r>
              <a:rPr lang="en-US">
                <a:latin typeface="Calibri" panose="020F0502020204030204" pitchFamily="34" charset="0"/>
                <a:ea typeface="Calibri" panose="020F0502020204030204" pitchFamily="34" charset="0"/>
                <a:cs typeface="Calibri" panose="020F0502020204030204" pitchFamily="34" charset="0"/>
              </a:rPr>
              <a:t>Audiology &amp; Speech Pathology</a:t>
            </a:r>
            <a:endParaRPr lang="en-US">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a:solidFill>
                  <a:schemeClr val="dk1"/>
                </a:solidFill>
              </a:rPr>
              <a:t>Faculty participation in school career fairs</a:t>
            </a:r>
            <a:r>
              <a:rPr lang="en-US"/>
              <a:t> </a:t>
            </a:r>
          </a:p>
          <a:p>
            <a:pPr marL="342900" marR="0" lvl="0" indent="-342900" algn="just">
              <a:lnSpc>
                <a:spcPct val="115000"/>
              </a:lnSpc>
              <a:spcBef>
                <a:spcPts val="0"/>
              </a:spcBef>
              <a:spcAft>
                <a:spcPts val="0"/>
              </a:spcAft>
              <a:buFont typeface="Symbol" pitchFamily="2" charset="2"/>
              <a:buChar char=""/>
            </a:pPr>
            <a:r>
              <a:rPr lang="en-US">
                <a:latin typeface="Calibri" panose="020F0502020204030204" pitchFamily="34" charset="0"/>
                <a:ea typeface="Calibri" panose="020F0502020204030204" pitchFamily="34" charset="0"/>
                <a:cs typeface="Times New Roman" panose="02020603050405020304" pitchFamily="18" charset="0"/>
              </a:rPr>
              <a:t>ASP – Your voice summer student camp for communications</a:t>
            </a:r>
          </a:p>
        </p:txBody>
      </p:sp>
      <p:pic>
        <p:nvPicPr>
          <p:cNvPr id="7" name="Picture 10" descr="http://news.uthsc.edu/wp-content/uploads/2018/04/Tamika_Catchings-1931-1024x683.jpg">
            <a:extLst>
              <a:ext uri="{FF2B5EF4-FFF2-40B4-BE49-F238E27FC236}">
                <a16:creationId xmlns:a16="http://schemas.microsoft.com/office/drawing/2014/main" id="{673D9BAE-8932-CA44-9422-DBF6EF341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034" y="2177719"/>
            <a:ext cx="2697264" cy="1354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oBabyGo! Memphis">
            <a:extLst>
              <a:ext uri="{FF2B5EF4-FFF2-40B4-BE49-F238E27FC236}">
                <a16:creationId xmlns:a16="http://schemas.microsoft.com/office/drawing/2014/main" id="{66E78863-6A9F-D74D-905C-48C25DE83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816" y="2260059"/>
            <a:ext cx="1751150" cy="1674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3BFFEBA-37CF-D842-87D2-0930B6C04D36}"/>
              </a:ext>
            </a:extLst>
          </p:cNvPr>
          <p:cNvPicPr>
            <a:picLocks noChangeAspect="1"/>
          </p:cNvPicPr>
          <p:nvPr/>
        </p:nvPicPr>
        <p:blipFill rotWithShape="1">
          <a:blip r:embed="rId6"/>
          <a:srcRect l="6996" t="3724" r="11634"/>
          <a:stretch/>
        </p:blipFill>
        <p:spPr>
          <a:xfrm>
            <a:off x="585840" y="2177719"/>
            <a:ext cx="1945733" cy="1354217"/>
          </a:xfrm>
          <a:prstGeom prst="rect">
            <a:avLst/>
          </a:prstGeom>
        </p:spPr>
      </p:pic>
      <p:sp>
        <p:nvSpPr>
          <p:cNvPr id="6" name="Rectangle 5">
            <a:extLst>
              <a:ext uri="{FF2B5EF4-FFF2-40B4-BE49-F238E27FC236}">
                <a16:creationId xmlns:a16="http://schemas.microsoft.com/office/drawing/2014/main" id="{0ED82020-78B8-7A4B-9029-12DBBEECC2A5}"/>
              </a:ext>
            </a:extLst>
          </p:cNvPr>
          <p:cNvSpPr/>
          <p:nvPr/>
        </p:nvSpPr>
        <p:spPr>
          <a:xfrm>
            <a:off x="8564320" y="3984050"/>
            <a:ext cx="3605929" cy="1029256"/>
          </a:xfrm>
          <a:prstGeom prst="rect">
            <a:avLst/>
          </a:prstGeom>
        </p:spPr>
        <p:txBody>
          <a:bodyPr wrap="square">
            <a:spAutoFit/>
          </a:bodyPr>
          <a:lstStyle/>
          <a:p>
            <a:pPr marL="342900" marR="0" lvl="0" indent="-342900" algn="just">
              <a:lnSpc>
                <a:spcPct val="115000"/>
              </a:lnSpc>
              <a:spcBef>
                <a:spcPts val="0"/>
              </a:spcBef>
              <a:spcAft>
                <a:spcPts val="0"/>
              </a:spcAft>
              <a:buFont typeface="Symbol" pitchFamily="2" charset="2"/>
              <a:buChar char=""/>
            </a:pPr>
            <a:r>
              <a:rPr lang="en-US" b="1">
                <a:latin typeface="Calibri" panose="020F0502020204030204" pitchFamily="34" charset="0"/>
                <a:ea typeface="Times New Roman" panose="02020603050405020304" pitchFamily="18" charset="0"/>
                <a:cs typeface="Calibri" panose="020F0502020204030204" pitchFamily="34" charset="0"/>
              </a:rPr>
              <a:t>Rachel K. Stevens </a:t>
            </a:r>
            <a:r>
              <a:rPr lang="en-US">
                <a:latin typeface="Calibri" panose="020F0502020204030204" pitchFamily="34" charset="0"/>
                <a:ea typeface="Times New Roman" panose="02020603050405020304" pitchFamily="18" charset="0"/>
                <a:cs typeface="Calibri" panose="020F0502020204030204" pitchFamily="34" charset="0"/>
              </a:rPr>
              <a:t>pro bono Occupational Therapy clinic </a:t>
            </a:r>
          </a:p>
          <a:p>
            <a:pPr marL="342900" marR="0" lvl="0" indent="-342900" algn="just">
              <a:lnSpc>
                <a:spcPct val="115000"/>
              </a:lnSpc>
              <a:spcBef>
                <a:spcPts val="0"/>
              </a:spcBef>
              <a:spcAft>
                <a:spcPts val="0"/>
              </a:spcAft>
              <a:buFont typeface="Symbol" pitchFamily="2" charset="2"/>
              <a:buChar char=""/>
            </a:pPr>
            <a:endParaRPr lang="en-US">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BE25B75F-F32C-C04E-AE4D-54D031024A21}"/>
              </a:ext>
            </a:extLst>
          </p:cNvPr>
          <p:cNvSpPr/>
          <p:nvPr/>
        </p:nvSpPr>
        <p:spPr>
          <a:xfrm>
            <a:off x="6367816" y="4049701"/>
            <a:ext cx="1737592" cy="710707"/>
          </a:xfrm>
          <a:prstGeom prst="rect">
            <a:avLst/>
          </a:prstGeom>
        </p:spPr>
        <p:txBody>
          <a:bodyPr wrap="none">
            <a:spAutoFit/>
          </a:bodyPr>
          <a:lstStyle/>
          <a:p>
            <a:pPr marL="342900" marR="0" lvl="0" indent="-342900" algn="just">
              <a:lnSpc>
                <a:spcPct val="115000"/>
              </a:lnSpc>
              <a:spcBef>
                <a:spcPts val="0"/>
              </a:spcBef>
              <a:spcAft>
                <a:spcPts val="0"/>
              </a:spcAft>
              <a:buFont typeface="Symbol" pitchFamily="2" charset="2"/>
              <a:buChar char=""/>
            </a:pPr>
            <a:r>
              <a:rPr lang="en-US" b="1">
                <a:latin typeface="Calibri" panose="020F0502020204030204" pitchFamily="34" charset="0"/>
                <a:ea typeface="Calibri" panose="020F0502020204030204" pitchFamily="34" charset="0"/>
                <a:cs typeface="Calibri" panose="020F0502020204030204" pitchFamily="34" charset="0"/>
              </a:rPr>
              <a:t>Go-Baby-Go </a:t>
            </a:r>
          </a:p>
          <a:p>
            <a:pPr marR="0" lvl="0" algn="just">
              <a:lnSpc>
                <a:spcPct val="115000"/>
              </a:lnSpc>
              <a:spcBef>
                <a:spcPts val="0"/>
              </a:spcBef>
              <a:spcAft>
                <a:spcPts val="0"/>
              </a:spcAft>
            </a:pPr>
            <a:r>
              <a:rPr lang="en-US" b="1">
                <a:latin typeface="Calibri" panose="020F0502020204030204" pitchFamily="34" charset="0"/>
                <a:ea typeface="Calibri" panose="020F0502020204030204" pitchFamily="34" charset="0"/>
                <a:cs typeface="Calibri" panose="020F0502020204030204" pitchFamily="34" charset="0"/>
              </a:rPr>
              <a:t>    PT/OT/</a:t>
            </a:r>
            <a:r>
              <a:rPr lang="en-US">
                <a:latin typeface="Calibri" panose="020F0502020204030204" pitchFamily="34" charset="0"/>
                <a:ea typeface="Calibri" panose="020F0502020204030204" pitchFamily="34" charset="0"/>
                <a:cs typeface="Calibri" panose="020F0502020204030204" pitchFamily="34" charset="0"/>
              </a:rPr>
              <a:t>CBU</a:t>
            </a:r>
          </a:p>
        </p:txBody>
      </p:sp>
      <p:pic>
        <p:nvPicPr>
          <p:cNvPr id="11" name="Picture 10">
            <a:extLst>
              <a:ext uri="{FF2B5EF4-FFF2-40B4-BE49-F238E27FC236}">
                <a16:creationId xmlns:a16="http://schemas.microsoft.com/office/drawing/2014/main" id="{0982080C-48EC-1B44-8429-155CBFBC91C7}"/>
              </a:ext>
            </a:extLst>
          </p:cNvPr>
          <p:cNvPicPr>
            <a:picLocks noChangeAspect="1"/>
          </p:cNvPicPr>
          <p:nvPr/>
        </p:nvPicPr>
        <p:blipFill>
          <a:blip r:embed="rId7"/>
          <a:stretch>
            <a:fillRect/>
          </a:stretch>
        </p:blipFill>
        <p:spPr>
          <a:xfrm>
            <a:off x="8225579" y="2689889"/>
            <a:ext cx="1905392" cy="1100160"/>
          </a:xfrm>
          <a:prstGeom prst="rect">
            <a:avLst/>
          </a:prstGeom>
        </p:spPr>
      </p:pic>
      <p:pic>
        <p:nvPicPr>
          <p:cNvPr id="13" name="Picture 12">
            <a:extLst>
              <a:ext uri="{FF2B5EF4-FFF2-40B4-BE49-F238E27FC236}">
                <a16:creationId xmlns:a16="http://schemas.microsoft.com/office/drawing/2014/main" id="{3F2C9166-37AC-0E49-B816-F1C509C2DA6A}"/>
              </a:ext>
            </a:extLst>
          </p:cNvPr>
          <p:cNvPicPr>
            <a:picLocks noChangeAspect="1"/>
          </p:cNvPicPr>
          <p:nvPr/>
        </p:nvPicPr>
        <p:blipFill>
          <a:blip r:embed="rId8"/>
          <a:stretch>
            <a:fillRect/>
          </a:stretch>
        </p:blipFill>
        <p:spPr>
          <a:xfrm>
            <a:off x="10237584" y="2085110"/>
            <a:ext cx="1683881" cy="1750795"/>
          </a:xfrm>
          <a:prstGeom prst="rect">
            <a:avLst/>
          </a:prstGeom>
        </p:spPr>
      </p:pic>
      <p:pic>
        <p:nvPicPr>
          <p:cNvPr id="14" name="Picture 13">
            <a:extLst>
              <a:ext uri="{FF2B5EF4-FFF2-40B4-BE49-F238E27FC236}">
                <a16:creationId xmlns:a16="http://schemas.microsoft.com/office/drawing/2014/main" id="{E62BB41B-60C7-DB44-8F02-25513683AE04}"/>
              </a:ext>
            </a:extLst>
          </p:cNvPr>
          <p:cNvPicPr>
            <a:picLocks noChangeAspect="1"/>
          </p:cNvPicPr>
          <p:nvPr/>
        </p:nvPicPr>
        <p:blipFill>
          <a:blip r:embed="rId9"/>
          <a:stretch>
            <a:fillRect/>
          </a:stretch>
        </p:blipFill>
        <p:spPr>
          <a:xfrm>
            <a:off x="970697" y="3633513"/>
            <a:ext cx="3492674" cy="1403126"/>
          </a:xfrm>
          <a:prstGeom prst="rect">
            <a:avLst/>
          </a:prstGeom>
        </p:spPr>
      </p:pic>
    </p:spTree>
    <p:extLst>
      <p:ext uri="{BB962C8B-B14F-4D97-AF65-F5344CB8AC3E}">
        <p14:creationId xmlns:p14="http://schemas.microsoft.com/office/powerpoint/2010/main" val="33871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par>
                                <p:cTn id="30" presetID="9"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7128076"/>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155395" y="1740995"/>
            <a:ext cx="10348970" cy="5542543"/>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Outline</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What is the COHP?</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Mission</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History of the College</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Current College</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Accredited programs</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College structure</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Department of Audiology and Speech Pathology</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Recent accomplishments</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Long-Term College Goals From our Strategic Plan </a:t>
            </a:r>
          </a:p>
          <a:p>
            <a:pPr marL="321469" indent="-321469">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Critical Needs</a:t>
            </a:r>
            <a:br>
              <a:rPr lang="en-US" sz="2250" b="1" dirty="0">
                <a:solidFill>
                  <a:srgbClr val="0A614E"/>
                </a:solidFill>
                <a:latin typeface="Arial" panose="020B0604020202020204" pitchFamily="34" charset="0"/>
                <a:cs typeface="Arial" panose="020B0604020202020204" pitchFamily="34" charset="0"/>
              </a:rPr>
            </a:br>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br>
              <a:rPr lang="en-US" sz="2250" b="1" dirty="0">
                <a:solidFill>
                  <a:srgbClr val="0A614E"/>
                </a:solidFill>
                <a:latin typeface="Arial" panose="020B0604020202020204" pitchFamily="34" charset="0"/>
                <a:cs typeface="Arial" panose="020B0604020202020204" pitchFamily="34" charset="0"/>
              </a:rPr>
            </a:br>
            <a:endParaRPr lang="en-US" sz="2250" b="1" dirty="0">
              <a:solidFill>
                <a:srgbClr val="0A614E"/>
              </a:solidFill>
              <a:latin typeface="Arial" panose="020B0604020202020204" pitchFamily="34" charset="0"/>
              <a:cs typeface="Arial" panose="020B0604020202020204" pitchFamily="34" charset="0"/>
            </a:endParaRP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921515" y="1447204"/>
            <a:ext cx="10348970" cy="868315"/>
          </a:xfrm>
          <a:prstGeom prst="rect">
            <a:avLst/>
          </a:prstGeom>
          <a:noFill/>
        </p:spPr>
        <p:txBody>
          <a:bodyPr wrap="square" rtlCol="0">
            <a:spAutoFit/>
          </a:bodyPr>
          <a:lstStyle/>
          <a:p>
            <a:pPr>
              <a:spcAft>
                <a:spcPts val="1125"/>
              </a:spcAft>
            </a:pPr>
            <a:r>
              <a:rPr lang="en-US" sz="2063" dirty="0">
                <a:solidFill>
                  <a:schemeClr val="bg1"/>
                </a:solidFill>
                <a:latin typeface="Arial" panose="020B0604020202020204" pitchFamily="34" charset="0"/>
                <a:cs typeface="Arial" panose="020B0604020202020204" pitchFamily="34" charset="0"/>
              </a:rPr>
              <a:t> </a:t>
            </a:r>
          </a:p>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648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12421"/>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921515" y="1305602"/>
            <a:ext cx="10348970" cy="3154710"/>
          </a:xfrm>
          <a:prstGeom prst="rect">
            <a:avLst/>
          </a:prstGeom>
          <a:noFill/>
        </p:spPr>
        <p:txBody>
          <a:bodyPr wrap="square" rtlCol="0">
            <a:spAutoFit/>
          </a:bodyPr>
          <a:lstStyle/>
          <a:p>
            <a:pPr algn="ctr"/>
            <a:r>
              <a:rPr lang="en-US" sz="3000" b="1" dirty="0">
                <a:solidFill>
                  <a:srgbClr val="F59331"/>
                </a:solidFill>
                <a:latin typeface="Arial Black" panose="020B0604020202020204" pitchFamily="34" charset="0"/>
                <a:cs typeface="Arial Black" panose="020B0604020202020204" pitchFamily="34" charset="0"/>
              </a:rPr>
              <a:t>College Clinical Outreach Goals</a:t>
            </a:r>
          </a:p>
          <a:p>
            <a:pPr algn="ctr"/>
            <a:endParaRPr lang="en-US" sz="3000" b="1" dirty="0">
              <a:solidFill>
                <a:srgbClr val="F59331"/>
              </a:solidFill>
              <a:latin typeface="Arial Black" panose="020B0604020202020204" pitchFamily="34" charset="0"/>
              <a:cs typeface="Arial Black" panose="020B0604020202020204" pitchFamily="34" charset="0"/>
            </a:endParaRPr>
          </a:p>
          <a:p>
            <a:pPr marL="457200" indent="-457200">
              <a:buFont typeface="Arial" panose="020B0604020202020204" pitchFamily="34" charset="0"/>
              <a:buChar char="•"/>
            </a:pPr>
            <a:r>
              <a:rPr lang="en-US" sz="2400" b="1" dirty="0">
                <a:solidFill>
                  <a:srgbClr val="0A614E"/>
                </a:solidFill>
                <a:latin typeface="Arial" panose="020B0604020202020204" pitchFamily="34" charset="0"/>
                <a:cs typeface="Arial" panose="020B0604020202020204" pitchFamily="34" charset="0"/>
              </a:rPr>
              <a:t>Plan for a new interdisciplinary clinic and clinical research laboratory</a:t>
            </a:r>
          </a:p>
          <a:p>
            <a:pPr marL="914400" lvl="1" indent="-457200">
              <a:buFont typeface="Arial" panose="020B0604020202020204" pitchFamily="34" charset="0"/>
              <a:buChar char="•"/>
            </a:pPr>
            <a:r>
              <a:rPr lang="en-US" sz="2400" b="1" dirty="0">
                <a:solidFill>
                  <a:srgbClr val="0A614E"/>
                </a:solidFill>
                <a:latin typeface="Arial" panose="020B0604020202020204" pitchFamily="34" charset="0"/>
                <a:cs typeface="Arial" panose="020B0604020202020204" pitchFamily="34" charset="0"/>
              </a:rPr>
              <a:t>OT/PT/ASP</a:t>
            </a:r>
          </a:p>
          <a:p>
            <a:pPr marL="457200" indent="-457200">
              <a:buFont typeface="+mj-lt"/>
              <a:buAutoNum type="arabicPeriod"/>
            </a:pPr>
            <a:endParaRPr lang="en-US" sz="2200" b="1" dirty="0">
              <a:solidFill>
                <a:srgbClr val="0A614E"/>
              </a:solidFill>
              <a:latin typeface="Arial" panose="020B0604020202020204" pitchFamily="34" charset="0"/>
              <a:cs typeface="Arial" panose="020B0604020202020204" pitchFamily="34" charset="0"/>
            </a:endParaRPr>
          </a:p>
          <a:p>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F0833D-AF54-494E-B003-65CAE2D4DEBC}"/>
              </a:ext>
            </a:extLst>
          </p:cNvPr>
          <p:cNvSpPr txBox="1"/>
          <p:nvPr/>
        </p:nvSpPr>
        <p:spPr>
          <a:xfrm>
            <a:off x="214355" y="224854"/>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Overview</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7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276345" y="1195069"/>
            <a:ext cx="7578501" cy="5170646"/>
          </a:xfrm>
          <a:prstGeom prst="rect">
            <a:avLst/>
          </a:prstGeom>
          <a:noFill/>
        </p:spPr>
        <p:txBody>
          <a:bodyPr wrap="square" rtlCol="0">
            <a:spAutoFit/>
          </a:bodyPr>
          <a:lstStyle/>
          <a:p>
            <a:pPr algn="ctr"/>
            <a:r>
              <a:rPr lang="en-US" sz="3000" b="1" dirty="0">
                <a:solidFill>
                  <a:srgbClr val="F59331"/>
                </a:solidFill>
                <a:latin typeface="Arial Black" panose="020B0604020202020204" pitchFamily="34" charset="0"/>
                <a:cs typeface="Arial Black" panose="020B0604020202020204" pitchFamily="34" charset="0"/>
              </a:rPr>
              <a:t>College Program Goals 2021-2025 </a:t>
            </a:r>
          </a:p>
          <a:p>
            <a:pPr algn="ctr"/>
            <a:endParaRPr lang="en-US" sz="3000" b="1" dirty="0">
              <a:solidFill>
                <a:srgbClr val="F59331"/>
              </a:solidFill>
              <a:latin typeface="Arial Black" panose="020B0604020202020204" pitchFamily="34" charset="0"/>
              <a:cs typeface="Arial Black" panose="020B0604020202020204" pitchFamily="34" charset="0"/>
            </a:endParaRPr>
          </a:p>
          <a:p>
            <a:r>
              <a:rPr lang="en-US" sz="2250" b="1" dirty="0">
                <a:solidFill>
                  <a:srgbClr val="0A614E"/>
                </a:solidFill>
                <a:latin typeface="Arial" panose="020B0604020202020204" pitchFamily="34" charset="0"/>
                <a:cs typeface="Arial" panose="020B0604020202020204" pitchFamily="34" charset="0"/>
              </a:rPr>
              <a:t>Grow student enrollment – PLAN for new enrollments and hires:</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BS of Human Health Sciences (BSHS) </a:t>
            </a:r>
            <a:r>
              <a:rPr lang="en-US" sz="2250" dirty="0">
                <a:solidFill>
                  <a:schemeClr val="accent6">
                    <a:lumMod val="50000"/>
                  </a:schemeClr>
                </a:solidFill>
                <a:latin typeface="Arial" panose="020B0604020202020204" pitchFamily="34" charset="0"/>
                <a:cs typeface="Arial" panose="020B0604020202020204" pitchFamily="34" charset="0"/>
              </a:rPr>
              <a:t>+ 40 </a:t>
            </a:r>
            <a:r>
              <a:rPr lang="en-US" sz="2250" dirty="0" err="1">
                <a:solidFill>
                  <a:schemeClr val="accent6">
                    <a:lumMod val="50000"/>
                  </a:schemeClr>
                </a:solidFill>
                <a:latin typeface="Arial" panose="020B0604020202020204" pitchFamily="34" charset="0"/>
                <a:cs typeface="Arial" panose="020B0604020202020204" pitchFamily="34" charset="0"/>
              </a:rPr>
              <a:t>yr</a:t>
            </a:r>
            <a:r>
              <a:rPr lang="en-US" sz="2250" dirty="0">
                <a:solidFill>
                  <a:schemeClr val="accent6">
                    <a:lumMod val="50000"/>
                  </a:schemeClr>
                </a:solidFill>
                <a:latin typeface="Arial" panose="020B0604020202020204" pitchFamily="34" charset="0"/>
                <a:cs typeface="Arial" panose="020B0604020202020204" pitchFamily="34" charset="0"/>
              </a:rPr>
              <a:t>/ = </a:t>
            </a:r>
            <a:r>
              <a:rPr lang="en-US" sz="2250" b="1" dirty="0">
                <a:solidFill>
                  <a:srgbClr val="FF0000"/>
                </a:solidFill>
                <a:latin typeface="Arial" panose="020B0604020202020204" pitchFamily="34" charset="0"/>
                <a:cs typeface="Arial" panose="020B0604020202020204" pitchFamily="34" charset="0"/>
              </a:rPr>
              <a:t>80</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Pathology Assistant (MSPA) </a:t>
            </a:r>
            <a:r>
              <a:rPr lang="en-US" sz="2250" dirty="0">
                <a:solidFill>
                  <a:schemeClr val="accent6">
                    <a:lumMod val="50000"/>
                  </a:schemeClr>
                </a:solidFill>
                <a:latin typeface="Arial" panose="020B0604020202020204" pitchFamily="34" charset="0"/>
                <a:cs typeface="Arial" panose="020B0604020202020204" pitchFamily="34" charset="0"/>
              </a:rPr>
              <a:t>+10            20 </a:t>
            </a:r>
            <a:r>
              <a:rPr lang="en-US" sz="2250" dirty="0" err="1">
                <a:solidFill>
                  <a:schemeClr val="accent6">
                    <a:lumMod val="50000"/>
                  </a:schemeClr>
                </a:solidFill>
                <a:latin typeface="Arial" panose="020B0604020202020204" pitchFamily="34" charset="0"/>
                <a:cs typeface="Arial" panose="020B0604020202020204" pitchFamily="34" charset="0"/>
              </a:rPr>
              <a:t>yr</a:t>
            </a:r>
            <a:r>
              <a:rPr lang="en-US" sz="2250" dirty="0">
                <a:solidFill>
                  <a:schemeClr val="accent6">
                    <a:lumMod val="50000"/>
                  </a:schemeClr>
                </a:solidFill>
                <a:latin typeface="Arial" panose="020B0604020202020204" pitchFamily="34" charset="0"/>
                <a:cs typeface="Arial" panose="020B0604020202020204" pitchFamily="34" charset="0"/>
              </a:rPr>
              <a:t> =</a:t>
            </a:r>
            <a:r>
              <a:rPr lang="en-US" sz="2250" b="1" dirty="0">
                <a:solidFill>
                  <a:srgbClr val="FF0000"/>
                </a:solidFill>
                <a:latin typeface="Arial" panose="020B0604020202020204" pitchFamily="34" charset="0"/>
                <a:cs typeface="Arial" panose="020B0604020202020204" pitchFamily="34" charset="0"/>
              </a:rPr>
              <a:t>40</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Expanding DPT (Memphis and UTK) </a:t>
            </a:r>
            <a:r>
              <a:rPr lang="en-US" sz="2250" dirty="0">
                <a:solidFill>
                  <a:schemeClr val="accent6">
                    <a:lumMod val="50000"/>
                  </a:schemeClr>
                </a:solidFill>
                <a:latin typeface="Arial" panose="020B0604020202020204" pitchFamily="34" charset="0"/>
                <a:cs typeface="Arial" panose="020B0604020202020204" pitchFamily="34" charset="0"/>
              </a:rPr>
              <a:t>= 20 Memphis x 3 </a:t>
            </a:r>
            <a:r>
              <a:rPr lang="en-US" sz="2250" dirty="0" err="1">
                <a:solidFill>
                  <a:schemeClr val="accent6">
                    <a:lumMod val="50000"/>
                  </a:schemeClr>
                </a:solidFill>
                <a:latin typeface="Arial" panose="020B0604020202020204" pitchFamily="34" charset="0"/>
                <a:cs typeface="Arial" panose="020B0604020202020204" pitchFamily="34" charset="0"/>
              </a:rPr>
              <a:t>yr</a:t>
            </a:r>
            <a:r>
              <a:rPr lang="en-US" sz="2250" dirty="0">
                <a:solidFill>
                  <a:schemeClr val="accent6">
                    <a:lumMod val="50000"/>
                  </a:schemeClr>
                </a:solidFill>
                <a:latin typeface="Arial" panose="020B0604020202020204" pitchFamily="34" charset="0"/>
                <a:cs typeface="Arial" panose="020B0604020202020204" pitchFamily="34" charset="0"/>
              </a:rPr>
              <a:t>; 40 x 3 </a:t>
            </a:r>
            <a:r>
              <a:rPr lang="en-US" sz="2250" dirty="0" err="1">
                <a:solidFill>
                  <a:schemeClr val="accent6">
                    <a:lumMod val="50000"/>
                  </a:schemeClr>
                </a:solidFill>
                <a:latin typeface="Arial" panose="020B0604020202020204" pitchFamily="34" charset="0"/>
                <a:cs typeface="Arial" panose="020B0604020202020204" pitchFamily="34" charset="0"/>
              </a:rPr>
              <a:t>yr</a:t>
            </a:r>
            <a:r>
              <a:rPr lang="en-US" sz="2250" dirty="0">
                <a:solidFill>
                  <a:schemeClr val="accent6">
                    <a:lumMod val="50000"/>
                  </a:schemeClr>
                </a:solidFill>
                <a:latin typeface="Arial" panose="020B0604020202020204" pitchFamily="34" charset="0"/>
                <a:cs typeface="Arial" panose="020B0604020202020204" pitchFamily="34" charset="0"/>
              </a:rPr>
              <a:t> at UTK =</a:t>
            </a:r>
            <a:r>
              <a:rPr lang="en-US" sz="2250" b="1" dirty="0">
                <a:solidFill>
                  <a:srgbClr val="FF0000"/>
                </a:solidFill>
                <a:latin typeface="Arial" panose="020B0604020202020204" pitchFamily="34" charset="0"/>
                <a:cs typeface="Arial" panose="020B0604020202020204" pitchFamily="34" charset="0"/>
              </a:rPr>
              <a:t>180</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Develop and expand OTD (Memphis and UTK) </a:t>
            </a:r>
            <a:r>
              <a:rPr lang="en-US" sz="2250" dirty="0">
                <a:solidFill>
                  <a:schemeClr val="accent6">
                    <a:lumMod val="50000"/>
                  </a:schemeClr>
                </a:solidFill>
                <a:latin typeface="Arial" panose="020B0604020202020204" pitchFamily="34" charset="0"/>
                <a:cs typeface="Arial" panose="020B0604020202020204" pitchFamily="34" charset="0"/>
              </a:rPr>
              <a:t>= 20 Memphis x 3 </a:t>
            </a:r>
            <a:r>
              <a:rPr lang="en-US" sz="2250" dirty="0" err="1">
                <a:solidFill>
                  <a:schemeClr val="accent6">
                    <a:lumMod val="50000"/>
                  </a:schemeClr>
                </a:solidFill>
                <a:latin typeface="Arial" panose="020B0604020202020204" pitchFamily="34" charset="0"/>
                <a:cs typeface="Arial" panose="020B0604020202020204" pitchFamily="34" charset="0"/>
              </a:rPr>
              <a:t>yr</a:t>
            </a:r>
            <a:r>
              <a:rPr lang="en-US" sz="2250" dirty="0">
                <a:solidFill>
                  <a:schemeClr val="accent6">
                    <a:lumMod val="50000"/>
                  </a:schemeClr>
                </a:solidFill>
                <a:latin typeface="Arial" panose="020B0604020202020204" pitchFamily="34" charset="0"/>
                <a:cs typeface="Arial" panose="020B0604020202020204" pitchFamily="34" charset="0"/>
              </a:rPr>
              <a:t>; 40 x 3 </a:t>
            </a:r>
            <a:r>
              <a:rPr lang="en-US" sz="2250" dirty="0" err="1">
                <a:solidFill>
                  <a:schemeClr val="accent6">
                    <a:lumMod val="50000"/>
                  </a:schemeClr>
                </a:solidFill>
                <a:latin typeface="Arial" panose="020B0604020202020204" pitchFamily="34" charset="0"/>
                <a:cs typeface="Arial" panose="020B0604020202020204" pitchFamily="34" charset="0"/>
              </a:rPr>
              <a:t>yr</a:t>
            </a:r>
            <a:r>
              <a:rPr lang="en-US" sz="2250" dirty="0">
                <a:solidFill>
                  <a:schemeClr val="accent6">
                    <a:lumMod val="50000"/>
                  </a:schemeClr>
                </a:solidFill>
                <a:latin typeface="Arial" panose="020B0604020202020204" pitchFamily="34" charset="0"/>
                <a:cs typeface="Arial" panose="020B0604020202020204" pitchFamily="34" charset="0"/>
              </a:rPr>
              <a:t> at UTK </a:t>
            </a:r>
            <a:r>
              <a:rPr lang="en-US" sz="2250" b="1" dirty="0">
                <a:solidFill>
                  <a:srgbClr val="FF0000"/>
                </a:solidFill>
                <a:latin typeface="Arial" panose="020B0604020202020204" pitchFamily="34" charset="0"/>
                <a:cs typeface="Arial" panose="020B0604020202020204" pitchFamily="34" charset="0"/>
              </a:rPr>
              <a:t>=180 </a:t>
            </a:r>
          </a:p>
          <a:p>
            <a:pPr marL="342900" indent="-342900">
              <a:buFont typeface="Arial" panose="020B0604020202020204" pitchFamily="34" charset="0"/>
              <a:buChar char="•"/>
            </a:pPr>
            <a:endParaRPr lang="en-US" sz="2250" b="1"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50" b="1" dirty="0">
                <a:solidFill>
                  <a:srgbClr val="FF0000"/>
                </a:solidFill>
                <a:latin typeface="Arial" panose="020B0604020202020204" pitchFamily="34" charset="0"/>
                <a:cs typeface="Arial" panose="020B0604020202020204" pitchFamily="34" charset="0"/>
              </a:rPr>
              <a:t>Grow by 480 students to ~ 1085</a:t>
            </a:r>
          </a:p>
          <a:p>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F0833D-AF54-494E-B003-65CAE2D4DEBC}"/>
              </a:ext>
            </a:extLst>
          </p:cNvPr>
          <p:cNvSpPr txBox="1"/>
          <p:nvPr/>
        </p:nvSpPr>
        <p:spPr>
          <a:xfrm>
            <a:off x="417555" y="0"/>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Overview</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
        <p:nvSpPr>
          <p:cNvPr id="2" name="Right Arrow 1">
            <a:extLst>
              <a:ext uri="{FF2B5EF4-FFF2-40B4-BE49-F238E27FC236}">
                <a16:creationId xmlns:a16="http://schemas.microsoft.com/office/drawing/2014/main" id="{86EE2EE7-338C-814F-BFED-1A229D274547}"/>
              </a:ext>
            </a:extLst>
          </p:cNvPr>
          <p:cNvSpPr/>
          <p:nvPr/>
        </p:nvSpPr>
        <p:spPr>
          <a:xfrm>
            <a:off x="5164720" y="3188958"/>
            <a:ext cx="659567" cy="30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descr="ut conference center">
            <a:extLst>
              <a:ext uri="{FF2B5EF4-FFF2-40B4-BE49-F238E27FC236}">
                <a16:creationId xmlns:a16="http://schemas.microsoft.com/office/drawing/2014/main" id="{1C3E2A4B-A535-9B43-95A7-8C878FF36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3152" y="4432085"/>
            <a:ext cx="3812503" cy="22555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05CDA8-EF53-6A47-B0DE-E7070AE074AE}"/>
              </a:ext>
            </a:extLst>
          </p:cNvPr>
          <p:cNvPicPr>
            <a:picLocks noChangeAspect="1"/>
          </p:cNvPicPr>
          <p:nvPr/>
        </p:nvPicPr>
        <p:blipFill>
          <a:blip r:embed="rId5"/>
          <a:stretch>
            <a:fillRect/>
          </a:stretch>
        </p:blipFill>
        <p:spPr>
          <a:xfrm>
            <a:off x="7909012" y="1584482"/>
            <a:ext cx="4006643" cy="2255561"/>
          </a:xfrm>
          <a:prstGeom prst="rect">
            <a:avLst/>
          </a:prstGeom>
        </p:spPr>
      </p:pic>
    </p:spTree>
    <p:extLst>
      <p:ext uri="{BB962C8B-B14F-4D97-AF65-F5344CB8AC3E}">
        <p14:creationId xmlns:p14="http://schemas.microsoft.com/office/powerpoint/2010/main" val="210986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dissolve">
                                      <p:cBhvr>
                                        <p:cTn id="30" dur="500"/>
                                        <p:tgtEl>
                                          <p:spTgt spid="5">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dissolve">
                                      <p:cBhvr>
                                        <p:cTn id="33" dur="500"/>
                                        <p:tgtEl>
                                          <p:spTgt spid="5">
                                            <p:txEl>
                                              <p:pRg st="6" end="6"/>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dissolve">
                                      <p:cBhvr>
                                        <p:cTn id="4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921515" y="1259428"/>
            <a:ext cx="10348970" cy="5863144"/>
          </a:xfrm>
          <a:prstGeom prst="rect">
            <a:avLst/>
          </a:prstGeom>
          <a:noFill/>
        </p:spPr>
        <p:txBody>
          <a:bodyPr wrap="square" rtlCol="0">
            <a:spAutoFit/>
          </a:bodyPr>
          <a:lstStyle/>
          <a:p>
            <a:pPr algn="ctr"/>
            <a:r>
              <a:rPr lang="en-US" sz="3000" b="1" dirty="0">
                <a:solidFill>
                  <a:srgbClr val="F59331"/>
                </a:solidFill>
                <a:latin typeface="Arial Black" panose="020B0604020202020204" pitchFamily="34" charset="0"/>
                <a:cs typeface="Arial Black" panose="020B0604020202020204" pitchFamily="34" charset="0"/>
              </a:rPr>
              <a:t>Potential New College Programs</a:t>
            </a:r>
          </a:p>
          <a:p>
            <a:pPr algn="ctr"/>
            <a:endParaRPr lang="en-US" sz="3000" b="1" dirty="0">
              <a:solidFill>
                <a:srgbClr val="F59331"/>
              </a:solidFill>
              <a:latin typeface="Arial Black" panose="020B0604020202020204" pitchFamily="34" charset="0"/>
              <a:cs typeface="Arial Black" panose="020B0604020202020204" pitchFamily="34" charset="0"/>
            </a:endParaRPr>
          </a:p>
          <a:p>
            <a:endParaRPr lang="en-US" sz="2250" b="1" dirty="0">
              <a:solidFill>
                <a:srgbClr val="0A614E"/>
              </a:solidFill>
              <a:latin typeface="Arial" panose="020B0604020202020204" pitchFamily="34" charset="0"/>
              <a:cs typeface="Arial" panose="020B0604020202020204" pitchFamily="34" charset="0"/>
            </a:endParaRPr>
          </a:p>
          <a:p>
            <a:r>
              <a:rPr lang="en-US" sz="2250" b="1" u="sng" dirty="0">
                <a:solidFill>
                  <a:srgbClr val="0A614E"/>
                </a:solidFill>
                <a:latin typeface="Arial" panose="020B0604020202020204" pitchFamily="34" charset="0"/>
                <a:cs typeface="Arial" panose="020B0604020202020204" pitchFamily="34" charset="0"/>
              </a:rPr>
              <a:t>Develop application for new programs</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Doctorate of Health Science (</a:t>
            </a:r>
            <a:r>
              <a:rPr lang="en-US" sz="2250" b="1" dirty="0" err="1">
                <a:solidFill>
                  <a:srgbClr val="0A614E"/>
                </a:solidFill>
                <a:latin typeface="Arial" panose="020B0604020202020204" pitchFamily="34" charset="0"/>
                <a:cs typeface="Arial" panose="020B0604020202020204" pitchFamily="34" charset="0"/>
              </a:rPr>
              <a:t>DHSc</a:t>
            </a:r>
            <a:r>
              <a:rPr lang="en-US" sz="2250" b="1" dirty="0">
                <a:solidFill>
                  <a:srgbClr val="0A614E"/>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Doctorate of Psychology (PsyD)</a:t>
            </a:r>
            <a:endParaRPr lang="en-US" sz="2250" b="1" u="sng" dirty="0">
              <a:solidFill>
                <a:srgbClr val="0A614E"/>
              </a:solidFill>
              <a:latin typeface="Arial" panose="020B0604020202020204" pitchFamily="34" charset="0"/>
              <a:cs typeface="Arial" panose="020B0604020202020204" pitchFamily="34" charset="0"/>
            </a:endParaRPr>
          </a:p>
          <a:p>
            <a:endParaRPr lang="en-US" sz="2250" b="1" u="sng" dirty="0">
              <a:solidFill>
                <a:srgbClr val="0A614E"/>
              </a:solidFill>
              <a:latin typeface="Arial" panose="020B0604020202020204" pitchFamily="34" charset="0"/>
              <a:cs typeface="Arial" panose="020B0604020202020204" pitchFamily="34" charset="0"/>
            </a:endParaRPr>
          </a:p>
          <a:p>
            <a:r>
              <a:rPr lang="en-US" sz="2250" b="1" u="sng" dirty="0">
                <a:solidFill>
                  <a:srgbClr val="0A614E"/>
                </a:solidFill>
                <a:latin typeface="Arial" panose="020B0604020202020204" pitchFamily="34" charset="0"/>
                <a:cs typeface="Arial" panose="020B0604020202020204" pitchFamily="34" charset="0"/>
              </a:rPr>
              <a:t>Explore  new degrees</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Respiratory Care/Therapy (BS/MSRT) </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Clinical Nutrition (MS)</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Cardiac Rehabilitation (MS)</a:t>
            </a:r>
          </a:p>
          <a:p>
            <a:pPr marL="342900" indent="-342900">
              <a:buFont typeface="Arial" panose="020B0604020202020204" pitchFamily="34" charset="0"/>
              <a:buChar char="•"/>
            </a:pPr>
            <a:endParaRPr lang="en-US" sz="2250" b="1" dirty="0">
              <a:solidFill>
                <a:srgbClr val="0A614E"/>
              </a:solidFill>
              <a:latin typeface="Arial" panose="020B0604020202020204" pitchFamily="34" charset="0"/>
              <a:cs typeface="Arial" panose="020B0604020202020204" pitchFamily="34" charset="0"/>
            </a:endParaRPr>
          </a:p>
          <a:p>
            <a:r>
              <a:rPr lang="en-US" sz="2250" b="1" u="sng" dirty="0">
                <a:solidFill>
                  <a:srgbClr val="0A614E"/>
                </a:solidFill>
                <a:latin typeface="Arial" panose="020B0604020202020204" pitchFamily="34" charset="0"/>
                <a:cs typeface="Arial" panose="020B0604020202020204" pitchFamily="34" charset="0"/>
              </a:rPr>
              <a:t>Plan for college expansion </a:t>
            </a:r>
          </a:p>
          <a:p>
            <a:pPr marL="342900" indent="-342900">
              <a:buFont typeface="Arial" panose="020B0604020202020204" pitchFamily="34" charset="0"/>
              <a:buChar char="•"/>
            </a:pPr>
            <a:r>
              <a:rPr lang="en-US" sz="2250" b="1" dirty="0">
                <a:solidFill>
                  <a:srgbClr val="0A614E"/>
                </a:solidFill>
                <a:latin typeface="Arial" panose="020B0604020202020204" pitchFamily="34" charset="0"/>
                <a:cs typeface="Arial" panose="020B0604020202020204" pitchFamily="34" charset="0"/>
              </a:rPr>
              <a:t> DPT, OTD– new faculty, more students and new sites - Knoxville</a:t>
            </a:r>
          </a:p>
          <a:p>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F0833D-AF54-494E-B003-65CAE2D4DEBC}"/>
              </a:ext>
            </a:extLst>
          </p:cNvPr>
          <p:cNvSpPr txBox="1"/>
          <p:nvPr/>
        </p:nvSpPr>
        <p:spPr>
          <a:xfrm>
            <a:off x="417555" y="0"/>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Overview</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0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dissolve">
                                      <p:cBhvr>
                                        <p:cTn id="10" dur="500"/>
                                        <p:tgtEl>
                                          <p:spTgt spid="5">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dissolve">
                                      <p:cBhvr>
                                        <p:cTn id="13" dur="500"/>
                                        <p:tgtEl>
                                          <p:spTgt spid="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dissolve">
                                      <p:cBhvr>
                                        <p:cTn id="18" dur="500"/>
                                        <p:tgtEl>
                                          <p:spTgt spid="5">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dissolve">
                                      <p:cBhvr>
                                        <p:cTn id="21" dur="500"/>
                                        <p:tgtEl>
                                          <p:spTgt spid="5">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Effect transition="in" filter="dissolve">
                                      <p:cBhvr>
                                        <p:cTn id="24" dur="500"/>
                                        <p:tgtEl>
                                          <p:spTgt spid="5">
                                            <p:txEl>
                                              <p:pRg st="9" end="9"/>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dissolve">
                                      <p:cBhvr>
                                        <p:cTn id="27" dur="500"/>
                                        <p:tgtEl>
                                          <p:spTgt spid="5">
                                            <p:txEl>
                                              <p:pRg st="10" end="1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14" end="14"/>
                                            </p:txEl>
                                          </p:spTgt>
                                        </p:tgtEl>
                                        <p:attrNameLst>
                                          <p:attrName>style.visibility</p:attrName>
                                        </p:attrNameLst>
                                      </p:cBhvr>
                                      <p:to>
                                        <p:strVal val="visible"/>
                                      </p:to>
                                    </p:set>
                                    <p:animEffect transition="in" filter="dissolve">
                                      <p:cBhvr>
                                        <p:cTn id="30" dur="500"/>
                                        <p:tgtEl>
                                          <p:spTgt spid="5">
                                            <p:txEl>
                                              <p:pRg st="14" end="14"/>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animEffect transition="in" filter="dissolve">
                                      <p:cBhvr>
                                        <p:cTn id="33" dur="500"/>
                                        <p:tgtEl>
                                          <p:spTgt spid="5">
                                            <p:txEl>
                                              <p:pRg st="12" end="12"/>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5">
                                            <p:txEl>
                                              <p:pRg st="13" end="13"/>
                                            </p:txEl>
                                          </p:spTgt>
                                        </p:tgtEl>
                                        <p:attrNameLst>
                                          <p:attrName>style.visibility</p:attrName>
                                        </p:attrNameLst>
                                      </p:cBhvr>
                                      <p:to>
                                        <p:strVal val="visible"/>
                                      </p:to>
                                    </p:set>
                                    <p:animEffect transition="in" filter="dissolve">
                                      <p:cBhvr>
                                        <p:cTn id="36"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78239" y="7637"/>
            <a:ext cx="12348477" cy="7352957"/>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001486" y="1530219"/>
            <a:ext cx="9652000" cy="900246"/>
          </a:xfrm>
          <a:prstGeom prst="rect">
            <a:avLst/>
          </a:prstGeom>
          <a:noFill/>
        </p:spPr>
        <p:txBody>
          <a:bodyPr wrap="square" rtlCol="0">
            <a:spAutoFit/>
          </a:bodyPr>
          <a:lstStyle/>
          <a:p>
            <a:pPr algn="ctr"/>
            <a:r>
              <a:rPr lang="en-US" sz="3000" b="1">
                <a:solidFill>
                  <a:srgbClr val="F59331"/>
                </a:solidFill>
                <a:latin typeface="Arial Black" panose="020B0604020202020204" pitchFamily="34" charset="0"/>
                <a:cs typeface="Arial Black" panose="020B0604020202020204" pitchFamily="34" charset="0"/>
              </a:rPr>
              <a:t>Critical Areas to Address for Success </a:t>
            </a:r>
            <a:br>
              <a:rPr lang="en-US" sz="2250" b="1">
                <a:solidFill>
                  <a:srgbClr val="0A614E"/>
                </a:solidFill>
                <a:latin typeface="Arial" panose="020B0604020202020204" pitchFamily="34" charset="0"/>
                <a:cs typeface="Arial" panose="020B0604020202020204" pitchFamily="34" charset="0"/>
              </a:rPr>
            </a:br>
            <a:r>
              <a:rPr lang="en-US" sz="2250" b="1">
                <a:solidFill>
                  <a:srgbClr val="0A614E"/>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F0833D-AF54-494E-B003-65CAE2D4DEBC}"/>
              </a:ext>
            </a:extLst>
          </p:cNvPr>
          <p:cNvSpPr txBox="1"/>
          <p:nvPr/>
        </p:nvSpPr>
        <p:spPr>
          <a:xfrm>
            <a:off x="185327" y="206453"/>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COHP</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4D10961-A96C-6145-B36E-47FF87BAF678}"/>
              </a:ext>
            </a:extLst>
          </p:cNvPr>
          <p:cNvSpPr/>
          <p:nvPr/>
        </p:nvSpPr>
        <p:spPr>
          <a:xfrm>
            <a:off x="1908627" y="2430465"/>
            <a:ext cx="9013371" cy="3416320"/>
          </a:xfrm>
          <a:prstGeom prst="rect">
            <a:avLst/>
          </a:prstGeom>
        </p:spPr>
        <p:txBody>
          <a:bodyPr wrap="square">
            <a:spAutoFit/>
          </a:bodyPr>
          <a:lstStyle/>
          <a:p>
            <a:pPr marL="457200" indent="-457200">
              <a:buFont typeface="+mj-lt"/>
              <a:buAutoNum type="arabicPeriod"/>
            </a:pPr>
            <a:r>
              <a:rPr lang="en-US" sz="2400" dirty="0">
                <a:solidFill>
                  <a:srgbClr val="0A614E"/>
                </a:solidFill>
                <a:latin typeface="Arial" panose="020B0604020202020204" pitchFamily="34" charset="0"/>
                <a:cs typeface="Arial" panose="020B0604020202020204" pitchFamily="34" charset="0"/>
              </a:rPr>
              <a:t>Infrastructure and resources for clinical lab </a:t>
            </a:r>
          </a:p>
          <a:p>
            <a:pPr marL="457200" indent="-457200">
              <a:buFont typeface="+mj-lt"/>
              <a:buAutoNum type="arabicPeriod"/>
            </a:pPr>
            <a:r>
              <a:rPr lang="en-US" sz="2400" dirty="0">
                <a:solidFill>
                  <a:srgbClr val="0A614E"/>
                </a:solidFill>
                <a:latin typeface="Arial" panose="020B0604020202020204" pitchFamily="34" charset="0"/>
                <a:cs typeface="Arial" panose="020B0604020202020204" pitchFamily="34" charset="0"/>
              </a:rPr>
              <a:t>Research faculty recruitments, research space, – critical for funding, and scholarship to increase national visibility</a:t>
            </a:r>
          </a:p>
          <a:p>
            <a:pPr marL="457200" indent="-457200">
              <a:buFont typeface="+mj-lt"/>
              <a:buAutoNum type="arabicPeriod"/>
            </a:pPr>
            <a:r>
              <a:rPr lang="en-US" sz="2400" dirty="0">
                <a:solidFill>
                  <a:srgbClr val="0A614E"/>
                </a:solidFill>
                <a:latin typeface="Arial" panose="020B0604020202020204" pitchFamily="34" charset="0"/>
                <a:cs typeface="Arial" panose="020B0604020202020204" pitchFamily="34" charset="0"/>
              </a:rPr>
              <a:t>New building on Memphis campus (3-5 </a:t>
            </a:r>
            <a:r>
              <a:rPr lang="en-US" sz="2400" dirty="0" err="1">
                <a:solidFill>
                  <a:srgbClr val="0A614E"/>
                </a:solidFill>
                <a:latin typeface="Arial" panose="020B0604020202020204" pitchFamily="34" charset="0"/>
                <a:cs typeface="Arial" panose="020B0604020202020204" pitchFamily="34" charset="0"/>
              </a:rPr>
              <a:t>yrs</a:t>
            </a:r>
            <a:r>
              <a:rPr lang="en-US" sz="2400" dirty="0">
                <a:solidFill>
                  <a:srgbClr val="0A614E"/>
                </a:solidFill>
                <a:latin typeface="Arial" panose="020B0604020202020204" pitchFamily="34" charset="0"/>
                <a:cs typeface="Arial" panose="020B0604020202020204" pitchFamily="34" charset="0"/>
              </a:rPr>
              <a:t>?)  – critical for recruitment and retention of faculty and students - student area, clinic area, research area</a:t>
            </a:r>
          </a:p>
          <a:p>
            <a:pPr marL="457200" indent="-457200">
              <a:buFont typeface="+mj-lt"/>
              <a:buAutoNum type="arabicPeriod"/>
            </a:pPr>
            <a:r>
              <a:rPr lang="en-US" sz="2400" dirty="0">
                <a:solidFill>
                  <a:srgbClr val="0A614E"/>
                </a:solidFill>
                <a:latin typeface="Arial" panose="020B0604020202020204" pitchFamily="34" charset="0"/>
                <a:cs typeface="Arial" panose="020B0604020202020204" pitchFamily="34" charset="0"/>
              </a:rPr>
              <a:t>Expand clinical sites around the state for student training </a:t>
            </a:r>
          </a:p>
          <a:p>
            <a:pPr marL="457200" indent="-457200">
              <a:buFont typeface="+mj-lt"/>
              <a:buAutoNum type="arabicPeriod"/>
            </a:pPr>
            <a:r>
              <a:rPr lang="en-US" sz="2400" dirty="0">
                <a:solidFill>
                  <a:srgbClr val="0A614E"/>
                </a:solidFill>
                <a:latin typeface="Arial" panose="020B0604020202020204" pitchFamily="34" charset="0"/>
                <a:cs typeface="Arial" panose="020B0604020202020204" pitchFamily="34" charset="0"/>
              </a:rPr>
              <a:t>Increase student and faculty diversity in college</a:t>
            </a:r>
          </a:p>
          <a:p>
            <a:endParaRPr lang="en-US" sz="2400" b="1" dirty="0">
              <a:solidFill>
                <a:srgbClr val="0A61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5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78239" y="7637"/>
            <a:ext cx="12348477" cy="7352957"/>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882297" y="2978877"/>
            <a:ext cx="9652000" cy="1823576"/>
          </a:xfrm>
          <a:prstGeom prst="rect">
            <a:avLst/>
          </a:prstGeom>
          <a:noFill/>
        </p:spPr>
        <p:txBody>
          <a:bodyPr wrap="square" rtlCol="0">
            <a:spAutoFit/>
          </a:bodyPr>
          <a:lstStyle/>
          <a:p>
            <a:pPr algn="ctr"/>
            <a:r>
              <a:rPr lang="en-US" sz="3000" b="1" dirty="0">
                <a:solidFill>
                  <a:srgbClr val="F59331"/>
                </a:solidFill>
                <a:latin typeface="Arial Black" panose="020B0604020202020204" pitchFamily="34" charset="0"/>
                <a:cs typeface="Arial Black" panose="020B0604020202020204" pitchFamily="34" charset="0"/>
              </a:rPr>
              <a:t>Thank you </a:t>
            </a:r>
          </a:p>
          <a:p>
            <a:pPr algn="ctr"/>
            <a:endParaRPr lang="en-US" sz="3000" b="1" dirty="0">
              <a:solidFill>
                <a:srgbClr val="F59331"/>
              </a:solidFill>
              <a:latin typeface="Arial Black" panose="020B0604020202020204" pitchFamily="34" charset="0"/>
              <a:cs typeface="Arial Black" panose="020B0604020202020204" pitchFamily="34" charset="0"/>
            </a:endParaRPr>
          </a:p>
          <a:p>
            <a:pPr algn="ctr"/>
            <a:r>
              <a:rPr lang="en-US" sz="3000" b="1" dirty="0">
                <a:solidFill>
                  <a:srgbClr val="F59331"/>
                </a:solidFill>
                <a:latin typeface="Arial Black" panose="020B0604020202020204" pitchFamily="34" charset="0"/>
                <a:cs typeface="Arial Black" panose="020B0604020202020204" pitchFamily="34" charset="0"/>
              </a:rPr>
              <a:t>Questions?</a:t>
            </a:r>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F0833D-AF54-494E-B003-65CAE2D4DEBC}"/>
              </a:ext>
            </a:extLst>
          </p:cNvPr>
          <p:cNvSpPr txBox="1"/>
          <p:nvPr/>
        </p:nvSpPr>
        <p:spPr>
          <a:xfrm>
            <a:off x="185327" y="206453"/>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COHP</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62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59150"/>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921515" y="1551117"/>
            <a:ext cx="10348970" cy="4157548"/>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What is the College of Health Professions?</a:t>
            </a:r>
          </a:p>
          <a:p>
            <a:r>
              <a:rPr lang="en-US" sz="2250" b="1" dirty="0">
                <a:solidFill>
                  <a:srgbClr val="0A614E"/>
                </a:solidFill>
                <a:latin typeface="Arial" panose="020B0604020202020204" pitchFamily="34" charset="0"/>
                <a:cs typeface="Arial" panose="020B0604020202020204" pitchFamily="34" charset="0"/>
              </a:rPr>
              <a:t>A unique collection of undergraduate and graduate (professional and research) programs (many are accredited by professional organizations) producing highly skilled practitioners, educators, and researchers through high quality educational programs, using an academic scholar-researcher-clinical practitioner model to prepare health professionals that contribute to the physical, social, mental, and behavioral well-being, to promote health, address disability, and injury  through rehabilitation and therapy, and provide assistance to in local and global communities. </a:t>
            </a:r>
            <a:br>
              <a:rPr lang="en-US" sz="2250" b="1" dirty="0">
                <a:solidFill>
                  <a:srgbClr val="0A614E"/>
                </a:solidFill>
                <a:latin typeface="Arial" panose="020B0604020202020204" pitchFamily="34" charset="0"/>
                <a:cs typeface="Arial" panose="020B0604020202020204" pitchFamily="34" charset="0"/>
              </a:rPr>
            </a:br>
            <a:endParaRPr lang="en-US" sz="2250" b="1" dirty="0">
              <a:solidFill>
                <a:srgbClr val="0A614E"/>
              </a:solidFill>
              <a:latin typeface="Arial" panose="020B0604020202020204" pitchFamily="34" charset="0"/>
              <a:cs typeface="Arial" panose="020B0604020202020204" pitchFamily="34" charset="0"/>
            </a:endParaRPr>
          </a:p>
          <a:p>
            <a:pPr marL="342900" indent="-342900">
              <a:spcAft>
                <a:spcPts val="1125"/>
              </a:spcAft>
              <a:buFont typeface="Arial" panose="020B0604020202020204" pitchFamily="34" charset="0"/>
              <a:buChar char="•"/>
            </a:pPr>
            <a:r>
              <a:rPr lang="en-US" sz="2250" b="1" dirty="0">
                <a:solidFill>
                  <a:schemeClr val="accent6">
                    <a:lumMod val="50000"/>
                  </a:schemeClr>
                </a:solidFill>
                <a:latin typeface="Arial" panose="020B0604020202020204" pitchFamily="34" charset="0"/>
                <a:cs typeface="Arial" panose="020B0604020202020204" pitchFamily="34" charset="0"/>
              </a:rPr>
              <a:t>	We have multiple programs and degrees and are developing others</a:t>
            </a:r>
            <a:endParaRPr lang="en-US" sz="1875" dirty="0">
              <a:solidFill>
                <a:schemeClr val="accent6">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12755" y="101235"/>
            <a:ext cx="10348970" cy="868315"/>
          </a:xfrm>
          <a:prstGeom prst="rect">
            <a:avLst/>
          </a:prstGeom>
          <a:noFill/>
        </p:spPr>
        <p:txBody>
          <a:bodyPr wrap="square" rtlCol="0">
            <a:spAutoFit/>
          </a:bodyPr>
          <a:lstStyle/>
          <a:p>
            <a:pPr>
              <a:spcAft>
                <a:spcPts val="1125"/>
              </a:spcAft>
            </a:pPr>
            <a:r>
              <a:rPr lang="en-US" sz="2063" dirty="0">
                <a:solidFill>
                  <a:schemeClr val="bg1"/>
                </a:solidFill>
                <a:latin typeface="Arial" panose="020B0604020202020204" pitchFamily="34" charset="0"/>
                <a:cs typeface="Arial" panose="020B0604020202020204" pitchFamily="34" charset="0"/>
              </a:rPr>
              <a:t>Overview</a:t>
            </a:r>
          </a:p>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59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027192" y="1560471"/>
            <a:ext cx="10348970" cy="5196294"/>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Mission</a:t>
            </a:r>
          </a:p>
          <a:p>
            <a:r>
              <a:rPr lang="en-US" sz="2250" b="1" dirty="0">
                <a:solidFill>
                  <a:srgbClr val="0A614E"/>
                </a:solidFill>
                <a:latin typeface="Arial" panose="020B0604020202020204" pitchFamily="34" charset="0"/>
                <a:cs typeface="Arial" panose="020B0604020202020204" pitchFamily="34" charset="0"/>
              </a:rPr>
              <a:t>To provide the people of Tennessee access to quality higher education by pursuing an integrated program of education, research, clinical care, and public services. </a:t>
            </a:r>
          </a:p>
          <a:p>
            <a:endParaRPr lang="en-US" sz="2250" b="1" dirty="0">
              <a:solidFill>
                <a:srgbClr val="0A614E"/>
              </a:solidFill>
              <a:latin typeface="Arial" panose="020B0604020202020204" pitchFamily="34" charset="0"/>
              <a:cs typeface="Arial" panose="020B0604020202020204" pitchFamily="34" charset="0"/>
            </a:endParaRPr>
          </a:p>
          <a:p>
            <a:r>
              <a:rPr lang="en-US" sz="2250" b="1" dirty="0">
                <a:solidFill>
                  <a:srgbClr val="0A614E"/>
                </a:solidFill>
                <a:latin typeface="Arial" panose="020B0604020202020204" pitchFamily="34" charset="0"/>
                <a:cs typeface="Arial" panose="020B0604020202020204" pitchFamily="34" charset="0"/>
              </a:rPr>
              <a:t>The College ​graduates outstanding health professionals ​who address the health care needs of the people of Tennessee, provide leadership in the respective health professions, contribute to ​evidence-based practice through cutting edge research, and promote healthy lifestyles and lifelong learning. </a:t>
            </a:r>
            <a:br>
              <a:rPr lang="en-US" sz="2250" b="1" dirty="0">
                <a:solidFill>
                  <a:srgbClr val="0A614E"/>
                </a:solidFill>
                <a:latin typeface="Arial" panose="020B0604020202020204" pitchFamily="34" charset="0"/>
                <a:cs typeface="Arial" panose="020B0604020202020204" pitchFamily="34" charset="0"/>
              </a:rPr>
            </a:br>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br>
              <a:rPr lang="en-US" sz="2250" b="1" dirty="0">
                <a:solidFill>
                  <a:srgbClr val="0A614E"/>
                </a:solidFill>
                <a:latin typeface="Arial" panose="020B0604020202020204" pitchFamily="34" charset="0"/>
                <a:cs typeface="Arial" panose="020B0604020202020204" pitchFamily="34" charset="0"/>
              </a:rPr>
            </a:br>
            <a:endParaRPr lang="en-US" sz="2250" b="1" dirty="0">
              <a:solidFill>
                <a:srgbClr val="0A614E"/>
              </a:solidFill>
              <a:latin typeface="Arial" panose="020B0604020202020204" pitchFamily="34" charset="0"/>
              <a:cs typeface="Arial" panose="020B0604020202020204" pitchFamily="34" charset="0"/>
            </a:endParaRP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12755" y="101235"/>
            <a:ext cx="10348970" cy="868315"/>
          </a:xfrm>
          <a:prstGeom prst="rect">
            <a:avLst/>
          </a:prstGeom>
          <a:noFill/>
        </p:spPr>
        <p:txBody>
          <a:bodyPr wrap="square" rtlCol="0">
            <a:spAutoFit/>
          </a:bodyPr>
          <a:lstStyle/>
          <a:p>
            <a:pPr>
              <a:spcAft>
                <a:spcPts val="1125"/>
              </a:spcAft>
            </a:pPr>
            <a:r>
              <a:rPr lang="en-US" sz="2063" dirty="0">
                <a:solidFill>
                  <a:schemeClr val="bg1"/>
                </a:solidFill>
                <a:latin typeface="Arial" panose="020B0604020202020204" pitchFamily="34" charset="0"/>
                <a:cs typeface="Arial" panose="020B0604020202020204" pitchFamily="34" charset="0"/>
              </a:rPr>
              <a:t>Overview</a:t>
            </a:r>
          </a:p>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92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rand.uthsc.edu/wp-content/uploads/sites/5/2015/08/Slide1.jpg">
            <a:extLst>
              <a:ext uri="{FF2B5EF4-FFF2-40B4-BE49-F238E27FC236}">
                <a16:creationId xmlns:a16="http://schemas.microsoft.com/office/drawing/2014/main" id="{80B79630-D765-F544-84E6-751A78039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4" t="-9" r="-677" b="84231"/>
          <a:stretch/>
        </p:blipFill>
        <p:spPr bwMode="auto">
          <a:xfrm>
            <a:off x="0" y="27933"/>
            <a:ext cx="12284765" cy="1322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HP seal">
            <a:extLst>
              <a:ext uri="{FF2B5EF4-FFF2-40B4-BE49-F238E27FC236}">
                <a16:creationId xmlns:a16="http://schemas.microsoft.com/office/drawing/2014/main" id="{76CA3484-1E48-084C-B7F1-BABD2DAC72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05" b="16184"/>
          <a:stretch/>
        </p:blipFill>
        <p:spPr bwMode="auto">
          <a:xfrm>
            <a:off x="8520564" y="2856342"/>
            <a:ext cx="755412" cy="6669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62BEE3-9C49-2144-8A7A-0920C989FFF0}"/>
              </a:ext>
            </a:extLst>
          </p:cNvPr>
          <p:cNvSpPr txBox="1"/>
          <p:nvPr/>
        </p:nvSpPr>
        <p:spPr>
          <a:xfrm>
            <a:off x="8314021" y="3475942"/>
            <a:ext cx="1216167" cy="369332"/>
          </a:xfrm>
          <a:prstGeom prst="rect">
            <a:avLst/>
          </a:prstGeom>
          <a:noFill/>
        </p:spPr>
        <p:txBody>
          <a:bodyPr wrap="none" rtlCol="0">
            <a:spAutoFit/>
          </a:bodyPr>
          <a:lstStyle/>
          <a:p>
            <a:r>
              <a:rPr lang="en-US" dirty="0">
                <a:solidFill>
                  <a:srgbClr val="FF0000"/>
                </a:solidFill>
                <a:highlight>
                  <a:srgbClr val="FFFF00"/>
                </a:highlight>
              </a:rPr>
              <a:t>KNOXVILLE</a:t>
            </a:r>
          </a:p>
        </p:txBody>
      </p:sp>
      <p:sp>
        <p:nvSpPr>
          <p:cNvPr id="13" name="TextBox 12">
            <a:extLst>
              <a:ext uri="{FF2B5EF4-FFF2-40B4-BE49-F238E27FC236}">
                <a16:creationId xmlns:a16="http://schemas.microsoft.com/office/drawing/2014/main" id="{1EA5FFA0-02E4-3549-90F3-99132B7B7F0C}"/>
              </a:ext>
            </a:extLst>
          </p:cNvPr>
          <p:cNvSpPr txBox="1"/>
          <p:nvPr/>
        </p:nvSpPr>
        <p:spPr>
          <a:xfrm>
            <a:off x="-2410691" y="-1939636"/>
            <a:ext cx="184731" cy="369332"/>
          </a:xfrm>
          <a:prstGeom prst="rect">
            <a:avLst/>
          </a:prstGeom>
          <a:noFill/>
        </p:spPr>
        <p:txBody>
          <a:bodyPr wrap="none" rtlCol="0">
            <a:spAutoFit/>
          </a:bodyPr>
          <a:lstStyle/>
          <a:p>
            <a:endParaRPr lang="en-US" dirty="0"/>
          </a:p>
        </p:txBody>
      </p:sp>
      <p:pic>
        <p:nvPicPr>
          <p:cNvPr id="15" name="Picture 14" descr="A picture containing rug&#10;&#10;Description automatically generated">
            <a:extLst>
              <a:ext uri="{FF2B5EF4-FFF2-40B4-BE49-F238E27FC236}">
                <a16:creationId xmlns:a16="http://schemas.microsoft.com/office/drawing/2014/main" id="{FDA4F774-FCA2-F244-80F4-1109D9AB0265}"/>
              </a:ext>
            </a:extLst>
          </p:cNvPr>
          <p:cNvPicPr>
            <a:picLocks noChangeAspect="1"/>
          </p:cNvPicPr>
          <p:nvPr/>
        </p:nvPicPr>
        <p:blipFill>
          <a:blip r:embed="rId4"/>
          <a:stretch>
            <a:fillRect/>
          </a:stretch>
        </p:blipFill>
        <p:spPr>
          <a:xfrm>
            <a:off x="0" y="1307196"/>
            <a:ext cx="12192000" cy="4574610"/>
          </a:xfrm>
          <a:prstGeom prst="rect">
            <a:avLst/>
          </a:prstGeom>
        </p:spPr>
      </p:pic>
      <p:sp>
        <p:nvSpPr>
          <p:cNvPr id="17" name="TextBox 16">
            <a:extLst>
              <a:ext uri="{FF2B5EF4-FFF2-40B4-BE49-F238E27FC236}">
                <a16:creationId xmlns:a16="http://schemas.microsoft.com/office/drawing/2014/main" id="{176376EA-5CD3-C34A-A082-03410DF8EB02}"/>
              </a:ext>
            </a:extLst>
          </p:cNvPr>
          <p:cNvSpPr txBox="1"/>
          <p:nvPr/>
        </p:nvSpPr>
        <p:spPr>
          <a:xfrm>
            <a:off x="8692843" y="4377162"/>
            <a:ext cx="3671435" cy="1323439"/>
          </a:xfrm>
          <a:prstGeom prst="rect">
            <a:avLst/>
          </a:prstGeom>
          <a:noFill/>
        </p:spPr>
        <p:txBody>
          <a:bodyPr wrap="square" rtlCol="0">
            <a:spAutoFit/>
          </a:bodyPr>
          <a:lstStyle/>
          <a:p>
            <a:r>
              <a:rPr lang="en-US" sz="1600" dirty="0"/>
              <a:t>BS in Audiology and Speech Pathology</a:t>
            </a:r>
          </a:p>
          <a:p>
            <a:r>
              <a:rPr lang="en-US" sz="1600" dirty="0"/>
              <a:t>MS in Speech Pathology</a:t>
            </a:r>
          </a:p>
          <a:p>
            <a:r>
              <a:rPr lang="en-US" sz="1600" dirty="0" err="1"/>
              <a:t>AuD</a:t>
            </a:r>
            <a:r>
              <a:rPr lang="en-US" sz="1600" dirty="0"/>
              <a:t> – Clinical Doctorate In Audiology</a:t>
            </a:r>
          </a:p>
          <a:p>
            <a:r>
              <a:rPr lang="en-US" sz="1600" dirty="0"/>
              <a:t>PhD in Speech and Hearing Science</a:t>
            </a:r>
          </a:p>
          <a:p>
            <a:endParaRPr lang="en-US" sz="1600" dirty="0"/>
          </a:p>
        </p:txBody>
      </p:sp>
      <p:sp>
        <p:nvSpPr>
          <p:cNvPr id="20" name="TextBox 19">
            <a:extLst>
              <a:ext uri="{FF2B5EF4-FFF2-40B4-BE49-F238E27FC236}">
                <a16:creationId xmlns:a16="http://schemas.microsoft.com/office/drawing/2014/main" id="{8007C94A-6829-5041-A837-80DC643A61DE}"/>
              </a:ext>
            </a:extLst>
          </p:cNvPr>
          <p:cNvSpPr txBox="1"/>
          <p:nvPr/>
        </p:nvSpPr>
        <p:spPr>
          <a:xfrm>
            <a:off x="427128" y="5352359"/>
            <a:ext cx="1197135" cy="369332"/>
          </a:xfrm>
          <a:prstGeom prst="rect">
            <a:avLst/>
          </a:prstGeom>
          <a:noFill/>
        </p:spPr>
        <p:txBody>
          <a:bodyPr wrap="square" rtlCol="0">
            <a:spAutoFit/>
          </a:bodyPr>
          <a:lstStyle/>
          <a:p>
            <a:r>
              <a:rPr lang="en-US" b="1" dirty="0">
                <a:solidFill>
                  <a:srgbClr val="FF0000"/>
                </a:solidFill>
                <a:highlight>
                  <a:srgbClr val="FFFF00"/>
                </a:highlight>
              </a:rPr>
              <a:t>MEMPHIS</a:t>
            </a:r>
          </a:p>
        </p:txBody>
      </p:sp>
      <p:sp>
        <p:nvSpPr>
          <p:cNvPr id="22" name="TextBox 21">
            <a:extLst>
              <a:ext uri="{FF2B5EF4-FFF2-40B4-BE49-F238E27FC236}">
                <a16:creationId xmlns:a16="http://schemas.microsoft.com/office/drawing/2014/main" id="{B7EC342B-FB05-6E4A-B0E7-CD76CE2016B3}"/>
              </a:ext>
            </a:extLst>
          </p:cNvPr>
          <p:cNvSpPr txBox="1"/>
          <p:nvPr/>
        </p:nvSpPr>
        <p:spPr>
          <a:xfrm>
            <a:off x="8339793" y="3748285"/>
            <a:ext cx="1242776" cy="369332"/>
          </a:xfrm>
          <a:prstGeom prst="rect">
            <a:avLst/>
          </a:prstGeom>
          <a:noFill/>
        </p:spPr>
        <p:txBody>
          <a:bodyPr wrap="none" rtlCol="0">
            <a:spAutoFit/>
          </a:bodyPr>
          <a:lstStyle/>
          <a:p>
            <a:r>
              <a:rPr lang="en-US" b="1">
                <a:solidFill>
                  <a:srgbClr val="FF0000"/>
                </a:solidFill>
                <a:highlight>
                  <a:srgbClr val="FFFF00"/>
                </a:highlight>
              </a:rPr>
              <a:t>KNOXVILLE</a:t>
            </a:r>
          </a:p>
        </p:txBody>
      </p:sp>
      <p:pic>
        <p:nvPicPr>
          <p:cNvPr id="23" name="Picture 22" descr="A picture containing rug&#10;&#10;Description automatically generated">
            <a:extLst>
              <a:ext uri="{FF2B5EF4-FFF2-40B4-BE49-F238E27FC236}">
                <a16:creationId xmlns:a16="http://schemas.microsoft.com/office/drawing/2014/main" id="{ADC7A9E3-2CE3-AD46-AB54-2DADE9C9E25A}"/>
              </a:ext>
            </a:extLst>
          </p:cNvPr>
          <p:cNvPicPr>
            <a:picLocks noChangeAspect="1"/>
          </p:cNvPicPr>
          <p:nvPr/>
        </p:nvPicPr>
        <p:blipFill rotWithShape="1">
          <a:blip r:embed="rId4"/>
          <a:srcRect l="1733" t="10335" r="2098" b="83844"/>
          <a:stretch/>
        </p:blipFill>
        <p:spPr>
          <a:xfrm>
            <a:off x="-1" y="5881806"/>
            <a:ext cx="12192001" cy="952066"/>
          </a:xfrm>
          <a:prstGeom prst="rect">
            <a:avLst/>
          </a:prstGeom>
        </p:spPr>
      </p:pic>
      <p:sp>
        <p:nvSpPr>
          <p:cNvPr id="25" name="Rectangle 24">
            <a:extLst>
              <a:ext uri="{FF2B5EF4-FFF2-40B4-BE49-F238E27FC236}">
                <a16:creationId xmlns:a16="http://schemas.microsoft.com/office/drawing/2014/main" id="{39E11309-1904-834C-AE1D-9B54C50EBB17}"/>
              </a:ext>
            </a:extLst>
          </p:cNvPr>
          <p:cNvSpPr/>
          <p:nvPr/>
        </p:nvSpPr>
        <p:spPr>
          <a:xfrm>
            <a:off x="9812490" y="3541290"/>
            <a:ext cx="2441444" cy="707886"/>
          </a:xfrm>
          <a:prstGeom prst="rect">
            <a:avLst/>
          </a:prstGeom>
        </p:spPr>
        <p:txBody>
          <a:bodyPr wrap="square">
            <a:spAutoFit/>
          </a:bodyPr>
          <a:lstStyle/>
          <a:p>
            <a:r>
              <a:rPr lang="en-US" sz="2000" b="1">
                <a:latin typeface="Calibri" panose="020F0502020204030204" pitchFamily="34" charset="0"/>
                <a:ea typeface="Calibri" panose="020F0502020204030204" pitchFamily="34" charset="0"/>
                <a:cs typeface="Times New Roman" panose="02020603050405020304" pitchFamily="18" charset="0"/>
              </a:rPr>
              <a:t>Dept of Audiology &amp; Speech Pathology</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98DC8512-153D-2541-9D0B-808D4786906A}"/>
              </a:ext>
            </a:extLst>
          </p:cNvPr>
          <p:cNvSpPr/>
          <p:nvPr/>
        </p:nvSpPr>
        <p:spPr>
          <a:xfrm>
            <a:off x="347782" y="3652186"/>
            <a:ext cx="2746066" cy="369332"/>
          </a:xfrm>
          <a:prstGeom prst="rect">
            <a:avLst/>
          </a:prstGeom>
          <a:solidFill>
            <a:schemeClr val="bg1"/>
          </a:solidFill>
        </p:spPr>
        <p:txBody>
          <a:bodyPr wrap="square">
            <a:spAutoFit/>
          </a:bodyPr>
          <a:lstStyle/>
          <a:p>
            <a:pPr algn="ctr"/>
            <a:r>
              <a:rPr lang="en-US" b="1">
                <a:latin typeface="Calibri" panose="020F0502020204030204" pitchFamily="34" charset="0"/>
                <a:ea typeface="Calibri" panose="020F0502020204030204" pitchFamily="34" charset="0"/>
                <a:cs typeface="Times New Roman" panose="02020603050405020304" pitchFamily="18" charset="0"/>
              </a:rPr>
              <a:t>Dept of Physical Therapy</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361A1D01-C125-B043-B54C-D62C71C15944}"/>
              </a:ext>
            </a:extLst>
          </p:cNvPr>
          <p:cNvSpPr/>
          <p:nvPr/>
        </p:nvSpPr>
        <p:spPr>
          <a:xfrm>
            <a:off x="347782" y="4028331"/>
            <a:ext cx="2746065" cy="438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spcBef>
                <a:spcPts val="0"/>
              </a:spcBef>
              <a:spcAft>
                <a:spcPts val="0"/>
              </a:spcAft>
              <a:buFont typeface="Arial" panose="020B0604020202020204" pitchFamily="34" charset="0"/>
              <a:buChar char="•"/>
            </a:pPr>
            <a:r>
              <a:rPr lang="en-US" sz="1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DPT, Doctorate of Physical Therapy</a:t>
            </a:r>
            <a:endParaRPr lang="en-US" sz="16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6326A49A-C6F9-A140-8687-16A009D3F34A}"/>
              </a:ext>
            </a:extLst>
          </p:cNvPr>
          <p:cNvSpPr/>
          <p:nvPr/>
        </p:nvSpPr>
        <p:spPr>
          <a:xfrm>
            <a:off x="8692843" y="4136591"/>
            <a:ext cx="2694392" cy="338554"/>
          </a:xfrm>
          <a:prstGeom prst="rect">
            <a:avLst/>
          </a:prstGeom>
        </p:spPr>
        <p:txBody>
          <a:bodyPr wrap="none">
            <a:spAutoFit/>
          </a:bodyPr>
          <a:lstStyle/>
          <a:p>
            <a:r>
              <a:rPr lang="en-US" sz="1600" b="1">
                <a:latin typeface="Calibri" panose="020F0502020204030204" pitchFamily="34" charset="0"/>
                <a:ea typeface="Calibri" panose="020F0502020204030204" pitchFamily="34" charset="0"/>
                <a:cs typeface="Times New Roman" panose="02020603050405020304" pitchFamily="18" charset="0"/>
              </a:rPr>
              <a:t>Programs in: Audiology &amp; SLP</a:t>
            </a:r>
            <a:endParaRPr lang="en-US" sz="1600"/>
          </a:p>
        </p:txBody>
      </p:sp>
      <p:sp>
        <p:nvSpPr>
          <p:cNvPr id="31" name="Rectangle 30">
            <a:extLst>
              <a:ext uri="{FF2B5EF4-FFF2-40B4-BE49-F238E27FC236}">
                <a16:creationId xmlns:a16="http://schemas.microsoft.com/office/drawing/2014/main" id="{DF52CE87-1CC3-5B4B-99AC-1BB74A9C2F48}"/>
              </a:ext>
            </a:extLst>
          </p:cNvPr>
          <p:cNvSpPr/>
          <p:nvPr/>
        </p:nvSpPr>
        <p:spPr>
          <a:xfrm>
            <a:off x="2288247" y="4619337"/>
            <a:ext cx="2313732" cy="646331"/>
          </a:xfrm>
          <a:prstGeom prst="rect">
            <a:avLst/>
          </a:prstGeom>
          <a:solidFill>
            <a:schemeClr val="bg1"/>
          </a:solidFill>
        </p:spPr>
        <p:txBody>
          <a:bodyPr wrap="square">
            <a:spAutoFit/>
          </a:bodyPr>
          <a:lstStyle/>
          <a:p>
            <a:pPr algn="ctr"/>
            <a:r>
              <a:rPr lang="en-US" b="1">
                <a:latin typeface="Calibri" panose="020F0502020204030204" pitchFamily="34" charset="0"/>
                <a:ea typeface="Calibri" panose="020F0502020204030204" pitchFamily="34" charset="0"/>
                <a:cs typeface="Times New Roman" panose="02020603050405020304" pitchFamily="18" charset="0"/>
              </a:rPr>
              <a:t>Dept of Occupational Therapy</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59FA04CA-74ED-8947-9305-C98D664A33E2}"/>
              </a:ext>
            </a:extLst>
          </p:cNvPr>
          <p:cNvSpPr/>
          <p:nvPr/>
        </p:nvSpPr>
        <p:spPr>
          <a:xfrm>
            <a:off x="2288248" y="5209109"/>
            <a:ext cx="2313732" cy="438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spcBef>
                <a:spcPts val="0"/>
              </a:spcBef>
              <a:spcAft>
                <a:spcPts val="0"/>
              </a:spcAft>
              <a:buFont typeface="Arial" panose="020B0604020202020204" pitchFamily="34" charset="0"/>
              <a:buChar char="•"/>
            </a:pPr>
            <a:r>
              <a:rPr lang="en-US" sz="1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MOT, Master of  Occupational Therapy</a:t>
            </a:r>
            <a:endParaRPr lang="en-US" sz="16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D1AA55C8-EF1E-F448-931E-F5A94ACBE84A}"/>
              </a:ext>
            </a:extLst>
          </p:cNvPr>
          <p:cNvSpPr/>
          <p:nvPr/>
        </p:nvSpPr>
        <p:spPr>
          <a:xfrm>
            <a:off x="1462066" y="1628339"/>
            <a:ext cx="5737420" cy="400110"/>
          </a:xfrm>
          <a:prstGeom prst="rect">
            <a:avLst/>
          </a:prstGeom>
          <a:solidFill>
            <a:schemeClr val="bg1"/>
          </a:solidFill>
        </p:spPr>
        <p:txBody>
          <a:bodyPr wrap="square">
            <a:spAutoFit/>
          </a:bodyPr>
          <a:lstStyle/>
          <a:p>
            <a:pPr algn="ctr"/>
            <a:r>
              <a:rPr lang="en-US" sz="2000" b="1">
                <a:latin typeface="Calibri" panose="020F0502020204030204" pitchFamily="34" charset="0"/>
                <a:ea typeface="Calibri" panose="020F0502020204030204" pitchFamily="34" charset="0"/>
                <a:cs typeface="Times New Roman" panose="02020603050405020304" pitchFamily="18" charset="0"/>
              </a:rPr>
              <a:t>Dept of Diagnostic and Health Sciences</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E7E5EF02-1187-C04A-9649-991FD31870D4}"/>
              </a:ext>
            </a:extLst>
          </p:cNvPr>
          <p:cNvSpPr/>
          <p:nvPr/>
        </p:nvSpPr>
        <p:spPr>
          <a:xfrm>
            <a:off x="1487838" y="1991393"/>
            <a:ext cx="5737421" cy="923330"/>
          </a:xfrm>
          <a:prstGeom prst="rect">
            <a:avLst/>
          </a:prstGeom>
          <a:solidFill>
            <a:schemeClr val="bg1"/>
          </a:solidFill>
        </p:spPr>
        <p:txBody>
          <a:bodyPr wrap="square">
            <a:spAutoFit/>
          </a:bodyPr>
          <a:lstStyle/>
          <a:p>
            <a:r>
              <a:rPr lang="en-US" b="1">
                <a:latin typeface="Calibri" panose="020F0502020204030204" pitchFamily="34" charset="0"/>
                <a:ea typeface="Calibri" panose="020F0502020204030204" pitchFamily="34" charset="0"/>
                <a:cs typeface="Times New Roman" panose="02020603050405020304" pitchFamily="18" charset="0"/>
              </a:rPr>
              <a:t>Programs in: Cytotechnology &amp; Histotechnology, Medical Laboratory Sciences, Health Informatics and Information Management (HIIM)</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81764AEA-F7D9-1F43-B45D-86FC4EE90D6A}"/>
              </a:ext>
            </a:extLst>
          </p:cNvPr>
          <p:cNvSpPr/>
          <p:nvPr/>
        </p:nvSpPr>
        <p:spPr>
          <a:xfrm>
            <a:off x="1503859" y="2833780"/>
            <a:ext cx="5747172" cy="2862322"/>
          </a:xfrm>
          <a:prstGeom prst="rect">
            <a:avLst/>
          </a:prstGeom>
          <a:solidFill>
            <a:schemeClr val="bg1"/>
          </a:solidFill>
        </p:spPr>
        <p:txBody>
          <a:bodyPr wrap="square">
            <a:spAutoFit/>
          </a:bodyPr>
          <a:lstStyle/>
          <a:p>
            <a:pPr marL="342900" marR="0" lvl="0" indent="-342900">
              <a:spcBef>
                <a:spcPts val="0"/>
              </a:spcBef>
              <a:spcAft>
                <a:spcPts val="0"/>
              </a:spcAft>
              <a:buFont typeface="Symbol" pitchFamily="2"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MS, Master of Cytopathology Practice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BS, in MLS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MS in CLS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MS,  HIIM (entry level and post graduate tracks)</a:t>
            </a:r>
          </a:p>
          <a:p>
            <a:pPr marL="342900" marR="0" lvl="0" indent="-342900">
              <a:spcBef>
                <a:spcPts val="0"/>
              </a:spcBef>
              <a:spcAft>
                <a:spcPts val="0"/>
              </a:spcAft>
              <a:buFont typeface="Symbol" pitchFamily="2" charset="2"/>
              <a:buChar char=""/>
            </a:pP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MS, Pathology Assistant (2022)</a:t>
            </a:r>
          </a:p>
          <a:p>
            <a:pPr marL="342900" marR="0" lvl="0" indent="-342900">
              <a:spcBef>
                <a:spcPts val="0"/>
              </a:spcBef>
              <a:spcAft>
                <a:spcPts val="0"/>
              </a:spcAft>
              <a:buFont typeface="Symbol" pitchFamily="2" charset="2"/>
              <a:buChar char=""/>
            </a:pP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BS, Human Health Sciences (2022)</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PharmD/MHIIM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Certificates in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Histotechnology</a:t>
            </a:r>
            <a:r>
              <a:rPr lang="en-US" dirty="0">
                <a:latin typeface="Times New Roman" panose="02020603050405020304" pitchFamily="18" charset="0"/>
                <a:ea typeface="Times New Roman" panose="02020603050405020304" pitchFamily="18" charset="0"/>
                <a:cs typeface="Times New Roman" panose="02020603050405020304" pitchFamily="18" charset="0"/>
              </a:rPr>
              <a:t>, Clinical Chemistry, Clinical Microbiology, Telemedicine, HIIM</a:t>
            </a:r>
          </a:p>
          <a:p>
            <a:pPr marL="342900" marR="0" lvl="0" indent="-342900">
              <a:spcBef>
                <a:spcPts val="0"/>
              </a:spcBef>
              <a:spcAft>
                <a:spcPts val="0"/>
              </a:spcAft>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55E2F48-D10F-DD41-8D67-7D690426C563}"/>
              </a:ext>
            </a:extLst>
          </p:cNvPr>
          <p:cNvSpPr txBox="1"/>
          <p:nvPr/>
        </p:nvSpPr>
        <p:spPr>
          <a:xfrm>
            <a:off x="2506213" y="6065148"/>
            <a:ext cx="6186630" cy="523220"/>
          </a:xfrm>
          <a:prstGeom prst="rect">
            <a:avLst/>
          </a:prstGeom>
          <a:noFill/>
        </p:spPr>
        <p:txBody>
          <a:bodyPr wrap="none" rtlCol="0">
            <a:spAutoFit/>
          </a:bodyPr>
          <a:lstStyle/>
          <a:p>
            <a:r>
              <a:rPr lang="en-US" sz="2800"/>
              <a:t>	COLLEGE OF HEALTH PROFESSIONS</a:t>
            </a:r>
          </a:p>
        </p:txBody>
      </p:sp>
      <p:sp>
        <p:nvSpPr>
          <p:cNvPr id="26" name="Rectangle 25">
            <a:extLst>
              <a:ext uri="{FF2B5EF4-FFF2-40B4-BE49-F238E27FC236}">
                <a16:creationId xmlns:a16="http://schemas.microsoft.com/office/drawing/2014/main" id="{20FADC1D-431E-5A4B-983D-742A6C17B28E}"/>
              </a:ext>
            </a:extLst>
          </p:cNvPr>
          <p:cNvSpPr/>
          <p:nvPr/>
        </p:nvSpPr>
        <p:spPr>
          <a:xfrm>
            <a:off x="7582012" y="2554941"/>
            <a:ext cx="4460956" cy="523220"/>
          </a:xfrm>
          <a:prstGeom prst="rect">
            <a:avLst/>
          </a:prstGeom>
          <a:solidFill>
            <a:schemeClr val="bg1"/>
          </a:solidFill>
        </p:spPr>
        <p:txBody>
          <a:bodyPr wrap="square">
            <a:spAutoFit/>
          </a:bodyPr>
          <a:lstStyle/>
          <a:p>
            <a:pPr marL="342900" marR="0" lvl="0" indent="-342900">
              <a:spcBef>
                <a:spcPts val="0"/>
              </a:spcBef>
              <a:spcAft>
                <a:spcPts val="0"/>
              </a:spcAft>
              <a:buFont typeface="Symbol" pitchFamily="2" charset="2"/>
              <a:buChar char=""/>
            </a:pPr>
            <a:r>
              <a:rPr lang="en-US" sz="1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DPT expansion ~40 students (target for 2024)</a:t>
            </a:r>
          </a:p>
          <a:p>
            <a:pPr marL="342900" marR="0" lvl="0" indent="-342900">
              <a:spcBef>
                <a:spcPts val="0"/>
              </a:spcBef>
              <a:spcAft>
                <a:spcPts val="0"/>
              </a:spcAft>
              <a:buFont typeface="Symbol" pitchFamily="2" charset="2"/>
              <a:buChar char=""/>
            </a:pPr>
            <a:r>
              <a:rPr lang="en-US" sz="1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OTD  (accreditation target, 2026)</a:t>
            </a:r>
            <a:endParaRPr lang="en-US" sz="1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7BEBFF06-E5A6-E747-82AA-CF6CE0973666}"/>
              </a:ext>
            </a:extLst>
          </p:cNvPr>
          <p:cNvPicPr>
            <a:picLocks noChangeAspect="1"/>
          </p:cNvPicPr>
          <p:nvPr/>
        </p:nvPicPr>
        <p:blipFill>
          <a:blip r:embed="rId5"/>
          <a:stretch>
            <a:fillRect/>
          </a:stretch>
        </p:blipFill>
        <p:spPr>
          <a:xfrm>
            <a:off x="513184" y="4466470"/>
            <a:ext cx="982665" cy="928954"/>
          </a:xfrm>
          <a:prstGeom prst="rect">
            <a:avLst/>
          </a:prstGeom>
        </p:spPr>
      </p:pic>
      <p:pic>
        <p:nvPicPr>
          <p:cNvPr id="30" name="Picture 29">
            <a:extLst>
              <a:ext uri="{FF2B5EF4-FFF2-40B4-BE49-F238E27FC236}">
                <a16:creationId xmlns:a16="http://schemas.microsoft.com/office/drawing/2014/main" id="{8AF3EEBE-6F2E-5D4E-B8B2-4DC24E25C60F}"/>
              </a:ext>
            </a:extLst>
          </p:cNvPr>
          <p:cNvPicPr>
            <a:picLocks noChangeAspect="1"/>
          </p:cNvPicPr>
          <p:nvPr/>
        </p:nvPicPr>
        <p:blipFill>
          <a:blip r:embed="rId5"/>
          <a:stretch>
            <a:fillRect/>
          </a:stretch>
        </p:blipFill>
        <p:spPr>
          <a:xfrm>
            <a:off x="8468183" y="3080504"/>
            <a:ext cx="833565" cy="715084"/>
          </a:xfrm>
          <a:prstGeom prst="rect">
            <a:avLst/>
          </a:prstGeom>
        </p:spPr>
      </p:pic>
    </p:spTree>
    <p:extLst>
      <p:ext uri="{BB962C8B-B14F-4D97-AF65-F5344CB8AC3E}">
        <p14:creationId xmlns:p14="http://schemas.microsoft.com/office/powerpoint/2010/main" val="29938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dissolve">
                                      <p:cBhvr>
                                        <p:cTn id="33" dur="500"/>
                                        <p:tgtEl>
                                          <p:spTgt spid="1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animEffect transition="in" filter="dissolve">
                                      <p:cBhvr>
                                        <p:cTn id="38" dur="500"/>
                                        <p:tgtEl>
                                          <p:spTgt spid="1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dissolve">
                                      <p:cBhvr>
                                        <p:cTn id="43" dur="500"/>
                                        <p:tgtEl>
                                          <p:spTgt spid="1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7">
                                            <p:txEl>
                                              <p:pRg st="3" end="3"/>
                                            </p:txEl>
                                          </p:spTgt>
                                        </p:tgtEl>
                                        <p:attrNameLst>
                                          <p:attrName>style.visibility</p:attrName>
                                        </p:attrNameLst>
                                      </p:cBhvr>
                                      <p:to>
                                        <p:strVal val="visible"/>
                                      </p:to>
                                    </p:set>
                                    <p:animEffect transition="in" filter="dissolve">
                                      <p:cBhvr>
                                        <p:cTn id="48" dur="500"/>
                                        <p:tgtEl>
                                          <p:spTgt spid="1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7">
                                            <p:txEl>
                                              <p:pRg st="1" end="1"/>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7">
                                            <p:txEl>
                                              <p:pRg st="2" end="2"/>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7">
                                            <p:txEl>
                                              <p:pRg st="3" end="3"/>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dissolve">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3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36"/>
                                        </p:tgtEl>
                                        <p:attrNameLst>
                                          <p:attrName>style.visibility</p:attrName>
                                        </p:attrNameLst>
                                      </p:cBhvr>
                                      <p:to>
                                        <p:strVal val="hidden"/>
                                      </p:to>
                                    </p:set>
                                  </p:childTnLst>
                                </p:cTn>
                              </p:par>
                              <p:par>
                                <p:cTn id="82" presetID="5" presetClass="entr" presetSubtype="1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checkerboard(across)">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dissolv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27"/>
                                        </p:tgtEl>
                                        <p:attrNameLst>
                                          <p:attrName>style.visibility</p:attrName>
                                        </p:attrNameLst>
                                      </p:cBhvr>
                                      <p:to>
                                        <p:strVal val="hidden"/>
                                      </p:to>
                                    </p:set>
                                  </p:childTnLst>
                                </p:cTn>
                              </p:par>
                              <p:par>
                                <p:cTn id="94" presetID="5" presetClass="entr" presetSubtype="1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checkerboard(across)">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dissolve">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dissolve">
                                      <p:cBhvr>
                                        <p:cTn id="1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p:bldP spid="20" grpId="0"/>
      <p:bldP spid="22" grpId="0"/>
      <p:bldP spid="25" grpId="0"/>
      <p:bldP spid="28" grpId="0" animBg="1"/>
      <p:bldP spid="27" grpId="0" animBg="1"/>
      <p:bldP spid="27" grpId="1" animBg="1"/>
      <p:bldP spid="29" grpId="0"/>
      <p:bldP spid="29" grpId="1"/>
      <p:bldP spid="31" grpId="0" animBg="1"/>
      <p:bldP spid="32" grpId="0" animBg="1"/>
      <p:bldP spid="32" grpId="1" animBg="1"/>
      <p:bldP spid="35" grpId="0" animBg="1"/>
      <p:bldP spid="33" grpId="0" animBg="1"/>
      <p:bldP spid="33" grpId="1" animBg="1"/>
      <p:bldP spid="36" grpId="0" animBg="1"/>
      <p:bldP spid="36"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73041"/>
            <a:ext cx="12314664" cy="7332823"/>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181801" y="1198298"/>
            <a:ext cx="10348970" cy="6581289"/>
          </a:xfrm>
          <a:prstGeom prst="rect">
            <a:avLst/>
          </a:prstGeom>
          <a:noFill/>
        </p:spPr>
        <p:txBody>
          <a:bodyPr wrap="square" rtlCol="0">
            <a:spAutoFit/>
          </a:bodyPr>
          <a:lstStyle/>
          <a:p>
            <a:pPr algn="ctr">
              <a:spcAft>
                <a:spcPts val="1125"/>
              </a:spcAft>
            </a:pPr>
            <a:r>
              <a:rPr lang="en-US" sz="3000" b="1">
                <a:solidFill>
                  <a:srgbClr val="F59331"/>
                </a:solidFill>
                <a:latin typeface="Arial Black" panose="020B0604020202020204" pitchFamily="34" charset="0"/>
                <a:cs typeface="Arial Black" panose="020B0604020202020204" pitchFamily="34" charset="0"/>
              </a:rPr>
              <a:t>Accredited Programs</a:t>
            </a:r>
            <a:endParaRPr lang="en-US" sz="2250" b="1">
              <a:solidFill>
                <a:srgbClr val="0A614E"/>
              </a:solidFill>
              <a:latin typeface="Arial" panose="020B0604020202020204" pitchFamily="34" charset="0"/>
              <a:cs typeface="Arial" panose="020B0604020202020204" pitchFamily="34" charset="0"/>
            </a:endParaRP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AuD Degree Program in Audiology</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MS Degree Program in Speech-Language Pathology</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Cytotechnology Curriculum of Master of Cytopathology Practice Degree Program</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Histotechnology Curriculum of Master of Cytopathology Practice Degree Program</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MS, Medical Laboratory Science</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MS, Health Information Management</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Post-graduate Health Information Management Program</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MOT, Occupational Therapy Program</a:t>
            </a:r>
          </a:p>
          <a:p>
            <a:pPr marL="457200" indent="-457200">
              <a:buFont typeface="+mj-lt"/>
              <a:buAutoNum type="arabicPeriod"/>
            </a:pPr>
            <a:r>
              <a:rPr lang="en-US" sz="2250">
                <a:solidFill>
                  <a:srgbClr val="0A614E"/>
                </a:solidFill>
                <a:latin typeface="Arial" panose="020B0604020202020204" pitchFamily="34" charset="0"/>
                <a:cs typeface="Arial" panose="020B0604020202020204" pitchFamily="34" charset="0"/>
              </a:rPr>
              <a:t>DPT, Physical Therapy Program</a:t>
            </a:r>
          </a:p>
          <a:p>
            <a:endParaRPr lang="en-US" sz="2250" b="1">
              <a:solidFill>
                <a:srgbClr val="0A614E"/>
              </a:solidFill>
              <a:latin typeface="Arial" panose="020B0604020202020204" pitchFamily="34" charset="0"/>
              <a:cs typeface="Arial" panose="020B0604020202020204" pitchFamily="34" charset="0"/>
            </a:endParaRPr>
          </a:p>
          <a:p>
            <a:br>
              <a:rPr lang="en-US" sz="2250" b="1">
                <a:solidFill>
                  <a:srgbClr val="0A614E"/>
                </a:solidFill>
                <a:latin typeface="Arial" panose="020B0604020202020204" pitchFamily="34" charset="0"/>
                <a:cs typeface="Arial" panose="020B0604020202020204" pitchFamily="34" charset="0"/>
              </a:rPr>
            </a:br>
            <a:br>
              <a:rPr lang="en-US" sz="2250" b="1">
                <a:solidFill>
                  <a:srgbClr val="0A614E"/>
                </a:solidFill>
                <a:latin typeface="Arial" panose="020B0604020202020204" pitchFamily="34" charset="0"/>
                <a:cs typeface="Arial" panose="020B0604020202020204" pitchFamily="34" charset="0"/>
              </a:rPr>
            </a:br>
            <a:r>
              <a:rPr lang="en-US" sz="2250" b="1">
                <a:solidFill>
                  <a:srgbClr val="0A614E"/>
                </a:solidFill>
                <a:latin typeface="Arial" panose="020B0604020202020204" pitchFamily="34" charset="0"/>
                <a:cs typeface="Arial" panose="020B0604020202020204" pitchFamily="34" charset="0"/>
              </a:rPr>
              <a:t> </a:t>
            </a:r>
            <a:br>
              <a:rPr lang="en-US" sz="2250" b="1">
                <a:solidFill>
                  <a:srgbClr val="0A614E"/>
                </a:solidFill>
                <a:latin typeface="Arial" panose="020B0604020202020204" pitchFamily="34" charset="0"/>
                <a:cs typeface="Arial" panose="020B0604020202020204" pitchFamily="34" charset="0"/>
              </a:rPr>
            </a:br>
            <a:endParaRPr lang="en-US" sz="2250" b="1">
              <a:solidFill>
                <a:srgbClr val="0A614E"/>
              </a:solidFill>
              <a:latin typeface="Arial" panose="020B0604020202020204" pitchFamily="34" charset="0"/>
              <a:cs typeface="Arial" panose="020B0604020202020204" pitchFamily="34" charset="0"/>
            </a:endParaRPr>
          </a:p>
          <a:p>
            <a:pPr>
              <a:spcAft>
                <a:spcPts val="1125"/>
              </a:spcAft>
            </a:pPr>
            <a:r>
              <a:rPr lang="en-US" sz="2250" b="1">
                <a:solidFill>
                  <a:schemeClr val="tx1">
                    <a:lumMod val="50000"/>
                    <a:lumOff val="50000"/>
                  </a:schemeClr>
                </a:solidFill>
                <a:latin typeface="Arial" panose="020B0604020202020204" pitchFamily="34" charset="0"/>
                <a:cs typeface="Arial" panose="020B0604020202020204" pitchFamily="34" charset="0"/>
              </a:rPr>
              <a:t>	</a:t>
            </a:r>
            <a:endParaRPr lang="en-US" sz="1875">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22664" y="129807"/>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Overview</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910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27097"/>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1170356" y="1183028"/>
            <a:ext cx="10348970" cy="6396623"/>
          </a:xfrm>
          <a:prstGeom prst="rect">
            <a:avLst/>
          </a:prstGeom>
          <a:noFill/>
        </p:spPr>
        <p:txBody>
          <a:bodyPr wrap="square" rtlCol="0">
            <a:spAutoFit/>
          </a:bodyPr>
          <a:lstStyle/>
          <a:p>
            <a:pPr algn="ctr">
              <a:spcAft>
                <a:spcPts val="1125"/>
              </a:spcAft>
            </a:pPr>
            <a:r>
              <a:rPr lang="en-US" sz="3000" b="1" u="sng" dirty="0">
                <a:solidFill>
                  <a:srgbClr val="F59331"/>
                </a:solidFill>
                <a:latin typeface="Arial Black" panose="020B0604020202020204" pitchFamily="34" charset="0"/>
                <a:cs typeface="Arial Black" panose="020B0604020202020204" pitchFamily="34" charset="0"/>
              </a:rPr>
              <a:t>History</a:t>
            </a:r>
          </a:p>
          <a:p>
            <a:r>
              <a:rPr lang="en-US" sz="2250" b="1" u="sng" dirty="0">
                <a:solidFill>
                  <a:srgbClr val="0A614E"/>
                </a:solidFill>
                <a:latin typeface="Arial" panose="020B0604020202020204" pitchFamily="34" charset="0"/>
                <a:cs typeface="Arial" panose="020B0604020202020204" pitchFamily="34" charset="0"/>
              </a:rPr>
              <a:t>1972 	the College was founded as the </a:t>
            </a:r>
            <a:r>
              <a:rPr lang="en-US" sz="2250" b="1" i="1" u="sng" dirty="0">
                <a:solidFill>
                  <a:srgbClr val="0A614E"/>
                </a:solidFill>
                <a:latin typeface="Arial" panose="020B0604020202020204" pitchFamily="34" charset="0"/>
                <a:cs typeface="Arial" panose="020B0604020202020204" pitchFamily="34" charset="0"/>
              </a:rPr>
              <a:t>College of Community and Allied Health Professions</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a:t>
            </a:r>
            <a:r>
              <a:rPr lang="en-US" sz="2400" dirty="0"/>
              <a:t>aboratory sciences (which included programs in medical technology, cytotechnology, </a:t>
            </a:r>
            <a:r>
              <a:rPr lang="en-US" sz="2400" dirty="0" err="1"/>
              <a:t>histotechnology</a:t>
            </a:r>
            <a:r>
              <a:rPr lang="en-US" sz="2400" dirty="0"/>
              <a:t> and blood banking) </a:t>
            </a:r>
          </a:p>
          <a:p>
            <a:pPr marL="1257300" lvl="2" indent="-342900">
              <a:buFont typeface="Arial" panose="020B0604020202020204" pitchFamily="34" charset="0"/>
              <a:buChar char="•"/>
            </a:pPr>
            <a:r>
              <a:rPr lang="en-US" sz="2400" dirty="0"/>
              <a:t>Dental hygiene</a:t>
            </a:r>
          </a:p>
          <a:p>
            <a:pPr marL="1257300" lvl="2" indent="-342900">
              <a:buFont typeface="Arial" panose="020B0604020202020204" pitchFamily="34" charset="0"/>
              <a:buChar char="•"/>
            </a:pPr>
            <a:r>
              <a:rPr lang="en-US" sz="2400" dirty="0"/>
              <a:t>Medical record administration (now health informatics and information management)- came from Baptist Memorial Hospital </a:t>
            </a:r>
          </a:p>
          <a:p>
            <a:pPr marL="1257300" lvl="2" indent="-342900">
              <a:buFont typeface="Arial" panose="020B0604020202020204" pitchFamily="34" charset="0"/>
              <a:buChar char="•"/>
            </a:pPr>
            <a:r>
              <a:rPr lang="en-US" sz="2400" dirty="0"/>
              <a:t>Physical therapy</a:t>
            </a:r>
          </a:p>
          <a:p>
            <a:pPr marL="1257300" lvl="2" indent="-342900">
              <a:buFont typeface="Arial" panose="020B0604020202020204" pitchFamily="34" charset="0"/>
              <a:buChar char="•"/>
            </a:pPr>
            <a:r>
              <a:rPr lang="en-US" sz="2400" dirty="0"/>
              <a:t>Radiologic technology</a:t>
            </a:r>
          </a:p>
          <a:p>
            <a:pPr lvl="2"/>
            <a:endParaRPr lang="en-US" sz="2250" b="1" dirty="0">
              <a:solidFill>
                <a:srgbClr val="0A614E"/>
              </a:solidFill>
              <a:latin typeface="Arial" panose="020B0604020202020204" pitchFamily="34" charset="0"/>
              <a:cs typeface="Arial" panose="020B0604020202020204" pitchFamily="34" charset="0"/>
            </a:endParaRPr>
          </a:p>
          <a:p>
            <a:r>
              <a:rPr lang="en-US" sz="2250" b="1" u="sng" dirty="0">
                <a:solidFill>
                  <a:schemeClr val="accent6">
                    <a:lumMod val="50000"/>
                  </a:schemeClr>
                </a:solidFill>
                <a:latin typeface="Arial" panose="020B0604020202020204" pitchFamily="34" charset="0"/>
                <a:cs typeface="Arial" panose="020B0604020202020204" pitchFamily="34" charset="0"/>
              </a:rPr>
              <a:t>1985 	Renamed the </a:t>
            </a:r>
            <a:r>
              <a:rPr lang="en-US" sz="2250" b="1" i="1" u="sng" dirty="0">
                <a:solidFill>
                  <a:schemeClr val="accent6">
                    <a:lumMod val="50000"/>
                  </a:schemeClr>
                </a:solidFill>
                <a:latin typeface="Arial" panose="020B0604020202020204" pitchFamily="34" charset="0"/>
                <a:cs typeface="Arial" panose="020B0604020202020204" pitchFamily="34" charset="0"/>
              </a:rPr>
              <a:t>College of Allied Health Scie</a:t>
            </a:r>
            <a:r>
              <a:rPr lang="en-US" sz="2250" b="1" u="sng" dirty="0">
                <a:solidFill>
                  <a:schemeClr val="accent6">
                    <a:lumMod val="50000"/>
                  </a:schemeClr>
                </a:solidFill>
                <a:latin typeface="Arial" panose="020B0604020202020204" pitchFamily="34" charset="0"/>
                <a:cs typeface="Arial" panose="020B0604020202020204" pitchFamily="34" charset="0"/>
              </a:rPr>
              <a:t>nce</a:t>
            </a:r>
          </a:p>
          <a:p>
            <a:br>
              <a:rPr lang="en-US" sz="2250" b="1" dirty="0">
                <a:solidFill>
                  <a:srgbClr val="0A614E"/>
                </a:solidFill>
                <a:latin typeface="Arial" panose="020B0604020202020204" pitchFamily="34" charset="0"/>
                <a:cs typeface="Arial" panose="020B0604020202020204" pitchFamily="34" charset="0"/>
              </a:rPr>
            </a:br>
            <a:br>
              <a:rPr lang="en-US" sz="2250" b="1" dirty="0">
                <a:solidFill>
                  <a:srgbClr val="0A614E"/>
                </a:solidFill>
                <a:latin typeface="Arial" panose="020B0604020202020204" pitchFamily="34" charset="0"/>
                <a:cs typeface="Arial" panose="020B0604020202020204" pitchFamily="34" charset="0"/>
              </a:rPr>
            </a:br>
            <a:r>
              <a:rPr lang="en-US" sz="2250" b="1" dirty="0">
                <a:solidFill>
                  <a:srgbClr val="0A614E"/>
                </a:solidFill>
                <a:latin typeface="Arial" panose="020B0604020202020204" pitchFamily="34" charset="0"/>
                <a:cs typeface="Arial" panose="020B0604020202020204" pitchFamily="34" charset="0"/>
              </a:rPr>
              <a:t> </a:t>
            </a:r>
            <a:br>
              <a:rPr lang="en-US" sz="2250" b="1" dirty="0">
                <a:solidFill>
                  <a:srgbClr val="0A614E"/>
                </a:solidFill>
                <a:latin typeface="Arial" panose="020B0604020202020204" pitchFamily="34" charset="0"/>
                <a:cs typeface="Arial" panose="020B0604020202020204" pitchFamily="34" charset="0"/>
              </a:rPr>
            </a:br>
            <a:endParaRPr lang="en-US" sz="2250" b="1" dirty="0">
              <a:solidFill>
                <a:srgbClr val="0A614E"/>
              </a:solidFill>
              <a:latin typeface="Arial" panose="020B0604020202020204" pitchFamily="34" charset="0"/>
              <a:cs typeface="Arial" panose="020B0604020202020204" pitchFamily="34" charset="0"/>
            </a:endParaRP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77753" y="314713"/>
            <a:ext cx="10348970" cy="868315"/>
          </a:xfrm>
          <a:prstGeom prst="rect">
            <a:avLst/>
          </a:prstGeom>
          <a:noFill/>
        </p:spPr>
        <p:txBody>
          <a:bodyPr wrap="square" rtlCol="0">
            <a:spAutoFit/>
          </a:bodyPr>
          <a:lstStyle/>
          <a:p>
            <a:pPr>
              <a:spcAft>
                <a:spcPts val="1125"/>
              </a:spcAft>
            </a:pPr>
            <a:r>
              <a:rPr lang="en-US" sz="2063">
                <a:solidFill>
                  <a:schemeClr val="bg1"/>
                </a:solidFill>
                <a:latin typeface="Arial" panose="020B0604020202020204" pitchFamily="34" charset="0"/>
                <a:cs typeface="Arial" panose="020B0604020202020204" pitchFamily="34" charset="0"/>
              </a:rPr>
              <a:t>Overview</a:t>
            </a:r>
          </a:p>
          <a:p>
            <a:pPr>
              <a:spcAft>
                <a:spcPts val="1125"/>
              </a:spcAft>
            </a:pPr>
            <a:endParaRPr lang="en-US" sz="206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63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12107"/>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921515" y="351659"/>
            <a:ext cx="10348970" cy="5888792"/>
          </a:xfrm>
          <a:prstGeom prst="rect">
            <a:avLst/>
          </a:prstGeom>
          <a:noFill/>
        </p:spPr>
        <p:txBody>
          <a:bodyPr wrap="square" rtlCol="0">
            <a:spAutoFit/>
          </a:bodyPr>
          <a:lstStyle/>
          <a:p>
            <a:pPr algn="ctr">
              <a:spcAft>
                <a:spcPts val="1125"/>
              </a:spcAft>
            </a:pPr>
            <a:r>
              <a:rPr lang="en-US" sz="3000" b="1" u="sng" dirty="0">
                <a:solidFill>
                  <a:srgbClr val="F59331"/>
                </a:solidFill>
                <a:latin typeface="Arial Black" panose="020B0604020202020204" pitchFamily="34" charset="0"/>
                <a:cs typeface="Arial Black" panose="020B0604020202020204" pitchFamily="34" charset="0"/>
              </a:rPr>
              <a:t>History</a:t>
            </a:r>
          </a:p>
          <a:p>
            <a:pPr marL="457200" indent="-457200">
              <a:buAutoNum type="arabicPlain" startAt="2009"/>
            </a:pPr>
            <a:r>
              <a:rPr lang="en-US" sz="2250" b="1" dirty="0">
                <a:solidFill>
                  <a:schemeClr val="accent6">
                    <a:lumMod val="50000"/>
                  </a:schemeClr>
                </a:solidFill>
                <a:latin typeface="Arial" panose="020B0604020202020204" pitchFamily="34" charset="0"/>
                <a:cs typeface="Arial" panose="020B0604020202020204" pitchFamily="34" charset="0"/>
              </a:rPr>
              <a:t> 	Audiology &amp; Speech Pathology added at UTK</a:t>
            </a:r>
          </a:p>
          <a:p>
            <a:pPr marL="457200" indent="-457200">
              <a:buAutoNum type="arabicPlain" startAt="2009"/>
            </a:pPr>
            <a:endParaRPr lang="en-US" sz="2250" b="1" dirty="0">
              <a:solidFill>
                <a:schemeClr val="accent6">
                  <a:lumMod val="50000"/>
                </a:schemeClr>
              </a:solidFill>
              <a:latin typeface="Arial" panose="020B0604020202020204" pitchFamily="34" charset="0"/>
              <a:cs typeface="Arial" panose="020B0604020202020204" pitchFamily="34" charset="0"/>
            </a:endParaRPr>
          </a:p>
          <a:p>
            <a:pPr marL="457200" indent="-457200">
              <a:buAutoNum type="arabicPlain" startAt="2012"/>
            </a:pPr>
            <a:r>
              <a:rPr lang="en-US" sz="2250" b="1" dirty="0">
                <a:solidFill>
                  <a:schemeClr val="accent6">
                    <a:lumMod val="50000"/>
                  </a:schemeClr>
                </a:solidFill>
                <a:latin typeface="Arial" panose="020B0604020202020204" pitchFamily="34" charset="0"/>
                <a:cs typeface="Arial" panose="020B0604020202020204" pitchFamily="34" charset="0"/>
              </a:rPr>
              <a:t> 	Physician Assistant, (MS)  program added</a:t>
            </a:r>
          </a:p>
          <a:p>
            <a:pPr marL="457200" indent="-457200">
              <a:buAutoNum type="arabicPlain" startAt="2012"/>
            </a:pPr>
            <a:endParaRPr lang="en-US" sz="2250" b="1" dirty="0">
              <a:solidFill>
                <a:schemeClr val="accent6">
                  <a:lumMod val="50000"/>
                </a:schemeClr>
              </a:solidFill>
              <a:latin typeface="Arial" panose="020B0604020202020204" pitchFamily="34" charset="0"/>
              <a:cs typeface="Arial" panose="020B0604020202020204" pitchFamily="34" charset="0"/>
            </a:endParaRPr>
          </a:p>
          <a:p>
            <a:pPr marL="457200" indent="-457200">
              <a:buAutoNum type="arabicPlain" startAt="2014"/>
            </a:pPr>
            <a:r>
              <a:rPr lang="en-US" sz="2250" b="1" dirty="0">
                <a:solidFill>
                  <a:schemeClr val="accent6">
                    <a:lumMod val="50000"/>
                  </a:schemeClr>
                </a:solidFill>
                <a:latin typeface="Arial" panose="020B0604020202020204" pitchFamily="34" charset="0"/>
                <a:cs typeface="Arial" panose="020B0604020202020204" pitchFamily="34" charset="0"/>
              </a:rPr>
              <a:t> 	</a:t>
            </a:r>
            <a:r>
              <a:rPr lang="en-US" sz="2250" b="1" u="sng" dirty="0">
                <a:solidFill>
                  <a:schemeClr val="accent6">
                    <a:lumMod val="50000"/>
                  </a:schemeClr>
                </a:solidFill>
                <a:latin typeface="Arial" panose="020B0604020202020204" pitchFamily="34" charset="0"/>
                <a:cs typeface="Arial" panose="020B0604020202020204" pitchFamily="34" charset="0"/>
              </a:rPr>
              <a:t>Renamed </a:t>
            </a:r>
            <a:r>
              <a:rPr lang="en-US" sz="2250" b="1" i="1" u="sng" dirty="0">
                <a:solidFill>
                  <a:schemeClr val="accent6">
                    <a:lumMod val="50000"/>
                  </a:schemeClr>
                </a:solidFill>
                <a:latin typeface="Arial" panose="020B0604020202020204" pitchFamily="34" charset="0"/>
                <a:cs typeface="Arial" panose="020B0604020202020204" pitchFamily="34" charset="0"/>
              </a:rPr>
              <a:t>College of Health Professions </a:t>
            </a:r>
          </a:p>
          <a:p>
            <a:pPr marL="457200" indent="-457200">
              <a:buAutoNum type="arabicPlain" startAt="2014"/>
            </a:pPr>
            <a:endParaRPr lang="en-US" sz="2250" b="1" i="1" u="sng" dirty="0">
              <a:solidFill>
                <a:schemeClr val="accent6">
                  <a:lumMod val="50000"/>
                </a:schemeClr>
              </a:solidFill>
              <a:latin typeface="Arial" panose="020B0604020202020204" pitchFamily="34" charset="0"/>
              <a:cs typeface="Arial" panose="020B0604020202020204" pitchFamily="34" charset="0"/>
            </a:endParaRPr>
          </a:p>
          <a:p>
            <a:pPr marL="457200" indent="-457200">
              <a:buAutoNum type="arabicPlain" startAt="2016"/>
            </a:pPr>
            <a:r>
              <a:rPr lang="en-US" sz="2250" b="1" dirty="0">
                <a:solidFill>
                  <a:schemeClr val="accent6">
                    <a:lumMod val="50000"/>
                  </a:schemeClr>
                </a:solidFill>
                <a:latin typeface="Arial" panose="020B0604020202020204" pitchFamily="34" charset="0"/>
                <a:cs typeface="Arial" panose="020B0604020202020204" pitchFamily="34" charset="0"/>
              </a:rPr>
              <a:t> 	PA program  moved to COM</a:t>
            </a:r>
          </a:p>
          <a:p>
            <a:pPr marL="457200" indent="-457200">
              <a:buAutoNum type="arabicPlain" startAt="2016"/>
            </a:pPr>
            <a:endParaRPr lang="en-US" sz="2250" b="1" dirty="0">
              <a:solidFill>
                <a:schemeClr val="accent6">
                  <a:lumMod val="50000"/>
                </a:schemeClr>
              </a:solidFill>
              <a:latin typeface="Arial" panose="020B0604020202020204" pitchFamily="34" charset="0"/>
              <a:cs typeface="Arial" panose="020B0604020202020204" pitchFamily="34" charset="0"/>
            </a:endParaRPr>
          </a:p>
          <a:p>
            <a:pPr marL="457200" indent="-457200">
              <a:buAutoNum type="arabicPlain" startAt="2018"/>
            </a:pPr>
            <a:r>
              <a:rPr lang="en-US" sz="2250" b="1" dirty="0">
                <a:solidFill>
                  <a:srgbClr val="0A614E"/>
                </a:solidFill>
                <a:latin typeface="Arial" panose="020B0604020202020204" pitchFamily="34" charset="0"/>
                <a:cs typeface="Arial" panose="020B0604020202020204" pitchFamily="34" charset="0"/>
              </a:rPr>
              <a:t> 	College Restructuring for Planned Growth</a:t>
            </a:r>
          </a:p>
          <a:p>
            <a:pPr marL="1257300" lvl="2"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College Strategic Plan adopted </a:t>
            </a:r>
          </a:p>
          <a:p>
            <a:pPr marL="1257300" lvl="2"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Established the Division of Rehabilitation Sciences</a:t>
            </a:r>
          </a:p>
          <a:p>
            <a:pPr marL="1257300" lvl="2"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Combined Dept. of Clinical Laboratory Sciences and Dept. of Health Informatics and Information Management into the Department of Diagnostic and Health Sciences (DDHS)</a:t>
            </a:r>
          </a:p>
          <a:p>
            <a:endParaRPr lang="en-US" sz="2250" b="1" dirty="0">
              <a:solidFill>
                <a:srgbClr val="0A614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196225" y="351659"/>
            <a:ext cx="10348970" cy="868315"/>
          </a:xfrm>
          <a:prstGeom prst="rect">
            <a:avLst/>
          </a:prstGeom>
          <a:noFill/>
        </p:spPr>
        <p:txBody>
          <a:bodyPr wrap="square" rtlCol="0">
            <a:spAutoFit/>
          </a:bodyPr>
          <a:lstStyle/>
          <a:p>
            <a:pPr>
              <a:spcAft>
                <a:spcPts val="1125"/>
              </a:spcAft>
            </a:pPr>
            <a:r>
              <a:rPr lang="en-US" sz="2063" dirty="0">
                <a:solidFill>
                  <a:schemeClr val="bg1"/>
                </a:solidFill>
                <a:latin typeface="Arial" panose="020B0604020202020204" pitchFamily="34" charset="0"/>
                <a:cs typeface="Arial" panose="020B0604020202020204" pitchFamily="34" charset="0"/>
              </a:rPr>
              <a:t>Overview</a:t>
            </a:r>
          </a:p>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44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linds(horizontal)">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dissolv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checkerboard(across)">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7" dur="500"/>
                                        <p:tgtEl>
                                          <p:spTgt spid="5">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08F8A-4662-9B4C-BE51-0AF88738A71D}"/>
              </a:ext>
            </a:extLst>
          </p:cNvPr>
          <p:cNvPicPr>
            <a:picLocks noChangeAspect="1"/>
          </p:cNvPicPr>
          <p:nvPr/>
        </p:nvPicPr>
        <p:blipFill>
          <a:blip r:embed="rId3"/>
          <a:stretch>
            <a:fillRect/>
          </a:stretch>
        </p:blipFill>
        <p:spPr>
          <a:xfrm>
            <a:off x="0" y="0"/>
            <a:ext cx="12192000" cy="7259782"/>
          </a:xfrm>
          <a:prstGeom prst="rect">
            <a:avLst/>
          </a:prstGeom>
        </p:spPr>
      </p:pic>
      <p:sp>
        <p:nvSpPr>
          <p:cNvPr id="5" name="TextBox 4">
            <a:extLst>
              <a:ext uri="{FF2B5EF4-FFF2-40B4-BE49-F238E27FC236}">
                <a16:creationId xmlns:a16="http://schemas.microsoft.com/office/drawing/2014/main" id="{6AAFBCD3-4E73-FB4F-9983-432B38BDDD55}"/>
              </a:ext>
            </a:extLst>
          </p:cNvPr>
          <p:cNvSpPr txBox="1"/>
          <p:nvPr/>
        </p:nvSpPr>
        <p:spPr>
          <a:xfrm>
            <a:off x="288695" y="391144"/>
            <a:ext cx="11221069" cy="4850046"/>
          </a:xfrm>
          <a:prstGeom prst="rect">
            <a:avLst/>
          </a:prstGeom>
          <a:noFill/>
        </p:spPr>
        <p:txBody>
          <a:bodyPr wrap="square" rtlCol="0">
            <a:spAutoFit/>
          </a:bodyPr>
          <a:lstStyle/>
          <a:p>
            <a:pPr algn="ctr">
              <a:spcAft>
                <a:spcPts val="1125"/>
              </a:spcAft>
            </a:pPr>
            <a:r>
              <a:rPr lang="en-US" sz="3000" b="1" dirty="0">
                <a:solidFill>
                  <a:srgbClr val="F59331"/>
                </a:solidFill>
                <a:latin typeface="Arial Black" panose="020B0604020202020204" pitchFamily="34" charset="0"/>
                <a:cs typeface="Arial Black" panose="020B0604020202020204" pitchFamily="34" charset="0"/>
              </a:rPr>
              <a:t>History</a:t>
            </a:r>
            <a:endParaRPr lang="en-US" sz="2250" b="1" dirty="0">
              <a:solidFill>
                <a:srgbClr val="0A614E"/>
              </a:solidFill>
              <a:latin typeface="Arial" panose="020B0604020202020204" pitchFamily="34" charset="0"/>
              <a:cs typeface="Arial" panose="020B0604020202020204" pitchFamily="34" charset="0"/>
            </a:endParaRPr>
          </a:p>
          <a:p>
            <a:endParaRPr lang="en-US" sz="2250" b="1" dirty="0">
              <a:solidFill>
                <a:srgbClr val="0A614E"/>
              </a:solidFill>
              <a:latin typeface="Arial" panose="020B0604020202020204" pitchFamily="34" charset="0"/>
              <a:cs typeface="Arial" panose="020B0604020202020204" pitchFamily="34" charset="0"/>
            </a:endParaRPr>
          </a:p>
          <a:p>
            <a:r>
              <a:rPr lang="en-US" sz="2250" b="1" dirty="0">
                <a:solidFill>
                  <a:srgbClr val="0A614E"/>
                </a:solidFill>
                <a:latin typeface="Arial" panose="020B0604020202020204" pitchFamily="34" charset="0"/>
                <a:cs typeface="Arial" panose="020B0604020202020204" pitchFamily="34" charset="0"/>
              </a:rPr>
              <a:t>2019	</a:t>
            </a:r>
          </a:p>
          <a:p>
            <a:pPr marL="1257300" lvl="2"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Formed the Center for Muscle, Metabolism &amp; Neuropathology (CM</a:t>
            </a:r>
            <a:r>
              <a:rPr lang="en-US" sz="2250" baseline="30000" dirty="0">
                <a:latin typeface="Arial" panose="020B0604020202020204" pitchFamily="34" charset="0"/>
                <a:cs typeface="Arial" panose="020B0604020202020204" pitchFamily="34" charset="0"/>
              </a:rPr>
              <a:t>2</a:t>
            </a:r>
            <a:r>
              <a:rPr lang="en-US" sz="2250" dirty="0">
                <a:latin typeface="Arial" panose="020B0604020202020204" pitchFamily="34" charset="0"/>
                <a:cs typeface="Arial" panose="020B0604020202020204" pitchFamily="34" charset="0"/>
              </a:rPr>
              <a:t>N)</a:t>
            </a:r>
          </a:p>
          <a:p>
            <a:pPr marL="1714500" lvl="3" indent="-342900">
              <a:buFont typeface="Arial" panose="020B0604020202020204" pitchFamily="34" charset="0"/>
              <a:buChar char="•"/>
            </a:pPr>
            <a:r>
              <a:rPr lang="en-US" sz="2250" dirty="0">
                <a:solidFill>
                  <a:srgbClr val="0A614E"/>
                </a:solidFill>
                <a:latin typeface="Arial" panose="020B0604020202020204" pitchFamily="34" charset="0"/>
                <a:cs typeface="Arial" panose="020B0604020202020204" pitchFamily="34" charset="0"/>
              </a:rPr>
              <a:t>Muscle injury and rehabilitation</a:t>
            </a:r>
          </a:p>
          <a:p>
            <a:pPr marL="1714500" lvl="3" indent="-342900">
              <a:buFont typeface="Arial" panose="020B0604020202020204" pitchFamily="34" charset="0"/>
              <a:buChar char="•"/>
            </a:pPr>
            <a:r>
              <a:rPr lang="en-US" sz="2250" dirty="0">
                <a:solidFill>
                  <a:srgbClr val="0A614E"/>
                </a:solidFill>
                <a:latin typeface="Arial" panose="020B0604020202020204" pitchFamily="34" charset="0"/>
                <a:cs typeface="Arial" panose="020B0604020202020204" pitchFamily="34" charset="0"/>
              </a:rPr>
              <a:t>Metabolism/fatigue disorders</a:t>
            </a:r>
          </a:p>
          <a:p>
            <a:pPr marL="1714500" lvl="3" indent="-342900">
              <a:buFont typeface="Arial" panose="020B0604020202020204" pitchFamily="34" charset="0"/>
              <a:buChar char="•"/>
            </a:pPr>
            <a:r>
              <a:rPr lang="en-US" sz="2250" dirty="0">
                <a:solidFill>
                  <a:srgbClr val="0A614E"/>
                </a:solidFill>
                <a:latin typeface="Arial" panose="020B0604020202020204" pitchFamily="34" charset="0"/>
                <a:cs typeface="Arial" panose="020B0604020202020204" pitchFamily="34" charset="0"/>
              </a:rPr>
              <a:t>Movement disorders related to stroke and other neurological diseases</a:t>
            </a:r>
          </a:p>
          <a:p>
            <a:pPr marL="1714500" lvl="3" indent="-342900">
              <a:buFont typeface="Arial" panose="020B0604020202020204" pitchFamily="34" charset="0"/>
              <a:buChar char="•"/>
            </a:pPr>
            <a:r>
              <a:rPr lang="en-US" sz="2250" dirty="0">
                <a:solidFill>
                  <a:srgbClr val="0A614E"/>
                </a:solidFill>
                <a:latin typeface="Arial" panose="020B0604020202020204" pitchFamily="34" charset="0"/>
                <a:cs typeface="Arial" panose="020B0604020202020204" pitchFamily="34" charset="0"/>
              </a:rPr>
              <a:t>Muscle loss with cancer and aging</a:t>
            </a:r>
          </a:p>
          <a:p>
            <a:endParaRPr lang="en-US" sz="2250" b="1" dirty="0">
              <a:solidFill>
                <a:srgbClr val="0A614E"/>
              </a:solidFill>
              <a:latin typeface="Arial" panose="020B0604020202020204" pitchFamily="34" charset="0"/>
              <a:cs typeface="Arial" panose="020B0604020202020204" pitchFamily="34" charset="0"/>
            </a:endParaRPr>
          </a:p>
          <a:p>
            <a:r>
              <a:rPr lang="en-US" sz="2250" b="1" dirty="0">
                <a:solidFill>
                  <a:srgbClr val="0A614E"/>
                </a:solidFill>
                <a:latin typeface="Arial" panose="020B0604020202020204" pitchFamily="34" charset="0"/>
                <a:cs typeface="Arial" panose="020B0604020202020204" pitchFamily="34" charset="0"/>
              </a:rPr>
              <a:t>2020	 </a:t>
            </a:r>
            <a:endParaRPr lang="en-US" sz="225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Approval for MS Pathology Assistance Program (DDHS)</a:t>
            </a:r>
          </a:p>
          <a:p>
            <a:pPr marL="1257300" lvl="2" indent="-342900">
              <a:buFont typeface="Arial" panose="020B0604020202020204" pitchFamily="34" charset="0"/>
              <a:buChar char="•"/>
            </a:pPr>
            <a:r>
              <a:rPr lang="en-US" sz="2250" dirty="0">
                <a:latin typeface="Arial" panose="020B0604020202020204" pitchFamily="34" charset="0"/>
                <a:cs typeface="Arial" panose="020B0604020202020204" pitchFamily="34" charset="0"/>
              </a:rPr>
              <a:t>Approval for BS in Human Health Sciences Program (DDHS</a:t>
            </a:r>
            <a:r>
              <a:rPr lang="en-US" sz="2250" b="1" dirty="0">
                <a:solidFill>
                  <a:srgbClr val="0A614E"/>
                </a:solidFill>
                <a:latin typeface="Arial" panose="020B0604020202020204" pitchFamily="34" charset="0"/>
                <a:cs typeface="Arial" panose="020B0604020202020204" pitchFamily="34" charset="0"/>
              </a:rPr>
              <a:t>)</a:t>
            </a:r>
          </a:p>
          <a:p>
            <a:pPr>
              <a:spcAft>
                <a:spcPts val="1125"/>
              </a:spcAft>
            </a:pPr>
            <a:r>
              <a:rPr lang="en-US" sz="2250" b="1" dirty="0">
                <a:solidFill>
                  <a:schemeClr val="tx1">
                    <a:lumMod val="50000"/>
                    <a:lumOff val="50000"/>
                  </a:schemeClr>
                </a:solidFill>
                <a:latin typeface="Arial" panose="020B0604020202020204" pitchFamily="34" charset="0"/>
                <a:cs typeface="Arial" panose="020B0604020202020204" pitchFamily="34" charset="0"/>
              </a:rPr>
              <a:t>	</a:t>
            </a:r>
            <a:endParaRPr lang="en-US" sz="1875"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F0833D-AF54-494E-B003-65CAE2D4DEBC}"/>
              </a:ext>
            </a:extLst>
          </p:cNvPr>
          <p:cNvSpPr txBox="1"/>
          <p:nvPr/>
        </p:nvSpPr>
        <p:spPr>
          <a:xfrm>
            <a:off x="288695" y="430972"/>
            <a:ext cx="10348970" cy="409792"/>
          </a:xfrm>
          <a:prstGeom prst="rect">
            <a:avLst/>
          </a:prstGeom>
          <a:noFill/>
        </p:spPr>
        <p:txBody>
          <a:bodyPr wrap="square" rtlCol="0">
            <a:spAutoFit/>
          </a:bodyPr>
          <a:lstStyle/>
          <a:p>
            <a:pPr>
              <a:spcAft>
                <a:spcPts val="1125"/>
              </a:spcAft>
            </a:pPr>
            <a:endParaRPr lang="en-US" sz="206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94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dissolv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dissolve">
                                      <p:cBhvr>
                                        <p:cTn id="3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6471</TotalTime>
  <Words>1287</Words>
  <Application>Microsoft Office PowerPoint</Application>
  <PresentationFormat>Widescreen</PresentationFormat>
  <Paragraphs>289</Paragraphs>
  <Slides>24</Slides>
  <Notes>22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Alway, Stephen</dc:creator>
  <cp:lastModifiedBy>Jackie Cotton</cp:lastModifiedBy>
  <cp:revision>105</cp:revision>
  <dcterms:created xsi:type="dcterms:W3CDTF">2020-09-11T22:15:38Z</dcterms:created>
  <dcterms:modified xsi:type="dcterms:W3CDTF">2021-01-14T19:33:39Z</dcterms:modified>
</cp:coreProperties>
</file>