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4" r:id="rId6"/>
    <p:sldId id="275" r:id="rId7"/>
    <p:sldId id="276" r:id="rId8"/>
    <p:sldId id="271" r:id="rId9"/>
    <p:sldId id="269" r:id="rId10"/>
    <p:sldId id="270" r:id="rId11"/>
    <p:sldId id="273" r:id="rId12"/>
    <p:sldId id="27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86" d="100"/>
          <a:sy n="86" d="100"/>
        </p:scale>
        <p:origin x="562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9372598" cy="1752600"/>
          </a:xfrm>
        </p:spPr>
        <p:txBody>
          <a:bodyPr/>
          <a:lstStyle/>
          <a:p>
            <a:r>
              <a:rPr lang="en-US" dirty="0"/>
              <a:t>Work-Life Balance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200400"/>
            <a:ext cx="9982201" cy="3581400"/>
          </a:xfrm>
        </p:spPr>
        <p:txBody>
          <a:bodyPr/>
          <a:lstStyle/>
          <a:p>
            <a:pPr algn="r"/>
            <a:r>
              <a:rPr lang="en-US" dirty="0"/>
              <a:t>Dr. Kimberly Williams Collins, Ph.D./HSP</a:t>
            </a:r>
          </a:p>
          <a:p>
            <a:pPr algn="r"/>
            <a:r>
              <a:rPr lang="en-US" dirty="0"/>
              <a:t>	Counseling Psychologist, UHS &amp; SASSI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Kathy Gibbs, M.S., M.Ed., NCC, BCC  </a:t>
            </a:r>
          </a:p>
          <a:p>
            <a:pPr algn="r"/>
            <a:r>
              <a:rPr lang="en-US" dirty="0"/>
              <a:t>	Assistance Vice Chancellor, SASSI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Tia Kofahl, MS, BCC</a:t>
            </a:r>
          </a:p>
          <a:p>
            <a:pPr algn="r"/>
            <a:r>
              <a:rPr lang="en-US" dirty="0"/>
              <a:t>	Assistant Director, SASSI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134599" cy="1066800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Work-Life Balance - </a:t>
            </a:r>
            <a:r>
              <a:rPr lang="en-US" sz="2800" dirty="0"/>
              <a:t> </a:t>
            </a:r>
            <a:r>
              <a:rPr lang="en-US" sz="2700" dirty="0"/>
              <a:t>the distribution of time/attention/energy between personal and professional components of our lives.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8111" y="2209800"/>
            <a:ext cx="9905999" cy="4267200"/>
          </a:xfrm>
        </p:spPr>
        <p:txBody>
          <a:bodyPr>
            <a:normAutofit/>
          </a:bodyPr>
          <a:lstStyle/>
          <a:p>
            <a:r>
              <a:rPr lang="en-US" b="1" dirty="0"/>
              <a:t>What makes Work-Life Balance important? </a:t>
            </a:r>
          </a:p>
          <a:p>
            <a:pPr marL="0" indent="0">
              <a:buNone/>
            </a:pPr>
            <a:r>
              <a:rPr lang="en-US" dirty="0"/>
              <a:t>. . . because of its relationship to stress, burnout, illness and emotional/mental health.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How can we have healthy Work-Life Balance?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. . . build the lives we want by identifying our priorities and make room for them in our lives. Choose how to distribute time/attention/energy.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b="1" u="sng" dirty="0"/>
              <a:t>Work-Life Balance Activity </a:t>
            </a:r>
            <a:r>
              <a:rPr lang="en-US" sz="2400" b="1" u="sng" dirty="0"/>
              <a:t>–</a:t>
            </a:r>
            <a:r>
              <a:rPr lang="en-US" sz="2400" dirty="0"/>
              <a:t>    Plan for Your Life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4812" y="1524000"/>
            <a:ext cx="5410200" cy="495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085012" y="2590850"/>
            <a:ext cx="487680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/>
              <a:t>You Have </a:t>
            </a:r>
            <a:r>
              <a:rPr lang="en-US" sz="3200" b="1" i="1" dirty="0"/>
              <a:t>168</a:t>
            </a:r>
            <a:r>
              <a:rPr lang="en-US" b="1" i="1" dirty="0"/>
              <a:t> </a:t>
            </a:r>
            <a:r>
              <a:rPr lang="en-US" sz="2400" b="1" i="1" dirty="0"/>
              <a:t>Hours in A Week</a:t>
            </a:r>
            <a:endParaRPr lang="en-US" b="1" i="1" dirty="0"/>
          </a:p>
          <a:p>
            <a:pPr>
              <a:lnSpc>
                <a:spcPct val="90000"/>
              </a:lnSpc>
            </a:pPr>
            <a:endParaRPr lang="en-US" b="1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Sleep</a:t>
            </a:r>
            <a:r>
              <a:rPr lang="en-US" b="1" i="1" dirty="0"/>
              <a:t>  = </a:t>
            </a:r>
            <a:r>
              <a:rPr lang="en-US" sz="3200" b="1" i="1" dirty="0"/>
              <a:t>56 </a:t>
            </a:r>
            <a:r>
              <a:rPr lang="en-US" sz="2400" b="1" i="1" dirty="0"/>
              <a:t>Hours/Week</a:t>
            </a:r>
            <a:endParaRPr lang="en-US" b="1" i="1" dirty="0"/>
          </a:p>
          <a:p>
            <a:pPr>
              <a:lnSpc>
                <a:spcPct val="90000"/>
              </a:lnSpc>
            </a:pPr>
            <a:endParaRPr lang="en-US" b="1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Work</a:t>
            </a:r>
            <a:r>
              <a:rPr lang="en-US" b="1" i="1" dirty="0"/>
              <a:t>  = </a:t>
            </a:r>
            <a:r>
              <a:rPr lang="en-US" sz="3200" b="1" i="1" dirty="0"/>
              <a:t>40 </a:t>
            </a:r>
            <a:r>
              <a:rPr lang="en-US" sz="2400" b="1" i="1" dirty="0"/>
              <a:t>Hours/Week</a:t>
            </a:r>
            <a:endParaRPr lang="en-US" b="1" i="1" dirty="0"/>
          </a:p>
          <a:p>
            <a:pPr>
              <a:lnSpc>
                <a:spcPct val="90000"/>
              </a:lnSpc>
            </a:pPr>
            <a:endParaRPr lang="en-US" b="1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Self/Personal</a:t>
            </a:r>
            <a:r>
              <a:rPr lang="en-US" b="1" i="1" dirty="0"/>
              <a:t>  = </a:t>
            </a:r>
            <a:r>
              <a:rPr lang="en-US" sz="3200" b="1" i="1" dirty="0"/>
              <a:t>72 </a:t>
            </a:r>
            <a:r>
              <a:rPr lang="en-US" sz="2400" b="1" i="1" dirty="0"/>
              <a:t>Hours/Week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2112" y="2743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/>
              <a:t>This is . . . </a:t>
            </a:r>
          </a:p>
          <a:p>
            <a:pPr>
              <a:lnSpc>
                <a:spcPct val="90000"/>
              </a:lnSpc>
            </a:pPr>
            <a:endParaRPr lang="en-US" sz="3200" b="1" i="1" dirty="0"/>
          </a:p>
          <a:p>
            <a:pPr>
              <a:lnSpc>
                <a:spcPct val="90000"/>
              </a:lnSpc>
            </a:pPr>
            <a:r>
              <a:rPr lang="en-US" sz="3200" b="1" i="1" dirty="0"/>
              <a:t>Your Life </a:t>
            </a:r>
          </a:p>
          <a:p>
            <a:pPr>
              <a:lnSpc>
                <a:spcPct val="90000"/>
              </a:lnSpc>
            </a:pPr>
            <a:endParaRPr lang="en-US" sz="3200" b="1" i="1" dirty="0"/>
          </a:p>
          <a:p>
            <a:pPr>
              <a:lnSpc>
                <a:spcPct val="90000"/>
              </a:lnSpc>
            </a:pPr>
            <a:r>
              <a:rPr lang="en-US" sz="3200" b="1" i="1" dirty="0"/>
              <a:t>Your Time</a:t>
            </a:r>
          </a:p>
        </p:txBody>
      </p:sp>
    </p:spTree>
    <p:extLst>
      <p:ext uri="{BB962C8B-B14F-4D97-AF65-F5344CB8AC3E}">
        <p14:creationId xmlns:p14="http://schemas.microsoft.com/office/powerpoint/2010/main" val="31029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b="1" u="sng" dirty="0"/>
              <a:t>Work-Life Balance Activities &amp; Tips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65212" y="1731200"/>
            <a:ext cx="10744199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i="1" dirty="0"/>
              <a:t>Breathe – 4 – 7 – 8</a:t>
            </a:r>
            <a:r>
              <a:rPr lang="en-US" i="1" dirty="0"/>
              <a:t>  </a:t>
            </a:r>
          </a:p>
          <a:p>
            <a:pPr marL="342900" indent="-342900"/>
            <a:r>
              <a:rPr lang="en-US" b="1" i="1" dirty="0"/>
              <a:t>Visualize Yourself One Year From Now</a:t>
            </a:r>
            <a:r>
              <a:rPr lang="en-US" i="1" dirty="0"/>
              <a:t> </a:t>
            </a:r>
          </a:p>
          <a:p>
            <a:pPr marL="342900" indent="-342900"/>
            <a:r>
              <a:rPr lang="en-US" b="1" i="1" dirty="0"/>
              <a:t>Schedule time with family, friends and doing things that recharge you;</a:t>
            </a:r>
          </a:p>
          <a:p>
            <a:pPr marL="342900" indent="-342900"/>
            <a:r>
              <a:rPr lang="en-US" b="1" i="1" dirty="0"/>
              <a:t>Evaluate current </a:t>
            </a:r>
            <a:r>
              <a:rPr lang="en-US" b="1" i="1" dirty="0" err="1"/>
              <a:t>activities;drop</a:t>
            </a:r>
            <a:r>
              <a:rPr lang="en-US" b="1" i="1" dirty="0"/>
              <a:t> those that drain your time or energy;</a:t>
            </a:r>
          </a:p>
          <a:p>
            <a:pPr marL="342900" indent="-342900"/>
            <a:r>
              <a:rPr lang="en-US" b="1" i="1" dirty="0"/>
              <a:t>Think outside the box and use your village;</a:t>
            </a:r>
          </a:p>
          <a:p>
            <a:pPr marL="342900" indent="-342900"/>
            <a:r>
              <a:rPr lang="en-US" b="1" i="1" dirty="0"/>
              <a:t>MOVE!</a:t>
            </a:r>
          </a:p>
          <a:p>
            <a:pPr marL="342900" indent="-342900"/>
            <a:r>
              <a:rPr lang="en-US" b="1" i="1" dirty="0"/>
              <a:t>Set yourself up to succeed and achieve.</a:t>
            </a:r>
          </a:p>
        </p:txBody>
      </p:sp>
    </p:spTree>
    <p:extLst>
      <p:ext uri="{BB962C8B-B14F-4D97-AF65-F5344CB8AC3E}">
        <p14:creationId xmlns:p14="http://schemas.microsoft.com/office/powerpoint/2010/main" val="38386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are you asking yourself during this uncertain time?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828800"/>
            <a:ext cx="4298496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12" y="4354079"/>
            <a:ext cx="4217304" cy="2366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212" y="1828800"/>
            <a:ext cx="3674979" cy="2376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25716A-16D3-4805-9960-A347F64EE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412" y="4354079"/>
            <a:ext cx="3571875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52400"/>
            <a:ext cx="9558528" cy="65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Questions to Get Back in Learner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Am I in Judger thinking? (Usually the answer is, “yes!”)</a:t>
            </a:r>
          </a:p>
          <a:p>
            <a:pPr marL="342900" indent="-342900"/>
            <a:r>
              <a:rPr lang="en-US" dirty="0"/>
              <a:t>Is that what I want to be feeling right now?</a:t>
            </a:r>
          </a:p>
          <a:p>
            <a:pPr marL="342900" indent="-342900"/>
            <a:r>
              <a:rPr lang="en-US" dirty="0"/>
              <a:t>Is what I’m thinking right now helping me?  (The answer is often a resounding, “NO!!!”)</a:t>
            </a:r>
          </a:p>
          <a:p>
            <a:pPr marL="342900" indent="-342900"/>
            <a:r>
              <a:rPr lang="en-US" dirty="0"/>
              <a:t>Is what I’m thinking true?</a:t>
            </a:r>
          </a:p>
          <a:p>
            <a:pPr marL="342900" indent="-342900"/>
            <a:r>
              <a:rPr lang="en-US" dirty="0"/>
              <a:t>What is something different I could be thinking?</a:t>
            </a:r>
          </a:p>
        </p:txBody>
      </p:sp>
    </p:spTree>
    <p:extLst>
      <p:ext uri="{BB962C8B-B14F-4D97-AF65-F5344CB8AC3E}">
        <p14:creationId xmlns:p14="http://schemas.microsoft.com/office/powerpoint/2010/main" val="1816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dirty="0"/>
              <a:t>Generating Learner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447800"/>
            <a:ext cx="9601200" cy="4724400"/>
          </a:xfrm>
        </p:spPr>
        <p:txBody>
          <a:bodyPr>
            <a:normAutofit/>
          </a:bodyPr>
          <a:lstStyle/>
          <a:p>
            <a:r>
              <a:rPr lang="en-US" dirty="0"/>
              <a:t>What questions could you add to your toolbox that could help you stay in Learner?</a:t>
            </a:r>
          </a:p>
          <a:p>
            <a:pPr lvl="1"/>
            <a:r>
              <a:rPr lang="en-US" sz="2400" i="1" dirty="0"/>
              <a:t>What can I learn from this difficult situation?</a:t>
            </a:r>
          </a:p>
          <a:p>
            <a:pPr lvl="1"/>
            <a:r>
              <a:rPr lang="en-US" sz="2400" i="1" dirty="0"/>
              <a:t>What do I have to be grateful for now?</a:t>
            </a:r>
          </a:p>
          <a:p>
            <a:pPr lvl="1"/>
            <a:r>
              <a:rPr lang="en-US" sz="2400" i="1" dirty="0"/>
              <a:t>Who do I choose to be in this moment?</a:t>
            </a:r>
          </a:p>
          <a:p>
            <a:pPr lvl="1"/>
            <a:r>
              <a:rPr lang="en-US" sz="2400" i="1" dirty="0"/>
              <a:t>When I look back on the pandemic what do I want to say about how I behaved?</a:t>
            </a:r>
          </a:p>
          <a:p>
            <a:pPr lvl="1"/>
            <a:endParaRPr lang="en-US" sz="2400" i="1" dirty="0"/>
          </a:p>
          <a:p>
            <a:pPr marL="274320" lvl="1" indent="0">
              <a:buNone/>
            </a:pPr>
            <a:r>
              <a:rPr lang="en-US" sz="2400" dirty="0"/>
              <a:t>   What questions would you generate for yourself?</a:t>
            </a:r>
          </a:p>
        </p:txBody>
      </p:sp>
    </p:spTree>
    <p:extLst>
      <p:ext uri="{BB962C8B-B14F-4D97-AF65-F5344CB8AC3E}">
        <p14:creationId xmlns:p14="http://schemas.microsoft.com/office/powerpoint/2010/main" val="2032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13076"/>
            <a:ext cx="9372601" cy="736560"/>
          </a:xfrm>
        </p:spPr>
        <p:txBody>
          <a:bodyPr/>
          <a:lstStyle/>
          <a:p>
            <a:r>
              <a:rPr lang="en-US" dirty="0"/>
              <a:t>Resources and Apps for Well-Being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95" y="1746589"/>
            <a:ext cx="1447800" cy="145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126" y="1196952"/>
            <a:ext cx="6553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Meditation and Mindfulness Apps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76" y="1909884"/>
            <a:ext cx="2276475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648" y="1809374"/>
            <a:ext cx="2061034" cy="149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511" y="1852403"/>
            <a:ext cx="1948702" cy="1244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0568" y="3607895"/>
            <a:ext cx="6553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Podcasts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95" y="4206979"/>
            <a:ext cx="1855493" cy="1855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945" y="4206978"/>
            <a:ext cx="1843444" cy="1855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812" y="4201606"/>
            <a:ext cx="1993784" cy="1860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8212" y="4204822"/>
            <a:ext cx="1884637" cy="1857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282" y="1809374"/>
            <a:ext cx="3015634" cy="1266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9689" y="4190662"/>
            <a:ext cx="1875507" cy="19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7655</TotalTime>
  <Words>410</Words>
  <Application>Microsoft Office PowerPoint</Application>
  <PresentationFormat>Custom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Euphemia</vt:lpstr>
      <vt:lpstr>Serenity 16x9</vt:lpstr>
      <vt:lpstr>Work-Life Balance Strategies</vt:lpstr>
      <vt:lpstr>Work-Life Balance -  the distribution of time/attention/energy between personal and professional components of our lives.</vt:lpstr>
      <vt:lpstr>Work-Life Balance Activity –    Plan for Your Life </vt:lpstr>
      <vt:lpstr>Work-Life Balance Activities &amp; Tips</vt:lpstr>
      <vt:lpstr>What questions are you asking yourself during this uncertain time?</vt:lpstr>
      <vt:lpstr>PowerPoint Presentation</vt:lpstr>
      <vt:lpstr>Switching Questions to Get Back in Learner Mode</vt:lpstr>
      <vt:lpstr>Generating Learner Questions </vt:lpstr>
      <vt:lpstr>Resources and Apps for Well-Being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Tia Drewien</dc:creator>
  <cp:lastModifiedBy>Kofahl, Tia D</cp:lastModifiedBy>
  <cp:revision>13</cp:revision>
  <dcterms:created xsi:type="dcterms:W3CDTF">2020-06-30T20:43:45Z</dcterms:created>
  <dcterms:modified xsi:type="dcterms:W3CDTF">2020-07-07T14:44:31Z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