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drawings/drawing4.xml" ContentType="application/vnd.openxmlformats-officedocument.drawingml.chartshapes+xml"/>
  <Override PartName="/ppt/presentation.xml" ContentType="application/vnd.openxmlformats-officedocument.presentationml.presentation.main+xml"/>
  <Override PartName="/ppt/drawings/drawing3.xml" ContentType="application/vnd.openxmlformats-officedocument.drawingml.chartshapes+xml"/>
  <Override PartName="/ppt/drawings/drawing2.xml" ContentType="application/vnd.openxmlformats-officedocument.drawingml.chartshapes+xml"/>
  <Override PartName="/ppt/drawings/drawing1.xml" ContentType="application/vnd.openxmlformats-officedocument.drawingml.chartshape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3.xml" ContentType="application/vnd.openxmlformats-officedocument.drawingml.chart+xml"/>
  <Override PartName="/ppt/charts/chart18.xml" ContentType="application/vnd.openxmlformats-officedocument.drawingml.chart+xml"/>
  <Override PartName="/ppt/theme/theme3.xml" ContentType="application/vnd.openxmlformats-officedocument.theme+xml"/>
  <Override PartName="/ppt/charts/chart22.xml" ContentType="application/vnd.openxmlformats-officedocument.drawingml.chart+xml"/>
  <Override PartName="/ppt/charts/chart21.xml" ContentType="application/vnd.openxmlformats-officedocument.drawingml.chart+xml"/>
  <Override PartName="/ppt/charts/chart20.xml" ContentType="application/vnd.openxmlformats-officedocument.drawingml.chart+xml"/>
  <Override PartName="/ppt/theme/theme2.xml" ContentType="application/vnd.openxmlformats-officedocument.theme+xml"/>
  <Override PartName="/ppt/charts/chart19.xml" ContentType="application/vnd.openxmlformats-officedocument.drawingml.chart+xml"/>
  <Override PartName="/ppt/charts/chart17.xml" ContentType="application/vnd.openxmlformats-officedocument.drawingml.chart+xml"/>
  <Override PartName="/ppt/charts/chart16.xml" ContentType="application/vnd.openxmlformats-officedocument.drawingml.chart+xml"/>
  <Override PartName="/ppt/charts/chart15.xml" ContentType="application/vnd.openxmlformats-officedocument.drawingml.chart+xml"/>
  <Override PartName="/ppt/charts/chart14.xml" ContentType="application/vnd.openxmlformats-officedocument.drawingml.chart+xml"/>
  <Override PartName="/ppt/charts/chart13.xml" ContentType="application/vnd.openxmlformats-officedocument.drawingml.char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hart12.xml" ContentType="application/vnd.openxmlformats-officedocument.drawingml.chart+xml"/>
  <Override PartName="/ppt/charts/chart11.xml" ContentType="application/vnd.openxmlformats-officedocument.drawingml.chart+xml"/>
  <Override PartName="/ppt/charts/chart10.xml" ContentType="application/vnd.openxmlformats-officedocument.drawingml.chart+xml"/>
  <Override PartName="/ppt/charts/chart9.xml" ContentType="application/vnd.openxmlformats-officedocument.drawingml.chart+xml"/>
  <Override PartName="/ppt/charts/chart8.xml" ContentType="application/vnd.openxmlformats-officedocument.drawingml.chart+xml"/>
  <Override PartName="/ppt/charts/chart7.xml" ContentType="application/vnd.openxmlformats-officedocument.drawingml.chart+xml"/>
  <Override PartName="/ppt/charts/chart6.xml" ContentType="application/vnd.openxmlformats-officedocument.drawingml.chart+xml"/>
  <Override PartName="/ppt/charts/chart5.xml" ContentType="application/vnd.openxmlformats-officedocument.drawingml.chart+xml"/>
  <Override PartName="/ppt/charts/chart4.xml" ContentType="application/vnd.openxmlformats-officedocument.drawingml.chart+xml"/>
  <Override PartName="/ppt/charts/chart3.xml" ContentType="application/vnd.openxmlformats-officedocument.drawingml.chart+xml"/>
  <Override PartName="/ppt/charts/chart2.xml" ContentType="application/vnd.openxmlformats-officedocument.drawingml.chart+xml"/>
  <Override PartName="/ppt/charts/chart1.xml" ContentType="application/vnd.openxmlformats-officedocument.drawingml.chart+xml"/>
  <Override PartName="/ppt/theme/theme5.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2" r:id="rId1"/>
    <p:sldMasterId id="2147483955" r:id="rId2"/>
    <p:sldMasterId id="2147484011" r:id="rId3"/>
  </p:sldMasterIdLst>
  <p:notesMasterIdLst>
    <p:notesMasterId r:id="rId28"/>
  </p:notesMasterIdLst>
  <p:handoutMasterIdLst>
    <p:handoutMasterId r:id="rId29"/>
  </p:handoutMasterIdLst>
  <p:sldIdLst>
    <p:sldId id="402" r:id="rId4"/>
    <p:sldId id="410" r:id="rId5"/>
    <p:sldId id="279" r:id="rId6"/>
    <p:sldId id="287" r:id="rId7"/>
    <p:sldId id="411" r:id="rId8"/>
    <p:sldId id="289" r:id="rId9"/>
    <p:sldId id="260" r:id="rId10"/>
    <p:sldId id="259" r:id="rId11"/>
    <p:sldId id="258" r:id="rId12"/>
    <p:sldId id="266" r:id="rId13"/>
    <p:sldId id="280" r:id="rId14"/>
    <p:sldId id="265" r:id="rId15"/>
    <p:sldId id="264" r:id="rId16"/>
    <p:sldId id="416" r:id="rId17"/>
    <p:sldId id="417" r:id="rId18"/>
    <p:sldId id="283" r:id="rId19"/>
    <p:sldId id="284" r:id="rId20"/>
    <p:sldId id="285" r:id="rId21"/>
    <p:sldId id="286" r:id="rId22"/>
    <p:sldId id="261" r:id="rId23"/>
    <p:sldId id="412" r:id="rId24"/>
    <p:sldId id="413" r:id="rId25"/>
    <p:sldId id="414" r:id="rId26"/>
    <p:sldId id="415" r:id="rId27"/>
  </p:sldIdLst>
  <p:sldSz cx="103632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2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29"/>
    <p:restoredTop sz="94643"/>
  </p:normalViewPr>
  <p:slideViewPr>
    <p:cSldViewPr snapToGrid="0" snapToObjects="1">
      <p:cViewPr varScale="1">
        <p:scale>
          <a:sx n="174" d="100"/>
          <a:sy n="174" d="100"/>
        </p:scale>
        <p:origin x="1728" y="184"/>
      </p:cViewPr>
      <p:guideLst>
        <p:guide orient="horz" pos="2448"/>
        <p:guide pos="32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ustomXml" Target="../customXml/item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0"/>
          <a:lstStyle/>
          <a:p>
            <a:pPr>
              <a:defRPr sz="1600"/>
            </a:pPr>
            <a:r>
              <a:rPr lang="en-US" sz="1600" dirty="0"/>
              <a:t>Summary</a:t>
            </a:r>
            <a:r>
              <a:rPr lang="en-US" sz="1600" baseline="0" dirty="0"/>
              <a:t> Graduate In-State Tuition Increases</a:t>
            </a:r>
            <a:endParaRPr lang="en-US" sz="1600" dirty="0"/>
          </a:p>
        </c:rich>
      </c:tx>
      <c:layout>
        <c:manualLayout>
          <c:xMode val="edge"/>
          <c:yMode val="edge"/>
          <c:x val="0.28209085708613313"/>
          <c:y val="4.9166216522962408E-2"/>
        </c:manualLayout>
      </c:layout>
      <c:overlay val="1"/>
    </c:title>
    <c:autoTitleDeleted val="0"/>
    <c:plotArea>
      <c:layout>
        <c:manualLayout>
          <c:layoutTarget val="inner"/>
          <c:xMode val="edge"/>
          <c:yMode val="edge"/>
          <c:x val="0.10127198162729657"/>
          <c:y val="0.14903236662895228"/>
          <c:w val="0.84445669291338599"/>
          <c:h val="0.71381330091091499"/>
        </c:manualLayout>
      </c:layout>
      <c:barChart>
        <c:barDir val="col"/>
        <c:grouping val="clustered"/>
        <c:varyColors val="0"/>
        <c:ser>
          <c:idx val="0"/>
          <c:order val="0"/>
          <c:tx>
            <c:strRef>
              <c:f>Sheet1!$B$1</c:f>
              <c:strCache>
                <c:ptCount val="1"/>
                <c:pt idx="0">
                  <c:v>Column1</c:v>
                </c:pt>
              </c:strCache>
            </c:strRef>
          </c:tx>
          <c:invertIfNegative val="0"/>
          <c:dLbls>
            <c:numFmt formatCode="0.0%" sourceLinked="0"/>
            <c:spPr>
              <a:noFill/>
              <a:ln>
                <a:noFill/>
              </a:ln>
              <a:effectLst/>
            </c:spPr>
            <c:txPr>
              <a:bodyPr rot="0" vert="horz"/>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10</c:v>
                </c:pt>
                <c:pt idx="1">
                  <c:v>11</c:v>
                </c:pt>
                <c:pt idx="2">
                  <c:v>12</c:v>
                </c:pt>
                <c:pt idx="3">
                  <c:v>13</c:v>
                </c:pt>
                <c:pt idx="4">
                  <c:v>14</c:v>
                </c:pt>
                <c:pt idx="5">
                  <c:v>15</c:v>
                </c:pt>
                <c:pt idx="6">
                  <c:v>16</c:v>
                </c:pt>
                <c:pt idx="7">
                  <c:v>17</c:v>
                </c:pt>
                <c:pt idx="8">
                  <c:v>18</c:v>
                </c:pt>
                <c:pt idx="9">
                  <c:v>19</c:v>
                </c:pt>
                <c:pt idx="10">
                  <c:v>20</c:v>
                </c:pt>
              </c:strCache>
            </c:strRef>
          </c:cat>
          <c:val>
            <c:numRef>
              <c:f>Sheet1!$B$2:$B$12</c:f>
              <c:numCache>
                <c:formatCode>0.0%</c:formatCode>
                <c:ptCount val="11"/>
                <c:pt idx="0">
                  <c:v>0.1</c:v>
                </c:pt>
                <c:pt idx="1">
                  <c:v>0.1</c:v>
                </c:pt>
                <c:pt idx="2">
                  <c:v>0.15</c:v>
                </c:pt>
                <c:pt idx="3">
                  <c:v>0.04</c:v>
                </c:pt>
                <c:pt idx="4">
                  <c:v>0.05</c:v>
                </c:pt>
                <c:pt idx="6">
                  <c:v>0.04</c:v>
                </c:pt>
                <c:pt idx="8">
                  <c:v>0.02</c:v>
                </c:pt>
                <c:pt idx="9">
                  <c:v>0.02</c:v>
                </c:pt>
                <c:pt idx="10">
                  <c:v>1.0999999999999999E-2</c:v>
                </c:pt>
              </c:numCache>
            </c:numRef>
          </c:val>
          <c:extLst>
            <c:ext xmlns:c16="http://schemas.microsoft.com/office/drawing/2014/chart" uri="{C3380CC4-5D6E-409C-BE32-E72D297353CC}">
              <c16:uniqueId val="{00000000-5071-4096-865A-DEDDF015EF81}"/>
            </c:ext>
          </c:extLst>
        </c:ser>
        <c:ser>
          <c:idx val="1"/>
          <c:order val="1"/>
          <c:tx>
            <c:strRef>
              <c:f>Sheet1!$C$1</c:f>
              <c:strCache>
                <c:ptCount val="1"/>
                <c:pt idx="0">
                  <c:v>Column2</c:v>
                </c:pt>
              </c:strCache>
            </c:strRef>
          </c:tx>
          <c:invertIfNegative val="0"/>
          <c:dLbls>
            <c:numFmt formatCode="0.0%" sourceLinked="0"/>
            <c:spPr>
              <a:noFill/>
              <a:ln>
                <a:noFill/>
              </a:ln>
              <a:effectLst/>
            </c:spPr>
            <c:txPr>
              <a:bodyPr rot="-5400000" vert="horz" wrap="square" lIns="38100" tIns="19050" rIns="38100" bIns="19050" anchor="ctr">
                <a:spAutoFit/>
              </a:bodyPr>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10</c:v>
                </c:pt>
                <c:pt idx="1">
                  <c:v>11</c:v>
                </c:pt>
                <c:pt idx="2">
                  <c:v>12</c:v>
                </c:pt>
                <c:pt idx="3">
                  <c:v>13</c:v>
                </c:pt>
                <c:pt idx="4">
                  <c:v>14</c:v>
                </c:pt>
                <c:pt idx="5">
                  <c:v>15</c:v>
                </c:pt>
                <c:pt idx="6">
                  <c:v>16</c:v>
                </c:pt>
                <c:pt idx="7">
                  <c:v>17</c:v>
                </c:pt>
                <c:pt idx="8">
                  <c:v>18</c:v>
                </c:pt>
                <c:pt idx="9">
                  <c:v>19</c:v>
                </c:pt>
                <c:pt idx="10">
                  <c:v>20</c:v>
                </c:pt>
              </c:strCache>
            </c:strRef>
          </c:cat>
          <c:val>
            <c:numRef>
              <c:f>Sheet1!$C$2:$C$12</c:f>
            </c:numRef>
          </c:val>
          <c:extLst>
            <c:ext xmlns:c16="http://schemas.microsoft.com/office/drawing/2014/chart" uri="{C3380CC4-5D6E-409C-BE32-E72D297353CC}">
              <c16:uniqueId val="{00000001-5071-4096-865A-DEDDF015EF81}"/>
            </c:ext>
          </c:extLst>
        </c:ser>
        <c:ser>
          <c:idx val="2"/>
          <c:order val="2"/>
          <c:tx>
            <c:strRef>
              <c:f>Sheet1!$D$1</c:f>
              <c:strCache>
                <c:ptCount val="1"/>
                <c:pt idx="0">
                  <c:v>Column3</c:v>
                </c:pt>
              </c:strCache>
            </c:strRef>
          </c:tx>
          <c:invertIfNegative val="0"/>
          <c:dLbls>
            <c:numFmt formatCode="0.0%" sourceLinked="0"/>
            <c:spPr>
              <a:noFill/>
              <a:ln>
                <a:noFill/>
              </a:ln>
              <a:effectLst/>
            </c:spPr>
            <c:txPr>
              <a:bodyPr rot="-5400000" vert="horz" wrap="square" lIns="38100" tIns="19050" rIns="38100" bIns="19050" anchor="ctr">
                <a:spAutoFit/>
              </a:bodyPr>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10</c:v>
                </c:pt>
                <c:pt idx="1">
                  <c:v>11</c:v>
                </c:pt>
                <c:pt idx="2">
                  <c:v>12</c:v>
                </c:pt>
                <c:pt idx="3">
                  <c:v>13</c:v>
                </c:pt>
                <c:pt idx="4">
                  <c:v>14</c:v>
                </c:pt>
                <c:pt idx="5">
                  <c:v>15</c:v>
                </c:pt>
                <c:pt idx="6">
                  <c:v>16</c:v>
                </c:pt>
                <c:pt idx="7">
                  <c:v>17</c:v>
                </c:pt>
                <c:pt idx="8">
                  <c:v>18</c:v>
                </c:pt>
                <c:pt idx="9">
                  <c:v>19</c:v>
                </c:pt>
                <c:pt idx="10">
                  <c:v>20</c:v>
                </c:pt>
              </c:strCache>
            </c:strRef>
          </c:cat>
          <c:val>
            <c:numRef>
              <c:f>Sheet1!$D$2:$D$12</c:f>
            </c:numRef>
          </c:val>
          <c:extLst>
            <c:ext xmlns:c16="http://schemas.microsoft.com/office/drawing/2014/chart" uri="{C3380CC4-5D6E-409C-BE32-E72D297353CC}">
              <c16:uniqueId val="{00000002-5071-4096-865A-DEDDF015EF81}"/>
            </c:ext>
          </c:extLst>
        </c:ser>
        <c:ser>
          <c:idx val="3"/>
          <c:order val="3"/>
          <c:tx>
            <c:strRef>
              <c:f>Sheet1!$E$1</c:f>
              <c:strCache>
                <c:ptCount val="1"/>
                <c:pt idx="0">
                  <c:v>Column4</c:v>
                </c:pt>
              </c:strCache>
            </c:strRef>
          </c:tx>
          <c:spPr>
            <a:solidFill>
              <a:schemeClr val="accent4">
                <a:lumMod val="60000"/>
                <a:lumOff val="40000"/>
              </a:schemeClr>
            </a:solidFill>
          </c:spPr>
          <c:invertIfNegative val="0"/>
          <c:dLbls>
            <c:numFmt formatCode="0.0%" sourceLinked="0"/>
            <c:spPr>
              <a:noFill/>
              <a:ln>
                <a:noFill/>
              </a:ln>
              <a:effectLst/>
            </c:spPr>
            <c:txPr>
              <a:bodyPr rot="-5400000" vert="horz"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10</c:v>
                </c:pt>
                <c:pt idx="1">
                  <c:v>11</c:v>
                </c:pt>
                <c:pt idx="2">
                  <c:v>12</c:v>
                </c:pt>
                <c:pt idx="3">
                  <c:v>13</c:v>
                </c:pt>
                <c:pt idx="4">
                  <c:v>14</c:v>
                </c:pt>
                <c:pt idx="5">
                  <c:v>15</c:v>
                </c:pt>
                <c:pt idx="6">
                  <c:v>16</c:v>
                </c:pt>
                <c:pt idx="7">
                  <c:v>17</c:v>
                </c:pt>
                <c:pt idx="8">
                  <c:v>18</c:v>
                </c:pt>
                <c:pt idx="9">
                  <c:v>19</c:v>
                </c:pt>
                <c:pt idx="10">
                  <c:v>20</c:v>
                </c:pt>
              </c:strCache>
            </c:strRef>
          </c:cat>
          <c:val>
            <c:numRef>
              <c:f>Sheet1!$E$2:$E$12</c:f>
            </c:numRef>
          </c:val>
          <c:extLst>
            <c:ext xmlns:c16="http://schemas.microsoft.com/office/drawing/2014/chart" uri="{C3380CC4-5D6E-409C-BE32-E72D297353CC}">
              <c16:uniqueId val="{00000003-5071-4096-865A-DEDDF015EF81}"/>
            </c:ext>
          </c:extLst>
        </c:ser>
        <c:ser>
          <c:idx val="4"/>
          <c:order val="4"/>
          <c:tx>
            <c:strRef>
              <c:f>Sheet1!$F$1</c:f>
              <c:strCache>
                <c:ptCount val="1"/>
                <c:pt idx="0">
                  <c:v>Column5</c:v>
                </c:pt>
              </c:strCache>
            </c:strRef>
          </c:tx>
          <c:invertIfNegative val="0"/>
          <c:dLbls>
            <c:numFmt formatCode="0.0%" sourceLinked="0"/>
            <c:spPr>
              <a:noFill/>
              <a:ln>
                <a:noFill/>
              </a:ln>
              <a:effectLst/>
            </c:spPr>
            <c:txPr>
              <a:bodyPr rot="-5400000" vert="horz"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10</c:v>
                </c:pt>
                <c:pt idx="1">
                  <c:v>11</c:v>
                </c:pt>
                <c:pt idx="2">
                  <c:v>12</c:v>
                </c:pt>
                <c:pt idx="3">
                  <c:v>13</c:v>
                </c:pt>
                <c:pt idx="4">
                  <c:v>14</c:v>
                </c:pt>
                <c:pt idx="5">
                  <c:v>15</c:v>
                </c:pt>
                <c:pt idx="6">
                  <c:v>16</c:v>
                </c:pt>
                <c:pt idx="7">
                  <c:v>17</c:v>
                </c:pt>
                <c:pt idx="8">
                  <c:v>18</c:v>
                </c:pt>
                <c:pt idx="9">
                  <c:v>19</c:v>
                </c:pt>
                <c:pt idx="10">
                  <c:v>20</c:v>
                </c:pt>
              </c:strCache>
            </c:strRef>
          </c:cat>
          <c:val>
            <c:numRef>
              <c:f>Sheet1!$F$2:$F$12</c:f>
            </c:numRef>
          </c:val>
          <c:extLst>
            <c:ext xmlns:c16="http://schemas.microsoft.com/office/drawing/2014/chart" uri="{C3380CC4-5D6E-409C-BE32-E72D297353CC}">
              <c16:uniqueId val="{00000004-5071-4096-865A-DEDDF015EF81}"/>
            </c:ext>
          </c:extLst>
        </c:ser>
        <c:dLbls>
          <c:showLegendKey val="0"/>
          <c:showVal val="0"/>
          <c:showCatName val="0"/>
          <c:showSerName val="0"/>
          <c:showPercent val="0"/>
          <c:showBubbleSize val="0"/>
        </c:dLbls>
        <c:gapWidth val="150"/>
        <c:axId val="-406539872"/>
        <c:axId val="-406537552"/>
      </c:barChart>
      <c:catAx>
        <c:axId val="-406539872"/>
        <c:scaling>
          <c:orientation val="minMax"/>
        </c:scaling>
        <c:delete val="0"/>
        <c:axPos val="b"/>
        <c:numFmt formatCode="General" sourceLinked="0"/>
        <c:majorTickMark val="out"/>
        <c:minorTickMark val="none"/>
        <c:tickLblPos val="nextTo"/>
        <c:txPr>
          <a:bodyPr/>
          <a:lstStyle/>
          <a:p>
            <a:pPr>
              <a:defRPr sz="1200"/>
            </a:pPr>
            <a:endParaRPr lang="en-US"/>
          </a:p>
        </c:txPr>
        <c:crossAx val="-406537552"/>
        <c:crosses val="autoZero"/>
        <c:auto val="1"/>
        <c:lblAlgn val="ctr"/>
        <c:lblOffset val="100"/>
        <c:noMultiLvlLbl val="0"/>
      </c:catAx>
      <c:valAx>
        <c:axId val="-406537552"/>
        <c:scaling>
          <c:orientation val="minMax"/>
        </c:scaling>
        <c:delete val="0"/>
        <c:axPos val="l"/>
        <c:majorGridlines/>
        <c:numFmt formatCode="0%" sourceLinked="0"/>
        <c:majorTickMark val="out"/>
        <c:minorTickMark val="none"/>
        <c:tickLblPos val="nextTo"/>
        <c:txPr>
          <a:bodyPr/>
          <a:lstStyle/>
          <a:p>
            <a:pPr>
              <a:defRPr sz="1800"/>
            </a:pPr>
            <a:endParaRPr lang="en-US"/>
          </a:p>
        </c:txPr>
        <c:crossAx val="-406539872"/>
        <c:crosses val="autoZero"/>
        <c:crossBetween val="between"/>
      </c:valAx>
      <c:spPr>
        <a:ln>
          <a:solidFill>
            <a:schemeClr val="accent1"/>
          </a:solidFill>
        </a:ln>
      </c:spPr>
    </c:plotArea>
    <c:plotVisOnly val="1"/>
    <c:dispBlanksAs val="gap"/>
    <c:showDLblsOverMax val="0"/>
  </c:chart>
  <c:spPr>
    <a:ln w="31750">
      <a:noFill/>
    </a:ln>
  </c:spPr>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0"/>
          <a:lstStyle/>
          <a:p>
            <a:pPr algn="ctr">
              <a:defRPr sz="1200"/>
            </a:pPr>
            <a:r>
              <a:rPr lang="en-US" sz="1200" dirty="0"/>
              <a:t>In</a:t>
            </a:r>
            <a:r>
              <a:rPr lang="en-US" sz="1200" baseline="0" dirty="0"/>
              <a:t> –State</a:t>
            </a:r>
          </a:p>
        </c:rich>
      </c:tx>
      <c:layout>
        <c:manualLayout>
          <c:xMode val="edge"/>
          <c:yMode val="edge"/>
          <c:x val="0.39382105817834401"/>
          <c:y val="7.04297349797231E-4"/>
        </c:manualLayout>
      </c:layout>
      <c:overlay val="1"/>
    </c:title>
    <c:autoTitleDeleted val="0"/>
    <c:plotArea>
      <c:layout>
        <c:manualLayout>
          <c:layoutTarget val="inner"/>
          <c:xMode val="edge"/>
          <c:yMode val="edge"/>
          <c:x val="0.183141230587818"/>
          <c:y val="7.0578078444291301E-2"/>
          <c:w val="0.79966918081238203"/>
          <c:h val="0.71381330091091499"/>
        </c:manualLayout>
      </c:layout>
      <c:barChart>
        <c:barDir val="col"/>
        <c:grouping val="clustered"/>
        <c:varyColors val="0"/>
        <c:ser>
          <c:idx val="0"/>
          <c:order val="0"/>
          <c:tx>
            <c:strRef>
              <c:f>Sheet1!$B$1</c:f>
              <c:strCache>
                <c:ptCount val="1"/>
                <c:pt idx="0">
                  <c:v>Competition</c:v>
                </c:pt>
              </c:strCache>
            </c:strRef>
          </c:tx>
          <c:spPr>
            <a:solidFill>
              <a:schemeClr val="accent5">
                <a:lumMod val="60000"/>
                <a:lumOff val="40000"/>
              </a:schemeClr>
            </a:solidFill>
          </c:spPr>
          <c:invertIfNegative val="0"/>
          <c:dPt>
            <c:idx val="0"/>
            <c:invertIfNegative val="0"/>
            <c:bubble3D val="0"/>
            <c:spPr>
              <a:solidFill>
                <a:schemeClr val="accent3">
                  <a:lumMod val="60000"/>
                  <a:lumOff val="40000"/>
                </a:schemeClr>
              </a:solidFill>
            </c:spPr>
            <c:extLst>
              <c:ext xmlns:c16="http://schemas.microsoft.com/office/drawing/2014/chart" uri="{C3380CC4-5D6E-409C-BE32-E72D297353CC}">
                <c16:uniqueId val="{00000000-B1A0-4426-8DCD-E2307BE1D373}"/>
              </c:ext>
            </c:extLst>
          </c:dPt>
          <c:dPt>
            <c:idx val="3"/>
            <c:invertIfNegative val="0"/>
            <c:bubble3D val="0"/>
            <c:spPr>
              <a:solidFill>
                <a:schemeClr val="accent3">
                  <a:lumMod val="60000"/>
                  <a:lumOff val="40000"/>
                </a:schemeClr>
              </a:solidFill>
            </c:spPr>
            <c:extLst>
              <c:ext xmlns:c16="http://schemas.microsoft.com/office/drawing/2014/chart" uri="{C3380CC4-5D6E-409C-BE32-E72D297353CC}">
                <c16:uniqueId val="{00000002-B1A0-4426-8DCD-E2307BE1D373}"/>
              </c:ext>
            </c:extLst>
          </c:dPt>
          <c:dPt>
            <c:idx val="4"/>
            <c:invertIfNegative val="0"/>
            <c:bubble3D val="0"/>
            <c:spPr>
              <a:solidFill>
                <a:schemeClr val="accent3">
                  <a:lumMod val="60000"/>
                  <a:lumOff val="40000"/>
                </a:schemeClr>
              </a:solidFill>
            </c:spPr>
            <c:extLst>
              <c:ext xmlns:c16="http://schemas.microsoft.com/office/drawing/2014/chart" uri="{C3380CC4-5D6E-409C-BE32-E72D297353CC}">
                <c16:uniqueId val="{00000003-B1A0-4426-8DCD-E2307BE1D373}"/>
              </c:ext>
            </c:extLst>
          </c:dPt>
          <c:dPt>
            <c:idx val="5"/>
            <c:invertIfNegative val="0"/>
            <c:bubble3D val="0"/>
            <c:spPr>
              <a:solidFill>
                <a:schemeClr val="accent3">
                  <a:lumMod val="60000"/>
                  <a:lumOff val="40000"/>
                </a:schemeClr>
              </a:solidFill>
            </c:spPr>
            <c:extLst>
              <c:ext xmlns:c16="http://schemas.microsoft.com/office/drawing/2014/chart" uri="{C3380CC4-5D6E-409C-BE32-E72D297353CC}">
                <c16:uniqueId val="{0000000C-E2AD-470D-A4F7-93FB3B98E909}"/>
              </c:ext>
            </c:extLst>
          </c:dPt>
          <c:dPt>
            <c:idx val="6"/>
            <c:invertIfNegative val="0"/>
            <c:bubble3D val="0"/>
            <c:spPr>
              <a:solidFill>
                <a:schemeClr val="accent3">
                  <a:lumMod val="60000"/>
                  <a:lumOff val="40000"/>
                </a:schemeClr>
              </a:solidFill>
            </c:spPr>
            <c:extLst>
              <c:ext xmlns:c16="http://schemas.microsoft.com/office/drawing/2014/chart" uri="{C3380CC4-5D6E-409C-BE32-E72D297353CC}">
                <c16:uniqueId val="{0000000D-E2AD-470D-A4F7-93FB3B98E909}"/>
              </c:ext>
            </c:extLst>
          </c:dPt>
          <c:dPt>
            <c:idx val="9"/>
            <c:invertIfNegative val="0"/>
            <c:bubble3D val="0"/>
            <c:spPr>
              <a:solidFill>
                <a:schemeClr val="accent2">
                  <a:lumMod val="60000"/>
                  <a:lumOff val="40000"/>
                </a:schemeClr>
              </a:solidFill>
            </c:spPr>
            <c:extLst>
              <c:ext xmlns:c16="http://schemas.microsoft.com/office/drawing/2014/chart" uri="{C3380CC4-5D6E-409C-BE32-E72D297353CC}">
                <c16:uniqueId val="{0000000E-E2AD-470D-A4F7-93FB3B98E909}"/>
              </c:ext>
            </c:extLst>
          </c:dPt>
          <c:dLbls>
            <c:numFmt formatCode="&quot;$&quot;#,##0.0" sourceLinked="0"/>
            <c:spPr>
              <a:noFill/>
              <a:ln>
                <a:noFill/>
              </a:ln>
              <a:effectLst/>
            </c:spPr>
            <c:txPr>
              <a:bodyPr rot="-5400000" vert="horz"/>
              <a:lstStyle/>
              <a:p>
                <a:pPr>
                  <a:defRPr sz="10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LSU HSC</c:v>
                </c:pt>
                <c:pt idx="1">
                  <c:v>MUSC</c:v>
                </c:pt>
                <c:pt idx="2">
                  <c:v>NEB MC</c:v>
                </c:pt>
                <c:pt idx="3">
                  <c:v>OUHSC</c:v>
                </c:pt>
                <c:pt idx="4">
                  <c:v>TTHSC</c:v>
                </c:pt>
                <c:pt idx="5">
                  <c:v>UAMS</c:v>
                </c:pt>
                <c:pt idx="6">
                  <c:v>UTHSC SA</c:v>
                </c:pt>
                <c:pt idx="8">
                  <c:v>Oregon HSC</c:v>
                </c:pt>
                <c:pt idx="9">
                  <c:v>UMD HSC</c:v>
                </c:pt>
                <c:pt idx="10">
                  <c:v>UTHSC Houston</c:v>
                </c:pt>
                <c:pt idx="12">
                  <c:v>Florida   </c:v>
                </c:pt>
                <c:pt idx="13">
                  <c:v>Florida St</c:v>
                </c:pt>
                <c:pt idx="14">
                  <c:v>UofM</c:v>
                </c:pt>
                <c:pt idx="15">
                  <c:v>Univ of Wash</c:v>
                </c:pt>
                <c:pt idx="16">
                  <c:v>Vanderbilt</c:v>
                </c:pt>
              </c:strCache>
            </c:strRef>
          </c:cat>
          <c:val>
            <c:numRef>
              <c:f>Sheet1!$B$2:$B$18</c:f>
              <c:numCache>
                <c:formatCode>General</c:formatCode>
                <c:ptCount val="17"/>
                <c:pt idx="0" formatCode="#,##0">
                  <c:v>11683</c:v>
                </c:pt>
                <c:pt idx="3" formatCode="#,##0">
                  <c:v>6612</c:v>
                </c:pt>
                <c:pt idx="4" formatCode="#,##0">
                  <c:v>10023</c:v>
                </c:pt>
                <c:pt idx="5" formatCode="#,##0">
                  <c:v>13124</c:v>
                </c:pt>
                <c:pt idx="6" formatCode="#,##0">
                  <c:v>17517</c:v>
                </c:pt>
                <c:pt idx="9" formatCode="#,##0">
                  <c:v>16704</c:v>
                </c:pt>
                <c:pt idx="12" formatCode="#,##0">
                  <c:v>17520</c:v>
                </c:pt>
                <c:pt idx="13" formatCode="#,##0">
                  <c:v>14380</c:v>
                </c:pt>
                <c:pt idx="14" formatCode="#,##0">
                  <c:v>17910</c:v>
                </c:pt>
                <c:pt idx="15" formatCode="#,##0">
                  <c:v>28940</c:v>
                </c:pt>
                <c:pt idx="16" formatCode="#,##0">
                  <c:v>40800</c:v>
                </c:pt>
              </c:numCache>
            </c:numRef>
          </c:val>
          <c:extLst>
            <c:ext xmlns:c16="http://schemas.microsoft.com/office/drawing/2014/chart" uri="{C3380CC4-5D6E-409C-BE32-E72D297353CC}">
              <c16:uniqueId val="{00000002-3F42-4902-9331-F99C64368F0B}"/>
            </c:ext>
          </c:extLst>
        </c:ser>
        <c:dLbls>
          <c:showLegendKey val="0"/>
          <c:showVal val="0"/>
          <c:showCatName val="0"/>
          <c:showSerName val="0"/>
          <c:showPercent val="0"/>
          <c:showBubbleSize val="0"/>
        </c:dLbls>
        <c:gapWidth val="150"/>
        <c:axId val="2135791608"/>
        <c:axId val="2135794664"/>
      </c:barChart>
      <c:lineChart>
        <c:grouping val="standard"/>
        <c:varyColors val="0"/>
        <c:ser>
          <c:idx val="1"/>
          <c:order val="1"/>
          <c:tx>
            <c:strRef>
              <c:f>Sheet1!$C$1</c:f>
              <c:strCache>
                <c:ptCount val="1"/>
                <c:pt idx="0">
                  <c:v>UTHSC</c:v>
                </c:pt>
              </c:strCache>
            </c:strRef>
          </c:tx>
          <c:spPr>
            <a:ln>
              <a:solidFill>
                <a:schemeClr val="accent4"/>
              </a:solidFill>
            </a:ln>
          </c:spPr>
          <c:marker>
            <c:symbol val="none"/>
          </c:marker>
          <c:cat>
            <c:strRef>
              <c:f>Sheet1!$A$2:$A$18</c:f>
              <c:strCache>
                <c:ptCount val="17"/>
                <c:pt idx="0">
                  <c:v>LSU HSC</c:v>
                </c:pt>
                <c:pt idx="1">
                  <c:v>MUSC</c:v>
                </c:pt>
                <c:pt idx="2">
                  <c:v>NEB MC</c:v>
                </c:pt>
                <c:pt idx="3">
                  <c:v>OUHSC</c:v>
                </c:pt>
                <c:pt idx="4">
                  <c:v>TTHSC</c:v>
                </c:pt>
                <c:pt idx="5">
                  <c:v>UAMS</c:v>
                </c:pt>
                <c:pt idx="6">
                  <c:v>UTHSC SA</c:v>
                </c:pt>
                <c:pt idx="8">
                  <c:v>Oregon HSC</c:v>
                </c:pt>
                <c:pt idx="9">
                  <c:v>UMD HSC</c:v>
                </c:pt>
                <c:pt idx="10">
                  <c:v>UTHSC Houston</c:v>
                </c:pt>
                <c:pt idx="12">
                  <c:v>Florida   </c:v>
                </c:pt>
                <c:pt idx="13">
                  <c:v>Florida St</c:v>
                </c:pt>
                <c:pt idx="14">
                  <c:v>UofM</c:v>
                </c:pt>
                <c:pt idx="15">
                  <c:v>Univ of Wash</c:v>
                </c:pt>
                <c:pt idx="16">
                  <c:v>Vanderbilt</c:v>
                </c:pt>
              </c:strCache>
            </c:strRef>
          </c:cat>
          <c:val>
            <c:numRef>
              <c:f>Sheet1!$C$2:$C$18</c:f>
              <c:numCache>
                <c:formatCode>#,##0</c:formatCode>
                <c:ptCount val="17"/>
                <c:pt idx="0">
                  <c:v>18621</c:v>
                </c:pt>
                <c:pt idx="1">
                  <c:v>18621</c:v>
                </c:pt>
                <c:pt idx="2">
                  <c:v>18621</c:v>
                </c:pt>
                <c:pt idx="3">
                  <c:v>18621</c:v>
                </c:pt>
                <c:pt idx="4">
                  <c:v>18621</c:v>
                </c:pt>
                <c:pt idx="5">
                  <c:v>18621</c:v>
                </c:pt>
                <c:pt idx="6">
                  <c:v>18621</c:v>
                </c:pt>
                <c:pt idx="7">
                  <c:v>18621</c:v>
                </c:pt>
                <c:pt idx="8">
                  <c:v>18621</c:v>
                </c:pt>
                <c:pt idx="9">
                  <c:v>18621</c:v>
                </c:pt>
                <c:pt idx="10">
                  <c:v>18621</c:v>
                </c:pt>
                <c:pt idx="11">
                  <c:v>18621</c:v>
                </c:pt>
                <c:pt idx="12">
                  <c:v>18621</c:v>
                </c:pt>
                <c:pt idx="13">
                  <c:v>18621</c:v>
                </c:pt>
                <c:pt idx="14">
                  <c:v>18621</c:v>
                </c:pt>
                <c:pt idx="15">
                  <c:v>18621</c:v>
                </c:pt>
                <c:pt idx="16">
                  <c:v>18621</c:v>
                </c:pt>
              </c:numCache>
            </c:numRef>
          </c:val>
          <c:smooth val="0"/>
          <c:extLst>
            <c:ext xmlns:c16="http://schemas.microsoft.com/office/drawing/2014/chart" uri="{C3380CC4-5D6E-409C-BE32-E72D297353CC}">
              <c16:uniqueId val="{00000003-3F42-4902-9331-F99C64368F0B}"/>
            </c:ext>
          </c:extLst>
        </c:ser>
        <c:ser>
          <c:idx val="2"/>
          <c:order val="2"/>
          <c:tx>
            <c:strRef>
              <c:f>Sheet1!$D$1</c:f>
              <c:strCache>
                <c:ptCount val="1"/>
                <c:pt idx="0">
                  <c:v>Peer Group</c:v>
                </c:pt>
              </c:strCache>
            </c:strRef>
          </c:tx>
          <c:spPr>
            <a:ln>
              <a:solidFill>
                <a:schemeClr val="accent3">
                  <a:lumMod val="60000"/>
                  <a:lumOff val="40000"/>
                </a:schemeClr>
              </a:solidFill>
            </a:ln>
          </c:spPr>
          <c:marker>
            <c:symbol val="none"/>
          </c:marker>
          <c:cat>
            <c:strRef>
              <c:f>Sheet1!$A$2:$A$18</c:f>
              <c:strCache>
                <c:ptCount val="17"/>
                <c:pt idx="0">
                  <c:v>LSU HSC</c:v>
                </c:pt>
                <c:pt idx="1">
                  <c:v>MUSC</c:v>
                </c:pt>
                <c:pt idx="2">
                  <c:v>NEB MC</c:v>
                </c:pt>
                <c:pt idx="3">
                  <c:v>OUHSC</c:v>
                </c:pt>
                <c:pt idx="4">
                  <c:v>TTHSC</c:v>
                </c:pt>
                <c:pt idx="5">
                  <c:v>UAMS</c:v>
                </c:pt>
                <c:pt idx="6">
                  <c:v>UTHSC SA</c:v>
                </c:pt>
                <c:pt idx="8">
                  <c:v>Oregon HSC</c:v>
                </c:pt>
                <c:pt idx="9">
                  <c:v>UMD HSC</c:v>
                </c:pt>
                <c:pt idx="10">
                  <c:v>UTHSC Houston</c:v>
                </c:pt>
                <c:pt idx="12">
                  <c:v>Florida   </c:v>
                </c:pt>
                <c:pt idx="13">
                  <c:v>Florida St</c:v>
                </c:pt>
                <c:pt idx="14">
                  <c:v>UofM</c:v>
                </c:pt>
                <c:pt idx="15">
                  <c:v>Univ of Wash</c:v>
                </c:pt>
                <c:pt idx="16">
                  <c:v>Vanderbilt</c:v>
                </c:pt>
              </c:strCache>
            </c:strRef>
          </c:cat>
          <c:val>
            <c:numRef>
              <c:f>Sheet1!$D$2:$D$18</c:f>
              <c:numCache>
                <c:formatCode>General</c:formatCode>
                <c:ptCount val="17"/>
              </c:numCache>
            </c:numRef>
          </c:val>
          <c:smooth val="0"/>
          <c:extLst>
            <c:ext xmlns:c16="http://schemas.microsoft.com/office/drawing/2014/chart" uri="{C3380CC4-5D6E-409C-BE32-E72D297353CC}">
              <c16:uniqueId val="{0000000C-74C3-4FE8-BB05-847F84FBB2EE}"/>
            </c:ext>
          </c:extLst>
        </c:ser>
        <c:ser>
          <c:idx val="3"/>
          <c:order val="3"/>
          <c:tx>
            <c:strRef>
              <c:f>Sheet1!$E$1</c:f>
              <c:strCache>
                <c:ptCount val="1"/>
                <c:pt idx="0">
                  <c:v>Aspirational Institution</c:v>
                </c:pt>
              </c:strCache>
            </c:strRef>
          </c:tx>
          <c:spPr>
            <a:ln>
              <a:solidFill>
                <a:schemeClr val="accent2">
                  <a:lumMod val="60000"/>
                  <a:lumOff val="40000"/>
                </a:schemeClr>
              </a:solidFill>
            </a:ln>
          </c:spPr>
          <c:marker>
            <c:symbol val="none"/>
          </c:marker>
          <c:cat>
            <c:strRef>
              <c:f>Sheet1!$A$2:$A$18</c:f>
              <c:strCache>
                <c:ptCount val="17"/>
                <c:pt idx="0">
                  <c:v>LSU HSC</c:v>
                </c:pt>
                <c:pt idx="1">
                  <c:v>MUSC</c:v>
                </c:pt>
                <c:pt idx="2">
                  <c:v>NEB MC</c:v>
                </c:pt>
                <c:pt idx="3">
                  <c:v>OUHSC</c:v>
                </c:pt>
                <c:pt idx="4">
                  <c:v>TTHSC</c:v>
                </c:pt>
                <c:pt idx="5">
                  <c:v>UAMS</c:v>
                </c:pt>
                <c:pt idx="6">
                  <c:v>UTHSC SA</c:v>
                </c:pt>
                <c:pt idx="8">
                  <c:v>Oregon HSC</c:v>
                </c:pt>
                <c:pt idx="9">
                  <c:v>UMD HSC</c:v>
                </c:pt>
                <c:pt idx="10">
                  <c:v>UTHSC Houston</c:v>
                </c:pt>
                <c:pt idx="12">
                  <c:v>Florida   </c:v>
                </c:pt>
                <c:pt idx="13">
                  <c:v>Florida St</c:v>
                </c:pt>
                <c:pt idx="14">
                  <c:v>UofM</c:v>
                </c:pt>
                <c:pt idx="15">
                  <c:v>Univ of Wash</c:v>
                </c:pt>
                <c:pt idx="16">
                  <c:v>Vanderbilt</c:v>
                </c:pt>
              </c:strCache>
            </c:strRef>
          </c:cat>
          <c:val>
            <c:numRef>
              <c:f>Sheet1!$E$2:$E$18</c:f>
              <c:numCache>
                <c:formatCode>General</c:formatCode>
                <c:ptCount val="17"/>
              </c:numCache>
            </c:numRef>
          </c:val>
          <c:smooth val="0"/>
          <c:extLst>
            <c:ext xmlns:c16="http://schemas.microsoft.com/office/drawing/2014/chart" uri="{C3380CC4-5D6E-409C-BE32-E72D297353CC}">
              <c16:uniqueId val="{0000000D-74C3-4FE8-BB05-847F84FBB2EE}"/>
            </c:ext>
          </c:extLst>
        </c:ser>
        <c:dLbls>
          <c:showLegendKey val="0"/>
          <c:showVal val="0"/>
          <c:showCatName val="0"/>
          <c:showSerName val="0"/>
          <c:showPercent val="0"/>
          <c:showBubbleSize val="0"/>
        </c:dLbls>
        <c:marker val="1"/>
        <c:smooth val="0"/>
        <c:axId val="2135791608"/>
        <c:axId val="2135794664"/>
      </c:lineChart>
      <c:catAx>
        <c:axId val="2135791608"/>
        <c:scaling>
          <c:orientation val="minMax"/>
        </c:scaling>
        <c:delete val="0"/>
        <c:axPos val="b"/>
        <c:numFmt formatCode="General" sourceLinked="0"/>
        <c:majorTickMark val="out"/>
        <c:minorTickMark val="none"/>
        <c:tickLblPos val="nextTo"/>
        <c:txPr>
          <a:bodyPr rot="-5400000" vert="horz" anchor="b" anchorCtr="0"/>
          <a:lstStyle/>
          <a:p>
            <a:pPr>
              <a:defRPr sz="900"/>
            </a:pPr>
            <a:endParaRPr lang="en-US"/>
          </a:p>
        </c:txPr>
        <c:crossAx val="2135794664"/>
        <c:crosses val="autoZero"/>
        <c:auto val="1"/>
        <c:lblAlgn val="ctr"/>
        <c:lblOffset val="100"/>
        <c:noMultiLvlLbl val="0"/>
      </c:catAx>
      <c:valAx>
        <c:axId val="2135794664"/>
        <c:scaling>
          <c:orientation val="minMax"/>
          <c:max val="45000"/>
          <c:min val="0"/>
        </c:scaling>
        <c:delete val="0"/>
        <c:axPos val="l"/>
        <c:majorGridlines/>
        <c:numFmt formatCode="&quot;$&quot;#,##0" sourceLinked="0"/>
        <c:majorTickMark val="out"/>
        <c:minorTickMark val="none"/>
        <c:tickLblPos val="nextTo"/>
        <c:txPr>
          <a:bodyPr/>
          <a:lstStyle/>
          <a:p>
            <a:pPr>
              <a:defRPr sz="1100"/>
            </a:pPr>
            <a:endParaRPr lang="en-US"/>
          </a:p>
        </c:txPr>
        <c:crossAx val="2135791608"/>
        <c:crosses val="autoZero"/>
        <c:crossBetween val="between"/>
        <c:majorUnit val="10000"/>
        <c:dispUnits>
          <c:builtInUnit val="thousands"/>
          <c:dispUnitsLbl>
            <c:txPr>
              <a:bodyPr/>
              <a:lstStyle/>
              <a:p>
                <a:pPr>
                  <a:defRPr sz="1100"/>
                </a:pPr>
                <a:endParaRPr lang="en-US"/>
              </a:p>
            </c:txPr>
          </c:dispUnitsLbl>
        </c:dispUnits>
      </c:valAx>
      <c:spPr>
        <a:ln>
          <a:solidFill>
            <a:schemeClr val="accent1"/>
          </a:solidFill>
        </a:ln>
      </c:spPr>
    </c:plotArea>
    <c:legend>
      <c:legendPos val="l"/>
      <c:layout>
        <c:manualLayout>
          <c:xMode val="edge"/>
          <c:yMode val="edge"/>
          <c:x val="0"/>
          <c:y val="0.45592234553736799"/>
          <c:w val="0.13129477938377901"/>
          <c:h val="0.45844153385360498"/>
        </c:manualLayout>
      </c:layout>
      <c:overlay val="0"/>
      <c:txPr>
        <a:bodyPr/>
        <a:lstStyle/>
        <a:p>
          <a:pPr>
            <a:defRPr sz="1000"/>
          </a:pPr>
          <a:endParaRPr lang="en-US"/>
        </a:p>
      </c:txPr>
    </c:legend>
    <c:plotVisOnly val="1"/>
    <c:dispBlanksAs val="gap"/>
    <c:showDLblsOverMax val="0"/>
  </c:chart>
  <c:spPr>
    <a:ln w="31750">
      <a:solidFill>
        <a:schemeClr val="accent1"/>
      </a:solidFill>
    </a:ln>
  </c:spPr>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0"/>
          <a:lstStyle/>
          <a:p>
            <a:pPr algn="ctr">
              <a:defRPr sz="1200"/>
            </a:pPr>
            <a:r>
              <a:rPr lang="en-US" sz="1200" baseline="0" dirty="0"/>
              <a:t>Out –State</a:t>
            </a:r>
          </a:p>
        </c:rich>
      </c:tx>
      <c:layout>
        <c:manualLayout>
          <c:xMode val="edge"/>
          <c:yMode val="edge"/>
          <c:x val="0.39382105817834401"/>
          <c:y val="7.04297349797231E-4"/>
        </c:manualLayout>
      </c:layout>
      <c:overlay val="1"/>
    </c:title>
    <c:autoTitleDeleted val="0"/>
    <c:plotArea>
      <c:layout>
        <c:manualLayout>
          <c:layoutTarget val="inner"/>
          <c:xMode val="edge"/>
          <c:yMode val="edge"/>
          <c:x val="0.183141230587818"/>
          <c:y val="7.0578078444291301E-2"/>
          <c:w val="0.79966918081238203"/>
          <c:h val="0.71381330091091499"/>
        </c:manualLayout>
      </c:layout>
      <c:barChart>
        <c:barDir val="col"/>
        <c:grouping val="clustered"/>
        <c:varyColors val="0"/>
        <c:ser>
          <c:idx val="0"/>
          <c:order val="0"/>
          <c:tx>
            <c:strRef>
              <c:f>Sheet1!$B$1</c:f>
              <c:strCache>
                <c:ptCount val="1"/>
                <c:pt idx="0">
                  <c:v>Competition</c:v>
                </c:pt>
              </c:strCache>
            </c:strRef>
          </c:tx>
          <c:spPr>
            <a:solidFill>
              <a:schemeClr val="accent5">
                <a:lumMod val="60000"/>
                <a:lumOff val="40000"/>
              </a:schemeClr>
            </a:solidFill>
          </c:spPr>
          <c:invertIfNegative val="0"/>
          <c:dPt>
            <c:idx val="0"/>
            <c:invertIfNegative val="0"/>
            <c:bubble3D val="0"/>
            <c:spPr>
              <a:solidFill>
                <a:schemeClr val="accent3">
                  <a:lumMod val="60000"/>
                  <a:lumOff val="40000"/>
                </a:schemeClr>
              </a:solidFill>
            </c:spPr>
            <c:extLst>
              <c:ext xmlns:c16="http://schemas.microsoft.com/office/drawing/2014/chart" uri="{C3380CC4-5D6E-409C-BE32-E72D297353CC}">
                <c16:uniqueId val="{00000000-B1A0-4426-8DCD-E2307BE1D373}"/>
              </c:ext>
            </c:extLst>
          </c:dPt>
          <c:dPt>
            <c:idx val="3"/>
            <c:invertIfNegative val="0"/>
            <c:bubble3D val="0"/>
            <c:spPr>
              <a:solidFill>
                <a:schemeClr val="accent3">
                  <a:lumMod val="60000"/>
                  <a:lumOff val="40000"/>
                </a:schemeClr>
              </a:solidFill>
            </c:spPr>
            <c:extLst>
              <c:ext xmlns:c16="http://schemas.microsoft.com/office/drawing/2014/chart" uri="{C3380CC4-5D6E-409C-BE32-E72D297353CC}">
                <c16:uniqueId val="{00000002-B1A0-4426-8DCD-E2307BE1D373}"/>
              </c:ext>
            </c:extLst>
          </c:dPt>
          <c:dPt>
            <c:idx val="4"/>
            <c:invertIfNegative val="0"/>
            <c:bubble3D val="0"/>
            <c:spPr>
              <a:solidFill>
                <a:schemeClr val="accent3">
                  <a:lumMod val="60000"/>
                  <a:lumOff val="40000"/>
                </a:schemeClr>
              </a:solidFill>
            </c:spPr>
            <c:extLst>
              <c:ext xmlns:c16="http://schemas.microsoft.com/office/drawing/2014/chart" uri="{C3380CC4-5D6E-409C-BE32-E72D297353CC}">
                <c16:uniqueId val="{00000003-B1A0-4426-8DCD-E2307BE1D373}"/>
              </c:ext>
            </c:extLst>
          </c:dPt>
          <c:dPt>
            <c:idx val="5"/>
            <c:invertIfNegative val="0"/>
            <c:bubble3D val="0"/>
            <c:spPr>
              <a:solidFill>
                <a:schemeClr val="accent3">
                  <a:lumMod val="60000"/>
                  <a:lumOff val="40000"/>
                </a:schemeClr>
              </a:solidFill>
            </c:spPr>
            <c:extLst>
              <c:ext xmlns:c16="http://schemas.microsoft.com/office/drawing/2014/chart" uri="{C3380CC4-5D6E-409C-BE32-E72D297353CC}">
                <c16:uniqueId val="{0000000C-D8E9-4D17-8930-1A76207A469A}"/>
              </c:ext>
            </c:extLst>
          </c:dPt>
          <c:dPt>
            <c:idx val="6"/>
            <c:invertIfNegative val="0"/>
            <c:bubble3D val="0"/>
            <c:spPr>
              <a:solidFill>
                <a:schemeClr val="accent3">
                  <a:lumMod val="60000"/>
                  <a:lumOff val="40000"/>
                </a:schemeClr>
              </a:solidFill>
            </c:spPr>
            <c:extLst>
              <c:ext xmlns:c16="http://schemas.microsoft.com/office/drawing/2014/chart" uri="{C3380CC4-5D6E-409C-BE32-E72D297353CC}">
                <c16:uniqueId val="{0000000D-D8E9-4D17-8930-1A76207A469A}"/>
              </c:ext>
            </c:extLst>
          </c:dPt>
          <c:dPt>
            <c:idx val="9"/>
            <c:invertIfNegative val="0"/>
            <c:bubble3D val="0"/>
            <c:spPr>
              <a:solidFill>
                <a:schemeClr val="accent2">
                  <a:lumMod val="60000"/>
                  <a:lumOff val="40000"/>
                </a:schemeClr>
              </a:solidFill>
            </c:spPr>
            <c:extLst>
              <c:ext xmlns:c16="http://schemas.microsoft.com/office/drawing/2014/chart" uri="{C3380CC4-5D6E-409C-BE32-E72D297353CC}">
                <c16:uniqueId val="{0000000E-D8E9-4D17-8930-1A76207A469A}"/>
              </c:ext>
            </c:extLst>
          </c:dPt>
          <c:dLbls>
            <c:numFmt formatCode="&quot;$&quot;#,##0.0" sourceLinked="0"/>
            <c:spPr>
              <a:noFill/>
              <a:ln>
                <a:noFill/>
              </a:ln>
              <a:effectLst/>
            </c:spPr>
            <c:txPr>
              <a:bodyPr rot="-5400000" vert="horz"/>
              <a:lstStyle/>
              <a:p>
                <a:pPr>
                  <a:defRPr sz="10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LSU HSC</c:v>
                </c:pt>
                <c:pt idx="1">
                  <c:v>MUSC</c:v>
                </c:pt>
                <c:pt idx="2">
                  <c:v>NEB MC</c:v>
                </c:pt>
                <c:pt idx="3">
                  <c:v>OUHSC</c:v>
                </c:pt>
                <c:pt idx="4">
                  <c:v>TTHSC</c:v>
                </c:pt>
                <c:pt idx="5">
                  <c:v>UAMS</c:v>
                </c:pt>
                <c:pt idx="6">
                  <c:v>UTHSC SA</c:v>
                </c:pt>
                <c:pt idx="8">
                  <c:v>Oregon HSC</c:v>
                </c:pt>
                <c:pt idx="9">
                  <c:v>UMD HSC</c:v>
                </c:pt>
                <c:pt idx="10">
                  <c:v>UTHSC Houston</c:v>
                </c:pt>
                <c:pt idx="12">
                  <c:v>Florida   </c:v>
                </c:pt>
                <c:pt idx="13">
                  <c:v>Florida St</c:v>
                </c:pt>
                <c:pt idx="14">
                  <c:v>UofM</c:v>
                </c:pt>
                <c:pt idx="15">
                  <c:v>Univ of Wash</c:v>
                </c:pt>
                <c:pt idx="16">
                  <c:v>Vanderbilt</c:v>
                </c:pt>
              </c:strCache>
            </c:strRef>
          </c:cat>
          <c:val>
            <c:numRef>
              <c:f>Sheet1!$B$2:$B$18</c:f>
              <c:numCache>
                <c:formatCode>General</c:formatCode>
                <c:ptCount val="17"/>
                <c:pt idx="0" formatCode="#,##0">
                  <c:v>24279</c:v>
                </c:pt>
                <c:pt idx="3" formatCode="#,##0">
                  <c:v>25547</c:v>
                </c:pt>
                <c:pt idx="4" formatCode="#,##0">
                  <c:v>26481</c:v>
                </c:pt>
                <c:pt idx="5" formatCode="#,##0">
                  <c:v>28390</c:v>
                </c:pt>
                <c:pt idx="6" formatCode="#,##0">
                  <c:v>35777</c:v>
                </c:pt>
                <c:pt idx="9" formatCode="#,##0">
                  <c:v>35478</c:v>
                </c:pt>
                <c:pt idx="12" formatCode="#,##0">
                  <c:v>43611</c:v>
                </c:pt>
                <c:pt idx="13" formatCode="#,##0">
                  <c:v>33322</c:v>
                </c:pt>
                <c:pt idx="14" formatCode="#,##0">
                  <c:v>34230</c:v>
                </c:pt>
                <c:pt idx="15" formatCode="#,##0">
                  <c:v>50301</c:v>
                </c:pt>
                <c:pt idx="16" formatCode="#,##0">
                  <c:v>40800</c:v>
                </c:pt>
              </c:numCache>
            </c:numRef>
          </c:val>
          <c:extLst>
            <c:ext xmlns:c16="http://schemas.microsoft.com/office/drawing/2014/chart" uri="{C3380CC4-5D6E-409C-BE32-E72D297353CC}">
              <c16:uniqueId val="{00000002-3F42-4902-9331-F99C64368F0B}"/>
            </c:ext>
          </c:extLst>
        </c:ser>
        <c:dLbls>
          <c:showLegendKey val="0"/>
          <c:showVal val="0"/>
          <c:showCatName val="0"/>
          <c:showSerName val="0"/>
          <c:showPercent val="0"/>
          <c:showBubbleSize val="0"/>
        </c:dLbls>
        <c:gapWidth val="150"/>
        <c:axId val="2135852056"/>
        <c:axId val="2135855112"/>
      </c:barChart>
      <c:lineChart>
        <c:grouping val="standard"/>
        <c:varyColors val="0"/>
        <c:ser>
          <c:idx val="1"/>
          <c:order val="1"/>
          <c:tx>
            <c:strRef>
              <c:f>Sheet1!$C$1</c:f>
              <c:strCache>
                <c:ptCount val="1"/>
                <c:pt idx="0">
                  <c:v>UTHSC</c:v>
                </c:pt>
              </c:strCache>
            </c:strRef>
          </c:tx>
          <c:spPr>
            <a:ln>
              <a:solidFill>
                <a:schemeClr val="accent4"/>
              </a:solidFill>
            </a:ln>
          </c:spPr>
          <c:marker>
            <c:symbol val="none"/>
          </c:marker>
          <c:cat>
            <c:strRef>
              <c:f>Sheet1!$A$2:$A$18</c:f>
              <c:strCache>
                <c:ptCount val="17"/>
                <c:pt idx="0">
                  <c:v>LSU HSC</c:v>
                </c:pt>
                <c:pt idx="1">
                  <c:v>MUSC</c:v>
                </c:pt>
                <c:pt idx="2">
                  <c:v>NEB MC</c:v>
                </c:pt>
                <c:pt idx="3">
                  <c:v>OUHSC</c:v>
                </c:pt>
                <c:pt idx="4">
                  <c:v>TTHSC</c:v>
                </c:pt>
                <c:pt idx="5">
                  <c:v>UAMS</c:v>
                </c:pt>
                <c:pt idx="6">
                  <c:v>UTHSC SA</c:v>
                </c:pt>
                <c:pt idx="8">
                  <c:v>Oregon HSC</c:v>
                </c:pt>
                <c:pt idx="9">
                  <c:v>UMD HSC</c:v>
                </c:pt>
                <c:pt idx="10">
                  <c:v>UTHSC Houston</c:v>
                </c:pt>
                <c:pt idx="12">
                  <c:v>Florida   </c:v>
                </c:pt>
                <c:pt idx="13">
                  <c:v>Florida St</c:v>
                </c:pt>
                <c:pt idx="14">
                  <c:v>UofM</c:v>
                </c:pt>
                <c:pt idx="15">
                  <c:v>Univ of Wash</c:v>
                </c:pt>
                <c:pt idx="16">
                  <c:v>Vanderbilt</c:v>
                </c:pt>
              </c:strCache>
            </c:strRef>
          </c:cat>
          <c:val>
            <c:numRef>
              <c:f>Sheet1!$C$2:$C$18</c:f>
              <c:numCache>
                <c:formatCode>#,##0</c:formatCode>
                <c:ptCount val="17"/>
                <c:pt idx="0">
                  <c:v>43197</c:v>
                </c:pt>
                <c:pt idx="1">
                  <c:v>43197</c:v>
                </c:pt>
                <c:pt idx="2">
                  <c:v>43197</c:v>
                </c:pt>
                <c:pt idx="3">
                  <c:v>43197</c:v>
                </c:pt>
                <c:pt idx="4">
                  <c:v>43197</c:v>
                </c:pt>
                <c:pt idx="5">
                  <c:v>43197</c:v>
                </c:pt>
                <c:pt idx="6">
                  <c:v>43197</c:v>
                </c:pt>
                <c:pt idx="7">
                  <c:v>43197</c:v>
                </c:pt>
                <c:pt idx="8">
                  <c:v>43197</c:v>
                </c:pt>
                <c:pt idx="9">
                  <c:v>43197</c:v>
                </c:pt>
                <c:pt idx="10">
                  <c:v>43197</c:v>
                </c:pt>
                <c:pt idx="11">
                  <c:v>43197</c:v>
                </c:pt>
                <c:pt idx="12">
                  <c:v>43197</c:v>
                </c:pt>
                <c:pt idx="13">
                  <c:v>43197</c:v>
                </c:pt>
                <c:pt idx="14">
                  <c:v>43197</c:v>
                </c:pt>
                <c:pt idx="15">
                  <c:v>43197</c:v>
                </c:pt>
                <c:pt idx="16">
                  <c:v>43197</c:v>
                </c:pt>
              </c:numCache>
            </c:numRef>
          </c:val>
          <c:smooth val="0"/>
          <c:extLst>
            <c:ext xmlns:c16="http://schemas.microsoft.com/office/drawing/2014/chart" uri="{C3380CC4-5D6E-409C-BE32-E72D297353CC}">
              <c16:uniqueId val="{00000003-3F42-4902-9331-F99C64368F0B}"/>
            </c:ext>
          </c:extLst>
        </c:ser>
        <c:ser>
          <c:idx val="2"/>
          <c:order val="2"/>
          <c:tx>
            <c:strRef>
              <c:f>Sheet1!$D$1</c:f>
              <c:strCache>
                <c:ptCount val="1"/>
                <c:pt idx="0">
                  <c:v>Peer Group</c:v>
                </c:pt>
              </c:strCache>
            </c:strRef>
          </c:tx>
          <c:spPr>
            <a:ln>
              <a:solidFill>
                <a:schemeClr val="accent3">
                  <a:lumMod val="60000"/>
                  <a:lumOff val="40000"/>
                </a:schemeClr>
              </a:solidFill>
            </a:ln>
          </c:spPr>
          <c:marker>
            <c:symbol val="none"/>
          </c:marker>
          <c:cat>
            <c:strRef>
              <c:f>Sheet1!$A$2:$A$18</c:f>
              <c:strCache>
                <c:ptCount val="17"/>
                <c:pt idx="0">
                  <c:v>LSU HSC</c:v>
                </c:pt>
                <c:pt idx="1">
                  <c:v>MUSC</c:v>
                </c:pt>
                <c:pt idx="2">
                  <c:v>NEB MC</c:v>
                </c:pt>
                <c:pt idx="3">
                  <c:v>OUHSC</c:v>
                </c:pt>
                <c:pt idx="4">
                  <c:v>TTHSC</c:v>
                </c:pt>
                <c:pt idx="5">
                  <c:v>UAMS</c:v>
                </c:pt>
                <c:pt idx="6">
                  <c:v>UTHSC SA</c:v>
                </c:pt>
                <c:pt idx="8">
                  <c:v>Oregon HSC</c:v>
                </c:pt>
                <c:pt idx="9">
                  <c:v>UMD HSC</c:v>
                </c:pt>
                <c:pt idx="10">
                  <c:v>UTHSC Houston</c:v>
                </c:pt>
                <c:pt idx="12">
                  <c:v>Florida   </c:v>
                </c:pt>
                <c:pt idx="13">
                  <c:v>Florida St</c:v>
                </c:pt>
                <c:pt idx="14">
                  <c:v>UofM</c:v>
                </c:pt>
                <c:pt idx="15">
                  <c:v>Univ of Wash</c:v>
                </c:pt>
                <c:pt idx="16">
                  <c:v>Vanderbilt</c:v>
                </c:pt>
              </c:strCache>
            </c:strRef>
          </c:cat>
          <c:val>
            <c:numRef>
              <c:f>Sheet1!$D$2:$D$18</c:f>
              <c:numCache>
                <c:formatCode>General</c:formatCode>
                <c:ptCount val="17"/>
              </c:numCache>
            </c:numRef>
          </c:val>
          <c:smooth val="0"/>
          <c:extLst>
            <c:ext xmlns:c16="http://schemas.microsoft.com/office/drawing/2014/chart" uri="{C3380CC4-5D6E-409C-BE32-E72D297353CC}">
              <c16:uniqueId val="{0000000C-74C3-4FE8-BB05-847F84FBB2EE}"/>
            </c:ext>
          </c:extLst>
        </c:ser>
        <c:ser>
          <c:idx val="3"/>
          <c:order val="3"/>
          <c:tx>
            <c:strRef>
              <c:f>Sheet1!$E$1</c:f>
              <c:strCache>
                <c:ptCount val="1"/>
                <c:pt idx="0">
                  <c:v>Aspirational Institution</c:v>
                </c:pt>
              </c:strCache>
            </c:strRef>
          </c:tx>
          <c:spPr>
            <a:ln>
              <a:solidFill>
                <a:schemeClr val="accent2">
                  <a:lumMod val="60000"/>
                  <a:lumOff val="40000"/>
                </a:schemeClr>
              </a:solidFill>
            </a:ln>
          </c:spPr>
          <c:marker>
            <c:symbol val="none"/>
          </c:marker>
          <c:cat>
            <c:strRef>
              <c:f>Sheet1!$A$2:$A$18</c:f>
              <c:strCache>
                <c:ptCount val="17"/>
                <c:pt idx="0">
                  <c:v>LSU HSC</c:v>
                </c:pt>
                <c:pt idx="1">
                  <c:v>MUSC</c:v>
                </c:pt>
                <c:pt idx="2">
                  <c:v>NEB MC</c:v>
                </c:pt>
                <c:pt idx="3">
                  <c:v>OUHSC</c:v>
                </c:pt>
                <c:pt idx="4">
                  <c:v>TTHSC</c:v>
                </c:pt>
                <c:pt idx="5">
                  <c:v>UAMS</c:v>
                </c:pt>
                <c:pt idx="6">
                  <c:v>UTHSC SA</c:v>
                </c:pt>
                <c:pt idx="8">
                  <c:v>Oregon HSC</c:v>
                </c:pt>
                <c:pt idx="9">
                  <c:v>UMD HSC</c:v>
                </c:pt>
                <c:pt idx="10">
                  <c:v>UTHSC Houston</c:v>
                </c:pt>
                <c:pt idx="12">
                  <c:v>Florida   </c:v>
                </c:pt>
                <c:pt idx="13">
                  <c:v>Florida St</c:v>
                </c:pt>
                <c:pt idx="14">
                  <c:v>UofM</c:v>
                </c:pt>
                <c:pt idx="15">
                  <c:v>Univ of Wash</c:v>
                </c:pt>
                <c:pt idx="16">
                  <c:v>Vanderbilt</c:v>
                </c:pt>
              </c:strCache>
            </c:strRef>
          </c:cat>
          <c:val>
            <c:numRef>
              <c:f>Sheet1!$E$2:$E$18</c:f>
              <c:numCache>
                <c:formatCode>General</c:formatCode>
                <c:ptCount val="17"/>
              </c:numCache>
            </c:numRef>
          </c:val>
          <c:smooth val="0"/>
          <c:extLst>
            <c:ext xmlns:c16="http://schemas.microsoft.com/office/drawing/2014/chart" uri="{C3380CC4-5D6E-409C-BE32-E72D297353CC}">
              <c16:uniqueId val="{0000000D-74C3-4FE8-BB05-847F84FBB2EE}"/>
            </c:ext>
          </c:extLst>
        </c:ser>
        <c:dLbls>
          <c:showLegendKey val="0"/>
          <c:showVal val="0"/>
          <c:showCatName val="0"/>
          <c:showSerName val="0"/>
          <c:showPercent val="0"/>
          <c:showBubbleSize val="0"/>
        </c:dLbls>
        <c:marker val="1"/>
        <c:smooth val="0"/>
        <c:axId val="2135852056"/>
        <c:axId val="2135855112"/>
      </c:lineChart>
      <c:catAx>
        <c:axId val="2135852056"/>
        <c:scaling>
          <c:orientation val="minMax"/>
        </c:scaling>
        <c:delete val="0"/>
        <c:axPos val="b"/>
        <c:numFmt formatCode="General" sourceLinked="0"/>
        <c:majorTickMark val="out"/>
        <c:minorTickMark val="none"/>
        <c:tickLblPos val="nextTo"/>
        <c:txPr>
          <a:bodyPr rot="-5400000" vert="horz" anchor="b" anchorCtr="0"/>
          <a:lstStyle/>
          <a:p>
            <a:pPr>
              <a:defRPr sz="900"/>
            </a:pPr>
            <a:endParaRPr lang="en-US"/>
          </a:p>
        </c:txPr>
        <c:crossAx val="2135855112"/>
        <c:crosses val="autoZero"/>
        <c:auto val="1"/>
        <c:lblAlgn val="ctr"/>
        <c:lblOffset val="100"/>
        <c:noMultiLvlLbl val="0"/>
      </c:catAx>
      <c:valAx>
        <c:axId val="2135855112"/>
        <c:scaling>
          <c:orientation val="minMax"/>
          <c:min val="0"/>
        </c:scaling>
        <c:delete val="0"/>
        <c:axPos val="l"/>
        <c:majorGridlines/>
        <c:numFmt formatCode="&quot;$&quot;#,##0" sourceLinked="0"/>
        <c:majorTickMark val="out"/>
        <c:minorTickMark val="none"/>
        <c:tickLblPos val="nextTo"/>
        <c:txPr>
          <a:bodyPr/>
          <a:lstStyle/>
          <a:p>
            <a:pPr>
              <a:defRPr sz="1100"/>
            </a:pPr>
            <a:endParaRPr lang="en-US"/>
          </a:p>
        </c:txPr>
        <c:crossAx val="2135852056"/>
        <c:crosses val="autoZero"/>
        <c:crossBetween val="between"/>
        <c:majorUnit val="10000"/>
        <c:dispUnits>
          <c:builtInUnit val="thousands"/>
          <c:dispUnitsLbl>
            <c:txPr>
              <a:bodyPr/>
              <a:lstStyle/>
              <a:p>
                <a:pPr>
                  <a:defRPr sz="1100"/>
                </a:pPr>
                <a:endParaRPr lang="en-US"/>
              </a:p>
            </c:txPr>
          </c:dispUnitsLbl>
        </c:dispUnits>
      </c:valAx>
      <c:spPr>
        <a:ln>
          <a:solidFill>
            <a:schemeClr val="accent1"/>
          </a:solidFill>
        </a:ln>
      </c:spPr>
    </c:plotArea>
    <c:legend>
      <c:legendPos val="l"/>
      <c:layout>
        <c:manualLayout>
          <c:xMode val="edge"/>
          <c:yMode val="edge"/>
          <c:x val="0"/>
          <c:y val="0.45592234553736799"/>
          <c:w val="0.13129477938377901"/>
          <c:h val="0.45844153385360498"/>
        </c:manualLayout>
      </c:layout>
      <c:overlay val="0"/>
      <c:txPr>
        <a:bodyPr/>
        <a:lstStyle/>
        <a:p>
          <a:pPr>
            <a:defRPr sz="1000"/>
          </a:pPr>
          <a:endParaRPr lang="en-US"/>
        </a:p>
      </c:txPr>
    </c:legend>
    <c:plotVisOnly val="1"/>
    <c:dispBlanksAs val="gap"/>
    <c:showDLblsOverMax val="0"/>
  </c:chart>
  <c:spPr>
    <a:ln w="31750">
      <a:solidFill>
        <a:schemeClr val="accent1"/>
      </a:solidFill>
    </a:ln>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0"/>
          <a:lstStyle/>
          <a:p>
            <a:pPr>
              <a:defRPr sz="1200"/>
            </a:pPr>
            <a:r>
              <a:rPr lang="en-US" sz="1200" baseline="0" dirty="0"/>
              <a:t>Out Of State</a:t>
            </a:r>
          </a:p>
        </c:rich>
      </c:tx>
      <c:layout>
        <c:manualLayout>
          <c:xMode val="edge"/>
          <c:yMode val="edge"/>
          <c:x val="0.43980190730648"/>
          <c:y val="5.1837799563032704E-3"/>
        </c:manualLayout>
      </c:layout>
      <c:overlay val="1"/>
    </c:title>
    <c:autoTitleDeleted val="0"/>
    <c:plotArea>
      <c:layout>
        <c:manualLayout>
          <c:layoutTarget val="inner"/>
          <c:xMode val="edge"/>
          <c:yMode val="edge"/>
          <c:x val="0.21999902789929038"/>
          <c:y val="8.2689119541444894E-2"/>
          <c:w val="0.76137102653834943"/>
          <c:h val="0.71208290934596596"/>
        </c:manualLayout>
      </c:layout>
      <c:barChart>
        <c:barDir val="col"/>
        <c:grouping val="clustered"/>
        <c:varyColors val="0"/>
        <c:ser>
          <c:idx val="0"/>
          <c:order val="0"/>
          <c:tx>
            <c:strRef>
              <c:f>Sheet1!$B$1</c:f>
              <c:strCache>
                <c:ptCount val="1"/>
                <c:pt idx="0">
                  <c:v>Competition</c:v>
                </c:pt>
              </c:strCache>
            </c:strRef>
          </c:tx>
          <c:spPr>
            <a:solidFill>
              <a:schemeClr val="accent5">
                <a:lumMod val="60000"/>
                <a:lumOff val="40000"/>
              </a:schemeClr>
            </a:solidFill>
          </c:spPr>
          <c:invertIfNegative val="0"/>
          <c:dPt>
            <c:idx val="0"/>
            <c:invertIfNegative val="0"/>
            <c:bubble3D val="0"/>
            <c:spPr>
              <a:solidFill>
                <a:schemeClr val="accent3">
                  <a:lumMod val="60000"/>
                  <a:lumOff val="40000"/>
                </a:schemeClr>
              </a:solidFill>
            </c:spPr>
            <c:extLst>
              <c:ext xmlns:c16="http://schemas.microsoft.com/office/drawing/2014/chart" uri="{C3380CC4-5D6E-409C-BE32-E72D297353CC}">
                <c16:uniqueId val="{00000000-FA74-4160-BF43-E9797CBFFF68}"/>
              </c:ext>
            </c:extLst>
          </c:dPt>
          <c:dPt>
            <c:idx val="1"/>
            <c:invertIfNegative val="0"/>
            <c:bubble3D val="0"/>
            <c:spPr>
              <a:solidFill>
                <a:schemeClr val="accent3">
                  <a:lumMod val="60000"/>
                  <a:lumOff val="40000"/>
                </a:schemeClr>
              </a:solidFill>
            </c:spPr>
            <c:extLst>
              <c:ext xmlns:c16="http://schemas.microsoft.com/office/drawing/2014/chart" uri="{C3380CC4-5D6E-409C-BE32-E72D297353CC}">
                <c16:uniqueId val="{00000001-FA74-4160-BF43-E9797CBFFF68}"/>
              </c:ext>
            </c:extLst>
          </c:dPt>
          <c:dPt>
            <c:idx val="3"/>
            <c:invertIfNegative val="0"/>
            <c:bubble3D val="0"/>
            <c:spPr>
              <a:solidFill>
                <a:schemeClr val="accent3">
                  <a:lumMod val="60000"/>
                  <a:lumOff val="40000"/>
                </a:schemeClr>
              </a:solidFill>
            </c:spPr>
            <c:extLst>
              <c:ext xmlns:c16="http://schemas.microsoft.com/office/drawing/2014/chart" uri="{C3380CC4-5D6E-409C-BE32-E72D297353CC}">
                <c16:uniqueId val="{00000002-FA74-4160-BF43-E9797CBFFF68}"/>
              </c:ext>
            </c:extLst>
          </c:dPt>
          <c:dPt>
            <c:idx val="4"/>
            <c:invertIfNegative val="0"/>
            <c:bubble3D val="0"/>
            <c:spPr>
              <a:solidFill>
                <a:schemeClr val="accent3">
                  <a:lumMod val="60000"/>
                  <a:lumOff val="40000"/>
                </a:schemeClr>
              </a:solidFill>
            </c:spPr>
            <c:extLst>
              <c:ext xmlns:c16="http://schemas.microsoft.com/office/drawing/2014/chart" uri="{C3380CC4-5D6E-409C-BE32-E72D297353CC}">
                <c16:uniqueId val="{00000003-FA74-4160-BF43-E9797CBFFF68}"/>
              </c:ext>
            </c:extLst>
          </c:dPt>
          <c:dPt>
            <c:idx val="5"/>
            <c:invertIfNegative val="0"/>
            <c:bubble3D val="0"/>
            <c:spPr>
              <a:solidFill>
                <a:schemeClr val="accent3">
                  <a:lumMod val="60000"/>
                  <a:lumOff val="40000"/>
                </a:schemeClr>
              </a:solidFill>
            </c:spPr>
            <c:extLst>
              <c:ext xmlns:c16="http://schemas.microsoft.com/office/drawing/2014/chart" uri="{C3380CC4-5D6E-409C-BE32-E72D297353CC}">
                <c16:uniqueId val="{0000000D-91CD-BA4B-B0E1-7D4130913E0E}"/>
              </c:ext>
            </c:extLst>
          </c:dPt>
          <c:dPt>
            <c:idx val="6"/>
            <c:invertIfNegative val="0"/>
            <c:bubble3D val="0"/>
            <c:spPr>
              <a:solidFill>
                <a:schemeClr val="accent3">
                  <a:lumMod val="60000"/>
                  <a:lumOff val="40000"/>
                </a:schemeClr>
              </a:solidFill>
            </c:spPr>
            <c:extLst>
              <c:ext xmlns:c16="http://schemas.microsoft.com/office/drawing/2014/chart" uri="{C3380CC4-5D6E-409C-BE32-E72D297353CC}">
                <c16:uniqueId val="{0000000B-D94F-F846-B966-2F24F73611BA}"/>
              </c:ext>
            </c:extLst>
          </c:dPt>
          <c:dPt>
            <c:idx val="12"/>
            <c:invertIfNegative val="0"/>
            <c:bubble3D val="0"/>
            <c:extLst>
              <c:ext xmlns:c16="http://schemas.microsoft.com/office/drawing/2014/chart" uri="{C3380CC4-5D6E-409C-BE32-E72D297353CC}">
                <c16:uniqueId val="{00000001-3A44-4A32-BA93-89237422183A}"/>
              </c:ext>
            </c:extLst>
          </c:dPt>
          <c:dPt>
            <c:idx val="13"/>
            <c:invertIfNegative val="0"/>
            <c:bubble3D val="0"/>
            <c:extLst>
              <c:ext xmlns:c16="http://schemas.microsoft.com/office/drawing/2014/chart" uri="{C3380CC4-5D6E-409C-BE32-E72D297353CC}">
                <c16:uniqueId val="{00000003-3A44-4A32-BA93-89237422183A}"/>
              </c:ext>
            </c:extLst>
          </c:dPt>
          <c:dPt>
            <c:idx val="14"/>
            <c:invertIfNegative val="0"/>
            <c:bubble3D val="0"/>
            <c:extLst>
              <c:ext xmlns:c16="http://schemas.microsoft.com/office/drawing/2014/chart" uri="{C3380CC4-5D6E-409C-BE32-E72D297353CC}">
                <c16:uniqueId val="{00000005-3A44-4A32-BA93-89237422183A}"/>
              </c:ext>
            </c:extLst>
          </c:dPt>
          <c:dLbls>
            <c:numFmt formatCode="&quot;$&quot;#,##0.0" sourceLinked="0"/>
            <c:spPr>
              <a:noFill/>
              <a:ln>
                <a:noFill/>
              </a:ln>
              <a:effectLst/>
            </c:spPr>
            <c:txPr>
              <a:bodyPr rot="-5400000" vert="horz"/>
              <a:lstStyle/>
              <a:p>
                <a:pPr>
                  <a:defRPr sz="10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LSU HSC</c:v>
                </c:pt>
                <c:pt idx="1">
                  <c:v>MUSC</c:v>
                </c:pt>
                <c:pt idx="2">
                  <c:v>NEB MC</c:v>
                </c:pt>
                <c:pt idx="3">
                  <c:v>OUHSC</c:v>
                </c:pt>
                <c:pt idx="4">
                  <c:v>TTHSC</c:v>
                </c:pt>
                <c:pt idx="5">
                  <c:v>UAMS</c:v>
                </c:pt>
                <c:pt idx="6">
                  <c:v>UTHSC SA</c:v>
                </c:pt>
                <c:pt idx="8">
                  <c:v>Oregon HSC</c:v>
                </c:pt>
                <c:pt idx="9">
                  <c:v>UMD HSC</c:v>
                </c:pt>
                <c:pt idx="10">
                  <c:v>UTHSC Houston</c:v>
                </c:pt>
                <c:pt idx="12">
                  <c:v>Belmont</c:v>
                </c:pt>
                <c:pt idx="13">
                  <c:v>U of Miss</c:v>
                </c:pt>
                <c:pt idx="14">
                  <c:v>UAMS</c:v>
                </c:pt>
                <c:pt idx="15">
                  <c:v>UTHSC SA</c:v>
                </c:pt>
                <c:pt idx="16">
                  <c:v>UTC</c:v>
                </c:pt>
                <c:pt idx="17">
                  <c:v>UCA</c:v>
                </c:pt>
              </c:strCache>
            </c:strRef>
          </c:cat>
          <c:val>
            <c:numRef>
              <c:f>Sheet1!$B$2:$B$19</c:f>
              <c:numCache>
                <c:formatCode>#,##0</c:formatCode>
                <c:ptCount val="18"/>
                <c:pt idx="0">
                  <c:v>24259</c:v>
                </c:pt>
                <c:pt idx="1">
                  <c:v>36660</c:v>
                </c:pt>
                <c:pt idx="3">
                  <c:v>25080.36</c:v>
                </c:pt>
                <c:pt idx="4">
                  <c:v>28158</c:v>
                </c:pt>
                <c:pt idx="5">
                  <c:v>32895</c:v>
                </c:pt>
                <c:pt idx="6">
                  <c:v>30920</c:v>
                </c:pt>
                <c:pt idx="12">
                  <c:v>42630</c:v>
                </c:pt>
                <c:pt idx="13">
                  <c:v>38996</c:v>
                </c:pt>
                <c:pt idx="14">
                  <c:v>32895</c:v>
                </c:pt>
                <c:pt idx="15">
                  <c:v>30920</c:v>
                </c:pt>
                <c:pt idx="16">
                  <c:v>24771</c:v>
                </c:pt>
                <c:pt idx="17">
                  <c:v>20076</c:v>
                </c:pt>
              </c:numCache>
            </c:numRef>
          </c:val>
          <c:extLst>
            <c:ext xmlns:c16="http://schemas.microsoft.com/office/drawing/2014/chart" uri="{C3380CC4-5D6E-409C-BE32-E72D297353CC}">
              <c16:uniqueId val="{00000004-86C1-4877-AC32-B4D549AC520F}"/>
            </c:ext>
          </c:extLst>
        </c:ser>
        <c:dLbls>
          <c:showLegendKey val="0"/>
          <c:showVal val="0"/>
          <c:showCatName val="0"/>
          <c:showSerName val="0"/>
          <c:showPercent val="0"/>
          <c:showBubbleSize val="0"/>
        </c:dLbls>
        <c:gapWidth val="150"/>
        <c:axId val="2136087224"/>
        <c:axId val="2136084328"/>
      </c:barChart>
      <c:lineChart>
        <c:grouping val="standard"/>
        <c:varyColors val="0"/>
        <c:ser>
          <c:idx val="1"/>
          <c:order val="1"/>
          <c:tx>
            <c:strRef>
              <c:f>Sheet1!$C$1</c:f>
              <c:strCache>
                <c:ptCount val="1"/>
                <c:pt idx="0">
                  <c:v>UTHSC</c:v>
                </c:pt>
              </c:strCache>
            </c:strRef>
          </c:tx>
          <c:spPr>
            <a:ln>
              <a:solidFill>
                <a:schemeClr val="accent4"/>
              </a:solidFill>
            </a:ln>
          </c:spPr>
          <c:marker>
            <c:symbol val="none"/>
          </c:marker>
          <c:cat>
            <c:strRef>
              <c:f>Sheet1!$A$2:$A$19</c:f>
              <c:strCache>
                <c:ptCount val="18"/>
                <c:pt idx="0">
                  <c:v>LSU HSC</c:v>
                </c:pt>
                <c:pt idx="1">
                  <c:v>MUSC</c:v>
                </c:pt>
                <c:pt idx="2">
                  <c:v>NEB MC</c:v>
                </c:pt>
                <c:pt idx="3">
                  <c:v>OUHSC</c:v>
                </c:pt>
                <c:pt idx="4">
                  <c:v>TTHSC</c:v>
                </c:pt>
                <c:pt idx="5">
                  <c:v>UAMS</c:v>
                </c:pt>
                <c:pt idx="6">
                  <c:v>UTHSC SA</c:v>
                </c:pt>
                <c:pt idx="8">
                  <c:v>Oregon HSC</c:v>
                </c:pt>
                <c:pt idx="9">
                  <c:v>UMD HSC</c:v>
                </c:pt>
                <c:pt idx="10">
                  <c:v>UTHSC Houston</c:v>
                </c:pt>
                <c:pt idx="12">
                  <c:v>Belmont</c:v>
                </c:pt>
                <c:pt idx="13">
                  <c:v>U of Miss</c:v>
                </c:pt>
                <c:pt idx="14">
                  <c:v>UAMS</c:v>
                </c:pt>
                <c:pt idx="15">
                  <c:v>UTHSC SA</c:v>
                </c:pt>
                <c:pt idx="16">
                  <c:v>UTC</c:v>
                </c:pt>
                <c:pt idx="17">
                  <c:v>UCA</c:v>
                </c:pt>
              </c:strCache>
            </c:strRef>
          </c:cat>
          <c:val>
            <c:numRef>
              <c:f>Sheet1!$C$2:$C$19</c:f>
              <c:numCache>
                <c:formatCode>#,##0</c:formatCode>
                <c:ptCount val="18"/>
                <c:pt idx="0">
                  <c:v>31596</c:v>
                </c:pt>
                <c:pt idx="1">
                  <c:v>31596</c:v>
                </c:pt>
                <c:pt idx="2">
                  <c:v>31596</c:v>
                </c:pt>
                <c:pt idx="3">
                  <c:v>31596</c:v>
                </c:pt>
                <c:pt idx="4">
                  <c:v>31596</c:v>
                </c:pt>
                <c:pt idx="5">
                  <c:v>31596</c:v>
                </c:pt>
                <c:pt idx="6">
                  <c:v>31596</c:v>
                </c:pt>
                <c:pt idx="7">
                  <c:v>31596</c:v>
                </c:pt>
                <c:pt idx="8">
                  <c:v>31596</c:v>
                </c:pt>
                <c:pt idx="9">
                  <c:v>31596</c:v>
                </c:pt>
                <c:pt idx="10">
                  <c:v>31596</c:v>
                </c:pt>
                <c:pt idx="11">
                  <c:v>31596</c:v>
                </c:pt>
                <c:pt idx="12">
                  <c:v>31596</c:v>
                </c:pt>
                <c:pt idx="13">
                  <c:v>31596</c:v>
                </c:pt>
                <c:pt idx="14">
                  <c:v>31596</c:v>
                </c:pt>
                <c:pt idx="15">
                  <c:v>31596</c:v>
                </c:pt>
                <c:pt idx="16">
                  <c:v>31596</c:v>
                </c:pt>
                <c:pt idx="17">
                  <c:v>31596</c:v>
                </c:pt>
              </c:numCache>
            </c:numRef>
          </c:val>
          <c:smooth val="0"/>
          <c:extLst>
            <c:ext xmlns:c16="http://schemas.microsoft.com/office/drawing/2014/chart" uri="{C3380CC4-5D6E-409C-BE32-E72D297353CC}">
              <c16:uniqueId val="{00000005-86C1-4877-AC32-B4D549AC520F}"/>
            </c:ext>
          </c:extLst>
        </c:ser>
        <c:ser>
          <c:idx val="2"/>
          <c:order val="2"/>
          <c:tx>
            <c:strRef>
              <c:f>Sheet1!$D$1</c:f>
              <c:strCache>
                <c:ptCount val="1"/>
                <c:pt idx="0">
                  <c:v>Regional</c:v>
                </c:pt>
              </c:strCache>
            </c:strRef>
          </c:tx>
          <c:spPr>
            <a:ln>
              <a:solidFill>
                <a:schemeClr val="accent1"/>
              </a:solidFill>
            </a:ln>
          </c:spPr>
          <c:marker>
            <c:symbol val="none"/>
          </c:marker>
          <c:cat>
            <c:strRef>
              <c:f>Sheet1!$A$2:$A$19</c:f>
              <c:strCache>
                <c:ptCount val="18"/>
                <c:pt idx="0">
                  <c:v>LSU HSC</c:v>
                </c:pt>
                <c:pt idx="1">
                  <c:v>MUSC</c:v>
                </c:pt>
                <c:pt idx="2">
                  <c:v>NEB MC</c:v>
                </c:pt>
                <c:pt idx="3">
                  <c:v>OUHSC</c:v>
                </c:pt>
                <c:pt idx="4">
                  <c:v>TTHSC</c:v>
                </c:pt>
                <c:pt idx="5">
                  <c:v>UAMS</c:v>
                </c:pt>
                <c:pt idx="6">
                  <c:v>UTHSC SA</c:v>
                </c:pt>
                <c:pt idx="8">
                  <c:v>Oregon HSC</c:v>
                </c:pt>
                <c:pt idx="9">
                  <c:v>UMD HSC</c:v>
                </c:pt>
                <c:pt idx="10">
                  <c:v>UTHSC Houston</c:v>
                </c:pt>
                <c:pt idx="12">
                  <c:v>Belmont</c:v>
                </c:pt>
                <c:pt idx="13">
                  <c:v>U of Miss</c:v>
                </c:pt>
                <c:pt idx="14">
                  <c:v>UAMS</c:v>
                </c:pt>
                <c:pt idx="15">
                  <c:v>UTHSC SA</c:v>
                </c:pt>
                <c:pt idx="16">
                  <c:v>UTC</c:v>
                </c:pt>
                <c:pt idx="17">
                  <c:v>UCA</c:v>
                </c:pt>
              </c:strCache>
            </c:strRef>
          </c:cat>
          <c:val>
            <c:numRef>
              <c:f>Sheet1!$D$2:$D$19</c:f>
              <c:numCache>
                <c:formatCode>#,##0</c:formatCode>
                <c:ptCount val="18"/>
                <c:pt idx="0">
                  <c:v>18110</c:v>
                </c:pt>
                <c:pt idx="1">
                  <c:v>18110</c:v>
                </c:pt>
                <c:pt idx="2">
                  <c:v>18110</c:v>
                </c:pt>
                <c:pt idx="3">
                  <c:v>18110</c:v>
                </c:pt>
                <c:pt idx="4">
                  <c:v>18110</c:v>
                </c:pt>
                <c:pt idx="5">
                  <c:v>18110</c:v>
                </c:pt>
                <c:pt idx="6">
                  <c:v>18110</c:v>
                </c:pt>
                <c:pt idx="7">
                  <c:v>18110</c:v>
                </c:pt>
                <c:pt idx="8">
                  <c:v>18110</c:v>
                </c:pt>
                <c:pt idx="9">
                  <c:v>18110</c:v>
                </c:pt>
                <c:pt idx="10">
                  <c:v>18110</c:v>
                </c:pt>
                <c:pt idx="11">
                  <c:v>18110</c:v>
                </c:pt>
                <c:pt idx="12">
                  <c:v>18110</c:v>
                </c:pt>
                <c:pt idx="13">
                  <c:v>18110</c:v>
                </c:pt>
                <c:pt idx="14">
                  <c:v>18110</c:v>
                </c:pt>
                <c:pt idx="15">
                  <c:v>18110</c:v>
                </c:pt>
                <c:pt idx="16">
                  <c:v>18110</c:v>
                </c:pt>
                <c:pt idx="17">
                  <c:v>18110</c:v>
                </c:pt>
              </c:numCache>
            </c:numRef>
          </c:val>
          <c:smooth val="0"/>
          <c:extLst>
            <c:ext xmlns:c16="http://schemas.microsoft.com/office/drawing/2014/chart" uri="{C3380CC4-5D6E-409C-BE32-E72D297353CC}">
              <c16:uniqueId val="{00000009-456A-4D81-B7C2-701E0465F781}"/>
            </c:ext>
          </c:extLst>
        </c:ser>
        <c:ser>
          <c:idx val="3"/>
          <c:order val="3"/>
          <c:tx>
            <c:strRef>
              <c:f>Sheet1!$E$1</c:f>
              <c:strCache>
                <c:ptCount val="1"/>
                <c:pt idx="0">
                  <c:v>Peer Group </c:v>
                </c:pt>
              </c:strCache>
            </c:strRef>
          </c:tx>
          <c:spPr>
            <a:ln>
              <a:solidFill>
                <a:schemeClr val="accent3">
                  <a:lumMod val="60000"/>
                  <a:lumOff val="40000"/>
                </a:schemeClr>
              </a:solidFill>
            </a:ln>
          </c:spPr>
          <c:marker>
            <c:symbol val="none"/>
          </c:marker>
          <c:cat>
            <c:strRef>
              <c:f>Sheet1!$A$2:$A$19</c:f>
              <c:strCache>
                <c:ptCount val="18"/>
                <c:pt idx="0">
                  <c:v>LSU HSC</c:v>
                </c:pt>
                <c:pt idx="1">
                  <c:v>MUSC</c:v>
                </c:pt>
                <c:pt idx="2">
                  <c:v>NEB MC</c:v>
                </c:pt>
                <c:pt idx="3">
                  <c:v>OUHSC</c:v>
                </c:pt>
                <c:pt idx="4">
                  <c:v>TTHSC</c:v>
                </c:pt>
                <c:pt idx="5">
                  <c:v>UAMS</c:v>
                </c:pt>
                <c:pt idx="6">
                  <c:v>UTHSC SA</c:v>
                </c:pt>
                <c:pt idx="8">
                  <c:v>Oregon HSC</c:v>
                </c:pt>
                <c:pt idx="9">
                  <c:v>UMD HSC</c:v>
                </c:pt>
                <c:pt idx="10">
                  <c:v>UTHSC Houston</c:v>
                </c:pt>
                <c:pt idx="12">
                  <c:v>Belmont</c:v>
                </c:pt>
                <c:pt idx="13">
                  <c:v>U of Miss</c:v>
                </c:pt>
                <c:pt idx="14">
                  <c:v>UAMS</c:v>
                </c:pt>
                <c:pt idx="15">
                  <c:v>UTHSC SA</c:v>
                </c:pt>
                <c:pt idx="16">
                  <c:v>UTC</c:v>
                </c:pt>
                <c:pt idx="17">
                  <c:v>UCA</c:v>
                </c:pt>
              </c:strCache>
            </c:strRef>
          </c:cat>
          <c:val>
            <c:numRef>
              <c:f>Sheet1!$E$2:$E$19</c:f>
              <c:numCache>
                <c:formatCode>General</c:formatCode>
                <c:ptCount val="18"/>
              </c:numCache>
            </c:numRef>
          </c:val>
          <c:smooth val="0"/>
          <c:extLst>
            <c:ext xmlns:c16="http://schemas.microsoft.com/office/drawing/2014/chart" uri="{C3380CC4-5D6E-409C-BE32-E72D297353CC}">
              <c16:uniqueId val="{0000000A-456A-4D81-B7C2-701E0465F781}"/>
            </c:ext>
          </c:extLst>
        </c:ser>
        <c:ser>
          <c:idx val="4"/>
          <c:order val="4"/>
          <c:tx>
            <c:strRef>
              <c:f>Sheet1!$F$1</c:f>
              <c:strCache>
                <c:ptCount val="1"/>
                <c:pt idx="0">
                  <c:v>Aspirational Institution</c:v>
                </c:pt>
              </c:strCache>
            </c:strRef>
          </c:tx>
          <c:spPr>
            <a:ln>
              <a:solidFill>
                <a:schemeClr val="accent2">
                  <a:lumMod val="60000"/>
                  <a:lumOff val="40000"/>
                </a:schemeClr>
              </a:solidFill>
            </a:ln>
          </c:spPr>
          <c:marker>
            <c:symbol val="none"/>
          </c:marker>
          <c:cat>
            <c:strRef>
              <c:f>Sheet1!$A$2:$A$19</c:f>
              <c:strCache>
                <c:ptCount val="18"/>
                <c:pt idx="0">
                  <c:v>LSU HSC</c:v>
                </c:pt>
                <c:pt idx="1">
                  <c:v>MUSC</c:v>
                </c:pt>
                <c:pt idx="2">
                  <c:v>NEB MC</c:v>
                </c:pt>
                <c:pt idx="3">
                  <c:v>OUHSC</c:v>
                </c:pt>
                <c:pt idx="4">
                  <c:v>TTHSC</c:v>
                </c:pt>
                <c:pt idx="5">
                  <c:v>UAMS</c:v>
                </c:pt>
                <c:pt idx="6">
                  <c:v>UTHSC SA</c:v>
                </c:pt>
                <c:pt idx="8">
                  <c:v>Oregon HSC</c:v>
                </c:pt>
                <c:pt idx="9">
                  <c:v>UMD HSC</c:v>
                </c:pt>
                <c:pt idx="10">
                  <c:v>UTHSC Houston</c:v>
                </c:pt>
                <c:pt idx="12">
                  <c:v>Belmont</c:v>
                </c:pt>
                <c:pt idx="13">
                  <c:v>U of Miss</c:v>
                </c:pt>
                <c:pt idx="14">
                  <c:v>UAMS</c:v>
                </c:pt>
                <c:pt idx="15">
                  <c:v>UTHSC SA</c:v>
                </c:pt>
                <c:pt idx="16">
                  <c:v>UTC</c:v>
                </c:pt>
                <c:pt idx="17">
                  <c:v>UCA</c:v>
                </c:pt>
              </c:strCache>
            </c:strRef>
          </c:cat>
          <c:val>
            <c:numRef>
              <c:f>Sheet1!$F$2:$F$19</c:f>
              <c:numCache>
                <c:formatCode>General</c:formatCode>
                <c:ptCount val="18"/>
              </c:numCache>
            </c:numRef>
          </c:val>
          <c:smooth val="0"/>
          <c:extLst>
            <c:ext xmlns:c16="http://schemas.microsoft.com/office/drawing/2014/chart" uri="{C3380CC4-5D6E-409C-BE32-E72D297353CC}">
              <c16:uniqueId val="{0000000D-62A5-CF40-957F-E9D36BF9C163}"/>
            </c:ext>
          </c:extLst>
        </c:ser>
        <c:dLbls>
          <c:showLegendKey val="0"/>
          <c:showVal val="0"/>
          <c:showCatName val="0"/>
          <c:showSerName val="0"/>
          <c:showPercent val="0"/>
          <c:showBubbleSize val="0"/>
        </c:dLbls>
        <c:marker val="1"/>
        <c:smooth val="0"/>
        <c:axId val="2136087224"/>
        <c:axId val="2136084328"/>
      </c:lineChart>
      <c:catAx>
        <c:axId val="2136087224"/>
        <c:scaling>
          <c:orientation val="minMax"/>
        </c:scaling>
        <c:delete val="0"/>
        <c:axPos val="b"/>
        <c:numFmt formatCode="General" sourceLinked="0"/>
        <c:majorTickMark val="out"/>
        <c:minorTickMark val="none"/>
        <c:tickLblPos val="nextTo"/>
        <c:txPr>
          <a:bodyPr rot="-5400000" vert="horz" anchor="b" anchorCtr="0"/>
          <a:lstStyle/>
          <a:p>
            <a:pPr>
              <a:defRPr sz="900"/>
            </a:pPr>
            <a:endParaRPr lang="en-US"/>
          </a:p>
        </c:txPr>
        <c:crossAx val="2136084328"/>
        <c:crosses val="autoZero"/>
        <c:auto val="1"/>
        <c:lblAlgn val="ctr"/>
        <c:lblOffset val="100"/>
        <c:noMultiLvlLbl val="0"/>
      </c:catAx>
      <c:valAx>
        <c:axId val="2136084328"/>
        <c:scaling>
          <c:orientation val="minMax"/>
          <c:max val="50000"/>
          <c:min val="0"/>
        </c:scaling>
        <c:delete val="0"/>
        <c:axPos val="l"/>
        <c:majorGridlines/>
        <c:numFmt formatCode="&quot;$&quot;#,##0" sourceLinked="0"/>
        <c:majorTickMark val="out"/>
        <c:minorTickMark val="none"/>
        <c:tickLblPos val="nextTo"/>
        <c:txPr>
          <a:bodyPr/>
          <a:lstStyle/>
          <a:p>
            <a:pPr>
              <a:defRPr sz="1100"/>
            </a:pPr>
            <a:endParaRPr lang="en-US"/>
          </a:p>
        </c:txPr>
        <c:crossAx val="2136087224"/>
        <c:crosses val="autoZero"/>
        <c:crossBetween val="between"/>
        <c:majorUnit val="10000"/>
        <c:dispUnits>
          <c:builtInUnit val="thousands"/>
          <c:dispUnitsLbl>
            <c:txPr>
              <a:bodyPr/>
              <a:lstStyle/>
              <a:p>
                <a:pPr>
                  <a:defRPr sz="1100"/>
                </a:pPr>
                <a:endParaRPr lang="en-US"/>
              </a:p>
            </c:txPr>
          </c:dispUnitsLbl>
        </c:dispUnits>
      </c:valAx>
      <c:spPr>
        <a:ln>
          <a:solidFill>
            <a:schemeClr val="accent1"/>
          </a:solidFill>
        </a:ln>
      </c:spPr>
    </c:plotArea>
    <c:legend>
      <c:legendPos val="l"/>
      <c:layout>
        <c:manualLayout>
          <c:xMode val="edge"/>
          <c:yMode val="edge"/>
          <c:x val="3.6465927870127303E-4"/>
          <c:y val="0.1972283464566929"/>
          <c:w val="0.14623225299631201"/>
          <c:h val="0.63479571303587057"/>
        </c:manualLayout>
      </c:layout>
      <c:overlay val="0"/>
      <c:txPr>
        <a:bodyPr/>
        <a:lstStyle/>
        <a:p>
          <a:pPr>
            <a:defRPr sz="1000"/>
          </a:pPr>
          <a:endParaRPr lang="en-US"/>
        </a:p>
      </c:txPr>
    </c:legend>
    <c:plotVisOnly val="1"/>
    <c:dispBlanksAs val="gap"/>
    <c:showDLblsOverMax val="0"/>
  </c:chart>
  <c:spPr>
    <a:ln w="31750">
      <a:solidFill>
        <a:schemeClr val="accent1"/>
      </a:solidFill>
    </a:ln>
  </c:spPr>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0"/>
          <a:lstStyle/>
          <a:p>
            <a:pPr algn="ctr">
              <a:defRPr sz="1200"/>
            </a:pPr>
            <a:r>
              <a:rPr lang="en-US" sz="1200" dirty="0"/>
              <a:t>In</a:t>
            </a:r>
            <a:r>
              <a:rPr lang="en-US" sz="1200" baseline="0" dirty="0"/>
              <a:t> –State</a:t>
            </a:r>
          </a:p>
        </c:rich>
      </c:tx>
      <c:layout>
        <c:manualLayout>
          <c:xMode val="edge"/>
          <c:yMode val="edge"/>
          <c:x val="0.44662965260940302"/>
          <c:y val="7.04297349797231E-4"/>
        </c:manualLayout>
      </c:layout>
      <c:overlay val="1"/>
    </c:title>
    <c:autoTitleDeleted val="0"/>
    <c:plotArea>
      <c:layout>
        <c:manualLayout>
          <c:layoutTarget val="inner"/>
          <c:xMode val="edge"/>
          <c:yMode val="edge"/>
          <c:x val="0.2130136337124526"/>
          <c:y val="7.3063276951679898E-2"/>
          <c:w val="0.7616376251579664"/>
          <c:h val="0.71381330091091499"/>
        </c:manualLayout>
      </c:layout>
      <c:barChart>
        <c:barDir val="col"/>
        <c:grouping val="clustered"/>
        <c:varyColors val="0"/>
        <c:ser>
          <c:idx val="0"/>
          <c:order val="0"/>
          <c:tx>
            <c:strRef>
              <c:f>Sheet1!$B$1</c:f>
              <c:strCache>
                <c:ptCount val="1"/>
                <c:pt idx="0">
                  <c:v>Competition</c:v>
                </c:pt>
              </c:strCache>
            </c:strRef>
          </c:tx>
          <c:spPr>
            <a:solidFill>
              <a:schemeClr val="accent5">
                <a:lumMod val="60000"/>
                <a:lumOff val="40000"/>
              </a:schemeClr>
            </a:solidFill>
          </c:spPr>
          <c:invertIfNegative val="0"/>
          <c:dPt>
            <c:idx val="0"/>
            <c:invertIfNegative val="0"/>
            <c:bubble3D val="0"/>
            <c:spPr>
              <a:solidFill>
                <a:schemeClr val="accent3">
                  <a:lumMod val="60000"/>
                  <a:lumOff val="40000"/>
                </a:schemeClr>
              </a:solidFill>
            </c:spPr>
            <c:extLst>
              <c:ext xmlns:c16="http://schemas.microsoft.com/office/drawing/2014/chart" uri="{C3380CC4-5D6E-409C-BE32-E72D297353CC}">
                <c16:uniqueId val="{00000004-1123-4F85-B675-D8A2017FEE1F}"/>
              </c:ext>
            </c:extLst>
          </c:dPt>
          <c:dPt>
            <c:idx val="1"/>
            <c:invertIfNegative val="0"/>
            <c:bubble3D val="0"/>
            <c:spPr>
              <a:solidFill>
                <a:schemeClr val="accent3">
                  <a:lumMod val="60000"/>
                  <a:lumOff val="40000"/>
                </a:schemeClr>
              </a:solidFill>
            </c:spPr>
            <c:extLst>
              <c:ext xmlns:c16="http://schemas.microsoft.com/office/drawing/2014/chart" uri="{C3380CC4-5D6E-409C-BE32-E72D297353CC}">
                <c16:uniqueId val="{00000001-1123-4F85-B675-D8A2017FEE1F}"/>
              </c:ext>
            </c:extLst>
          </c:dPt>
          <c:dPt>
            <c:idx val="2"/>
            <c:invertIfNegative val="0"/>
            <c:bubble3D val="0"/>
            <c:spPr>
              <a:solidFill>
                <a:schemeClr val="accent3">
                  <a:lumMod val="60000"/>
                  <a:lumOff val="40000"/>
                </a:schemeClr>
              </a:solidFill>
            </c:spPr>
            <c:extLst>
              <c:ext xmlns:c16="http://schemas.microsoft.com/office/drawing/2014/chart" uri="{C3380CC4-5D6E-409C-BE32-E72D297353CC}">
                <c16:uniqueId val="{00000005-1123-4F85-B675-D8A2017FEE1F}"/>
              </c:ext>
            </c:extLst>
          </c:dPt>
          <c:dPt>
            <c:idx val="3"/>
            <c:invertIfNegative val="0"/>
            <c:bubble3D val="0"/>
            <c:spPr>
              <a:solidFill>
                <a:schemeClr val="accent3">
                  <a:lumMod val="60000"/>
                  <a:lumOff val="40000"/>
                </a:schemeClr>
              </a:solidFill>
            </c:spPr>
            <c:extLst>
              <c:ext xmlns:c16="http://schemas.microsoft.com/office/drawing/2014/chart" uri="{C3380CC4-5D6E-409C-BE32-E72D297353CC}">
                <c16:uniqueId val="{00000003-1123-4F85-B675-D8A2017FEE1F}"/>
              </c:ext>
            </c:extLst>
          </c:dPt>
          <c:dPt>
            <c:idx val="4"/>
            <c:invertIfNegative val="0"/>
            <c:bubble3D val="0"/>
            <c:spPr>
              <a:solidFill>
                <a:schemeClr val="accent3">
                  <a:lumMod val="60000"/>
                  <a:lumOff val="40000"/>
                </a:schemeClr>
              </a:solidFill>
            </c:spPr>
            <c:extLst>
              <c:ext xmlns:c16="http://schemas.microsoft.com/office/drawing/2014/chart" uri="{C3380CC4-5D6E-409C-BE32-E72D297353CC}">
                <c16:uniqueId val="{00000000-CF14-429C-A535-01AFA0BA2493}"/>
              </c:ext>
            </c:extLst>
          </c:dPt>
          <c:dPt>
            <c:idx val="5"/>
            <c:invertIfNegative val="0"/>
            <c:bubble3D val="0"/>
            <c:spPr>
              <a:solidFill>
                <a:schemeClr val="accent3">
                  <a:lumMod val="60000"/>
                  <a:lumOff val="40000"/>
                </a:schemeClr>
              </a:solidFill>
            </c:spPr>
            <c:extLst>
              <c:ext xmlns:c16="http://schemas.microsoft.com/office/drawing/2014/chart" uri="{C3380CC4-5D6E-409C-BE32-E72D297353CC}">
                <c16:uniqueId val="{0000000C-0CC6-B84A-8849-7E463FC1C3FE}"/>
              </c:ext>
            </c:extLst>
          </c:dPt>
          <c:dPt>
            <c:idx val="6"/>
            <c:invertIfNegative val="0"/>
            <c:bubble3D val="0"/>
            <c:spPr>
              <a:solidFill>
                <a:schemeClr val="accent3">
                  <a:lumMod val="60000"/>
                  <a:lumOff val="40000"/>
                </a:schemeClr>
              </a:solidFill>
            </c:spPr>
            <c:extLst>
              <c:ext xmlns:c16="http://schemas.microsoft.com/office/drawing/2014/chart" uri="{C3380CC4-5D6E-409C-BE32-E72D297353CC}">
                <c16:uniqueId val="{0000000A-BAD0-E84B-A53C-8B15F5FD21A2}"/>
              </c:ext>
            </c:extLst>
          </c:dPt>
          <c:dLbls>
            <c:numFmt formatCode="&quot;$&quot;#,##0.0" sourceLinked="0"/>
            <c:spPr>
              <a:noFill/>
              <a:ln>
                <a:noFill/>
              </a:ln>
              <a:effectLst/>
            </c:spPr>
            <c:txPr>
              <a:bodyPr rot="-5400000" vert="horz"/>
              <a:lstStyle/>
              <a:p>
                <a:pPr>
                  <a:defRPr sz="10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LSU HSC</c:v>
                </c:pt>
                <c:pt idx="1">
                  <c:v>MUSC</c:v>
                </c:pt>
                <c:pt idx="2">
                  <c:v>NEB MC</c:v>
                </c:pt>
                <c:pt idx="3">
                  <c:v>OUHSC</c:v>
                </c:pt>
                <c:pt idx="4">
                  <c:v>TTHSC</c:v>
                </c:pt>
                <c:pt idx="5">
                  <c:v>UAMS</c:v>
                </c:pt>
                <c:pt idx="6">
                  <c:v>UTHSC SA</c:v>
                </c:pt>
                <c:pt idx="8">
                  <c:v>Oregon HSC</c:v>
                </c:pt>
                <c:pt idx="9">
                  <c:v>UMD HSC</c:v>
                </c:pt>
                <c:pt idx="10">
                  <c:v>UTHSC Houston</c:v>
                </c:pt>
                <c:pt idx="12">
                  <c:v>Belmont</c:v>
                </c:pt>
                <c:pt idx="13">
                  <c:v>U of Miss</c:v>
                </c:pt>
                <c:pt idx="14">
                  <c:v>UAMS</c:v>
                </c:pt>
                <c:pt idx="15">
                  <c:v>UTHSC SA</c:v>
                </c:pt>
                <c:pt idx="16">
                  <c:v>UTC</c:v>
                </c:pt>
                <c:pt idx="17">
                  <c:v>UCA</c:v>
                </c:pt>
              </c:strCache>
            </c:strRef>
          </c:cat>
          <c:val>
            <c:numRef>
              <c:f>Sheet1!$B$2:$B$19</c:f>
              <c:numCache>
                <c:formatCode>#,##0</c:formatCode>
                <c:ptCount val="18"/>
                <c:pt idx="0">
                  <c:v>11683</c:v>
                </c:pt>
                <c:pt idx="1">
                  <c:v>25038</c:v>
                </c:pt>
                <c:pt idx="3">
                  <c:v>10569.31</c:v>
                </c:pt>
                <c:pt idx="4">
                  <c:v>10023</c:v>
                </c:pt>
                <c:pt idx="5">
                  <c:v>12150</c:v>
                </c:pt>
                <c:pt idx="6">
                  <c:v>12272</c:v>
                </c:pt>
                <c:pt idx="12">
                  <c:v>42630</c:v>
                </c:pt>
                <c:pt idx="13">
                  <c:v>13092</c:v>
                </c:pt>
                <c:pt idx="14">
                  <c:v>12150</c:v>
                </c:pt>
                <c:pt idx="15">
                  <c:v>12272</c:v>
                </c:pt>
                <c:pt idx="16">
                  <c:v>12675</c:v>
                </c:pt>
                <c:pt idx="17">
                  <c:v>10038</c:v>
                </c:pt>
              </c:numCache>
            </c:numRef>
          </c:val>
          <c:extLst>
            <c:ext xmlns:c16="http://schemas.microsoft.com/office/drawing/2014/chart" uri="{C3380CC4-5D6E-409C-BE32-E72D297353CC}">
              <c16:uniqueId val="{00000006-4CD0-42A3-99CE-C74535B026DD}"/>
            </c:ext>
          </c:extLst>
        </c:ser>
        <c:dLbls>
          <c:showLegendKey val="0"/>
          <c:showVal val="0"/>
          <c:showCatName val="0"/>
          <c:showSerName val="0"/>
          <c:showPercent val="0"/>
          <c:showBubbleSize val="0"/>
        </c:dLbls>
        <c:gapWidth val="150"/>
        <c:axId val="2134975384"/>
        <c:axId val="2134972360"/>
      </c:barChart>
      <c:lineChart>
        <c:grouping val="standard"/>
        <c:varyColors val="0"/>
        <c:ser>
          <c:idx val="1"/>
          <c:order val="1"/>
          <c:tx>
            <c:strRef>
              <c:f>Sheet1!$C$1</c:f>
              <c:strCache>
                <c:ptCount val="1"/>
                <c:pt idx="0">
                  <c:v>UTHSC</c:v>
                </c:pt>
              </c:strCache>
            </c:strRef>
          </c:tx>
          <c:spPr>
            <a:ln>
              <a:solidFill>
                <a:schemeClr val="accent4"/>
              </a:solidFill>
            </a:ln>
          </c:spPr>
          <c:marker>
            <c:symbol val="none"/>
          </c:marker>
          <c:cat>
            <c:strRef>
              <c:f>Sheet1!$A$2:$A$19</c:f>
              <c:strCache>
                <c:ptCount val="18"/>
                <c:pt idx="0">
                  <c:v>LSU HSC</c:v>
                </c:pt>
                <c:pt idx="1">
                  <c:v>MUSC</c:v>
                </c:pt>
                <c:pt idx="2">
                  <c:v>NEB MC</c:v>
                </c:pt>
                <c:pt idx="3">
                  <c:v>OUHSC</c:v>
                </c:pt>
                <c:pt idx="4">
                  <c:v>TTHSC</c:v>
                </c:pt>
                <c:pt idx="5">
                  <c:v>UAMS</c:v>
                </c:pt>
                <c:pt idx="6">
                  <c:v>UTHSC SA</c:v>
                </c:pt>
                <c:pt idx="8">
                  <c:v>Oregon HSC</c:v>
                </c:pt>
                <c:pt idx="9">
                  <c:v>UMD HSC</c:v>
                </c:pt>
                <c:pt idx="10">
                  <c:v>UTHSC Houston</c:v>
                </c:pt>
                <c:pt idx="12">
                  <c:v>Belmont</c:v>
                </c:pt>
                <c:pt idx="13">
                  <c:v>U of Miss</c:v>
                </c:pt>
                <c:pt idx="14">
                  <c:v>UAMS</c:v>
                </c:pt>
                <c:pt idx="15">
                  <c:v>UTHSC SA</c:v>
                </c:pt>
                <c:pt idx="16">
                  <c:v>UTC</c:v>
                </c:pt>
                <c:pt idx="17">
                  <c:v>UCA</c:v>
                </c:pt>
              </c:strCache>
            </c:strRef>
          </c:cat>
          <c:val>
            <c:numRef>
              <c:f>Sheet1!$C$2:$C$19</c:f>
              <c:numCache>
                <c:formatCode>#,##0</c:formatCode>
                <c:ptCount val="18"/>
                <c:pt idx="0">
                  <c:v>13614</c:v>
                </c:pt>
                <c:pt idx="1">
                  <c:v>13614</c:v>
                </c:pt>
                <c:pt idx="2">
                  <c:v>13614</c:v>
                </c:pt>
                <c:pt idx="3">
                  <c:v>13614</c:v>
                </c:pt>
                <c:pt idx="4">
                  <c:v>13614</c:v>
                </c:pt>
                <c:pt idx="5">
                  <c:v>13614</c:v>
                </c:pt>
                <c:pt idx="6">
                  <c:v>13614</c:v>
                </c:pt>
                <c:pt idx="7">
                  <c:v>13614</c:v>
                </c:pt>
                <c:pt idx="8">
                  <c:v>13614</c:v>
                </c:pt>
                <c:pt idx="9">
                  <c:v>13614</c:v>
                </c:pt>
                <c:pt idx="10">
                  <c:v>13614</c:v>
                </c:pt>
                <c:pt idx="11">
                  <c:v>13614</c:v>
                </c:pt>
                <c:pt idx="12">
                  <c:v>13614</c:v>
                </c:pt>
                <c:pt idx="13">
                  <c:v>13614</c:v>
                </c:pt>
                <c:pt idx="14">
                  <c:v>13614</c:v>
                </c:pt>
                <c:pt idx="15">
                  <c:v>13614</c:v>
                </c:pt>
                <c:pt idx="16">
                  <c:v>13614</c:v>
                </c:pt>
                <c:pt idx="17">
                  <c:v>13614</c:v>
                </c:pt>
              </c:numCache>
            </c:numRef>
          </c:val>
          <c:smooth val="0"/>
          <c:extLst>
            <c:ext xmlns:c16="http://schemas.microsoft.com/office/drawing/2014/chart" uri="{C3380CC4-5D6E-409C-BE32-E72D297353CC}">
              <c16:uniqueId val="{00000007-4CD0-42A3-99CE-C74535B026DD}"/>
            </c:ext>
          </c:extLst>
        </c:ser>
        <c:ser>
          <c:idx val="2"/>
          <c:order val="2"/>
          <c:tx>
            <c:strRef>
              <c:f>Sheet1!$D$1</c:f>
              <c:strCache>
                <c:ptCount val="1"/>
                <c:pt idx="0">
                  <c:v>Peer Group</c:v>
                </c:pt>
              </c:strCache>
            </c:strRef>
          </c:tx>
          <c:spPr>
            <a:ln>
              <a:solidFill>
                <a:schemeClr val="accent3">
                  <a:lumMod val="60000"/>
                  <a:lumOff val="40000"/>
                </a:schemeClr>
              </a:solidFill>
            </a:ln>
          </c:spPr>
          <c:marker>
            <c:symbol val="none"/>
          </c:marker>
          <c:cat>
            <c:strRef>
              <c:f>Sheet1!$A$2:$A$19</c:f>
              <c:strCache>
                <c:ptCount val="18"/>
                <c:pt idx="0">
                  <c:v>LSU HSC</c:v>
                </c:pt>
                <c:pt idx="1">
                  <c:v>MUSC</c:v>
                </c:pt>
                <c:pt idx="2">
                  <c:v>NEB MC</c:v>
                </c:pt>
                <c:pt idx="3">
                  <c:v>OUHSC</c:v>
                </c:pt>
                <c:pt idx="4">
                  <c:v>TTHSC</c:v>
                </c:pt>
                <c:pt idx="5">
                  <c:v>UAMS</c:v>
                </c:pt>
                <c:pt idx="6">
                  <c:v>UTHSC SA</c:v>
                </c:pt>
                <c:pt idx="8">
                  <c:v>Oregon HSC</c:v>
                </c:pt>
                <c:pt idx="9">
                  <c:v>UMD HSC</c:v>
                </c:pt>
                <c:pt idx="10">
                  <c:v>UTHSC Houston</c:v>
                </c:pt>
                <c:pt idx="12">
                  <c:v>Belmont</c:v>
                </c:pt>
                <c:pt idx="13">
                  <c:v>U of Miss</c:v>
                </c:pt>
                <c:pt idx="14">
                  <c:v>UAMS</c:v>
                </c:pt>
                <c:pt idx="15">
                  <c:v>UTHSC SA</c:v>
                </c:pt>
                <c:pt idx="16">
                  <c:v>UTC</c:v>
                </c:pt>
                <c:pt idx="17">
                  <c:v>UCA</c:v>
                </c:pt>
              </c:strCache>
            </c:strRef>
          </c:cat>
          <c:val>
            <c:numRef>
              <c:f>Sheet1!$D$2:$D$19</c:f>
              <c:numCache>
                <c:formatCode>General</c:formatCode>
                <c:ptCount val="18"/>
              </c:numCache>
            </c:numRef>
          </c:val>
          <c:smooth val="0"/>
          <c:extLst>
            <c:ext xmlns:c16="http://schemas.microsoft.com/office/drawing/2014/chart" uri="{C3380CC4-5D6E-409C-BE32-E72D297353CC}">
              <c16:uniqueId val="{00000008-E4D2-402A-9060-F6D7FEEDCFF0}"/>
            </c:ext>
          </c:extLst>
        </c:ser>
        <c:ser>
          <c:idx val="3"/>
          <c:order val="3"/>
          <c:tx>
            <c:strRef>
              <c:f>Sheet1!$E$1</c:f>
              <c:strCache>
                <c:ptCount val="1"/>
                <c:pt idx="0">
                  <c:v>Aspirational Institution</c:v>
                </c:pt>
              </c:strCache>
            </c:strRef>
          </c:tx>
          <c:spPr>
            <a:ln>
              <a:solidFill>
                <a:schemeClr val="accent2">
                  <a:lumMod val="60000"/>
                  <a:lumOff val="40000"/>
                </a:schemeClr>
              </a:solidFill>
            </a:ln>
          </c:spPr>
          <c:marker>
            <c:symbol val="none"/>
          </c:marker>
          <c:cat>
            <c:strRef>
              <c:f>Sheet1!$A$2:$A$19</c:f>
              <c:strCache>
                <c:ptCount val="18"/>
                <c:pt idx="0">
                  <c:v>LSU HSC</c:v>
                </c:pt>
                <c:pt idx="1">
                  <c:v>MUSC</c:v>
                </c:pt>
                <c:pt idx="2">
                  <c:v>NEB MC</c:v>
                </c:pt>
                <c:pt idx="3">
                  <c:v>OUHSC</c:v>
                </c:pt>
                <c:pt idx="4">
                  <c:v>TTHSC</c:v>
                </c:pt>
                <c:pt idx="5">
                  <c:v>UAMS</c:v>
                </c:pt>
                <c:pt idx="6">
                  <c:v>UTHSC SA</c:v>
                </c:pt>
                <c:pt idx="8">
                  <c:v>Oregon HSC</c:v>
                </c:pt>
                <c:pt idx="9">
                  <c:v>UMD HSC</c:v>
                </c:pt>
                <c:pt idx="10">
                  <c:v>UTHSC Houston</c:v>
                </c:pt>
                <c:pt idx="12">
                  <c:v>Belmont</c:v>
                </c:pt>
                <c:pt idx="13">
                  <c:v>U of Miss</c:v>
                </c:pt>
                <c:pt idx="14">
                  <c:v>UAMS</c:v>
                </c:pt>
                <c:pt idx="15">
                  <c:v>UTHSC SA</c:v>
                </c:pt>
                <c:pt idx="16">
                  <c:v>UTC</c:v>
                </c:pt>
                <c:pt idx="17">
                  <c:v>UCA</c:v>
                </c:pt>
              </c:strCache>
            </c:strRef>
          </c:cat>
          <c:val>
            <c:numRef>
              <c:f>Sheet1!$E$2:$E$19</c:f>
              <c:numCache>
                <c:formatCode>General</c:formatCode>
                <c:ptCount val="18"/>
              </c:numCache>
            </c:numRef>
          </c:val>
          <c:smooth val="0"/>
          <c:extLst>
            <c:ext xmlns:c16="http://schemas.microsoft.com/office/drawing/2014/chart" uri="{C3380CC4-5D6E-409C-BE32-E72D297353CC}">
              <c16:uniqueId val="{00000009-E4D2-402A-9060-F6D7FEEDCFF0}"/>
            </c:ext>
          </c:extLst>
        </c:ser>
        <c:ser>
          <c:idx val="4"/>
          <c:order val="4"/>
          <c:tx>
            <c:strRef>
              <c:f>Sheet1!$F$1</c:f>
              <c:strCache>
                <c:ptCount val="1"/>
                <c:pt idx="0">
                  <c:v>Column1</c:v>
                </c:pt>
              </c:strCache>
            </c:strRef>
          </c:tx>
          <c:marker>
            <c:symbol val="none"/>
          </c:marker>
          <c:cat>
            <c:strRef>
              <c:f>Sheet1!$A$2:$A$19</c:f>
              <c:strCache>
                <c:ptCount val="18"/>
                <c:pt idx="0">
                  <c:v>LSU HSC</c:v>
                </c:pt>
                <c:pt idx="1">
                  <c:v>MUSC</c:v>
                </c:pt>
                <c:pt idx="2">
                  <c:v>NEB MC</c:v>
                </c:pt>
                <c:pt idx="3">
                  <c:v>OUHSC</c:v>
                </c:pt>
                <c:pt idx="4">
                  <c:v>TTHSC</c:v>
                </c:pt>
                <c:pt idx="5">
                  <c:v>UAMS</c:v>
                </c:pt>
                <c:pt idx="6">
                  <c:v>UTHSC SA</c:v>
                </c:pt>
                <c:pt idx="8">
                  <c:v>Oregon HSC</c:v>
                </c:pt>
                <c:pt idx="9">
                  <c:v>UMD HSC</c:v>
                </c:pt>
                <c:pt idx="10">
                  <c:v>UTHSC Houston</c:v>
                </c:pt>
                <c:pt idx="12">
                  <c:v>Belmont</c:v>
                </c:pt>
                <c:pt idx="13">
                  <c:v>U of Miss</c:v>
                </c:pt>
                <c:pt idx="14">
                  <c:v>UAMS</c:v>
                </c:pt>
                <c:pt idx="15">
                  <c:v>UTHSC SA</c:v>
                </c:pt>
                <c:pt idx="16">
                  <c:v>UTC</c:v>
                </c:pt>
                <c:pt idx="17">
                  <c:v>UCA</c:v>
                </c:pt>
              </c:strCache>
            </c:strRef>
          </c:cat>
          <c:val>
            <c:numRef>
              <c:f>Sheet1!$F$2:$F$19</c:f>
              <c:numCache>
                <c:formatCode>General</c:formatCode>
                <c:ptCount val="18"/>
              </c:numCache>
            </c:numRef>
          </c:val>
          <c:smooth val="0"/>
          <c:extLst>
            <c:ext xmlns:c16="http://schemas.microsoft.com/office/drawing/2014/chart" uri="{C3380CC4-5D6E-409C-BE32-E72D297353CC}">
              <c16:uniqueId val="{0000000C-E6B3-40F7-B308-FCC3FC528633}"/>
            </c:ext>
          </c:extLst>
        </c:ser>
        <c:dLbls>
          <c:showLegendKey val="0"/>
          <c:showVal val="0"/>
          <c:showCatName val="0"/>
          <c:showSerName val="0"/>
          <c:showPercent val="0"/>
          <c:showBubbleSize val="0"/>
        </c:dLbls>
        <c:marker val="1"/>
        <c:smooth val="0"/>
        <c:axId val="2134975384"/>
        <c:axId val="2134972360"/>
      </c:lineChart>
      <c:catAx>
        <c:axId val="2134975384"/>
        <c:scaling>
          <c:orientation val="minMax"/>
        </c:scaling>
        <c:delete val="0"/>
        <c:axPos val="b"/>
        <c:numFmt formatCode="General" sourceLinked="0"/>
        <c:majorTickMark val="out"/>
        <c:minorTickMark val="none"/>
        <c:tickLblPos val="nextTo"/>
        <c:txPr>
          <a:bodyPr rot="-5400000" vert="horz" anchor="b" anchorCtr="0"/>
          <a:lstStyle/>
          <a:p>
            <a:pPr>
              <a:defRPr sz="900"/>
            </a:pPr>
            <a:endParaRPr lang="en-US"/>
          </a:p>
        </c:txPr>
        <c:crossAx val="2134972360"/>
        <c:crosses val="autoZero"/>
        <c:auto val="1"/>
        <c:lblAlgn val="ctr"/>
        <c:lblOffset val="100"/>
        <c:noMultiLvlLbl val="0"/>
      </c:catAx>
      <c:valAx>
        <c:axId val="2134972360"/>
        <c:scaling>
          <c:orientation val="minMax"/>
          <c:max val="45000"/>
          <c:min val="0"/>
        </c:scaling>
        <c:delete val="0"/>
        <c:axPos val="l"/>
        <c:majorGridlines/>
        <c:numFmt formatCode="&quot;$&quot;#,##0" sourceLinked="0"/>
        <c:majorTickMark val="out"/>
        <c:minorTickMark val="none"/>
        <c:tickLblPos val="nextTo"/>
        <c:txPr>
          <a:bodyPr/>
          <a:lstStyle/>
          <a:p>
            <a:pPr>
              <a:defRPr sz="1100"/>
            </a:pPr>
            <a:endParaRPr lang="en-US"/>
          </a:p>
        </c:txPr>
        <c:crossAx val="2134975384"/>
        <c:crosses val="autoZero"/>
        <c:crossBetween val="between"/>
        <c:majorUnit val="10000"/>
        <c:dispUnits>
          <c:builtInUnit val="thousands"/>
          <c:dispUnitsLbl>
            <c:txPr>
              <a:bodyPr/>
              <a:lstStyle/>
              <a:p>
                <a:pPr>
                  <a:defRPr sz="1100"/>
                </a:pPr>
                <a:endParaRPr lang="en-US"/>
              </a:p>
            </c:txPr>
          </c:dispUnitsLbl>
        </c:dispUnits>
      </c:valAx>
      <c:spPr>
        <a:ln>
          <a:solidFill>
            <a:schemeClr val="accent1"/>
          </a:solidFill>
        </a:ln>
      </c:spPr>
    </c:plotArea>
    <c:legend>
      <c:legendPos val="l"/>
      <c:layout>
        <c:manualLayout>
          <c:xMode val="edge"/>
          <c:yMode val="edge"/>
          <c:x val="0"/>
          <c:y val="0.31646369203849517"/>
          <c:w val="0.12632533780499658"/>
          <c:h val="0.46745056867891505"/>
        </c:manualLayout>
      </c:layout>
      <c:overlay val="0"/>
      <c:txPr>
        <a:bodyPr/>
        <a:lstStyle/>
        <a:p>
          <a:pPr>
            <a:defRPr sz="1000"/>
          </a:pPr>
          <a:endParaRPr lang="en-US"/>
        </a:p>
      </c:txPr>
    </c:legend>
    <c:plotVisOnly val="1"/>
    <c:dispBlanksAs val="gap"/>
    <c:showDLblsOverMax val="0"/>
  </c:chart>
  <c:spPr>
    <a:ln w="31750">
      <a:solidFill>
        <a:schemeClr val="accent1"/>
      </a:solidFill>
    </a:ln>
  </c:spPr>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0"/>
          <a:lstStyle/>
          <a:p>
            <a:pPr algn="ctr">
              <a:defRPr sz="1200"/>
            </a:pPr>
            <a:r>
              <a:rPr lang="en-US" sz="1200" dirty="0"/>
              <a:t>In</a:t>
            </a:r>
            <a:r>
              <a:rPr lang="en-US" sz="1200" baseline="0" dirty="0"/>
              <a:t> –State</a:t>
            </a:r>
          </a:p>
        </c:rich>
      </c:tx>
      <c:layout>
        <c:manualLayout>
          <c:xMode val="edge"/>
          <c:yMode val="edge"/>
          <c:x val="0.37380735133430198"/>
          <c:y val="3.8160815002341599E-3"/>
        </c:manualLayout>
      </c:layout>
      <c:overlay val="1"/>
    </c:title>
    <c:autoTitleDeleted val="0"/>
    <c:plotArea>
      <c:layout>
        <c:manualLayout>
          <c:layoutTarget val="inner"/>
          <c:xMode val="edge"/>
          <c:yMode val="edge"/>
          <c:x val="0.1969574462914358"/>
          <c:y val="9.2500747842615999E-2"/>
          <c:w val="0.75513743073782447"/>
          <c:h val="0.71381330091091499"/>
        </c:manualLayout>
      </c:layout>
      <c:barChart>
        <c:barDir val="col"/>
        <c:grouping val="clustered"/>
        <c:varyColors val="0"/>
        <c:ser>
          <c:idx val="0"/>
          <c:order val="0"/>
          <c:tx>
            <c:strRef>
              <c:f>Sheet1!$B$1</c:f>
              <c:strCache>
                <c:ptCount val="1"/>
                <c:pt idx="0">
                  <c:v>Competition</c:v>
                </c:pt>
              </c:strCache>
            </c:strRef>
          </c:tx>
          <c:spPr>
            <a:solidFill>
              <a:schemeClr val="accent5">
                <a:lumMod val="60000"/>
                <a:lumOff val="40000"/>
              </a:schemeClr>
            </a:solidFill>
          </c:spPr>
          <c:invertIfNegative val="0"/>
          <c:dPt>
            <c:idx val="0"/>
            <c:invertIfNegative val="0"/>
            <c:bubble3D val="0"/>
            <c:spPr>
              <a:solidFill>
                <a:schemeClr val="accent3">
                  <a:lumMod val="60000"/>
                  <a:lumOff val="40000"/>
                </a:schemeClr>
              </a:solidFill>
            </c:spPr>
            <c:extLst>
              <c:ext xmlns:c16="http://schemas.microsoft.com/office/drawing/2014/chart" uri="{C3380CC4-5D6E-409C-BE32-E72D297353CC}">
                <c16:uniqueId val="{0000000B-648E-46CA-9806-499B7DD10BB0}"/>
              </c:ext>
            </c:extLst>
          </c:dPt>
          <c:dPt>
            <c:idx val="1"/>
            <c:invertIfNegative val="0"/>
            <c:bubble3D val="0"/>
            <c:spPr>
              <a:solidFill>
                <a:schemeClr val="accent3">
                  <a:lumMod val="60000"/>
                  <a:lumOff val="40000"/>
                </a:schemeClr>
              </a:solidFill>
            </c:spPr>
            <c:extLst>
              <c:ext xmlns:c16="http://schemas.microsoft.com/office/drawing/2014/chart" uri="{C3380CC4-5D6E-409C-BE32-E72D297353CC}">
                <c16:uniqueId val="{0000000C-648E-46CA-9806-499B7DD10BB0}"/>
              </c:ext>
            </c:extLst>
          </c:dPt>
          <c:dPt>
            <c:idx val="2"/>
            <c:invertIfNegative val="0"/>
            <c:bubble3D val="0"/>
            <c:spPr>
              <a:solidFill>
                <a:schemeClr val="accent3">
                  <a:lumMod val="60000"/>
                  <a:lumOff val="40000"/>
                </a:schemeClr>
              </a:solidFill>
            </c:spPr>
            <c:extLst>
              <c:ext xmlns:c16="http://schemas.microsoft.com/office/drawing/2014/chart" uri="{C3380CC4-5D6E-409C-BE32-E72D297353CC}">
                <c16:uniqueId val="{0000000D-648E-46CA-9806-499B7DD10BB0}"/>
              </c:ext>
            </c:extLst>
          </c:dPt>
          <c:dPt>
            <c:idx val="3"/>
            <c:invertIfNegative val="0"/>
            <c:bubble3D val="0"/>
            <c:spPr>
              <a:solidFill>
                <a:schemeClr val="accent3">
                  <a:lumMod val="60000"/>
                  <a:lumOff val="40000"/>
                </a:schemeClr>
              </a:solidFill>
            </c:spPr>
            <c:extLst>
              <c:ext xmlns:c16="http://schemas.microsoft.com/office/drawing/2014/chart" uri="{C3380CC4-5D6E-409C-BE32-E72D297353CC}">
                <c16:uniqueId val="{0000000E-648E-46CA-9806-499B7DD10BB0}"/>
              </c:ext>
            </c:extLst>
          </c:dPt>
          <c:dPt>
            <c:idx val="4"/>
            <c:invertIfNegative val="0"/>
            <c:bubble3D val="0"/>
            <c:spPr>
              <a:solidFill>
                <a:schemeClr val="accent3">
                  <a:lumMod val="60000"/>
                  <a:lumOff val="40000"/>
                </a:schemeClr>
              </a:solidFill>
            </c:spPr>
            <c:extLst>
              <c:ext xmlns:c16="http://schemas.microsoft.com/office/drawing/2014/chart" uri="{C3380CC4-5D6E-409C-BE32-E72D297353CC}">
                <c16:uniqueId val="{0000000F-648E-46CA-9806-499B7DD10BB0}"/>
              </c:ext>
            </c:extLst>
          </c:dPt>
          <c:dPt>
            <c:idx val="5"/>
            <c:invertIfNegative val="0"/>
            <c:bubble3D val="0"/>
            <c:spPr>
              <a:solidFill>
                <a:schemeClr val="accent3">
                  <a:lumMod val="60000"/>
                  <a:lumOff val="40000"/>
                </a:schemeClr>
              </a:solidFill>
            </c:spPr>
            <c:extLst>
              <c:ext xmlns:c16="http://schemas.microsoft.com/office/drawing/2014/chart" uri="{C3380CC4-5D6E-409C-BE32-E72D297353CC}">
                <c16:uniqueId val="{00000010-648E-46CA-9806-499B7DD10BB0}"/>
              </c:ext>
            </c:extLst>
          </c:dPt>
          <c:dPt>
            <c:idx val="6"/>
            <c:invertIfNegative val="0"/>
            <c:bubble3D val="0"/>
            <c:spPr>
              <a:solidFill>
                <a:schemeClr val="accent3">
                  <a:lumMod val="60000"/>
                  <a:lumOff val="40000"/>
                </a:schemeClr>
              </a:solidFill>
            </c:spPr>
            <c:extLst>
              <c:ext xmlns:c16="http://schemas.microsoft.com/office/drawing/2014/chart" uri="{C3380CC4-5D6E-409C-BE32-E72D297353CC}">
                <c16:uniqueId val="{00000011-648E-46CA-9806-499B7DD10BB0}"/>
              </c:ext>
            </c:extLst>
          </c:dPt>
          <c:dPt>
            <c:idx val="9"/>
            <c:invertIfNegative val="0"/>
            <c:bubble3D val="0"/>
            <c:spPr>
              <a:solidFill>
                <a:schemeClr val="accent2">
                  <a:lumMod val="60000"/>
                  <a:lumOff val="40000"/>
                </a:schemeClr>
              </a:solidFill>
            </c:spPr>
            <c:extLst>
              <c:ext xmlns:c16="http://schemas.microsoft.com/office/drawing/2014/chart" uri="{C3380CC4-5D6E-409C-BE32-E72D297353CC}">
                <c16:uniqueId val="{00000008-648E-46CA-9806-499B7DD10BB0}"/>
              </c:ext>
            </c:extLst>
          </c:dPt>
          <c:dLbls>
            <c:numFmt formatCode="&quot;$&quot;#,##0.0" sourceLinked="0"/>
            <c:spPr>
              <a:noFill/>
              <a:ln>
                <a:noFill/>
              </a:ln>
              <a:effectLst/>
            </c:spPr>
            <c:txPr>
              <a:bodyPr rot="-5400000" vert="horz"/>
              <a:lstStyle/>
              <a:p>
                <a:pPr>
                  <a:defRPr sz="10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LSU HSC</c:v>
                </c:pt>
                <c:pt idx="1">
                  <c:v>MUSC</c:v>
                </c:pt>
                <c:pt idx="2">
                  <c:v>NEB MC</c:v>
                </c:pt>
                <c:pt idx="3">
                  <c:v>OUHSC</c:v>
                </c:pt>
                <c:pt idx="4">
                  <c:v>TTHSC</c:v>
                </c:pt>
                <c:pt idx="5">
                  <c:v>UAMS</c:v>
                </c:pt>
                <c:pt idx="6">
                  <c:v>UTHSC SA</c:v>
                </c:pt>
                <c:pt idx="8">
                  <c:v>Oregon HSC</c:v>
                </c:pt>
                <c:pt idx="9">
                  <c:v>UMD HSC</c:v>
                </c:pt>
                <c:pt idx="10">
                  <c:v>UTHSC Houston</c:v>
                </c:pt>
                <c:pt idx="12">
                  <c:v>Belmont</c:v>
                </c:pt>
                <c:pt idx="13">
                  <c:v>ETSU</c:v>
                </c:pt>
                <c:pt idx="14">
                  <c:v>U of ALA</c:v>
                </c:pt>
                <c:pt idx="15">
                  <c:v>UTC</c:v>
                </c:pt>
                <c:pt idx="16">
                  <c:v>West Kent</c:v>
                </c:pt>
              </c:strCache>
            </c:strRef>
          </c:cat>
          <c:val>
            <c:numRef>
              <c:f>Sheet1!$B$2:$B$18</c:f>
              <c:numCache>
                <c:formatCode>#,##0</c:formatCode>
                <c:ptCount val="17"/>
                <c:pt idx="0">
                  <c:v>18570</c:v>
                </c:pt>
                <c:pt idx="1">
                  <c:v>24426</c:v>
                </c:pt>
                <c:pt idx="2">
                  <c:v>23610</c:v>
                </c:pt>
                <c:pt idx="3">
                  <c:v>13374</c:v>
                </c:pt>
                <c:pt idx="4">
                  <c:v>10280</c:v>
                </c:pt>
                <c:pt idx="5">
                  <c:v>20000</c:v>
                </c:pt>
                <c:pt idx="6">
                  <c:v>13109</c:v>
                </c:pt>
                <c:pt idx="9">
                  <c:v>16704</c:v>
                </c:pt>
                <c:pt idx="12">
                  <c:v>40360</c:v>
                </c:pt>
                <c:pt idx="13">
                  <c:v>18293</c:v>
                </c:pt>
                <c:pt idx="14">
                  <c:v>30888</c:v>
                </c:pt>
                <c:pt idx="15">
                  <c:v>15405</c:v>
                </c:pt>
                <c:pt idx="16">
                  <c:v>25077</c:v>
                </c:pt>
              </c:numCache>
            </c:numRef>
          </c:val>
          <c:extLst>
            <c:ext xmlns:c16="http://schemas.microsoft.com/office/drawing/2014/chart" uri="{C3380CC4-5D6E-409C-BE32-E72D297353CC}">
              <c16:uniqueId val="{00000004-5B03-4B35-963D-DB43DAB291B2}"/>
            </c:ext>
          </c:extLst>
        </c:ser>
        <c:dLbls>
          <c:showLegendKey val="0"/>
          <c:showVal val="0"/>
          <c:showCatName val="0"/>
          <c:showSerName val="0"/>
          <c:showPercent val="0"/>
          <c:showBubbleSize val="0"/>
        </c:dLbls>
        <c:gapWidth val="150"/>
        <c:axId val="2137280328"/>
        <c:axId val="2137283384"/>
      </c:barChart>
      <c:lineChart>
        <c:grouping val="standard"/>
        <c:varyColors val="0"/>
        <c:ser>
          <c:idx val="1"/>
          <c:order val="1"/>
          <c:tx>
            <c:strRef>
              <c:f>Sheet1!$C$1</c:f>
              <c:strCache>
                <c:ptCount val="1"/>
                <c:pt idx="0">
                  <c:v>UTHSC</c:v>
                </c:pt>
              </c:strCache>
            </c:strRef>
          </c:tx>
          <c:spPr>
            <a:ln>
              <a:solidFill>
                <a:schemeClr val="accent4"/>
              </a:solidFill>
            </a:ln>
          </c:spPr>
          <c:marker>
            <c:symbol val="none"/>
          </c:marker>
          <c:cat>
            <c:strRef>
              <c:f>Sheet1!$A$2:$A$18</c:f>
              <c:strCache>
                <c:ptCount val="17"/>
                <c:pt idx="0">
                  <c:v>LSU HSC</c:v>
                </c:pt>
                <c:pt idx="1">
                  <c:v>MUSC</c:v>
                </c:pt>
                <c:pt idx="2">
                  <c:v>NEB MC</c:v>
                </c:pt>
                <c:pt idx="3">
                  <c:v>OUHSC</c:v>
                </c:pt>
                <c:pt idx="4">
                  <c:v>TTHSC</c:v>
                </c:pt>
                <c:pt idx="5">
                  <c:v>UAMS</c:v>
                </c:pt>
                <c:pt idx="6">
                  <c:v>UTHSC SA</c:v>
                </c:pt>
                <c:pt idx="8">
                  <c:v>Oregon HSC</c:v>
                </c:pt>
                <c:pt idx="9">
                  <c:v>UMD HSC</c:v>
                </c:pt>
                <c:pt idx="10">
                  <c:v>UTHSC Houston</c:v>
                </c:pt>
                <c:pt idx="12">
                  <c:v>Belmont</c:v>
                </c:pt>
                <c:pt idx="13">
                  <c:v>ETSU</c:v>
                </c:pt>
                <c:pt idx="14">
                  <c:v>U of ALA</c:v>
                </c:pt>
                <c:pt idx="15">
                  <c:v>UTC</c:v>
                </c:pt>
                <c:pt idx="16">
                  <c:v>West Kent</c:v>
                </c:pt>
              </c:strCache>
            </c:strRef>
          </c:cat>
          <c:val>
            <c:numRef>
              <c:f>Sheet1!$C$2:$C$18</c:f>
              <c:numCache>
                <c:formatCode>#,##0</c:formatCode>
                <c:ptCount val="17"/>
                <c:pt idx="0">
                  <c:v>13614</c:v>
                </c:pt>
                <c:pt idx="1">
                  <c:v>13614</c:v>
                </c:pt>
                <c:pt idx="2">
                  <c:v>13614</c:v>
                </c:pt>
                <c:pt idx="3">
                  <c:v>13614</c:v>
                </c:pt>
                <c:pt idx="4">
                  <c:v>13614</c:v>
                </c:pt>
                <c:pt idx="5">
                  <c:v>13614</c:v>
                </c:pt>
                <c:pt idx="6">
                  <c:v>13614</c:v>
                </c:pt>
                <c:pt idx="7">
                  <c:v>13614</c:v>
                </c:pt>
                <c:pt idx="8">
                  <c:v>13614</c:v>
                </c:pt>
                <c:pt idx="9">
                  <c:v>13614</c:v>
                </c:pt>
                <c:pt idx="10">
                  <c:v>13614</c:v>
                </c:pt>
                <c:pt idx="11">
                  <c:v>13614</c:v>
                </c:pt>
                <c:pt idx="12">
                  <c:v>13614</c:v>
                </c:pt>
                <c:pt idx="13">
                  <c:v>13614</c:v>
                </c:pt>
                <c:pt idx="14">
                  <c:v>13614</c:v>
                </c:pt>
                <c:pt idx="15">
                  <c:v>13614</c:v>
                </c:pt>
                <c:pt idx="16">
                  <c:v>13614</c:v>
                </c:pt>
              </c:numCache>
            </c:numRef>
          </c:val>
          <c:smooth val="0"/>
          <c:extLst>
            <c:ext xmlns:c16="http://schemas.microsoft.com/office/drawing/2014/chart" uri="{C3380CC4-5D6E-409C-BE32-E72D297353CC}">
              <c16:uniqueId val="{00000005-5B03-4B35-963D-DB43DAB291B2}"/>
            </c:ext>
          </c:extLst>
        </c:ser>
        <c:ser>
          <c:idx val="2"/>
          <c:order val="2"/>
          <c:tx>
            <c:strRef>
              <c:f>Sheet1!$D$1</c:f>
              <c:strCache>
                <c:ptCount val="1"/>
                <c:pt idx="0">
                  <c:v>Peer Group</c:v>
                </c:pt>
              </c:strCache>
            </c:strRef>
          </c:tx>
          <c:spPr>
            <a:ln>
              <a:solidFill>
                <a:schemeClr val="accent3">
                  <a:lumMod val="60000"/>
                  <a:lumOff val="40000"/>
                </a:schemeClr>
              </a:solidFill>
            </a:ln>
          </c:spPr>
          <c:marker>
            <c:symbol val="none"/>
          </c:marker>
          <c:cat>
            <c:strRef>
              <c:f>Sheet1!$A$2:$A$18</c:f>
              <c:strCache>
                <c:ptCount val="17"/>
                <c:pt idx="0">
                  <c:v>LSU HSC</c:v>
                </c:pt>
                <c:pt idx="1">
                  <c:v>MUSC</c:v>
                </c:pt>
                <c:pt idx="2">
                  <c:v>NEB MC</c:v>
                </c:pt>
                <c:pt idx="3">
                  <c:v>OUHSC</c:v>
                </c:pt>
                <c:pt idx="4">
                  <c:v>TTHSC</c:v>
                </c:pt>
                <c:pt idx="5">
                  <c:v>UAMS</c:v>
                </c:pt>
                <c:pt idx="6">
                  <c:v>UTHSC SA</c:v>
                </c:pt>
                <c:pt idx="8">
                  <c:v>Oregon HSC</c:v>
                </c:pt>
                <c:pt idx="9">
                  <c:v>UMD HSC</c:v>
                </c:pt>
                <c:pt idx="10">
                  <c:v>UTHSC Houston</c:v>
                </c:pt>
                <c:pt idx="12">
                  <c:v>Belmont</c:v>
                </c:pt>
                <c:pt idx="13">
                  <c:v>ETSU</c:v>
                </c:pt>
                <c:pt idx="14">
                  <c:v>U of ALA</c:v>
                </c:pt>
                <c:pt idx="15">
                  <c:v>UTC</c:v>
                </c:pt>
                <c:pt idx="16">
                  <c:v>West Kent</c:v>
                </c:pt>
              </c:strCache>
            </c:strRef>
          </c:cat>
          <c:val>
            <c:numRef>
              <c:f>Sheet1!$D$2:$D$18</c:f>
              <c:numCache>
                <c:formatCode>General</c:formatCode>
                <c:ptCount val="17"/>
              </c:numCache>
            </c:numRef>
          </c:val>
          <c:smooth val="0"/>
          <c:extLst>
            <c:ext xmlns:c16="http://schemas.microsoft.com/office/drawing/2014/chart" uri="{C3380CC4-5D6E-409C-BE32-E72D297353CC}">
              <c16:uniqueId val="{00000014-AFE1-47DB-A81B-DC332CB3CA42}"/>
            </c:ext>
          </c:extLst>
        </c:ser>
        <c:ser>
          <c:idx val="3"/>
          <c:order val="3"/>
          <c:tx>
            <c:strRef>
              <c:f>Sheet1!$E$1</c:f>
              <c:strCache>
                <c:ptCount val="1"/>
                <c:pt idx="0">
                  <c:v>Aspirational Institution</c:v>
                </c:pt>
              </c:strCache>
            </c:strRef>
          </c:tx>
          <c:spPr>
            <a:ln>
              <a:solidFill>
                <a:schemeClr val="accent2">
                  <a:lumMod val="60000"/>
                  <a:lumOff val="40000"/>
                </a:schemeClr>
              </a:solidFill>
            </a:ln>
          </c:spPr>
          <c:marker>
            <c:symbol val="none"/>
          </c:marker>
          <c:cat>
            <c:strRef>
              <c:f>Sheet1!$A$2:$A$18</c:f>
              <c:strCache>
                <c:ptCount val="17"/>
                <c:pt idx="0">
                  <c:v>LSU HSC</c:v>
                </c:pt>
                <c:pt idx="1">
                  <c:v>MUSC</c:v>
                </c:pt>
                <c:pt idx="2">
                  <c:v>NEB MC</c:v>
                </c:pt>
                <c:pt idx="3">
                  <c:v>OUHSC</c:v>
                </c:pt>
                <c:pt idx="4">
                  <c:v>TTHSC</c:v>
                </c:pt>
                <c:pt idx="5">
                  <c:v>UAMS</c:v>
                </c:pt>
                <c:pt idx="6">
                  <c:v>UTHSC SA</c:v>
                </c:pt>
                <c:pt idx="8">
                  <c:v>Oregon HSC</c:v>
                </c:pt>
                <c:pt idx="9">
                  <c:v>UMD HSC</c:v>
                </c:pt>
                <c:pt idx="10">
                  <c:v>UTHSC Houston</c:v>
                </c:pt>
                <c:pt idx="12">
                  <c:v>Belmont</c:v>
                </c:pt>
                <c:pt idx="13">
                  <c:v>ETSU</c:v>
                </c:pt>
                <c:pt idx="14">
                  <c:v>U of ALA</c:v>
                </c:pt>
                <c:pt idx="15">
                  <c:v>UTC</c:v>
                </c:pt>
                <c:pt idx="16">
                  <c:v>West Kent</c:v>
                </c:pt>
              </c:strCache>
            </c:strRef>
          </c:cat>
          <c:val>
            <c:numRef>
              <c:f>Sheet1!$E$2:$E$18</c:f>
              <c:numCache>
                <c:formatCode>General</c:formatCode>
                <c:ptCount val="17"/>
              </c:numCache>
            </c:numRef>
          </c:val>
          <c:smooth val="0"/>
          <c:extLst>
            <c:ext xmlns:c16="http://schemas.microsoft.com/office/drawing/2014/chart" uri="{C3380CC4-5D6E-409C-BE32-E72D297353CC}">
              <c16:uniqueId val="{00000015-AFE1-47DB-A81B-DC332CB3CA42}"/>
            </c:ext>
          </c:extLst>
        </c:ser>
        <c:dLbls>
          <c:showLegendKey val="0"/>
          <c:showVal val="0"/>
          <c:showCatName val="0"/>
          <c:showSerName val="0"/>
          <c:showPercent val="0"/>
          <c:showBubbleSize val="0"/>
        </c:dLbls>
        <c:marker val="1"/>
        <c:smooth val="0"/>
        <c:axId val="2137280328"/>
        <c:axId val="2137283384"/>
      </c:lineChart>
      <c:catAx>
        <c:axId val="2137280328"/>
        <c:scaling>
          <c:orientation val="minMax"/>
        </c:scaling>
        <c:delete val="0"/>
        <c:axPos val="b"/>
        <c:numFmt formatCode="General" sourceLinked="0"/>
        <c:majorTickMark val="out"/>
        <c:minorTickMark val="none"/>
        <c:tickLblPos val="nextTo"/>
        <c:txPr>
          <a:bodyPr rot="-5400000" vert="horz" anchor="b" anchorCtr="0"/>
          <a:lstStyle/>
          <a:p>
            <a:pPr>
              <a:defRPr sz="900"/>
            </a:pPr>
            <a:endParaRPr lang="en-US"/>
          </a:p>
        </c:txPr>
        <c:crossAx val="2137283384"/>
        <c:crosses val="autoZero"/>
        <c:auto val="1"/>
        <c:lblAlgn val="ctr"/>
        <c:lblOffset val="100"/>
        <c:noMultiLvlLbl val="0"/>
      </c:catAx>
      <c:valAx>
        <c:axId val="2137283384"/>
        <c:scaling>
          <c:orientation val="minMax"/>
          <c:min val="0"/>
        </c:scaling>
        <c:delete val="0"/>
        <c:axPos val="l"/>
        <c:majorGridlines/>
        <c:numFmt formatCode="&quot;$&quot;#,##0" sourceLinked="0"/>
        <c:majorTickMark val="out"/>
        <c:minorTickMark val="none"/>
        <c:tickLblPos val="nextTo"/>
        <c:txPr>
          <a:bodyPr/>
          <a:lstStyle/>
          <a:p>
            <a:pPr>
              <a:defRPr sz="1100"/>
            </a:pPr>
            <a:endParaRPr lang="en-US"/>
          </a:p>
        </c:txPr>
        <c:crossAx val="2137280328"/>
        <c:crosses val="autoZero"/>
        <c:crossBetween val="between"/>
        <c:majorUnit val="10000"/>
        <c:dispUnits>
          <c:builtInUnit val="thousands"/>
          <c:dispUnitsLbl>
            <c:txPr>
              <a:bodyPr/>
              <a:lstStyle/>
              <a:p>
                <a:pPr>
                  <a:defRPr sz="1100"/>
                </a:pPr>
                <a:endParaRPr lang="en-US"/>
              </a:p>
            </c:txPr>
          </c:dispUnitsLbl>
        </c:dispUnits>
      </c:valAx>
      <c:spPr>
        <a:ln>
          <a:solidFill>
            <a:schemeClr val="accent1"/>
          </a:solidFill>
        </a:ln>
      </c:spPr>
    </c:plotArea>
    <c:legend>
      <c:legendPos val="l"/>
      <c:layout>
        <c:manualLayout>
          <c:xMode val="edge"/>
          <c:yMode val="edge"/>
          <c:x val="0"/>
          <c:y val="0.35996587926509188"/>
          <c:w val="0.12742745698454361"/>
          <c:h val="0.50861198600174973"/>
        </c:manualLayout>
      </c:layout>
      <c:overlay val="0"/>
      <c:txPr>
        <a:bodyPr/>
        <a:lstStyle/>
        <a:p>
          <a:pPr>
            <a:defRPr sz="1000"/>
          </a:pPr>
          <a:endParaRPr lang="en-US"/>
        </a:p>
      </c:txPr>
    </c:legend>
    <c:plotVisOnly val="1"/>
    <c:dispBlanksAs val="gap"/>
    <c:showDLblsOverMax val="0"/>
  </c:chart>
  <c:spPr>
    <a:ln w="31750">
      <a:solidFill>
        <a:schemeClr val="accent1"/>
      </a:solidFill>
    </a:ln>
  </c:spPr>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0"/>
          <a:lstStyle/>
          <a:p>
            <a:pPr>
              <a:defRPr sz="1200"/>
            </a:pPr>
            <a:r>
              <a:rPr lang="en-US" sz="1200" baseline="0" dirty="0"/>
              <a:t>Out Of State</a:t>
            </a:r>
          </a:p>
        </c:rich>
      </c:tx>
      <c:layout>
        <c:manualLayout>
          <c:xMode val="edge"/>
          <c:yMode val="edge"/>
          <c:x val="0.37650969369173948"/>
          <c:y val="3.7483352321047482E-4"/>
        </c:manualLayout>
      </c:layout>
      <c:overlay val="1"/>
    </c:title>
    <c:autoTitleDeleted val="0"/>
    <c:plotArea>
      <c:layout>
        <c:manualLayout>
          <c:layoutTarget val="inner"/>
          <c:xMode val="edge"/>
          <c:yMode val="edge"/>
          <c:x val="0.19390748031496063"/>
          <c:y val="0.1083841676985"/>
          <c:w val="0.75559565470982792"/>
          <c:h val="0.70727395273634697"/>
        </c:manualLayout>
      </c:layout>
      <c:barChart>
        <c:barDir val="col"/>
        <c:grouping val="clustered"/>
        <c:varyColors val="0"/>
        <c:ser>
          <c:idx val="0"/>
          <c:order val="0"/>
          <c:tx>
            <c:strRef>
              <c:f>Sheet1!$B$1</c:f>
              <c:strCache>
                <c:ptCount val="1"/>
                <c:pt idx="0">
                  <c:v>Competition</c:v>
                </c:pt>
              </c:strCache>
            </c:strRef>
          </c:tx>
          <c:spPr>
            <a:solidFill>
              <a:schemeClr val="accent5">
                <a:lumMod val="60000"/>
                <a:lumOff val="40000"/>
              </a:schemeClr>
            </a:solidFill>
          </c:spPr>
          <c:invertIfNegative val="0"/>
          <c:dPt>
            <c:idx val="0"/>
            <c:invertIfNegative val="0"/>
            <c:bubble3D val="0"/>
            <c:spPr>
              <a:solidFill>
                <a:schemeClr val="accent3">
                  <a:lumMod val="60000"/>
                  <a:lumOff val="40000"/>
                </a:schemeClr>
              </a:solidFill>
            </c:spPr>
            <c:extLst>
              <c:ext xmlns:c16="http://schemas.microsoft.com/office/drawing/2014/chart" uri="{C3380CC4-5D6E-409C-BE32-E72D297353CC}">
                <c16:uniqueId val="{00000004-290A-4BA4-AAAC-F8295BCB0CEE}"/>
              </c:ext>
            </c:extLst>
          </c:dPt>
          <c:dPt>
            <c:idx val="1"/>
            <c:invertIfNegative val="0"/>
            <c:bubble3D val="0"/>
            <c:spPr>
              <a:solidFill>
                <a:schemeClr val="accent3">
                  <a:lumMod val="60000"/>
                  <a:lumOff val="40000"/>
                </a:schemeClr>
              </a:solidFill>
            </c:spPr>
            <c:extLst>
              <c:ext xmlns:c16="http://schemas.microsoft.com/office/drawing/2014/chart" uri="{C3380CC4-5D6E-409C-BE32-E72D297353CC}">
                <c16:uniqueId val="{00000005-290A-4BA4-AAAC-F8295BCB0CEE}"/>
              </c:ext>
            </c:extLst>
          </c:dPt>
          <c:dPt>
            <c:idx val="2"/>
            <c:invertIfNegative val="0"/>
            <c:bubble3D val="0"/>
            <c:spPr>
              <a:solidFill>
                <a:schemeClr val="accent3">
                  <a:lumMod val="60000"/>
                  <a:lumOff val="40000"/>
                </a:schemeClr>
              </a:solidFill>
            </c:spPr>
            <c:extLst>
              <c:ext xmlns:c16="http://schemas.microsoft.com/office/drawing/2014/chart" uri="{C3380CC4-5D6E-409C-BE32-E72D297353CC}">
                <c16:uniqueId val="{00000006-290A-4BA4-AAAC-F8295BCB0CEE}"/>
              </c:ext>
            </c:extLst>
          </c:dPt>
          <c:dPt>
            <c:idx val="3"/>
            <c:invertIfNegative val="0"/>
            <c:bubble3D val="0"/>
            <c:spPr>
              <a:solidFill>
                <a:schemeClr val="accent3">
                  <a:lumMod val="60000"/>
                  <a:lumOff val="40000"/>
                </a:schemeClr>
              </a:solidFill>
            </c:spPr>
            <c:extLst>
              <c:ext xmlns:c16="http://schemas.microsoft.com/office/drawing/2014/chart" uri="{C3380CC4-5D6E-409C-BE32-E72D297353CC}">
                <c16:uniqueId val="{00000007-290A-4BA4-AAAC-F8295BCB0CEE}"/>
              </c:ext>
            </c:extLst>
          </c:dPt>
          <c:dPt>
            <c:idx val="4"/>
            <c:invertIfNegative val="0"/>
            <c:bubble3D val="0"/>
            <c:spPr>
              <a:solidFill>
                <a:schemeClr val="accent3">
                  <a:lumMod val="60000"/>
                  <a:lumOff val="40000"/>
                </a:schemeClr>
              </a:solidFill>
            </c:spPr>
            <c:extLst>
              <c:ext xmlns:c16="http://schemas.microsoft.com/office/drawing/2014/chart" uri="{C3380CC4-5D6E-409C-BE32-E72D297353CC}">
                <c16:uniqueId val="{00000003-2652-419E-B279-7C04DDD330CC}"/>
              </c:ext>
            </c:extLst>
          </c:dPt>
          <c:dPt>
            <c:idx val="5"/>
            <c:invertIfNegative val="0"/>
            <c:bubble3D val="0"/>
            <c:spPr>
              <a:solidFill>
                <a:schemeClr val="accent3">
                  <a:lumMod val="60000"/>
                  <a:lumOff val="40000"/>
                </a:schemeClr>
              </a:solidFill>
            </c:spPr>
            <c:extLst>
              <c:ext xmlns:c16="http://schemas.microsoft.com/office/drawing/2014/chart" uri="{C3380CC4-5D6E-409C-BE32-E72D297353CC}">
                <c16:uniqueId val="{00000008-290A-4BA4-AAAC-F8295BCB0CEE}"/>
              </c:ext>
            </c:extLst>
          </c:dPt>
          <c:dPt>
            <c:idx val="6"/>
            <c:invertIfNegative val="0"/>
            <c:bubble3D val="0"/>
            <c:spPr>
              <a:solidFill>
                <a:schemeClr val="accent3">
                  <a:lumMod val="60000"/>
                  <a:lumOff val="40000"/>
                </a:schemeClr>
              </a:solidFill>
            </c:spPr>
            <c:extLst>
              <c:ext xmlns:c16="http://schemas.microsoft.com/office/drawing/2014/chart" uri="{C3380CC4-5D6E-409C-BE32-E72D297353CC}">
                <c16:uniqueId val="{0000000E-28C5-4B59-A7A9-2B433969106D}"/>
              </c:ext>
            </c:extLst>
          </c:dPt>
          <c:dPt>
            <c:idx val="9"/>
            <c:invertIfNegative val="0"/>
            <c:bubble3D val="0"/>
            <c:spPr>
              <a:solidFill>
                <a:schemeClr val="accent2">
                  <a:lumMod val="60000"/>
                  <a:lumOff val="40000"/>
                </a:schemeClr>
              </a:solidFill>
            </c:spPr>
            <c:extLst>
              <c:ext xmlns:c16="http://schemas.microsoft.com/office/drawing/2014/chart" uri="{C3380CC4-5D6E-409C-BE32-E72D297353CC}">
                <c16:uniqueId val="{0000000F-28C5-4B59-A7A9-2B433969106D}"/>
              </c:ext>
            </c:extLst>
          </c:dPt>
          <c:dLbls>
            <c:numFmt formatCode="&quot;$&quot;#,##0.0" sourceLinked="0"/>
            <c:spPr>
              <a:noFill/>
              <a:ln>
                <a:noFill/>
              </a:ln>
              <a:effectLst/>
            </c:spPr>
            <c:txPr>
              <a:bodyPr rot="-5400000" vert="horz"/>
              <a:lstStyle/>
              <a:p>
                <a:pPr>
                  <a:defRPr sz="10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LSU HSC</c:v>
                </c:pt>
                <c:pt idx="1">
                  <c:v>MUSC</c:v>
                </c:pt>
                <c:pt idx="2">
                  <c:v>NEB MC</c:v>
                </c:pt>
                <c:pt idx="3">
                  <c:v>OUHSC</c:v>
                </c:pt>
                <c:pt idx="4">
                  <c:v>TTHSC</c:v>
                </c:pt>
                <c:pt idx="5">
                  <c:v>UAMS</c:v>
                </c:pt>
                <c:pt idx="6">
                  <c:v>UTHSC SA</c:v>
                </c:pt>
                <c:pt idx="8">
                  <c:v>Oregon HSC</c:v>
                </c:pt>
                <c:pt idx="9">
                  <c:v>UMD</c:v>
                </c:pt>
                <c:pt idx="10">
                  <c:v>UTHSC Houston</c:v>
                </c:pt>
                <c:pt idx="12">
                  <c:v>Belmont</c:v>
                </c:pt>
                <c:pt idx="13">
                  <c:v>ETSU</c:v>
                </c:pt>
                <c:pt idx="14">
                  <c:v>U of Ala</c:v>
                </c:pt>
                <c:pt idx="15">
                  <c:v>UTC</c:v>
                </c:pt>
                <c:pt idx="16">
                  <c:v>West Kent</c:v>
                </c:pt>
              </c:strCache>
            </c:strRef>
          </c:cat>
          <c:val>
            <c:numRef>
              <c:f>Sheet1!$B$2:$B$18</c:f>
              <c:numCache>
                <c:formatCode>#,##0</c:formatCode>
                <c:ptCount val="17"/>
                <c:pt idx="0">
                  <c:v>37884</c:v>
                </c:pt>
                <c:pt idx="1">
                  <c:v>35766</c:v>
                </c:pt>
                <c:pt idx="2">
                  <c:v>41538</c:v>
                </c:pt>
                <c:pt idx="3">
                  <c:v>33378</c:v>
                </c:pt>
                <c:pt idx="4">
                  <c:v>27160</c:v>
                </c:pt>
                <c:pt idx="5">
                  <c:v>30000</c:v>
                </c:pt>
                <c:pt idx="6">
                  <c:v>28934</c:v>
                </c:pt>
                <c:pt idx="9">
                  <c:v>35478</c:v>
                </c:pt>
                <c:pt idx="12">
                  <c:v>40360</c:v>
                </c:pt>
                <c:pt idx="13">
                  <c:v>46058</c:v>
                </c:pt>
                <c:pt idx="14">
                  <c:v>73602</c:v>
                </c:pt>
                <c:pt idx="15">
                  <c:v>18429</c:v>
                </c:pt>
                <c:pt idx="16">
                  <c:v>35451</c:v>
                </c:pt>
              </c:numCache>
            </c:numRef>
          </c:val>
          <c:extLst>
            <c:ext xmlns:c16="http://schemas.microsoft.com/office/drawing/2014/chart" uri="{C3380CC4-5D6E-409C-BE32-E72D297353CC}">
              <c16:uniqueId val="{00000004-2652-419E-B279-7C04DDD330CC}"/>
            </c:ext>
          </c:extLst>
        </c:ser>
        <c:dLbls>
          <c:showLegendKey val="0"/>
          <c:showVal val="0"/>
          <c:showCatName val="0"/>
          <c:showSerName val="0"/>
          <c:showPercent val="0"/>
          <c:showBubbleSize val="0"/>
        </c:dLbls>
        <c:gapWidth val="150"/>
        <c:axId val="2120165720"/>
        <c:axId val="2119386808"/>
      </c:barChart>
      <c:lineChart>
        <c:grouping val="standard"/>
        <c:varyColors val="0"/>
        <c:ser>
          <c:idx val="1"/>
          <c:order val="1"/>
          <c:tx>
            <c:strRef>
              <c:f>Sheet1!$C$1</c:f>
              <c:strCache>
                <c:ptCount val="1"/>
                <c:pt idx="0">
                  <c:v>UTHSC</c:v>
                </c:pt>
              </c:strCache>
            </c:strRef>
          </c:tx>
          <c:spPr>
            <a:ln>
              <a:solidFill>
                <a:schemeClr val="accent4"/>
              </a:solidFill>
            </a:ln>
          </c:spPr>
          <c:marker>
            <c:symbol val="none"/>
          </c:marker>
          <c:cat>
            <c:strRef>
              <c:f>Sheet1!$A$2:$A$18</c:f>
              <c:strCache>
                <c:ptCount val="17"/>
                <c:pt idx="0">
                  <c:v>LSU HSC</c:v>
                </c:pt>
                <c:pt idx="1">
                  <c:v>MUSC</c:v>
                </c:pt>
                <c:pt idx="2">
                  <c:v>NEB MC</c:v>
                </c:pt>
                <c:pt idx="3">
                  <c:v>OUHSC</c:v>
                </c:pt>
                <c:pt idx="4">
                  <c:v>TTHSC</c:v>
                </c:pt>
                <c:pt idx="5">
                  <c:v>UAMS</c:v>
                </c:pt>
                <c:pt idx="6">
                  <c:v>UTHSC SA</c:v>
                </c:pt>
                <c:pt idx="8">
                  <c:v>Oregon HSC</c:v>
                </c:pt>
                <c:pt idx="9">
                  <c:v>UMD</c:v>
                </c:pt>
                <c:pt idx="10">
                  <c:v>UTHSC Houston</c:v>
                </c:pt>
                <c:pt idx="12">
                  <c:v>Belmont</c:v>
                </c:pt>
                <c:pt idx="13">
                  <c:v>ETSU</c:v>
                </c:pt>
                <c:pt idx="14">
                  <c:v>U of Ala</c:v>
                </c:pt>
                <c:pt idx="15">
                  <c:v>UTC</c:v>
                </c:pt>
                <c:pt idx="16">
                  <c:v>West Kent</c:v>
                </c:pt>
              </c:strCache>
            </c:strRef>
          </c:cat>
          <c:val>
            <c:numRef>
              <c:f>Sheet1!$C$2:$C$18</c:f>
              <c:numCache>
                <c:formatCode>#,##0</c:formatCode>
                <c:ptCount val="17"/>
                <c:pt idx="0">
                  <c:v>31596</c:v>
                </c:pt>
                <c:pt idx="1">
                  <c:v>31596</c:v>
                </c:pt>
                <c:pt idx="2">
                  <c:v>31596</c:v>
                </c:pt>
                <c:pt idx="3">
                  <c:v>31596</c:v>
                </c:pt>
                <c:pt idx="4">
                  <c:v>31596</c:v>
                </c:pt>
                <c:pt idx="5">
                  <c:v>31596</c:v>
                </c:pt>
                <c:pt idx="6">
                  <c:v>31596</c:v>
                </c:pt>
                <c:pt idx="7">
                  <c:v>31596</c:v>
                </c:pt>
                <c:pt idx="8">
                  <c:v>31596</c:v>
                </c:pt>
                <c:pt idx="9">
                  <c:v>31596</c:v>
                </c:pt>
                <c:pt idx="10">
                  <c:v>31596</c:v>
                </c:pt>
                <c:pt idx="11">
                  <c:v>31596</c:v>
                </c:pt>
                <c:pt idx="12">
                  <c:v>31596</c:v>
                </c:pt>
                <c:pt idx="13">
                  <c:v>31596</c:v>
                </c:pt>
                <c:pt idx="14">
                  <c:v>31596</c:v>
                </c:pt>
                <c:pt idx="15">
                  <c:v>31596</c:v>
                </c:pt>
                <c:pt idx="16">
                  <c:v>31596</c:v>
                </c:pt>
              </c:numCache>
            </c:numRef>
          </c:val>
          <c:smooth val="0"/>
          <c:extLst>
            <c:ext xmlns:c16="http://schemas.microsoft.com/office/drawing/2014/chart" uri="{C3380CC4-5D6E-409C-BE32-E72D297353CC}">
              <c16:uniqueId val="{00000005-2652-419E-B279-7C04DDD330CC}"/>
            </c:ext>
          </c:extLst>
        </c:ser>
        <c:ser>
          <c:idx val="2"/>
          <c:order val="2"/>
          <c:tx>
            <c:strRef>
              <c:f>Sheet1!$D$1</c:f>
              <c:strCache>
                <c:ptCount val="1"/>
                <c:pt idx="0">
                  <c:v>Regional</c:v>
                </c:pt>
              </c:strCache>
            </c:strRef>
          </c:tx>
          <c:spPr>
            <a:ln>
              <a:solidFill>
                <a:schemeClr val="accent1"/>
              </a:solidFill>
            </a:ln>
          </c:spPr>
          <c:marker>
            <c:symbol val="none"/>
          </c:marker>
          <c:cat>
            <c:strRef>
              <c:f>Sheet1!$A$2:$A$18</c:f>
              <c:strCache>
                <c:ptCount val="17"/>
                <c:pt idx="0">
                  <c:v>LSU HSC</c:v>
                </c:pt>
                <c:pt idx="1">
                  <c:v>MUSC</c:v>
                </c:pt>
                <c:pt idx="2">
                  <c:v>NEB MC</c:v>
                </c:pt>
                <c:pt idx="3">
                  <c:v>OUHSC</c:v>
                </c:pt>
                <c:pt idx="4">
                  <c:v>TTHSC</c:v>
                </c:pt>
                <c:pt idx="5">
                  <c:v>UAMS</c:v>
                </c:pt>
                <c:pt idx="6">
                  <c:v>UTHSC SA</c:v>
                </c:pt>
                <c:pt idx="8">
                  <c:v>Oregon HSC</c:v>
                </c:pt>
                <c:pt idx="9">
                  <c:v>UMD</c:v>
                </c:pt>
                <c:pt idx="10">
                  <c:v>UTHSC Houston</c:v>
                </c:pt>
                <c:pt idx="12">
                  <c:v>Belmont</c:v>
                </c:pt>
                <c:pt idx="13">
                  <c:v>ETSU</c:v>
                </c:pt>
                <c:pt idx="14">
                  <c:v>U of Ala</c:v>
                </c:pt>
                <c:pt idx="15">
                  <c:v>UTC</c:v>
                </c:pt>
                <c:pt idx="16">
                  <c:v>West Kent</c:v>
                </c:pt>
              </c:strCache>
            </c:strRef>
          </c:cat>
          <c:val>
            <c:numRef>
              <c:f>Sheet1!$D$2:$D$18</c:f>
              <c:numCache>
                <c:formatCode>#,##0</c:formatCode>
                <c:ptCount val="17"/>
                <c:pt idx="0">
                  <c:v>18110</c:v>
                </c:pt>
                <c:pt idx="1">
                  <c:v>18110</c:v>
                </c:pt>
                <c:pt idx="2">
                  <c:v>18110</c:v>
                </c:pt>
                <c:pt idx="3">
                  <c:v>18110</c:v>
                </c:pt>
                <c:pt idx="4">
                  <c:v>18110</c:v>
                </c:pt>
                <c:pt idx="5">
                  <c:v>18110</c:v>
                </c:pt>
                <c:pt idx="6">
                  <c:v>18110</c:v>
                </c:pt>
                <c:pt idx="7">
                  <c:v>18110</c:v>
                </c:pt>
                <c:pt idx="8">
                  <c:v>18110</c:v>
                </c:pt>
                <c:pt idx="9">
                  <c:v>18110</c:v>
                </c:pt>
                <c:pt idx="10">
                  <c:v>18110</c:v>
                </c:pt>
                <c:pt idx="11">
                  <c:v>18110</c:v>
                </c:pt>
                <c:pt idx="12">
                  <c:v>18110</c:v>
                </c:pt>
                <c:pt idx="13">
                  <c:v>18110</c:v>
                </c:pt>
                <c:pt idx="14">
                  <c:v>18110</c:v>
                </c:pt>
                <c:pt idx="15">
                  <c:v>18110</c:v>
                </c:pt>
                <c:pt idx="16">
                  <c:v>18110</c:v>
                </c:pt>
              </c:numCache>
            </c:numRef>
          </c:val>
          <c:smooth val="0"/>
          <c:extLst>
            <c:ext xmlns:c16="http://schemas.microsoft.com/office/drawing/2014/chart" uri="{C3380CC4-5D6E-409C-BE32-E72D297353CC}">
              <c16:uniqueId val="{00000010-A14C-4FF6-8C27-EAB83D729DF1}"/>
            </c:ext>
          </c:extLst>
        </c:ser>
        <c:ser>
          <c:idx val="3"/>
          <c:order val="3"/>
          <c:tx>
            <c:strRef>
              <c:f>Sheet1!$E$1</c:f>
              <c:strCache>
                <c:ptCount val="1"/>
                <c:pt idx="0">
                  <c:v>Peer Group</c:v>
                </c:pt>
              </c:strCache>
            </c:strRef>
          </c:tx>
          <c:spPr>
            <a:ln>
              <a:solidFill>
                <a:schemeClr val="accent3">
                  <a:lumMod val="60000"/>
                  <a:lumOff val="40000"/>
                </a:schemeClr>
              </a:solidFill>
            </a:ln>
          </c:spPr>
          <c:marker>
            <c:symbol val="none"/>
          </c:marker>
          <c:cat>
            <c:strRef>
              <c:f>Sheet1!$A$2:$A$18</c:f>
              <c:strCache>
                <c:ptCount val="17"/>
                <c:pt idx="0">
                  <c:v>LSU HSC</c:v>
                </c:pt>
                <c:pt idx="1">
                  <c:v>MUSC</c:v>
                </c:pt>
                <c:pt idx="2">
                  <c:v>NEB MC</c:v>
                </c:pt>
                <c:pt idx="3">
                  <c:v>OUHSC</c:v>
                </c:pt>
                <c:pt idx="4">
                  <c:v>TTHSC</c:v>
                </c:pt>
                <c:pt idx="5">
                  <c:v>UAMS</c:v>
                </c:pt>
                <c:pt idx="6">
                  <c:v>UTHSC SA</c:v>
                </c:pt>
                <c:pt idx="8">
                  <c:v>Oregon HSC</c:v>
                </c:pt>
                <c:pt idx="9">
                  <c:v>UMD</c:v>
                </c:pt>
                <c:pt idx="10">
                  <c:v>UTHSC Houston</c:v>
                </c:pt>
                <c:pt idx="12">
                  <c:v>Belmont</c:v>
                </c:pt>
                <c:pt idx="13">
                  <c:v>ETSU</c:v>
                </c:pt>
                <c:pt idx="14">
                  <c:v>U of Ala</c:v>
                </c:pt>
                <c:pt idx="15">
                  <c:v>UTC</c:v>
                </c:pt>
                <c:pt idx="16">
                  <c:v>West Kent</c:v>
                </c:pt>
              </c:strCache>
            </c:strRef>
          </c:cat>
          <c:val>
            <c:numRef>
              <c:f>Sheet1!$E$2:$E$18</c:f>
              <c:numCache>
                <c:formatCode>General</c:formatCode>
                <c:ptCount val="17"/>
              </c:numCache>
            </c:numRef>
          </c:val>
          <c:smooth val="0"/>
          <c:extLst>
            <c:ext xmlns:c16="http://schemas.microsoft.com/office/drawing/2014/chart" uri="{C3380CC4-5D6E-409C-BE32-E72D297353CC}">
              <c16:uniqueId val="{00000011-A14C-4FF6-8C27-EAB83D729DF1}"/>
            </c:ext>
          </c:extLst>
        </c:ser>
        <c:ser>
          <c:idx val="4"/>
          <c:order val="4"/>
          <c:tx>
            <c:strRef>
              <c:f>Sheet1!$F$1</c:f>
              <c:strCache>
                <c:ptCount val="1"/>
                <c:pt idx="0">
                  <c:v>Aspirational Institution</c:v>
                </c:pt>
              </c:strCache>
            </c:strRef>
          </c:tx>
          <c:spPr>
            <a:ln>
              <a:solidFill>
                <a:schemeClr val="accent2">
                  <a:lumMod val="60000"/>
                  <a:lumOff val="40000"/>
                </a:schemeClr>
              </a:solidFill>
            </a:ln>
          </c:spPr>
          <c:marker>
            <c:symbol val="none"/>
          </c:marker>
          <c:cat>
            <c:strRef>
              <c:f>Sheet1!$A$2:$A$18</c:f>
              <c:strCache>
                <c:ptCount val="17"/>
                <c:pt idx="0">
                  <c:v>LSU HSC</c:v>
                </c:pt>
                <c:pt idx="1">
                  <c:v>MUSC</c:v>
                </c:pt>
                <c:pt idx="2">
                  <c:v>NEB MC</c:v>
                </c:pt>
                <c:pt idx="3">
                  <c:v>OUHSC</c:v>
                </c:pt>
                <c:pt idx="4">
                  <c:v>TTHSC</c:v>
                </c:pt>
                <c:pt idx="5">
                  <c:v>UAMS</c:v>
                </c:pt>
                <c:pt idx="6">
                  <c:v>UTHSC SA</c:v>
                </c:pt>
                <c:pt idx="8">
                  <c:v>Oregon HSC</c:v>
                </c:pt>
                <c:pt idx="9">
                  <c:v>UMD</c:v>
                </c:pt>
                <c:pt idx="10">
                  <c:v>UTHSC Houston</c:v>
                </c:pt>
                <c:pt idx="12">
                  <c:v>Belmont</c:v>
                </c:pt>
                <c:pt idx="13">
                  <c:v>ETSU</c:v>
                </c:pt>
                <c:pt idx="14">
                  <c:v>U of Ala</c:v>
                </c:pt>
                <c:pt idx="15">
                  <c:v>UTC</c:v>
                </c:pt>
                <c:pt idx="16">
                  <c:v>West Kent</c:v>
                </c:pt>
              </c:strCache>
            </c:strRef>
          </c:cat>
          <c:val>
            <c:numRef>
              <c:f>Sheet1!$F$2:$F$18</c:f>
              <c:numCache>
                <c:formatCode>General</c:formatCode>
                <c:ptCount val="17"/>
              </c:numCache>
            </c:numRef>
          </c:val>
          <c:smooth val="0"/>
          <c:extLst>
            <c:ext xmlns:c16="http://schemas.microsoft.com/office/drawing/2014/chart" uri="{C3380CC4-5D6E-409C-BE32-E72D297353CC}">
              <c16:uniqueId val="{00000012-74E4-6B41-9DCB-1DD3964738D6}"/>
            </c:ext>
          </c:extLst>
        </c:ser>
        <c:dLbls>
          <c:showLegendKey val="0"/>
          <c:showVal val="0"/>
          <c:showCatName val="0"/>
          <c:showSerName val="0"/>
          <c:showPercent val="0"/>
          <c:showBubbleSize val="0"/>
        </c:dLbls>
        <c:marker val="1"/>
        <c:smooth val="0"/>
        <c:axId val="2120165720"/>
        <c:axId val="2119386808"/>
      </c:lineChart>
      <c:catAx>
        <c:axId val="2120165720"/>
        <c:scaling>
          <c:orientation val="minMax"/>
        </c:scaling>
        <c:delete val="0"/>
        <c:axPos val="b"/>
        <c:numFmt formatCode="General" sourceLinked="0"/>
        <c:majorTickMark val="out"/>
        <c:minorTickMark val="none"/>
        <c:tickLblPos val="nextTo"/>
        <c:txPr>
          <a:bodyPr rot="-5400000" vert="horz" anchor="b" anchorCtr="0"/>
          <a:lstStyle/>
          <a:p>
            <a:pPr>
              <a:defRPr sz="900"/>
            </a:pPr>
            <a:endParaRPr lang="en-US"/>
          </a:p>
        </c:txPr>
        <c:crossAx val="2119386808"/>
        <c:crosses val="autoZero"/>
        <c:auto val="1"/>
        <c:lblAlgn val="ctr"/>
        <c:lblOffset val="100"/>
        <c:noMultiLvlLbl val="0"/>
      </c:catAx>
      <c:valAx>
        <c:axId val="2119386808"/>
        <c:scaling>
          <c:orientation val="minMax"/>
          <c:max val="60000"/>
          <c:min val="0"/>
        </c:scaling>
        <c:delete val="0"/>
        <c:axPos val="l"/>
        <c:majorGridlines/>
        <c:numFmt formatCode="&quot;$&quot;#,##0" sourceLinked="0"/>
        <c:majorTickMark val="out"/>
        <c:minorTickMark val="none"/>
        <c:tickLblPos val="nextTo"/>
        <c:txPr>
          <a:bodyPr/>
          <a:lstStyle/>
          <a:p>
            <a:pPr>
              <a:defRPr sz="1100"/>
            </a:pPr>
            <a:endParaRPr lang="en-US"/>
          </a:p>
        </c:txPr>
        <c:crossAx val="2120165720"/>
        <c:crosses val="autoZero"/>
        <c:crossBetween val="between"/>
        <c:majorUnit val="10000"/>
        <c:dispUnits>
          <c:builtInUnit val="thousands"/>
          <c:dispUnitsLbl>
            <c:txPr>
              <a:bodyPr/>
              <a:lstStyle/>
              <a:p>
                <a:pPr>
                  <a:defRPr sz="1100"/>
                </a:pPr>
                <a:endParaRPr lang="en-US"/>
              </a:p>
            </c:txPr>
          </c:dispUnitsLbl>
        </c:dispUnits>
      </c:valAx>
      <c:spPr>
        <a:ln>
          <a:solidFill>
            <a:schemeClr val="accent1"/>
          </a:solidFill>
        </a:ln>
      </c:spPr>
    </c:plotArea>
    <c:legend>
      <c:legendPos val="l"/>
      <c:layout>
        <c:manualLayout>
          <c:xMode val="edge"/>
          <c:yMode val="edge"/>
          <c:x val="0"/>
          <c:y val="0.20599212598425198"/>
          <c:w val="0.13609008943326528"/>
          <c:h val="0.64590682414698175"/>
        </c:manualLayout>
      </c:layout>
      <c:overlay val="0"/>
      <c:txPr>
        <a:bodyPr/>
        <a:lstStyle/>
        <a:p>
          <a:pPr>
            <a:defRPr sz="1000"/>
          </a:pPr>
          <a:endParaRPr lang="en-US"/>
        </a:p>
      </c:txPr>
    </c:legend>
    <c:plotVisOnly val="1"/>
    <c:dispBlanksAs val="gap"/>
    <c:showDLblsOverMax val="0"/>
  </c:chart>
  <c:spPr>
    <a:ln w="31750">
      <a:solidFill>
        <a:schemeClr val="accent1"/>
      </a:solidFill>
    </a:ln>
  </c:spPr>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0"/>
          <a:lstStyle/>
          <a:p>
            <a:pPr algn="ctr">
              <a:defRPr sz="1200"/>
            </a:pPr>
            <a:r>
              <a:rPr lang="en-US" sz="1200" dirty="0"/>
              <a:t>In</a:t>
            </a:r>
            <a:r>
              <a:rPr lang="en-US" sz="1200" baseline="0" dirty="0"/>
              <a:t> –State</a:t>
            </a:r>
          </a:p>
        </c:rich>
      </c:tx>
      <c:layout>
        <c:manualLayout>
          <c:xMode val="edge"/>
          <c:yMode val="edge"/>
          <c:x val="0.33496997418387697"/>
          <c:y val="1.65453079028978E-2"/>
        </c:manualLayout>
      </c:layout>
      <c:overlay val="1"/>
    </c:title>
    <c:autoTitleDeleted val="0"/>
    <c:plotArea>
      <c:layout>
        <c:manualLayout>
          <c:layoutTarget val="inner"/>
          <c:xMode val="edge"/>
          <c:yMode val="edge"/>
          <c:x val="0.19966790111596699"/>
          <c:y val="9.3915401014036698E-2"/>
          <c:w val="0.76319355773819497"/>
          <c:h val="0.71381330091091499"/>
        </c:manualLayout>
      </c:layout>
      <c:barChart>
        <c:barDir val="col"/>
        <c:grouping val="clustered"/>
        <c:varyColors val="0"/>
        <c:ser>
          <c:idx val="0"/>
          <c:order val="0"/>
          <c:tx>
            <c:strRef>
              <c:f>Sheet1!$B$1</c:f>
              <c:strCache>
                <c:ptCount val="1"/>
                <c:pt idx="0">
                  <c:v>Competition</c:v>
                </c:pt>
              </c:strCache>
            </c:strRef>
          </c:tx>
          <c:spPr>
            <a:solidFill>
              <a:schemeClr val="accent5">
                <a:lumMod val="60000"/>
                <a:lumOff val="40000"/>
              </a:schemeClr>
            </a:solidFill>
          </c:spPr>
          <c:invertIfNegative val="0"/>
          <c:dPt>
            <c:idx val="0"/>
            <c:invertIfNegative val="0"/>
            <c:bubble3D val="0"/>
            <c:spPr>
              <a:solidFill>
                <a:schemeClr val="accent3">
                  <a:lumMod val="60000"/>
                  <a:lumOff val="40000"/>
                </a:schemeClr>
              </a:solidFill>
            </c:spPr>
            <c:extLst>
              <c:ext xmlns:c16="http://schemas.microsoft.com/office/drawing/2014/chart" uri="{C3380CC4-5D6E-409C-BE32-E72D297353CC}">
                <c16:uniqueId val="{00000004-3920-4D35-948C-5034B29A966A}"/>
              </c:ext>
            </c:extLst>
          </c:dPt>
          <c:dPt>
            <c:idx val="3"/>
            <c:invertIfNegative val="0"/>
            <c:bubble3D val="0"/>
            <c:spPr>
              <a:solidFill>
                <a:schemeClr val="accent3">
                  <a:lumMod val="60000"/>
                  <a:lumOff val="40000"/>
                </a:schemeClr>
              </a:solidFill>
            </c:spPr>
            <c:extLst>
              <c:ext xmlns:c16="http://schemas.microsoft.com/office/drawing/2014/chart" uri="{C3380CC4-5D6E-409C-BE32-E72D297353CC}">
                <c16:uniqueId val="{00000001-3920-4D35-948C-5034B29A966A}"/>
              </c:ext>
            </c:extLst>
          </c:dPt>
          <c:dPt>
            <c:idx val="4"/>
            <c:invertIfNegative val="0"/>
            <c:bubble3D val="0"/>
            <c:spPr>
              <a:solidFill>
                <a:schemeClr val="accent3">
                  <a:lumMod val="60000"/>
                  <a:lumOff val="40000"/>
                </a:schemeClr>
              </a:solidFill>
            </c:spPr>
            <c:extLst>
              <c:ext xmlns:c16="http://schemas.microsoft.com/office/drawing/2014/chart" uri="{C3380CC4-5D6E-409C-BE32-E72D297353CC}">
                <c16:uniqueId val="{0000000A-128D-4931-A915-F48ECA1A318D}"/>
              </c:ext>
            </c:extLst>
          </c:dPt>
          <c:dPt>
            <c:idx val="5"/>
            <c:invertIfNegative val="0"/>
            <c:bubble3D val="0"/>
            <c:spPr>
              <a:solidFill>
                <a:schemeClr val="accent3">
                  <a:lumMod val="60000"/>
                  <a:lumOff val="40000"/>
                </a:schemeClr>
              </a:solidFill>
            </c:spPr>
            <c:extLst>
              <c:ext xmlns:c16="http://schemas.microsoft.com/office/drawing/2014/chart" uri="{C3380CC4-5D6E-409C-BE32-E72D297353CC}">
                <c16:uniqueId val="{0000000B-128D-4931-A915-F48ECA1A318D}"/>
              </c:ext>
            </c:extLst>
          </c:dPt>
          <c:dPt>
            <c:idx val="9"/>
            <c:invertIfNegative val="0"/>
            <c:bubble3D val="0"/>
            <c:spPr>
              <a:solidFill>
                <a:schemeClr val="accent2">
                  <a:lumMod val="60000"/>
                  <a:lumOff val="40000"/>
                </a:schemeClr>
              </a:solidFill>
            </c:spPr>
            <c:extLst>
              <c:ext xmlns:c16="http://schemas.microsoft.com/office/drawing/2014/chart" uri="{C3380CC4-5D6E-409C-BE32-E72D297353CC}">
                <c16:uniqueId val="{0000000C-128D-4931-A915-F48ECA1A318D}"/>
              </c:ext>
            </c:extLst>
          </c:dPt>
          <c:dLbls>
            <c:numFmt formatCode="&quot;$&quot;#,##0.0" sourceLinked="0"/>
            <c:spPr>
              <a:noFill/>
              <a:ln>
                <a:noFill/>
              </a:ln>
              <a:effectLst/>
            </c:spPr>
            <c:txPr>
              <a:bodyPr rot="-5400000" vert="horz"/>
              <a:lstStyle/>
              <a:p>
                <a:pPr>
                  <a:defRPr sz="10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LSU HSC</c:v>
                </c:pt>
                <c:pt idx="1">
                  <c:v>MUSC</c:v>
                </c:pt>
                <c:pt idx="2">
                  <c:v>NEB MC</c:v>
                </c:pt>
                <c:pt idx="3">
                  <c:v>OUHSC</c:v>
                </c:pt>
                <c:pt idx="4">
                  <c:v>TTHSC</c:v>
                </c:pt>
                <c:pt idx="5">
                  <c:v>UAMS</c:v>
                </c:pt>
                <c:pt idx="6">
                  <c:v>UTHSC SA</c:v>
                </c:pt>
                <c:pt idx="8">
                  <c:v>Oregon HSC</c:v>
                </c:pt>
                <c:pt idx="9">
                  <c:v>UMD HSC</c:v>
                </c:pt>
                <c:pt idx="10">
                  <c:v>UTHSC Houston</c:v>
                </c:pt>
                <c:pt idx="12">
                  <c:v>Auburn</c:v>
                </c:pt>
                <c:pt idx="13">
                  <c:v>UFL</c:v>
                </c:pt>
                <c:pt idx="14">
                  <c:v>UL</c:v>
                </c:pt>
                <c:pt idx="15">
                  <c:v>UNC</c:v>
                </c:pt>
                <c:pt idx="16">
                  <c:v>UofM</c:v>
                </c:pt>
                <c:pt idx="17">
                  <c:v>FL ST</c:v>
                </c:pt>
              </c:strCache>
            </c:strRef>
          </c:cat>
          <c:val>
            <c:numRef>
              <c:f>Sheet1!$B$2:$B$19</c:f>
              <c:numCache>
                <c:formatCode>General</c:formatCode>
                <c:ptCount val="18"/>
                <c:pt idx="0" formatCode="#,##0">
                  <c:v>11683</c:v>
                </c:pt>
                <c:pt idx="3" formatCode="#,##0">
                  <c:v>9530</c:v>
                </c:pt>
                <c:pt idx="4" formatCode="#,##0">
                  <c:v>10023</c:v>
                </c:pt>
                <c:pt idx="5" formatCode="#,##0">
                  <c:v>13896</c:v>
                </c:pt>
                <c:pt idx="9" formatCode="#,##0">
                  <c:v>22272</c:v>
                </c:pt>
                <c:pt idx="12" formatCode="#,##0">
                  <c:v>17694</c:v>
                </c:pt>
                <c:pt idx="13" formatCode="#,##0">
                  <c:v>17520</c:v>
                </c:pt>
                <c:pt idx="14" formatCode="#,##0">
                  <c:v>19500</c:v>
                </c:pt>
                <c:pt idx="15" formatCode="#,##0">
                  <c:v>20870</c:v>
                </c:pt>
                <c:pt idx="16" formatCode="#,##0">
                  <c:v>17910</c:v>
                </c:pt>
                <c:pt idx="17" formatCode="#,##0">
                  <c:v>14380</c:v>
                </c:pt>
              </c:numCache>
            </c:numRef>
          </c:val>
          <c:extLst>
            <c:ext xmlns:c16="http://schemas.microsoft.com/office/drawing/2014/chart" uri="{C3380CC4-5D6E-409C-BE32-E72D297353CC}">
              <c16:uniqueId val="{00000006-90BE-483B-BB7D-D011D34A1995}"/>
            </c:ext>
          </c:extLst>
        </c:ser>
        <c:dLbls>
          <c:showLegendKey val="0"/>
          <c:showVal val="0"/>
          <c:showCatName val="0"/>
          <c:showSerName val="0"/>
          <c:showPercent val="0"/>
          <c:showBubbleSize val="0"/>
        </c:dLbls>
        <c:gapWidth val="150"/>
        <c:axId val="2137351688"/>
        <c:axId val="2137354744"/>
      </c:barChart>
      <c:lineChart>
        <c:grouping val="standard"/>
        <c:varyColors val="0"/>
        <c:ser>
          <c:idx val="1"/>
          <c:order val="1"/>
          <c:tx>
            <c:strRef>
              <c:f>Sheet1!$C$1</c:f>
              <c:strCache>
                <c:ptCount val="1"/>
                <c:pt idx="0">
                  <c:v>UTHSC</c:v>
                </c:pt>
              </c:strCache>
            </c:strRef>
          </c:tx>
          <c:spPr>
            <a:ln>
              <a:solidFill>
                <a:schemeClr val="accent4"/>
              </a:solidFill>
            </a:ln>
          </c:spPr>
          <c:marker>
            <c:symbol val="none"/>
          </c:marker>
          <c:cat>
            <c:strRef>
              <c:f>Sheet1!$A$2:$A$19</c:f>
              <c:strCache>
                <c:ptCount val="18"/>
                <c:pt idx="0">
                  <c:v>LSU HSC</c:v>
                </c:pt>
                <c:pt idx="1">
                  <c:v>MUSC</c:v>
                </c:pt>
                <c:pt idx="2">
                  <c:v>NEB MC</c:v>
                </c:pt>
                <c:pt idx="3">
                  <c:v>OUHSC</c:v>
                </c:pt>
                <c:pt idx="4">
                  <c:v>TTHSC</c:v>
                </c:pt>
                <c:pt idx="5">
                  <c:v>UAMS</c:v>
                </c:pt>
                <c:pt idx="6">
                  <c:v>UTHSC SA</c:v>
                </c:pt>
                <c:pt idx="8">
                  <c:v>Oregon HSC</c:v>
                </c:pt>
                <c:pt idx="9">
                  <c:v>UMD HSC</c:v>
                </c:pt>
                <c:pt idx="10">
                  <c:v>UTHSC Houston</c:v>
                </c:pt>
                <c:pt idx="12">
                  <c:v>Auburn</c:v>
                </c:pt>
                <c:pt idx="13">
                  <c:v>UFL</c:v>
                </c:pt>
                <c:pt idx="14">
                  <c:v>UL</c:v>
                </c:pt>
                <c:pt idx="15">
                  <c:v>UNC</c:v>
                </c:pt>
                <c:pt idx="16">
                  <c:v>UofM</c:v>
                </c:pt>
                <c:pt idx="17">
                  <c:v>FL ST</c:v>
                </c:pt>
              </c:strCache>
            </c:strRef>
          </c:cat>
          <c:val>
            <c:numRef>
              <c:f>Sheet1!$C$2:$C$19</c:f>
              <c:numCache>
                <c:formatCode>#,##0</c:formatCode>
                <c:ptCount val="18"/>
                <c:pt idx="0">
                  <c:v>18621</c:v>
                </c:pt>
                <c:pt idx="1">
                  <c:v>18621</c:v>
                </c:pt>
                <c:pt idx="2">
                  <c:v>18621</c:v>
                </c:pt>
                <c:pt idx="3">
                  <c:v>18621</c:v>
                </c:pt>
                <c:pt idx="4">
                  <c:v>18621</c:v>
                </c:pt>
                <c:pt idx="5">
                  <c:v>18621</c:v>
                </c:pt>
                <c:pt idx="6">
                  <c:v>18621</c:v>
                </c:pt>
                <c:pt idx="7">
                  <c:v>18621</c:v>
                </c:pt>
                <c:pt idx="8">
                  <c:v>18621</c:v>
                </c:pt>
                <c:pt idx="9">
                  <c:v>18621</c:v>
                </c:pt>
                <c:pt idx="10">
                  <c:v>18621</c:v>
                </c:pt>
                <c:pt idx="11">
                  <c:v>18621</c:v>
                </c:pt>
                <c:pt idx="12">
                  <c:v>18621</c:v>
                </c:pt>
                <c:pt idx="13">
                  <c:v>18621</c:v>
                </c:pt>
                <c:pt idx="14">
                  <c:v>18621</c:v>
                </c:pt>
                <c:pt idx="15">
                  <c:v>18621</c:v>
                </c:pt>
                <c:pt idx="16">
                  <c:v>18621</c:v>
                </c:pt>
                <c:pt idx="17">
                  <c:v>18621</c:v>
                </c:pt>
              </c:numCache>
            </c:numRef>
          </c:val>
          <c:smooth val="0"/>
          <c:extLst>
            <c:ext xmlns:c16="http://schemas.microsoft.com/office/drawing/2014/chart" uri="{C3380CC4-5D6E-409C-BE32-E72D297353CC}">
              <c16:uniqueId val="{00000007-90BE-483B-BB7D-D011D34A1995}"/>
            </c:ext>
          </c:extLst>
        </c:ser>
        <c:ser>
          <c:idx val="2"/>
          <c:order val="2"/>
          <c:tx>
            <c:strRef>
              <c:f>Sheet1!$D$1</c:f>
              <c:strCache>
                <c:ptCount val="1"/>
                <c:pt idx="0">
                  <c:v>Peer Group</c:v>
                </c:pt>
              </c:strCache>
            </c:strRef>
          </c:tx>
          <c:spPr>
            <a:ln>
              <a:solidFill>
                <a:schemeClr val="accent3">
                  <a:lumMod val="60000"/>
                  <a:lumOff val="40000"/>
                </a:schemeClr>
              </a:solidFill>
            </a:ln>
          </c:spPr>
          <c:marker>
            <c:symbol val="none"/>
          </c:marker>
          <c:cat>
            <c:strRef>
              <c:f>Sheet1!$A$2:$A$19</c:f>
              <c:strCache>
                <c:ptCount val="18"/>
                <c:pt idx="0">
                  <c:v>LSU HSC</c:v>
                </c:pt>
                <c:pt idx="1">
                  <c:v>MUSC</c:v>
                </c:pt>
                <c:pt idx="2">
                  <c:v>NEB MC</c:v>
                </c:pt>
                <c:pt idx="3">
                  <c:v>OUHSC</c:v>
                </c:pt>
                <c:pt idx="4">
                  <c:v>TTHSC</c:v>
                </c:pt>
                <c:pt idx="5">
                  <c:v>UAMS</c:v>
                </c:pt>
                <c:pt idx="6">
                  <c:v>UTHSC SA</c:v>
                </c:pt>
                <c:pt idx="8">
                  <c:v>Oregon HSC</c:v>
                </c:pt>
                <c:pt idx="9">
                  <c:v>UMD HSC</c:v>
                </c:pt>
                <c:pt idx="10">
                  <c:v>UTHSC Houston</c:v>
                </c:pt>
                <c:pt idx="12">
                  <c:v>Auburn</c:v>
                </c:pt>
                <c:pt idx="13">
                  <c:v>UFL</c:v>
                </c:pt>
                <c:pt idx="14">
                  <c:v>UL</c:v>
                </c:pt>
                <c:pt idx="15">
                  <c:v>UNC</c:v>
                </c:pt>
                <c:pt idx="16">
                  <c:v>UofM</c:v>
                </c:pt>
                <c:pt idx="17">
                  <c:v>FL ST</c:v>
                </c:pt>
              </c:strCache>
            </c:strRef>
          </c:cat>
          <c:val>
            <c:numRef>
              <c:f>Sheet1!$D$2:$D$19</c:f>
              <c:numCache>
                <c:formatCode>General</c:formatCode>
                <c:ptCount val="18"/>
              </c:numCache>
            </c:numRef>
          </c:val>
          <c:smooth val="0"/>
          <c:extLst>
            <c:ext xmlns:c16="http://schemas.microsoft.com/office/drawing/2014/chart" uri="{C3380CC4-5D6E-409C-BE32-E72D297353CC}">
              <c16:uniqueId val="{0000000A-4B15-4078-8366-A71976A761DA}"/>
            </c:ext>
          </c:extLst>
        </c:ser>
        <c:ser>
          <c:idx val="3"/>
          <c:order val="3"/>
          <c:tx>
            <c:strRef>
              <c:f>Sheet1!$E$1</c:f>
              <c:strCache>
                <c:ptCount val="1"/>
                <c:pt idx="0">
                  <c:v>Aspirational Institution</c:v>
                </c:pt>
              </c:strCache>
            </c:strRef>
          </c:tx>
          <c:spPr>
            <a:ln>
              <a:solidFill>
                <a:schemeClr val="accent2">
                  <a:lumMod val="60000"/>
                  <a:lumOff val="40000"/>
                </a:schemeClr>
              </a:solidFill>
            </a:ln>
          </c:spPr>
          <c:marker>
            <c:symbol val="none"/>
          </c:marker>
          <c:cat>
            <c:strRef>
              <c:f>Sheet1!$A$2:$A$19</c:f>
              <c:strCache>
                <c:ptCount val="18"/>
                <c:pt idx="0">
                  <c:v>LSU HSC</c:v>
                </c:pt>
                <c:pt idx="1">
                  <c:v>MUSC</c:v>
                </c:pt>
                <c:pt idx="2">
                  <c:v>NEB MC</c:v>
                </c:pt>
                <c:pt idx="3">
                  <c:v>OUHSC</c:v>
                </c:pt>
                <c:pt idx="4">
                  <c:v>TTHSC</c:v>
                </c:pt>
                <c:pt idx="5">
                  <c:v>UAMS</c:v>
                </c:pt>
                <c:pt idx="6">
                  <c:v>UTHSC SA</c:v>
                </c:pt>
                <c:pt idx="8">
                  <c:v>Oregon HSC</c:v>
                </c:pt>
                <c:pt idx="9">
                  <c:v>UMD HSC</c:v>
                </c:pt>
                <c:pt idx="10">
                  <c:v>UTHSC Houston</c:v>
                </c:pt>
                <c:pt idx="12">
                  <c:v>Auburn</c:v>
                </c:pt>
                <c:pt idx="13">
                  <c:v>UFL</c:v>
                </c:pt>
                <c:pt idx="14">
                  <c:v>UL</c:v>
                </c:pt>
                <c:pt idx="15">
                  <c:v>UNC</c:v>
                </c:pt>
                <c:pt idx="16">
                  <c:v>UofM</c:v>
                </c:pt>
                <c:pt idx="17">
                  <c:v>FL ST</c:v>
                </c:pt>
              </c:strCache>
            </c:strRef>
          </c:cat>
          <c:val>
            <c:numRef>
              <c:f>Sheet1!$E$2:$E$19</c:f>
              <c:numCache>
                <c:formatCode>General</c:formatCode>
                <c:ptCount val="18"/>
              </c:numCache>
            </c:numRef>
          </c:val>
          <c:smooth val="0"/>
          <c:extLst>
            <c:ext xmlns:c16="http://schemas.microsoft.com/office/drawing/2014/chart" uri="{C3380CC4-5D6E-409C-BE32-E72D297353CC}">
              <c16:uniqueId val="{0000000B-4B15-4078-8366-A71976A761DA}"/>
            </c:ext>
          </c:extLst>
        </c:ser>
        <c:dLbls>
          <c:showLegendKey val="0"/>
          <c:showVal val="0"/>
          <c:showCatName val="0"/>
          <c:showSerName val="0"/>
          <c:showPercent val="0"/>
          <c:showBubbleSize val="0"/>
        </c:dLbls>
        <c:marker val="1"/>
        <c:smooth val="0"/>
        <c:axId val="2137351688"/>
        <c:axId val="2137354744"/>
      </c:lineChart>
      <c:catAx>
        <c:axId val="2137351688"/>
        <c:scaling>
          <c:orientation val="minMax"/>
        </c:scaling>
        <c:delete val="0"/>
        <c:axPos val="b"/>
        <c:numFmt formatCode="General" sourceLinked="0"/>
        <c:majorTickMark val="out"/>
        <c:minorTickMark val="none"/>
        <c:tickLblPos val="nextTo"/>
        <c:txPr>
          <a:bodyPr rot="-5400000" vert="horz" anchor="b" anchorCtr="0"/>
          <a:lstStyle/>
          <a:p>
            <a:pPr>
              <a:defRPr sz="900"/>
            </a:pPr>
            <a:endParaRPr lang="en-US"/>
          </a:p>
        </c:txPr>
        <c:crossAx val="2137354744"/>
        <c:crosses val="autoZero"/>
        <c:auto val="1"/>
        <c:lblAlgn val="ctr"/>
        <c:lblOffset val="100"/>
        <c:noMultiLvlLbl val="0"/>
      </c:catAx>
      <c:valAx>
        <c:axId val="2137354744"/>
        <c:scaling>
          <c:orientation val="minMax"/>
          <c:max val="30000"/>
          <c:min val="0"/>
        </c:scaling>
        <c:delete val="0"/>
        <c:axPos val="l"/>
        <c:majorGridlines/>
        <c:numFmt formatCode="&quot;$&quot;#,##0" sourceLinked="0"/>
        <c:majorTickMark val="out"/>
        <c:minorTickMark val="none"/>
        <c:tickLblPos val="nextTo"/>
        <c:txPr>
          <a:bodyPr/>
          <a:lstStyle/>
          <a:p>
            <a:pPr>
              <a:defRPr sz="1100"/>
            </a:pPr>
            <a:endParaRPr lang="en-US"/>
          </a:p>
        </c:txPr>
        <c:crossAx val="2137351688"/>
        <c:crosses val="autoZero"/>
        <c:crossBetween val="between"/>
        <c:dispUnits>
          <c:builtInUnit val="thousands"/>
          <c:dispUnitsLbl>
            <c:txPr>
              <a:bodyPr/>
              <a:lstStyle/>
              <a:p>
                <a:pPr>
                  <a:defRPr sz="1100"/>
                </a:pPr>
                <a:endParaRPr lang="en-US"/>
              </a:p>
            </c:txPr>
          </c:dispUnitsLbl>
        </c:dispUnits>
      </c:valAx>
      <c:spPr>
        <a:ln>
          <a:solidFill>
            <a:schemeClr val="accent1"/>
          </a:solidFill>
        </a:ln>
      </c:spPr>
    </c:plotArea>
    <c:legend>
      <c:legendPos val="l"/>
      <c:layout>
        <c:manualLayout>
          <c:xMode val="edge"/>
          <c:yMode val="edge"/>
          <c:x val="0"/>
          <c:y val="0.38701574803149608"/>
          <c:w val="0.12516598619616995"/>
          <c:h val="0.51698381452318465"/>
        </c:manualLayout>
      </c:layout>
      <c:overlay val="0"/>
      <c:txPr>
        <a:bodyPr/>
        <a:lstStyle/>
        <a:p>
          <a:pPr>
            <a:defRPr sz="1000"/>
          </a:pPr>
          <a:endParaRPr lang="en-US"/>
        </a:p>
      </c:txPr>
    </c:legend>
    <c:plotVisOnly val="1"/>
    <c:dispBlanksAs val="gap"/>
    <c:showDLblsOverMax val="0"/>
  </c:chart>
  <c:spPr>
    <a:ln w="31750">
      <a:solidFill>
        <a:schemeClr val="accent1"/>
      </a:solidFill>
    </a:ln>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0"/>
          <a:lstStyle/>
          <a:p>
            <a:pPr>
              <a:defRPr sz="1200"/>
            </a:pPr>
            <a:r>
              <a:rPr lang="en-US" sz="1200" baseline="0" dirty="0"/>
              <a:t>Out Of State</a:t>
            </a:r>
          </a:p>
        </c:rich>
      </c:tx>
      <c:layout>
        <c:manualLayout>
          <c:xMode val="edge"/>
          <c:yMode val="edge"/>
          <c:x val="0.31674085001827201"/>
          <c:y val="3.7486794424691598E-4"/>
        </c:manualLayout>
      </c:layout>
      <c:overlay val="1"/>
    </c:title>
    <c:autoTitleDeleted val="0"/>
    <c:plotArea>
      <c:layout>
        <c:manualLayout>
          <c:layoutTarget val="inner"/>
          <c:xMode val="edge"/>
          <c:yMode val="edge"/>
          <c:x val="0.20123833454806"/>
          <c:y val="7.7390540453552301E-2"/>
          <c:w val="0.76305734088771404"/>
          <c:h val="0.67361156865195204"/>
        </c:manualLayout>
      </c:layout>
      <c:barChart>
        <c:barDir val="col"/>
        <c:grouping val="clustered"/>
        <c:varyColors val="0"/>
        <c:ser>
          <c:idx val="0"/>
          <c:order val="0"/>
          <c:tx>
            <c:strRef>
              <c:f>Sheet1!$B$1</c:f>
              <c:strCache>
                <c:ptCount val="1"/>
                <c:pt idx="0">
                  <c:v>Competition</c:v>
                </c:pt>
              </c:strCache>
            </c:strRef>
          </c:tx>
          <c:spPr>
            <a:solidFill>
              <a:schemeClr val="accent5">
                <a:lumMod val="60000"/>
                <a:lumOff val="40000"/>
              </a:schemeClr>
            </a:solidFill>
          </c:spPr>
          <c:invertIfNegative val="0"/>
          <c:dPt>
            <c:idx val="0"/>
            <c:invertIfNegative val="0"/>
            <c:bubble3D val="0"/>
            <c:spPr>
              <a:solidFill>
                <a:schemeClr val="accent3">
                  <a:lumMod val="60000"/>
                  <a:lumOff val="40000"/>
                </a:schemeClr>
              </a:solidFill>
            </c:spPr>
            <c:extLst>
              <c:ext xmlns:c16="http://schemas.microsoft.com/office/drawing/2014/chart" uri="{C3380CC4-5D6E-409C-BE32-E72D297353CC}">
                <c16:uniqueId val="{00000006-7A81-4249-87F6-A007F8DD5FDE}"/>
              </c:ext>
            </c:extLst>
          </c:dPt>
          <c:dPt>
            <c:idx val="3"/>
            <c:invertIfNegative val="0"/>
            <c:bubble3D val="0"/>
            <c:spPr>
              <a:solidFill>
                <a:schemeClr val="accent3">
                  <a:lumMod val="60000"/>
                  <a:lumOff val="40000"/>
                </a:schemeClr>
              </a:solidFill>
            </c:spPr>
            <c:extLst>
              <c:ext xmlns:c16="http://schemas.microsoft.com/office/drawing/2014/chart" uri="{C3380CC4-5D6E-409C-BE32-E72D297353CC}">
                <c16:uniqueId val="{00000009-7A81-4249-87F6-A007F8DD5FDE}"/>
              </c:ext>
            </c:extLst>
          </c:dPt>
          <c:dPt>
            <c:idx val="4"/>
            <c:invertIfNegative val="0"/>
            <c:bubble3D val="0"/>
            <c:spPr>
              <a:solidFill>
                <a:schemeClr val="accent3">
                  <a:lumMod val="60000"/>
                  <a:lumOff val="40000"/>
                </a:schemeClr>
              </a:solidFill>
            </c:spPr>
            <c:extLst>
              <c:ext xmlns:c16="http://schemas.microsoft.com/office/drawing/2014/chart" uri="{C3380CC4-5D6E-409C-BE32-E72D297353CC}">
                <c16:uniqueId val="{0000000A-ABCC-4805-B237-C4B2D666C29F}"/>
              </c:ext>
            </c:extLst>
          </c:dPt>
          <c:dPt>
            <c:idx val="5"/>
            <c:invertIfNegative val="0"/>
            <c:bubble3D val="0"/>
            <c:spPr>
              <a:solidFill>
                <a:schemeClr val="accent3">
                  <a:lumMod val="60000"/>
                  <a:lumOff val="40000"/>
                </a:schemeClr>
              </a:solidFill>
            </c:spPr>
            <c:extLst>
              <c:ext xmlns:c16="http://schemas.microsoft.com/office/drawing/2014/chart" uri="{C3380CC4-5D6E-409C-BE32-E72D297353CC}">
                <c16:uniqueId val="{0000000B-ABCC-4805-B237-C4B2D666C29F}"/>
              </c:ext>
            </c:extLst>
          </c:dPt>
          <c:dPt>
            <c:idx val="9"/>
            <c:invertIfNegative val="0"/>
            <c:bubble3D val="0"/>
            <c:spPr>
              <a:solidFill>
                <a:schemeClr val="accent2">
                  <a:lumMod val="60000"/>
                  <a:lumOff val="40000"/>
                </a:schemeClr>
              </a:solidFill>
            </c:spPr>
            <c:extLst>
              <c:ext xmlns:c16="http://schemas.microsoft.com/office/drawing/2014/chart" uri="{C3380CC4-5D6E-409C-BE32-E72D297353CC}">
                <c16:uniqueId val="{0000000C-ABCC-4805-B237-C4B2D666C29F}"/>
              </c:ext>
            </c:extLst>
          </c:dPt>
          <c:dLbls>
            <c:numFmt formatCode="&quot;$&quot;#,##0.0" sourceLinked="0"/>
            <c:spPr>
              <a:noFill/>
              <a:ln>
                <a:noFill/>
              </a:ln>
              <a:effectLst/>
            </c:spPr>
            <c:txPr>
              <a:bodyPr rot="-5400000" vert="horz"/>
              <a:lstStyle/>
              <a:p>
                <a:pPr>
                  <a:defRPr sz="10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LSU HSC</c:v>
                </c:pt>
                <c:pt idx="1">
                  <c:v>MUSC</c:v>
                </c:pt>
                <c:pt idx="2">
                  <c:v>NEB MC</c:v>
                </c:pt>
                <c:pt idx="3">
                  <c:v>OUHSC</c:v>
                </c:pt>
                <c:pt idx="4">
                  <c:v>TTHSC</c:v>
                </c:pt>
                <c:pt idx="5">
                  <c:v>UAMS</c:v>
                </c:pt>
                <c:pt idx="6">
                  <c:v>UTHSC SA</c:v>
                </c:pt>
                <c:pt idx="8">
                  <c:v>Oregon HSC</c:v>
                </c:pt>
                <c:pt idx="9">
                  <c:v>UMD HSC</c:v>
                </c:pt>
                <c:pt idx="10">
                  <c:v>UTHSC Houston</c:v>
                </c:pt>
                <c:pt idx="12">
                  <c:v>Auburn</c:v>
                </c:pt>
                <c:pt idx="13">
                  <c:v>UFL</c:v>
                </c:pt>
                <c:pt idx="14">
                  <c:v>UL</c:v>
                </c:pt>
                <c:pt idx="15">
                  <c:v>UNC</c:v>
                </c:pt>
                <c:pt idx="16">
                  <c:v>UofM</c:v>
                </c:pt>
                <c:pt idx="17">
                  <c:v>FL ST</c:v>
                </c:pt>
              </c:strCache>
            </c:strRef>
          </c:cat>
          <c:val>
            <c:numRef>
              <c:f>Sheet1!$B$2:$B$19</c:f>
              <c:numCache>
                <c:formatCode>General</c:formatCode>
                <c:ptCount val="18"/>
                <c:pt idx="0" formatCode="#,##0">
                  <c:v>24259</c:v>
                </c:pt>
                <c:pt idx="3" formatCode="#,##0">
                  <c:v>23273</c:v>
                </c:pt>
                <c:pt idx="4" formatCode="#,##0">
                  <c:v>28158</c:v>
                </c:pt>
                <c:pt idx="5" formatCode="#,##0">
                  <c:v>30060</c:v>
                </c:pt>
                <c:pt idx="9" formatCode="#,##0">
                  <c:v>47304</c:v>
                </c:pt>
                <c:pt idx="12" formatCode="#,##0">
                  <c:v>47934</c:v>
                </c:pt>
                <c:pt idx="13" formatCode="#,##0">
                  <c:v>43611</c:v>
                </c:pt>
                <c:pt idx="14" formatCode="#,##0">
                  <c:v>27758</c:v>
                </c:pt>
                <c:pt idx="15" formatCode="#,##0">
                  <c:v>47608</c:v>
                </c:pt>
                <c:pt idx="16" formatCode="#,##0">
                  <c:v>34230</c:v>
                </c:pt>
                <c:pt idx="17" formatCode="#,##0">
                  <c:v>33322</c:v>
                </c:pt>
              </c:numCache>
            </c:numRef>
          </c:val>
          <c:extLst>
            <c:ext xmlns:c16="http://schemas.microsoft.com/office/drawing/2014/chart" uri="{C3380CC4-5D6E-409C-BE32-E72D297353CC}">
              <c16:uniqueId val="{00000008-28F1-423B-ABAB-29F9D35529DE}"/>
            </c:ext>
          </c:extLst>
        </c:ser>
        <c:dLbls>
          <c:showLegendKey val="0"/>
          <c:showVal val="0"/>
          <c:showCatName val="0"/>
          <c:showSerName val="0"/>
          <c:showPercent val="0"/>
          <c:showBubbleSize val="0"/>
        </c:dLbls>
        <c:gapWidth val="150"/>
        <c:axId val="2137411688"/>
        <c:axId val="2137414744"/>
      </c:barChart>
      <c:lineChart>
        <c:grouping val="standard"/>
        <c:varyColors val="0"/>
        <c:ser>
          <c:idx val="1"/>
          <c:order val="1"/>
          <c:tx>
            <c:strRef>
              <c:f>Sheet1!$C$1</c:f>
              <c:strCache>
                <c:ptCount val="1"/>
                <c:pt idx="0">
                  <c:v>UTHSC</c:v>
                </c:pt>
              </c:strCache>
            </c:strRef>
          </c:tx>
          <c:spPr>
            <a:ln>
              <a:solidFill>
                <a:schemeClr val="accent4"/>
              </a:solidFill>
            </a:ln>
          </c:spPr>
          <c:marker>
            <c:symbol val="none"/>
          </c:marker>
          <c:cat>
            <c:strRef>
              <c:f>Sheet1!$A$2:$A$19</c:f>
              <c:strCache>
                <c:ptCount val="18"/>
                <c:pt idx="0">
                  <c:v>LSU HSC</c:v>
                </c:pt>
                <c:pt idx="1">
                  <c:v>MUSC</c:v>
                </c:pt>
                <c:pt idx="2">
                  <c:v>NEB MC</c:v>
                </c:pt>
                <c:pt idx="3">
                  <c:v>OUHSC</c:v>
                </c:pt>
                <c:pt idx="4">
                  <c:v>TTHSC</c:v>
                </c:pt>
                <c:pt idx="5">
                  <c:v>UAMS</c:v>
                </c:pt>
                <c:pt idx="6">
                  <c:v>UTHSC SA</c:v>
                </c:pt>
                <c:pt idx="8">
                  <c:v>Oregon HSC</c:v>
                </c:pt>
                <c:pt idx="9">
                  <c:v>UMD HSC</c:v>
                </c:pt>
                <c:pt idx="10">
                  <c:v>UTHSC Houston</c:v>
                </c:pt>
                <c:pt idx="12">
                  <c:v>Auburn</c:v>
                </c:pt>
                <c:pt idx="13">
                  <c:v>UFL</c:v>
                </c:pt>
                <c:pt idx="14">
                  <c:v>UL</c:v>
                </c:pt>
                <c:pt idx="15">
                  <c:v>UNC</c:v>
                </c:pt>
                <c:pt idx="16">
                  <c:v>UofM</c:v>
                </c:pt>
                <c:pt idx="17">
                  <c:v>FL ST</c:v>
                </c:pt>
              </c:strCache>
            </c:strRef>
          </c:cat>
          <c:val>
            <c:numRef>
              <c:f>Sheet1!$C$2:$C$19</c:f>
              <c:numCache>
                <c:formatCode>#,##0</c:formatCode>
                <c:ptCount val="18"/>
                <c:pt idx="0">
                  <c:v>43197</c:v>
                </c:pt>
                <c:pt idx="1">
                  <c:v>43197</c:v>
                </c:pt>
                <c:pt idx="2">
                  <c:v>43197</c:v>
                </c:pt>
                <c:pt idx="3">
                  <c:v>43197</c:v>
                </c:pt>
                <c:pt idx="4">
                  <c:v>43197</c:v>
                </c:pt>
                <c:pt idx="5">
                  <c:v>43197</c:v>
                </c:pt>
                <c:pt idx="6">
                  <c:v>43197</c:v>
                </c:pt>
                <c:pt idx="7">
                  <c:v>43197</c:v>
                </c:pt>
                <c:pt idx="8">
                  <c:v>43197</c:v>
                </c:pt>
                <c:pt idx="9">
                  <c:v>43197</c:v>
                </c:pt>
                <c:pt idx="10">
                  <c:v>43197</c:v>
                </c:pt>
                <c:pt idx="11">
                  <c:v>43197</c:v>
                </c:pt>
                <c:pt idx="12">
                  <c:v>43197</c:v>
                </c:pt>
                <c:pt idx="13">
                  <c:v>43197</c:v>
                </c:pt>
                <c:pt idx="14">
                  <c:v>43197</c:v>
                </c:pt>
                <c:pt idx="15">
                  <c:v>43197</c:v>
                </c:pt>
                <c:pt idx="16">
                  <c:v>43197</c:v>
                </c:pt>
                <c:pt idx="17">
                  <c:v>43197</c:v>
                </c:pt>
              </c:numCache>
            </c:numRef>
          </c:val>
          <c:smooth val="0"/>
          <c:extLst>
            <c:ext xmlns:c16="http://schemas.microsoft.com/office/drawing/2014/chart" uri="{C3380CC4-5D6E-409C-BE32-E72D297353CC}">
              <c16:uniqueId val="{00000009-28F1-423B-ABAB-29F9D35529DE}"/>
            </c:ext>
          </c:extLst>
        </c:ser>
        <c:ser>
          <c:idx val="2"/>
          <c:order val="2"/>
          <c:tx>
            <c:strRef>
              <c:f>Sheet1!$D$1</c:f>
              <c:strCache>
                <c:ptCount val="1"/>
                <c:pt idx="0">
                  <c:v>Peer Group</c:v>
                </c:pt>
              </c:strCache>
            </c:strRef>
          </c:tx>
          <c:spPr>
            <a:ln>
              <a:solidFill>
                <a:schemeClr val="accent3">
                  <a:lumMod val="60000"/>
                  <a:lumOff val="40000"/>
                </a:schemeClr>
              </a:solidFill>
            </a:ln>
          </c:spPr>
          <c:marker>
            <c:symbol val="none"/>
          </c:marker>
          <c:cat>
            <c:strRef>
              <c:f>Sheet1!$A$2:$A$19</c:f>
              <c:strCache>
                <c:ptCount val="18"/>
                <c:pt idx="0">
                  <c:v>LSU HSC</c:v>
                </c:pt>
                <c:pt idx="1">
                  <c:v>MUSC</c:v>
                </c:pt>
                <c:pt idx="2">
                  <c:v>NEB MC</c:v>
                </c:pt>
                <c:pt idx="3">
                  <c:v>OUHSC</c:v>
                </c:pt>
                <c:pt idx="4">
                  <c:v>TTHSC</c:v>
                </c:pt>
                <c:pt idx="5">
                  <c:v>UAMS</c:v>
                </c:pt>
                <c:pt idx="6">
                  <c:v>UTHSC SA</c:v>
                </c:pt>
                <c:pt idx="8">
                  <c:v>Oregon HSC</c:v>
                </c:pt>
                <c:pt idx="9">
                  <c:v>UMD HSC</c:v>
                </c:pt>
                <c:pt idx="10">
                  <c:v>UTHSC Houston</c:v>
                </c:pt>
                <c:pt idx="12">
                  <c:v>Auburn</c:v>
                </c:pt>
                <c:pt idx="13">
                  <c:v>UFL</c:v>
                </c:pt>
                <c:pt idx="14">
                  <c:v>UL</c:v>
                </c:pt>
                <c:pt idx="15">
                  <c:v>UNC</c:v>
                </c:pt>
                <c:pt idx="16">
                  <c:v>UofM</c:v>
                </c:pt>
                <c:pt idx="17">
                  <c:v>FL ST</c:v>
                </c:pt>
              </c:strCache>
            </c:strRef>
          </c:cat>
          <c:val>
            <c:numRef>
              <c:f>Sheet1!$D$2:$D$19</c:f>
              <c:numCache>
                <c:formatCode>General</c:formatCode>
                <c:ptCount val="18"/>
              </c:numCache>
            </c:numRef>
          </c:val>
          <c:smooth val="0"/>
          <c:extLst>
            <c:ext xmlns:c16="http://schemas.microsoft.com/office/drawing/2014/chart" uri="{C3380CC4-5D6E-409C-BE32-E72D297353CC}">
              <c16:uniqueId val="{0000000D-B7D8-4D55-8166-D61FC29E5564}"/>
            </c:ext>
          </c:extLst>
        </c:ser>
        <c:ser>
          <c:idx val="3"/>
          <c:order val="3"/>
          <c:tx>
            <c:strRef>
              <c:f>Sheet1!$E$1</c:f>
              <c:strCache>
                <c:ptCount val="1"/>
                <c:pt idx="0">
                  <c:v>Aspirational Institution</c:v>
                </c:pt>
              </c:strCache>
            </c:strRef>
          </c:tx>
          <c:spPr>
            <a:ln>
              <a:solidFill>
                <a:schemeClr val="accent2">
                  <a:lumMod val="60000"/>
                  <a:lumOff val="40000"/>
                </a:schemeClr>
              </a:solidFill>
            </a:ln>
          </c:spPr>
          <c:marker>
            <c:symbol val="none"/>
          </c:marker>
          <c:cat>
            <c:strRef>
              <c:f>Sheet1!$A$2:$A$19</c:f>
              <c:strCache>
                <c:ptCount val="18"/>
                <c:pt idx="0">
                  <c:v>LSU HSC</c:v>
                </c:pt>
                <c:pt idx="1">
                  <c:v>MUSC</c:v>
                </c:pt>
                <c:pt idx="2">
                  <c:v>NEB MC</c:v>
                </c:pt>
                <c:pt idx="3">
                  <c:v>OUHSC</c:v>
                </c:pt>
                <c:pt idx="4">
                  <c:v>TTHSC</c:v>
                </c:pt>
                <c:pt idx="5">
                  <c:v>UAMS</c:v>
                </c:pt>
                <c:pt idx="6">
                  <c:v>UTHSC SA</c:v>
                </c:pt>
                <c:pt idx="8">
                  <c:v>Oregon HSC</c:v>
                </c:pt>
                <c:pt idx="9">
                  <c:v>UMD HSC</c:v>
                </c:pt>
                <c:pt idx="10">
                  <c:v>UTHSC Houston</c:v>
                </c:pt>
                <c:pt idx="12">
                  <c:v>Auburn</c:v>
                </c:pt>
                <c:pt idx="13">
                  <c:v>UFL</c:v>
                </c:pt>
                <c:pt idx="14">
                  <c:v>UL</c:v>
                </c:pt>
                <c:pt idx="15">
                  <c:v>UNC</c:v>
                </c:pt>
                <c:pt idx="16">
                  <c:v>UofM</c:v>
                </c:pt>
                <c:pt idx="17">
                  <c:v>FL ST</c:v>
                </c:pt>
              </c:strCache>
            </c:strRef>
          </c:cat>
          <c:val>
            <c:numRef>
              <c:f>Sheet1!$E$2:$E$19</c:f>
              <c:numCache>
                <c:formatCode>General</c:formatCode>
                <c:ptCount val="18"/>
              </c:numCache>
            </c:numRef>
          </c:val>
          <c:smooth val="0"/>
          <c:extLst>
            <c:ext xmlns:c16="http://schemas.microsoft.com/office/drawing/2014/chart" uri="{C3380CC4-5D6E-409C-BE32-E72D297353CC}">
              <c16:uniqueId val="{0000000E-B7D8-4D55-8166-D61FC29E5564}"/>
            </c:ext>
          </c:extLst>
        </c:ser>
        <c:dLbls>
          <c:showLegendKey val="0"/>
          <c:showVal val="0"/>
          <c:showCatName val="0"/>
          <c:showSerName val="0"/>
          <c:showPercent val="0"/>
          <c:showBubbleSize val="0"/>
        </c:dLbls>
        <c:marker val="1"/>
        <c:smooth val="0"/>
        <c:axId val="2137411688"/>
        <c:axId val="2137414744"/>
      </c:lineChart>
      <c:catAx>
        <c:axId val="2137411688"/>
        <c:scaling>
          <c:orientation val="minMax"/>
        </c:scaling>
        <c:delete val="0"/>
        <c:axPos val="b"/>
        <c:numFmt formatCode="General" sourceLinked="0"/>
        <c:majorTickMark val="out"/>
        <c:minorTickMark val="none"/>
        <c:tickLblPos val="nextTo"/>
        <c:txPr>
          <a:bodyPr rot="-5400000" vert="horz" anchor="b" anchorCtr="0"/>
          <a:lstStyle/>
          <a:p>
            <a:pPr>
              <a:defRPr sz="900"/>
            </a:pPr>
            <a:endParaRPr lang="en-US"/>
          </a:p>
        </c:txPr>
        <c:crossAx val="2137414744"/>
        <c:crosses val="autoZero"/>
        <c:auto val="1"/>
        <c:lblAlgn val="ctr"/>
        <c:lblOffset val="100"/>
        <c:noMultiLvlLbl val="0"/>
      </c:catAx>
      <c:valAx>
        <c:axId val="2137414744"/>
        <c:scaling>
          <c:orientation val="minMax"/>
          <c:max val="65000"/>
          <c:min val="0"/>
        </c:scaling>
        <c:delete val="0"/>
        <c:axPos val="l"/>
        <c:majorGridlines/>
        <c:numFmt formatCode="&quot;$&quot;#,##0" sourceLinked="0"/>
        <c:majorTickMark val="out"/>
        <c:minorTickMark val="none"/>
        <c:tickLblPos val="nextTo"/>
        <c:txPr>
          <a:bodyPr/>
          <a:lstStyle/>
          <a:p>
            <a:pPr>
              <a:defRPr sz="1100"/>
            </a:pPr>
            <a:endParaRPr lang="en-US"/>
          </a:p>
        </c:txPr>
        <c:crossAx val="2137411688"/>
        <c:crosses val="autoZero"/>
        <c:crossBetween val="between"/>
        <c:dispUnits>
          <c:builtInUnit val="thousands"/>
          <c:dispUnitsLbl>
            <c:txPr>
              <a:bodyPr/>
              <a:lstStyle/>
              <a:p>
                <a:pPr>
                  <a:defRPr sz="1100"/>
                </a:pPr>
                <a:endParaRPr lang="en-US"/>
              </a:p>
            </c:txPr>
          </c:dispUnitsLbl>
        </c:dispUnits>
      </c:valAx>
      <c:spPr>
        <a:ln>
          <a:solidFill>
            <a:schemeClr val="accent1"/>
          </a:solidFill>
        </a:ln>
      </c:spPr>
    </c:plotArea>
    <c:legend>
      <c:legendPos val="l"/>
      <c:layout>
        <c:manualLayout>
          <c:xMode val="edge"/>
          <c:yMode val="edge"/>
          <c:x val="0"/>
          <c:y val="0.26993132108486445"/>
          <c:w val="0.12405937105084086"/>
          <c:h val="0.53663692038495192"/>
        </c:manualLayout>
      </c:layout>
      <c:overlay val="0"/>
      <c:txPr>
        <a:bodyPr/>
        <a:lstStyle/>
        <a:p>
          <a:pPr>
            <a:defRPr sz="1000"/>
          </a:pPr>
          <a:endParaRPr lang="en-US"/>
        </a:p>
      </c:txPr>
    </c:legend>
    <c:plotVisOnly val="1"/>
    <c:dispBlanksAs val="gap"/>
    <c:showDLblsOverMax val="0"/>
  </c:chart>
  <c:spPr>
    <a:ln w="31750">
      <a:solidFill>
        <a:schemeClr val="accent1"/>
      </a:solidFill>
    </a:ln>
  </c:spPr>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0"/>
          <a:lstStyle/>
          <a:p>
            <a:pPr algn="ctr">
              <a:defRPr sz="1200"/>
            </a:pPr>
            <a:r>
              <a:rPr lang="en-US" sz="1200" dirty="0"/>
              <a:t>In</a:t>
            </a:r>
            <a:r>
              <a:rPr lang="en-US" sz="1200" baseline="0" dirty="0"/>
              <a:t> –State</a:t>
            </a:r>
          </a:p>
        </c:rich>
      </c:tx>
      <c:layout>
        <c:manualLayout>
          <c:xMode val="edge"/>
          <c:yMode val="edge"/>
          <c:x val="0.34366327782006001"/>
          <c:y val="1.88437983713568E-4"/>
        </c:manualLayout>
      </c:layout>
      <c:overlay val="1"/>
    </c:title>
    <c:autoTitleDeleted val="0"/>
    <c:plotArea>
      <c:layout>
        <c:manualLayout>
          <c:layoutTarget val="inner"/>
          <c:xMode val="edge"/>
          <c:yMode val="edge"/>
          <c:x val="0.20337124526100905"/>
          <c:y val="7.4951881014873101E-2"/>
          <c:w val="0.76071631671041118"/>
          <c:h val="0.71381330091091499"/>
        </c:manualLayout>
      </c:layout>
      <c:barChart>
        <c:barDir val="col"/>
        <c:grouping val="clustered"/>
        <c:varyColors val="0"/>
        <c:ser>
          <c:idx val="0"/>
          <c:order val="0"/>
          <c:tx>
            <c:strRef>
              <c:f>Sheet1!$B$1</c:f>
              <c:strCache>
                <c:ptCount val="1"/>
                <c:pt idx="0">
                  <c:v>Competition</c:v>
                </c:pt>
              </c:strCache>
            </c:strRef>
          </c:tx>
          <c:spPr>
            <a:solidFill>
              <a:schemeClr val="accent5">
                <a:lumMod val="60000"/>
                <a:lumOff val="40000"/>
              </a:schemeClr>
            </a:solidFill>
          </c:spPr>
          <c:invertIfNegative val="0"/>
          <c:dPt>
            <c:idx val="0"/>
            <c:invertIfNegative val="0"/>
            <c:bubble3D val="0"/>
            <c:spPr>
              <a:solidFill>
                <a:schemeClr val="accent3">
                  <a:lumMod val="60000"/>
                  <a:lumOff val="40000"/>
                </a:schemeClr>
              </a:solidFill>
            </c:spPr>
            <c:extLst>
              <c:ext xmlns:c16="http://schemas.microsoft.com/office/drawing/2014/chart" uri="{C3380CC4-5D6E-409C-BE32-E72D297353CC}">
                <c16:uniqueId val="{00000004-1B10-4D74-AD97-76D2F4DF74F5}"/>
              </c:ext>
            </c:extLst>
          </c:dPt>
          <c:dPt>
            <c:idx val="1"/>
            <c:invertIfNegative val="0"/>
            <c:bubble3D val="0"/>
            <c:spPr>
              <a:solidFill>
                <a:schemeClr val="accent3">
                  <a:lumMod val="60000"/>
                  <a:lumOff val="40000"/>
                </a:schemeClr>
              </a:solidFill>
            </c:spPr>
            <c:extLst>
              <c:ext xmlns:c16="http://schemas.microsoft.com/office/drawing/2014/chart" uri="{C3380CC4-5D6E-409C-BE32-E72D297353CC}">
                <c16:uniqueId val="{00000005-1B10-4D74-AD97-76D2F4DF74F5}"/>
              </c:ext>
            </c:extLst>
          </c:dPt>
          <c:dPt>
            <c:idx val="2"/>
            <c:invertIfNegative val="0"/>
            <c:bubble3D val="0"/>
            <c:spPr>
              <a:solidFill>
                <a:schemeClr val="accent3">
                  <a:lumMod val="60000"/>
                  <a:lumOff val="40000"/>
                </a:schemeClr>
              </a:solidFill>
            </c:spPr>
            <c:extLst>
              <c:ext xmlns:c16="http://schemas.microsoft.com/office/drawing/2014/chart" uri="{C3380CC4-5D6E-409C-BE32-E72D297353CC}">
                <c16:uniqueId val="{00000001-1B10-4D74-AD97-76D2F4DF74F5}"/>
              </c:ext>
            </c:extLst>
          </c:dPt>
          <c:dPt>
            <c:idx val="3"/>
            <c:invertIfNegative val="0"/>
            <c:bubble3D val="0"/>
            <c:spPr>
              <a:solidFill>
                <a:schemeClr val="accent3">
                  <a:lumMod val="60000"/>
                  <a:lumOff val="40000"/>
                </a:schemeClr>
              </a:solidFill>
            </c:spPr>
            <c:extLst>
              <c:ext xmlns:c16="http://schemas.microsoft.com/office/drawing/2014/chart" uri="{C3380CC4-5D6E-409C-BE32-E72D297353CC}">
                <c16:uniqueId val="{00000006-1B10-4D74-AD97-76D2F4DF74F5}"/>
              </c:ext>
            </c:extLst>
          </c:dPt>
          <c:dPt>
            <c:idx val="4"/>
            <c:invertIfNegative val="0"/>
            <c:bubble3D val="0"/>
            <c:spPr>
              <a:solidFill>
                <a:schemeClr val="accent3">
                  <a:lumMod val="60000"/>
                  <a:lumOff val="40000"/>
                </a:schemeClr>
              </a:solidFill>
            </c:spPr>
            <c:extLst>
              <c:ext xmlns:c16="http://schemas.microsoft.com/office/drawing/2014/chart" uri="{C3380CC4-5D6E-409C-BE32-E72D297353CC}">
                <c16:uniqueId val="{00000007-1B10-4D74-AD97-76D2F4DF74F5}"/>
              </c:ext>
            </c:extLst>
          </c:dPt>
          <c:dPt>
            <c:idx val="5"/>
            <c:invertIfNegative val="0"/>
            <c:bubble3D val="0"/>
            <c:spPr>
              <a:solidFill>
                <a:schemeClr val="accent3">
                  <a:lumMod val="60000"/>
                  <a:lumOff val="40000"/>
                </a:schemeClr>
              </a:solidFill>
            </c:spPr>
            <c:extLst>
              <c:ext xmlns:c16="http://schemas.microsoft.com/office/drawing/2014/chart" uri="{C3380CC4-5D6E-409C-BE32-E72D297353CC}">
                <c16:uniqueId val="{00000000-313C-8242-B5E3-E1E042623A85}"/>
              </c:ext>
            </c:extLst>
          </c:dPt>
          <c:dPt>
            <c:idx val="6"/>
            <c:invertIfNegative val="0"/>
            <c:bubble3D val="0"/>
            <c:spPr>
              <a:solidFill>
                <a:schemeClr val="accent3">
                  <a:lumMod val="60000"/>
                  <a:lumOff val="40000"/>
                </a:schemeClr>
              </a:solidFill>
            </c:spPr>
            <c:extLst>
              <c:ext xmlns:c16="http://schemas.microsoft.com/office/drawing/2014/chart" uri="{C3380CC4-5D6E-409C-BE32-E72D297353CC}">
                <c16:uniqueId val="{0000000D-4924-4F32-91F8-E2E8AE5BA4CA}"/>
              </c:ext>
            </c:extLst>
          </c:dPt>
          <c:dPt>
            <c:idx val="8"/>
            <c:invertIfNegative val="0"/>
            <c:bubble3D val="0"/>
            <c:spPr>
              <a:solidFill>
                <a:schemeClr val="accent2">
                  <a:lumMod val="60000"/>
                  <a:lumOff val="40000"/>
                </a:schemeClr>
              </a:solidFill>
            </c:spPr>
            <c:extLst>
              <c:ext xmlns:c16="http://schemas.microsoft.com/office/drawing/2014/chart" uri="{C3380CC4-5D6E-409C-BE32-E72D297353CC}">
                <c16:uniqueId val="{00000001-313C-8242-B5E3-E1E042623A85}"/>
              </c:ext>
            </c:extLst>
          </c:dPt>
          <c:dPt>
            <c:idx val="9"/>
            <c:invertIfNegative val="0"/>
            <c:bubble3D val="0"/>
            <c:spPr>
              <a:solidFill>
                <a:schemeClr val="accent2">
                  <a:lumMod val="60000"/>
                  <a:lumOff val="40000"/>
                </a:schemeClr>
              </a:solidFill>
            </c:spPr>
            <c:extLst>
              <c:ext xmlns:c16="http://schemas.microsoft.com/office/drawing/2014/chart" uri="{C3380CC4-5D6E-409C-BE32-E72D297353CC}">
                <c16:uniqueId val="{00000002-313C-8242-B5E3-E1E042623A85}"/>
              </c:ext>
            </c:extLst>
          </c:dPt>
          <c:dLbls>
            <c:numFmt formatCode="&quot;$&quot;#,##0.0" sourceLinked="0"/>
            <c:spPr>
              <a:noFill/>
              <a:ln>
                <a:noFill/>
              </a:ln>
              <a:effectLst/>
            </c:spPr>
            <c:txPr>
              <a:bodyPr rot="-5400000" vert="horz"/>
              <a:lstStyle/>
              <a:p>
                <a:pPr>
                  <a:defRPr sz="10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LSU HSC</c:v>
                </c:pt>
                <c:pt idx="1">
                  <c:v>MUSC</c:v>
                </c:pt>
                <c:pt idx="2">
                  <c:v>NEB MC</c:v>
                </c:pt>
                <c:pt idx="3">
                  <c:v>OUHSC</c:v>
                </c:pt>
                <c:pt idx="4">
                  <c:v>TTHSC</c:v>
                </c:pt>
                <c:pt idx="5">
                  <c:v>UAMS</c:v>
                </c:pt>
                <c:pt idx="6">
                  <c:v>UTHSC SA</c:v>
                </c:pt>
                <c:pt idx="8">
                  <c:v>Oregon HSC</c:v>
                </c:pt>
                <c:pt idx="9">
                  <c:v>UMD HSC</c:v>
                </c:pt>
                <c:pt idx="10">
                  <c:v>UTHSC Houston</c:v>
                </c:pt>
                <c:pt idx="12">
                  <c:v>Augusta</c:v>
                </c:pt>
                <c:pt idx="13">
                  <c:v>LSUMC-Shrev</c:v>
                </c:pt>
                <c:pt idx="14">
                  <c:v>South</c:v>
                </c:pt>
                <c:pt idx="15">
                  <c:v>Trev Naz</c:v>
                </c:pt>
                <c:pt idx="16">
                  <c:v>UAB</c:v>
                </c:pt>
                <c:pt idx="17">
                  <c:v>UAMS</c:v>
                </c:pt>
                <c:pt idx="18">
                  <c:v>UK</c:v>
                </c:pt>
                <c:pt idx="19">
                  <c:v>UT SW</c:v>
                </c:pt>
              </c:strCache>
            </c:strRef>
          </c:cat>
          <c:val>
            <c:numRef>
              <c:f>Sheet1!$B$2:$B$21</c:f>
              <c:numCache>
                <c:formatCode>#,##0</c:formatCode>
                <c:ptCount val="20"/>
                <c:pt idx="0">
                  <c:v>21022</c:v>
                </c:pt>
                <c:pt idx="1">
                  <c:v>24822</c:v>
                </c:pt>
                <c:pt idx="2">
                  <c:v>18950</c:v>
                </c:pt>
                <c:pt idx="3">
                  <c:v>12947</c:v>
                </c:pt>
                <c:pt idx="4">
                  <c:v>14750</c:v>
                </c:pt>
                <c:pt idx="5">
                  <c:v>18900</c:v>
                </c:pt>
                <c:pt idx="6">
                  <c:v>13198</c:v>
                </c:pt>
                <c:pt idx="8">
                  <c:v>40032</c:v>
                </c:pt>
                <c:pt idx="9">
                  <c:v>24892</c:v>
                </c:pt>
                <c:pt idx="12">
                  <c:v>20925</c:v>
                </c:pt>
                <c:pt idx="13">
                  <c:v>16325</c:v>
                </c:pt>
                <c:pt idx="14">
                  <c:v>41985</c:v>
                </c:pt>
                <c:pt idx="15">
                  <c:v>26370</c:v>
                </c:pt>
                <c:pt idx="16">
                  <c:v>10296</c:v>
                </c:pt>
                <c:pt idx="17">
                  <c:v>18900</c:v>
                </c:pt>
                <c:pt idx="18">
                  <c:v>20056</c:v>
                </c:pt>
                <c:pt idx="19">
                  <c:v>13195</c:v>
                </c:pt>
              </c:numCache>
            </c:numRef>
          </c:val>
          <c:extLst>
            <c:ext xmlns:c16="http://schemas.microsoft.com/office/drawing/2014/chart" uri="{C3380CC4-5D6E-409C-BE32-E72D297353CC}">
              <c16:uniqueId val="{00000004-1315-8946-B431-2FEC0C906D26}"/>
            </c:ext>
          </c:extLst>
        </c:ser>
        <c:dLbls>
          <c:showLegendKey val="0"/>
          <c:showVal val="0"/>
          <c:showCatName val="0"/>
          <c:showSerName val="0"/>
          <c:showPercent val="0"/>
          <c:showBubbleSize val="0"/>
        </c:dLbls>
        <c:gapWidth val="150"/>
        <c:axId val="2138831768"/>
        <c:axId val="2138834824"/>
      </c:barChart>
      <c:lineChart>
        <c:grouping val="standard"/>
        <c:varyColors val="0"/>
        <c:ser>
          <c:idx val="1"/>
          <c:order val="1"/>
          <c:tx>
            <c:strRef>
              <c:f>Sheet1!$C$1</c:f>
              <c:strCache>
                <c:ptCount val="1"/>
                <c:pt idx="0">
                  <c:v>UTHSC</c:v>
                </c:pt>
              </c:strCache>
            </c:strRef>
          </c:tx>
          <c:spPr>
            <a:ln>
              <a:solidFill>
                <a:schemeClr val="accent4"/>
              </a:solidFill>
            </a:ln>
          </c:spPr>
          <c:marker>
            <c:symbol val="none"/>
          </c:marker>
          <c:cat>
            <c:strRef>
              <c:f>Sheet1!$A$2:$A$21</c:f>
              <c:strCache>
                <c:ptCount val="20"/>
                <c:pt idx="0">
                  <c:v>LSU HSC</c:v>
                </c:pt>
                <c:pt idx="1">
                  <c:v>MUSC</c:v>
                </c:pt>
                <c:pt idx="2">
                  <c:v>NEB MC</c:v>
                </c:pt>
                <c:pt idx="3">
                  <c:v>OUHSC</c:v>
                </c:pt>
                <c:pt idx="4">
                  <c:v>TTHSC</c:v>
                </c:pt>
                <c:pt idx="5">
                  <c:v>UAMS</c:v>
                </c:pt>
                <c:pt idx="6">
                  <c:v>UTHSC SA</c:v>
                </c:pt>
                <c:pt idx="8">
                  <c:v>Oregon HSC</c:v>
                </c:pt>
                <c:pt idx="9">
                  <c:v>UMD HSC</c:v>
                </c:pt>
                <c:pt idx="10">
                  <c:v>UTHSC Houston</c:v>
                </c:pt>
                <c:pt idx="12">
                  <c:v>Augusta</c:v>
                </c:pt>
                <c:pt idx="13">
                  <c:v>LSUMC-Shrev</c:v>
                </c:pt>
                <c:pt idx="14">
                  <c:v>South</c:v>
                </c:pt>
                <c:pt idx="15">
                  <c:v>Trev Naz</c:v>
                </c:pt>
                <c:pt idx="16">
                  <c:v>UAB</c:v>
                </c:pt>
                <c:pt idx="17">
                  <c:v>UAMS</c:v>
                </c:pt>
                <c:pt idx="18">
                  <c:v>UK</c:v>
                </c:pt>
                <c:pt idx="19">
                  <c:v>UT SW</c:v>
                </c:pt>
              </c:strCache>
            </c:strRef>
          </c:cat>
          <c:val>
            <c:numRef>
              <c:f>Sheet1!$C$2:$C$21</c:f>
              <c:numCache>
                <c:formatCode>#,##0</c:formatCode>
                <c:ptCount val="20"/>
                <c:pt idx="0">
                  <c:v>22924</c:v>
                </c:pt>
                <c:pt idx="1">
                  <c:v>22924</c:v>
                </c:pt>
                <c:pt idx="2">
                  <c:v>22924</c:v>
                </c:pt>
                <c:pt idx="3">
                  <c:v>22924</c:v>
                </c:pt>
                <c:pt idx="4">
                  <c:v>22924</c:v>
                </c:pt>
                <c:pt idx="5">
                  <c:v>22924</c:v>
                </c:pt>
                <c:pt idx="6">
                  <c:v>22924</c:v>
                </c:pt>
                <c:pt idx="7">
                  <c:v>22924</c:v>
                </c:pt>
                <c:pt idx="8">
                  <c:v>22924</c:v>
                </c:pt>
                <c:pt idx="9">
                  <c:v>22924</c:v>
                </c:pt>
                <c:pt idx="10">
                  <c:v>22924</c:v>
                </c:pt>
                <c:pt idx="11">
                  <c:v>22924</c:v>
                </c:pt>
                <c:pt idx="12">
                  <c:v>22924</c:v>
                </c:pt>
                <c:pt idx="13">
                  <c:v>22924</c:v>
                </c:pt>
                <c:pt idx="14">
                  <c:v>22924</c:v>
                </c:pt>
                <c:pt idx="15">
                  <c:v>22924</c:v>
                </c:pt>
                <c:pt idx="16">
                  <c:v>22924</c:v>
                </c:pt>
                <c:pt idx="17">
                  <c:v>22924</c:v>
                </c:pt>
                <c:pt idx="18">
                  <c:v>22924</c:v>
                </c:pt>
                <c:pt idx="19">
                  <c:v>22924</c:v>
                </c:pt>
              </c:numCache>
            </c:numRef>
          </c:val>
          <c:smooth val="0"/>
          <c:extLst>
            <c:ext xmlns:c16="http://schemas.microsoft.com/office/drawing/2014/chart" uri="{C3380CC4-5D6E-409C-BE32-E72D297353CC}">
              <c16:uniqueId val="{00000005-1315-8946-B431-2FEC0C906D26}"/>
            </c:ext>
          </c:extLst>
        </c:ser>
        <c:ser>
          <c:idx val="2"/>
          <c:order val="2"/>
          <c:tx>
            <c:strRef>
              <c:f>Sheet1!$D$1</c:f>
              <c:strCache>
                <c:ptCount val="1"/>
                <c:pt idx="0">
                  <c:v>Peer Group</c:v>
                </c:pt>
              </c:strCache>
            </c:strRef>
          </c:tx>
          <c:spPr>
            <a:ln>
              <a:solidFill>
                <a:schemeClr val="accent3">
                  <a:lumMod val="60000"/>
                  <a:lumOff val="40000"/>
                </a:schemeClr>
              </a:solidFill>
            </a:ln>
          </c:spPr>
          <c:marker>
            <c:symbol val="none"/>
          </c:marker>
          <c:cat>
            <c:strRef>
              <c:f>Sheet1!$A$2:$A$21</c:f>
              <c:strCache>
                <c:ptCount val="20"/>
                <c:pt idx="0">
                  <c:v>LSU HSC</c:v>
                </c:pt>
                <c:pt idx="1">
                  <c:v>MUSC</c:v>
                </c:pt>
                <c:pt idx="2">
                  <c:v>NEB MC</c:v>
                </c:pt>
                <c:pt idx="3">
                  <c:v>OUHSC</c:v>
                </c:pt>
                <c:pt idx="4">
                  <c:v>TTHSC</c:v>
                </c:pt>
                <c:pt idx="5">
                  <c:v>UAMS</c:v>
                </c:pt>
                <c:pt idx="6">
                  <c:v>UTHSC SA</c:v>
                </c:pt>
                <c:pt idx="8">
                  <c:v>Oregon HSC</c:v>
                </c:pt>
                <c:pt idx="9">
                  <c:v>UMD HSC</c:v>
                </c:pt>
                <c:pt idx="10">
                  <c:v>UTHSC Houston</c:v>
                </c:pt>
                <c:pt idx="12">
                  <c:v>Augusta</c:v>
                </c:pt>
                <c:pt idx="13">
                  <c:v>LSUMC-Shrev</c:v>
                </c:pt>
                <c:pt idx="14">
                  <c:v>South</c:v>
                </c:pt>
                <c:pt idx="15">
                  <c:v>Trev Naz</c:v>
                </c:pt>
                <c:pt idx="16">
                  <c:v>UAB</c:v>
                </c:pt>
                <c:pt idx="17">
                  <c:v>UAMS</c:v>
                </c:pt>
                <c:pt idx="18">
                  <c:v>UK</c:v>
                </c:pt>
                <c:pt idx="19">
                  <c:v>UT SW</c:v>
                </c:pt>
              </c:strCache>
            </c:strRef>
          </c:cat>
          <c:val>
            <c:numRef>
              <c:f>Sheet1!$D$2:$D$21</c:f>
              <c:numCache>
                <c:formatCode>General</c:formatCode>
                <c:ptCount val="20"/>
              </c:numCache>
            </c:numRef>
          </c:val>
          <c:smooth val="0"/>
          <c:extLst>
            <c:ext xmlns:c16="http://schemas.microsoft.com/office/drawing/2014/chart" uri="{C3380CC4-5D6E-409C-BE32-E72D297353CC}">
              <c16:uniqueId val="{0000000E-66D3-40FF-8D09-90AD838AD2B0}"/>
            </c:ext>
          </c:extLst>
        </c:ser>
        <c:ser>
          <c:idx val="3"/>
          <c:order val="3"/>
          <c:tx>
            <c:strRef>
              <c:f>Sheet1!$E$1</c:f>
              <c:strCache>
                <c:ptCount val="1"/>
                <c:pt idx="0">
                  <c:v>Aspirational Institutions</c:v>
                </c:pt>
              </c:strCache>
            </c:strRef>
          </c:tx>
          <c:spPr>
            <a:ln>
              <a:solidFill>
                <a:schemeClr val="accent2">
                  <a:lumMod val="60000"/>
                  <a:lumOff val="40000"/>
                </a:schemeClr>
              </a:solidFill>
            </a:ln>
          </c:spPr>
          <c:marker>
            <c:symbol val="none"/>
          </c:marker>
          <c:cat>
            <c:strRef>
              <c:f>Sheet1!$A$2:$A$21</c:f>
              <c:strCache>
                <c:ptCount val="20"/>
                <c:pt idx="0">
                  <c:v>LSU HSC</c:v>
                </c:pt>
                <c:pt idx="1">
                  <c:v>MUSC</c:v>
                </c:pt>
                <c:pt idx="2">
                  <c:v>NEB MC</c:v>
                </c:pt>
                <c:pt idx="3">
                  <c:v>OUHSC</c:v>
                </c:pt>
                <c:pt idx="4">
                  <c:v>TTHSC</c:v>
                </c:pt>
                <c:pt idx="5">
                  <c:v>UAMS</c:v>
                </c:pt>
                <c:pt idx="6">
                  <c:v>UTHSC SA</c:v>
                </c:pt>
                <c:pt idx="8">
                  <c:v>Oregon HSC</c:v>
                </c:pt>
                <c:pt idx="9">
                  <c:v>UMD HSC</c:v>
                </c:pt>
                <c:pt idx="10">
                  <c:v>UTHSC Houston</c:v>
                </c:pt>
                <c:pt idx="12">
                  <c:v>Augusta</c:v>
                </c:pt>
                <c:pt idx="13">
                  <c:v>LSUMC-Shrev</c:v>
                </c:pt>
                <c:pt idx="14">
                  <c:v>South</c:v>
                </c:pt>
                <c:pt idx="15">
                  <c:v>Trev Naz</c:v>
                </c:pt>
                <c:pt idx="16">
                  <c:v>UAB</c:v>
                </c:pt>
                <c:pt idx="17">
                  <c:v>UAMS</c:v>
                </c:pt>
                <c:pt idx="18">
                  <c:v>UK</c:v>
                </c:pt>
                <c:pt idx="19">
                  <c:v>UT SW</c:v>
                </c:pt>
              </c:strCache>
            </c:strRef>
          </c:cat>
          <c:val>
            <c:numRef>
              <c:f>Sheet1!$E$2:$E$21</c:f>
              <c:numCache>
                <c:formatCode>General</c:formatCode>
                <c:ptCount val="20"/>
              </c:numCache>
            </c:numRef>
          </c:val>
          <c:smooth val="0"/>
          <c:extLst>
            <c:ext xmlns:c16="http://schemas.microsoft.com/office/drawing/2014/chart" uri="{C3380CC4-5D6E-409C-BE32-E72D297353CC}">
              <c16:uniqueId val="{0000000F-66D3-40FF-8D09-90AD838AD2B0}"/>
            </c:ext>
          </c:extLst>
        </c:ser>
        <c:dLbls>
          <c:showLegendKey val="0"/>
          <c:showVal val="0"/>
          <c:showCatName val="0"/>
          <c:showSerName val="0"/>
          <c:showPercent val="0"/>
          <c:showBubbleSize val="0"/>
        </c:dLbls>
        <c:marker val="1"/>
        <c:smooth val="0"/>
        <c:axId val="2138831768"/>
        <c:axId val="2138834824"/>
      </c:lineChart>
      <c:catAx>
        <c:axId val="2138831768"/>
        <c:scaling>
          <c:orientation val="minMax"/>
        </c:scaling>
        <c:delete val="0"/>
        <c:axPos val="b"/>
        <c:numFmt formatCode="General" sourceLinked="0"/>
        <c:majorTickMark val="out"/>
        <c:minorTickMark val="none"/>
        <c:tickLblPos val="nextTo"/>
        <c:txPr>
          <a:bodyPr rot="-5400000" vert="horz" anchor="b" anchorCtr="0"/>
          <a:lstStyle/>
          <a:p>
            <a:pPr>
              <a:defRPr sz="900"/>
            </a:pPr>
            <a:endParaRPr lang="en-US"/>
          </a:p>
        </c:txPr>
        <c:crossAx val="2138834824"/>
        <c:crosses val="autoZero"/>
        <c:auto val="1"/>
        <c:lblAlgn val="ctr"/>
        <c:lblOffset val="100"/>
        <c:noMultiLvlLbl val="0"/>
      </c:catAx>
      <c:valAx>
        <c:axId val="2138834824"/>
        <c:scaling>
          <c:orientation val="minMax"/>
          <c:max val="45000"/>
          <c:min val="0"/>
        </c:scaling>
        <c:delete val="0"/>
        <c:axPos val="l"/>
        <c:majorGridlines/>
        <c:numFmt formatCode="&quot;$&quot;#,##0" sourceLinked="0"/>
        <c:majorTickMark val="out"/>
        <c:minorTickMark val="none"/>
        <c:tickLblPos val="nextTo"/>
        <c:txPr>
          <a:bodyPr/>
          <a:lstStyle/>
          <a:p>
            <a:pPr>
              <a:defRPr sz="1100"/>
            </a:pPr>
            <a:endParaRPr lang="en-US"/>
          </a:p>
        </c:txPr>
        <c:crossAx val="2138831768"/>
        <c:crosses val="autoZero"/>
        <c:crossBetween val="between"/>
        <c:dispUnits>
          <c:builtInUnit val="thousands"/>
          <c:dispUnitsLbl>
            <c:txPr>
              <a:bodyPr/>
              <a:lstStyle/>
              <a:p>
                <a:pPr>
                  <a:defRPr sz="1100"/>
                </a:pPr>
                <a:endParaRPr lang="en-US"/>
              </a:p>
            </c:txPr>
          </c:dispUnitsLbl>
        </c:dispUnits>
      </c:valAx>
      <c:spPr>
        <a:ln>
          <a:solidFill>
            <a:schemeClr val="accent1"/>
          </a:solidFill>
        </a:ln>
      </c:spPr>
    </c:plotArea>
    <c:legend>
      <c:legendPos val="l"/>
      <c:layout>
        <c:manualLayout>
          <c:xMode val="edge"/>
          <c:yMode val="edge"/>
          <c:x val="0"/>
          <c:y val="0.48255818022747154"/>
          <c:w val="0.12379945562360259"/>
          <c:h val="0.44096501908866198"/>
        </c:manualLayout>
      </c:layout>
      <c:overlay val="0"/>
      <c:txPr>
        <a:bodyPr/>
        <a:lstStyle/>
        <a:p>
          <a:pPr>
            <a:defRPr sz="1000"/>
          </a:pPr>
          <a:endParaRPr lang="en-US"/>
        </a:p>
      </c:txPr>
    </c:legend>
    <c:plotVisOnly val="1"/>
    <c:dispBlanksAs val="gap"/>
    <c:showDLblsOverMax val="0"/>
  </c:chart>
  <c:spPr>
    <a:ln w="31750">
      <a:solidFill>
        <a:schemeClr val="accent1"/>
      </a:solidFill>
    </a:ln>
  </c:spPr>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0"/>
          <a:lstStyle/>
          <a:p>
            <a:pPr>
              <a:defRPr sz="1200"/>
            </a:pPr>
            <a:r>
              <a:rPr lang="en-US" sz="1200" baseline="0" dirty="0"/>
              <a:t>Out Of State</a:t>
            </a:r>
          </a:p>
        </c:rich>
      </c:tx>
      <c:layout>
        <c:manualLayout>
          <c:xMode val="edge"/>
          <c:yMode val="edge"/>
          <c:x val="0.33087506245381698"/>
          <c:y val="5.3607615436674998E-4"/>
        </c:manualLayout>
      </c:layout>
      <c:overlay val="1"/>
    </c:title>
    <c:autoTitleDeleted val="0"/>
    <c:plotArea>
      <c:layout>
        <c:manualLayout>
          <c:layoutTarget val="inner"/>
          <c:xMode val="edge"/>
          <c:yMode val="edge"/>
          <c:x val="0.21267242636337122"/>
          <c:y val="6.5139890428833794E-2"/>
          <c:w val="0.76048714396811501"/>
          <c:h val="0.71208290934596596"/>
        </c:manualLayout>
      </c:layout>
      <c:barChart>
        <c:barDir val="col"/>
        <c:grouping val="clustered"/>
        <c:varyColors val="0"/>
        <c:ser>
          <c:idx val="0"/>
          <c:order val="0"/>
          <c:tx>
            <c:strRef>
              <c:f>Sheet1!$B$1</c:f>
              <c:strCache>
                <c:ptCount val="1"/>
                <c:pt idx="0">
                  <c:v>Competition</c:v>
                </c:pt>
              </c:strCache>
            </c:strRef>
          </c:tx>
          <c:spPr>
            <a:solidFill>
              <a:schemeClr val="accent5">
                <a:lumMod val="60000"/>
                <a:lumOff val="40000"/>
              </a:schemeClr>
            </a:solidFill>
          </c:spPr>
          <c:invertIfNegative val="0"/>
          <c:dPt>
            <c:idx val="0"/>
            <c:invertIfNegative val="0"/>
            <c:bubble3D val="0"/>
            <c:spPr>
              <a:solidFill>
                <a:schemeClr val="accent3">
                  <a:lumMod val="60000"/>
                  <a:lumOff val="40000"/>
                </a:schemeClr>
              </a:solidFill>
            </c:spPr>
            <c:extLst>
              <c:ext xmlns:c16="http://schemas.microsoft.com/office/drawing/2014/chart" uri="{C3380CC4-5D6E-409C-BE32-E72D297353CC}">
                <c16:uniqueId val="{00000000-92B6-984E-B789-A783AEB63312}"/>
              </c:ext>
            </c:extLst>
          </c:dPt>
          <c:dPt>
            <c:idx val="1"/>
            <c:invertIfNegative val="0"/>
            <c:bubble3D val="0"/>
            <c:spPr>
              <a:solidFill>
                <a:schemeClr val="accent3">
                  <a:lumMod val="60000"/>
                  <a:lumOff val="40000"/>
                </a:schemeClr>
              </a:solidFill>
            </c:spPr>
            <c:extLst>
              <c:ext xmlns:c16="http://schemas.microsoft.com/office/drawing/2014/chart" uri="{C3380CC4-5D6E-409C-BE32-E72D297353CC}">
                <c16:uniqueId val="{00000009-8DBD-43D7-84DE-CAF732A3EC4F}"/>
              </c:ext>
            </c:extLst>
          </c:dPt>
          <c:dPt>
            <c:idx val="2"/>
            <c:invertIfNegative val="0"/>
            <c:bubble3D val="0"/>
            <c:spPr>
              <a:solidFill>
                <a:schemeClr val="accent3">
                  <a:lumMod val="60000"/>
                  <a:lumOff val="40000"/>
                </a:schemeClr>
              </a:solidFill>
            </c:spPr>
            <c:extLst>
              <c:ext xmlns:c16="http://schemas.microsoft.com/office/drawing/2014/chart" uri="{C3380CC4-5D6E-409C-BE32-E72D297353CC}">
                <c16:uniqueId val="{00000001-8DBD-43D7-84DE-CAF732A3EC4F}"/>
              </c:ext>
            </c:extLst>
          </c:dPt>
          <c:dPt>
            <c:idx val="3"/>
            <c:invertIfNegative val="0"/>
            <c:bubble3D val="0"/>
            <c:spPr>
              <a:solidFill>
                <a:schemeClr val="accent3">
                  <a:lumMod val="60000"/>
                  <a:lumOff val="40000"/>
                </a:schemeClr>
              </a:solidFill>
            </c:spPr>
            <c:extLst>
              <c:ext xmlns:c16="http://schemas.microsoft.com/office/drawing/2014/chart" uri="{C3380CC4-5D6E-409C-BE32-E72D297353CC}">
                <c16:uniqueId val="{0000000A-8DBD-43D7-84DE-CAF732A3EC4F}"/>
              </c:ext>
            </c:extLst>
          </c:dPt>
          <c:dPt>
            <c:idx val="4"/>
            <c:invertIfNegative val="0"/>
            <c:bubble3D val="0"/>
            <c:spPr>
              <a:solidFill>
                <a:schemeClr val="accent3">
                  <a:lumMod val="60000"/>
                  <a:lumOff val="40000"/>
                </a:schemeClr>
              </a:solidFill>
            </c:spPr>
            <c:extLst>
              <c:ext xmlns:c16="http://schemas.microsoft.com/office/drawing/2014/chart" uri="{C3380CC4-5D6E-409C-BE32-E72D297353CC}">
                <c16:uniqueId val="{00000003-8DBD-43D7-84DE-CAF732A3EC4F}"/>
              </c:ext>
            </c:extLst>
          </c:dPt>
          <c:dPt>
            <c:idx val="5"/>
            <c:invertIfNegative val="0"/>
            <c:bubble3D val="0"/>
            <c:spPr>
              <a:solidFill>
                <a:schemeClr val="accent3">
                  <a:lumMod val="60000"/>
                  <a:lumOff val="40000"/>
                </a:schemeClr>
              </a:solidFill>
            </c:spPr>
            <c:extLst>
              <c:ext xmlns:c16="http://schemas.microsoft.com/office/drawing/2014/chart" uri="{C3380CC4-5D6E-409C-BE32-E72D297353CC}">
                <c16:uniqueId val="{00000001-92B6-984E-B789-A783AEB63312}"/>
              </c:ext>
            </c:extLst>
          </c:dPt>
          <c:dPt>
            <c:idx val="6"/>
            <c:invertIfNegative val="0"/>
            <c:bubble3D val="0"/>
            <c:spPr>
              <a:solidFill>
                <a:schemeClr val="accent3">
                  <a:lumMod val="60000"/>
                  <a:lumOff val="40000"/>
                </a:schemeClr>
              </a:solidFill>
            </c:spPr>
            <c:extLst>
              <c:ext xmlns:c16="http://schemas.microsoft.com/office/drawing/2014/chart" uri="{C3380CC4-5D6E-409C-BE32-E72D297353CC}">
                <c16:uniqueId val="{0000000D-C97B-47CB-8D97-05FB21023649}"/>
              </c:ext>
            </c:extLst>
          </c:dPt>
          <c:dPt>
            <c:idx val="8"/>
            <c:invertIfNegative val="0"/>
            <c:bubble3D val="0"/>
            <c:spPr>
              <a:solidFill>
                <a:schemeClr val="accent2">
                  <a:lumMod val="60000"/>
                  <a:lumOff val="40000"/>
                </a:schemeClr>
              </a:solidFill>
            </c:spPr>
            <c:extLst>
              <c:ext xmlns:c16="http://schemas.microsoft.com/office/drawing/2014/chart" uri="{C3380CC4-5D6E-409C-BE32-E72D297353CC}">
                <c16:uniqueId val="{00000002-92B6-984E-B789-A783AEB63312}"/>
              </c:ext>
            </c:extLst>
          </c:dPt>
          <c:dPt>
            <c:idx val="9"/>
            <c:invertIfNegative val="0"/>
            <c:bubble3D val="0"/>
            <c:spPr>
              <a:solidFill>
                <a:schemeClr val="accent2">
                  <a:lumMod val="60000"/>
                  <a:lumOff val="40000"/>
                </a:schemeClr>
              </a:solidFill>
            </c:spPr>
            <c:extLst>
              <c:ext xmlns:c16="http://schemas.microsoft.com/office/drawing/2014/chart" uri="{C3380CC4-5D6E-409C-BE32-E72D297353CC}">
                <c16:uniqueId val="{00000003-92B6-984E-B789-A783AEB63312}"/>
              </c:ext>
            </c:extLst>
          </c:dPt>
          <c:dLbls>
            <c:numFmt formatCode="&quot;$&quot;#,##0.0" sourceLinked="0"/>
            <c:spPr>
              <a:noFill/>
              <a:ln>
                <a:noFill/>
              </a:ln>
              <a:effectLst/>
            </c:spPr>
            <c:txPr>
              <a:bodyPr rot="-5400000" vert="horz"/>
              <a:lstStyle/>
              <a:p>
                <a:pPr>
                  <a:defRPr sz="10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LSU HSC</c:v>
                </c:pt>
                <c:pt idx="1">
                  <c:v>MUSC</c:v>
                </c:pt>
                <c:pt idx="2">
                  <c:v>NEB MC</c:v>
                </c:pt>
                <c:pt idx="3">
                  <c:v>OUHSC</c:v>
                </c:pt>
                <c:pt idx="4">
                  <c:v>TTHSC</c:v>
                </c:pt>
                <c:pt idx="5">
                  <c:v>UAMS</c:v>
                </c:pt>
                <c:pt idx="6">
                  <c:v>UTHSC SA</c:v>
                </c:pt>
                <c:pt idx="8">
                  <c:v>Oregon HSC</c:v>
                </c:pt>
                <c:pt idx="9">
                  <c:v>UMD HSC</c:v>
                </c:pt>
                <c:pt idx="10">
                  <c:v>UTHSC Houston</c:v>
                </c:pt>
                <c:pt idx="12">
                  <c:v>Augusta</c:v>
                </c:pt>
                <c:pt idx="13">
                  <c:v>LSU Shrev</c:v>
                </c:pt>
                <c:pt idx="14">
                  <c:v>South</c:v>
                </c:pt>
                <c:pt idx="15">
                  <c:v>Trev Naz</c:v>
                </c:pt>
                <c:pt idx="16">
                  <c:v>UAB</c:v>
                </c:pt>
                <c:pt idx="17">
                  <c:v>UAMS</c:v>
                </c:pt>
                <c:pt idx="18">
                  <c:v>UK</c:v>
                </c:pt>
                <c:pt idx="19">
                  <c:v>UT SW</c:v>
                </c:pt>
              </c:strCache>
            </c:strRef>
          </c:cat>
          <c:val>
            <c:numRef>
              <c:f>Sheet1!$B$2:$B$21</c:f>
              <c:numCache>
                <c:formatCode>#,##0</c:formatCode>
                <c:ptCount val="20"/>
                <c:pt idx="0">
                  <c:v>42868</c:v>
                </c:pt>
                <c:pt idx="1">
                  <c:v>41073</c:v>
                </c:pt>
                <c:pt idx="2">
                  <c:v>49260</c:v>
                </c:pt>
                <c:pt idx="3">
                  <c:v>29199</c:v>
                </c:pt>
                <c:pt idx="4">
                  <c:v>39235</c:v>
                </c:pt>
                <c:pt idx="5">
                  <c:v>31500</c:v>
                </c:pt>
                <c:pt idx="6">
                  <c:v>35563</c:v>
                </c:pt>
                <c:pt idx="8">
                  <c:v>40032</c:v>
                </c:pt>
                <c:pt idx="9">
                  <c:v>38084</c:v>
                </c:pt>
                <c:pt idx="12">
                  <c:v>41850</c:v>
                </c:pt>
                <c:pt idx="13">
                  <c:v>28628</c:v>
                </c:pt>
                <c:pt idx="14">
                  <c:v>37600</c:v>
                </c:pt>
                <c:pt idx="15">
                  <c:v>41985</c:v>
                </c:pt>
                <c:pt idx="16">
                  <c:v>24534</c:v>
                </c:pt>
                <c:pt idx="17">
                  <c:v>31500</c:v>
                </c:pt>
                <c:pt idx="18">
                  <c:v>46676</c:v>
                </c:pt>
                <c:pt idx="19">
                  <c:v>30210</c:v>
                </c:pt>
              </c:numCache>
            </c:numRef>
          </c:val>
          <c:extLst>
            <c:ext xmlns:c16="http://schemas.microsoft.com/office/drawing/2014/chart" uri="{C3380CC4-5D6E-409C-BE32-E72D297353CC}">
              <c16:uniqueId val="{00000008-514F-574B-858F-2AF1678726E1}"/>
            </c:ext>
          </c:extLst>
        </c:ser>
        <c:dLbls>
          <c:showLegendKey val="0"/>
          <c:showVal val="0"/>
          <c:showCatName val="0"/>
          <c:showSerName val="0"/>
          <c:showPercent val="0"/>
          <c:showBubbleSize val="0"/>
        </c:dLbls>
        <c:gapWidth val="150"/>
        <c:axId val="2137531032"/>
        <c:axId val="2137534056"/>
      </c:barChart>
      <c:lineChart>
        <c:grouping val="standard"/>
        <c:varyColors val="0"/>
        <c:ser>
          <c:idx val="1"/>
          <c:order val="1"/>
          <c:tx>
            <c:strRef>
              <c:f>Sheet1!$C$1</c:f>
              <c:strCache>
                <c:ptCount val="1"/>
                <c:pt idx="0">
                  <c:v>UTHSC</c:v>
                </c:pt>
              </c:strCache>
            </c:strRef>
          </c:tx>
          <c:spPr>
            <a:ln>
              <a:solidFill>
                <a:schemeClr val="accent4"/>
              </a:solidFill>
            </a:ln>
          </c:spPr>
          <c:marker>
            <c:symbol val="none"/>
          </c:marker>
          <c:cat>
            <c:strRef>
              <c:f>Sheet1!$A$2:$A$21</c:f>
              <c:strCache>
                <c:ptCount val="20"/>
                <c:pt idx="0">
                  <c:v>LSU HSC</c:v>
                </c:pt>
                <c:pt idx="1">
                  <c:v>MUSC</c:v>
                </c:pt>
                <c:pt idx="2">
                  <c:v>NEB MC</c:v>
                </c:pt>
                <c:pt idx="3">
                  <c:v>OUHSC</c:v>
                </c:pt>
                <c:pt idx="4">
                  <c:v>TTHSC</c:v>
                </c:pt>
                <c:pt idx="5">
                  <c:v>UAMS</c:v>
                </c:pt>
                <c:pt idx="6">
                  <c:v>UTHSC SA</c:v>
                </c:pt>
                <c:pt idx="8">
                  <c:v>Oregon HSC</c:v>
                </c:pt>
                <c:pt idx="9">
                  <c:v>UMD HSC</c:v>
                </c:pt>
                <c:pt idx="10">
                  <c:v>UTHSC Houston</c:v>
                </c:pt>
                <c:pt idx="12">
                  <c:v>Augusta</c:v>
                </c:pt>
                <c:pt idx="13">
                  <c:v>LSU Shrev</c:v>
                </c:pt>
                <c:pt idx="14">
                  <c:v>South</c:v>
                </c:pt>
                <c:pt idx="15">
                  <c:v>Trev Naz</c:v>
                </c:pt>
                <c:pt idx="16">
                  <c:v>UAB</c:v>
                </c:pt>
                <c:pt idx="17">
                  <c:v>UAMS</c:v>
                </c:pt>
                <c:pt idx="18">
                  <c:v>UK</c:v>
                </c:pt>
                <c:pt idx="19">
                  <c:v>UT SW</c:v>
                </c:pt>
              </c:strCache>
            </c:strRef>
          </c:cat>
          <c:val>
            <c:numRef>
              <c:f>Sheet1!$C$2:$C$21</c:f>
              <c:numCache>
                <c:formatCode>#,##0</c:formatCode>
                <c:ptCount val="20"/>
                <c:pt idx="0">
                  <c:v>38962</c:v>
                </c:pt>
                <c:pt idx="1">
                  <c:v>38962</c:v>
                </c:pt>
                <c:pt idx="2">
                  <c:v>38962</c:v>
                </c:pt>
                <c:pt idx="3">
                  <c:v>38962</c:v>
                </c:pt>
                <c:pt idx="4">
                  <c:v>38962</c:v>
                </c:pt>
                <c:pt idx="5">
                  <c:v>38962</c:v>
                </c:pt>
                <c:pt idx="6">
                  <c:v>38962</c:v>
                </c:pt>
                <c:pt idx="7">
                  <c:v>38962</c:v>
                </c:pt>
                <c:pt idx="8">
                  <c:v>38962</c:v>
                </c:pt>
                <c:pt idx="9">
                  <c:v>38962</c:v>
                </c:pt>
                <c:pt idx="10">
                  <c:v>38962</c:v>
                </c:pt>
                <c:pt idx="11">
                  <c:v>38962</c:v>
                </c:pt>
                <c:pt idx="12">
                  <c:v>38962</c:v>
                </c:pt>
                <c:pt idx="13">
                  <c:v>38962</c:v>
                </c:pt>
                <c:pt idx="14">
                  <c:v>38962</c:v>
                </c:pt>
                <c:pt idx="15">
                  <c:v>38962</c:v>
                </c:pt>
                <c:pt idx="16">
                  <c:v>38962</c:v>
                </c:pt>
                <c:pt idx="17">
                  <c:v>38962</c:v>
                </c:pt>
                <c:pt idx="18">
                  <c:v>38962</c:v>
                </c:pt>
                <c:pt idx="19">
                  <c:v>38962</c:v>
                </c:pt>
              </c:numCache>
            </c:numRef>
          </c:val>
          <c:smooth val="0"/>
          <c:extLst>
            <c:ext xmlns:c16="http://schemas.microsoft.com/office/drawing/2014/chart" uri="{C3380CC4-5D6E-409C-BE32-E72D297353CC}">
              <c16:uniqueId val="{00000009-514F-574B-858F-2AF1678726E1}"/>
            </c:ext>
          </c:extLst>
        </c:ser>
        <c:ser>
          <c:idx val="2"/>
          <c:order val="2"/>
          <c:tx>
            <c:strRef>
              <c:f>Sheet1!$D$1</c:f>
              <c:strCache>
                <c:ptCount val="1"/>
                <c:pt idx="0">
                  <c:v>Peer Group</c:v>
                </c:pt>
              </c:strCache>
            </c:strRef>
          </c:tx>
          <c:spPr>
            <a:ln>
              <a:solidFill>
                <a:schemeClr val="accent3">
                  <a:lumMod val="60000"/>
                  <a:lumOff val="40000"/>
                </a:schemeClr>
              </a:solidFill>
            </a:ln>
          </c:spPr>
          <c:marker>
            <c:symbol val="none"/>
          </c:marker>
          <c:cat>
            <c:strRef>
              <c:f>Sheet1!$A$2:$A$21</c:f>
              <c:strCache>
                <c:ptCount val="20"/>
                <c:pt idx="0">
                  <c:v>LSU HSC</c:v>
                </c:pt>
                <c:pt idx="1">
                  <c:v>MUSC</c:v>
                </c:pt>
                <c:pt idx="2">
                  <c:v>NEB MC</c:v>
                </c:pt>
                <c:pt idx="3">
                  <c:v>OUHSC</c:v>
                </c:pt>
                <c:pt idx="4">
                  <c:v>TTHSC</c:v>
                </c:pt>
                <c:pt idx="5">
                  <c:v>UAMS</c:v>
                </c:pt>
                <c:pt idx="6">
                  <c:v>UTHSC SA</c:v>
                </c:pt>
                <c:pt idx="8">
                  <c:v>Oregon HSC</c:v>
                </c:pt>
                <c:pt idx="9">
                  <c:v>UMD HSC</c:v>
                </c:pt>
                <c:pt idx="10">
                  <c:v>UTHSC Houston</c:v>
                </c:pt>
                <c:pt idx="12">
                  <c:v>Augusta</c:v>
                </c:pt>
                <c:pt idx="13">
                  <c:v>LSU Shrev</c:v>
                </c:pt>
                <c:pt idx="14">
                  <c:v>South</c:v>
                </c:pt>
                <c:pt idx="15">
                  <c:v>Trev Naz</c:v>
                </c:pt>
                <c:pt idx="16">
                  <c:v>UAB</c:v>
                </c:pt>
                <c:pt idx="17">
                  <c:v>UAMS</c:v>
                </c:pt>
                <c:pt idx="18">
                  <c:v>UK</c:v>
                </c:pt>
                <c:pt idx="19">
                  <c:v>UT SW</c:v>
                </c:pt>
              </c:strCache>
            </c:strRef>
          </c:cat>
          <c:val>
            <c:numRef>
              <c:f>Sheet1!$D$2:$D$21</c:f>
              <c:numCache>
                <c:formatCode>General</c:formatCode>
                <c:ptCount val="20"/>
              </c:numCache>
            </c:numRef>
          </c:val>
          <c:smooth val="0"/>
          <c:extLst>
            <c:ext xmlns:c16="http://schemas.microsoft.com/office/drawing/2014/chart" uri="{C3380CC4-5D6E-409C-BE32-E72D297353CC}">
              <c16:uniqueId val="{00000010-6ED1-43AD-9027-A3136A5E9545}"/>
            </c:ext>
          </c:extLst>
        </c:ser>
        <c:ser>
          <c:idx val="3"/>
          <c:order val="3"/>
          <c:tx>
            <c:strRef>
              <c:f>Sheet1!$E$1</c:f>
              <c:strCache>
                <c:ptCount val="1"/>
                <c:pt idx="0">
                  <c:v>Aspirational Institutions</c:v>
                </c:pt>
              </c:strCache>
            </c:strRef>
          </c:tx>
          <c:spPr>
            <a:ln>
              <a:solidFill>
                <a:schemeClr val="accent2">
                  <a:lumMod val="60000"/>
                  <a:lumOff val="40000"/>
                </a:schemeClr>
              </a:solidFill>
            </a:ln>
          </c:spPr>
          <c:marker>
            <c:symbol val="none"/>
          </c:marker>
          <c:cat>
            <c:strRef>
              <c:f>Sheet1!$A$2:$A$21</c:f>
              <c:strCache>
                <c:ptCount val="20"/>
                <c:pt idx="0">
                  <c:v>LSU HSC</c:v>
                </c:pt>
                <c:pt idx="1">
                  <c:v>MUSC</c:v>
                </c:pt>
                <c:pt idx="2">
                  <c:v>NEB MC</c:v>
                </c:pt>
                <c:pt idx="3">
                  <c:v>OUHSC</c:v>
                </c:pt>
                <c:pt idx="4">
                  <c:v>TTHSC</c:v>
                </c:pt>
                <c:pt idx="5">
                  <c:v>UAMS</c:v>
                </c:pt>
                <c:pt idx="6">
                  <c:v>UTHSC SA</c:v>
                </c:pt>
                <c:pt idx="8">
                  <c:v>Oregon HSC</c:v>
                </c:pt>
                <c:pt idx="9">
                  <c:v>UMD HSC</c:v>
                </c:pt>
                <c:pt idx="10">
                  <c:v>UTHSC Houston</c:v>
                </c:pt>
                <c:pt idx="12">
                  <c:v>Augusta</c:v>
                </c:pt>
                <c:pt idx="13">
                  <c:v>LSU Shrev</c:v>
                </c:pt>
                <c:pt idx="14">
                  <c:v>South</c:v>
                </c:pt>
                <c:pt idx="15">
                  <c:v>Trev Naz</c:v>
                </c:pt>
                <c:pt idx="16">
                  <c:v>UAB</c:v>
                </c:pt>
                <c:pt idx="17">
                  <c:v>UAMS</c:v>
                </c:pt>
                <c:pt idx="18">
                  <c:v>UK</c:v>
                </c:pt>
                <c:pt idx="19">
                  <c:v>UT SW</c:v>
                </c:pt>
              </c:strCache>
            </c:strRef>
          </c:cat>
          <c:val>
            <c:numRef>
              <c:f>Sheet1!$E$2:$E$21</c:f>
              <c:numCache>
                <c:formatCode>General</c:formatCode>
                <c:ptCount val="20"/>
              </c:numCache>
            </c:numRef>
          </c:val>
          <c:smooth val="0"/>
          <c:extLst>
            <c:ext xmlns:c16="http://schemas.microsoft.com/office/drawing/2014/chart" uri="{C3380CC4-5D6E-409C-BE32-E72D297353CC}">
              <c16:uniqueId val="{00000011-6ED1-43AD-9027-A3136A5E9545}"/>
            </c:ext>
          </c:extLst>
        </c:ser>
        <c:dLbls>
          <c:showLegendKey val="0"/>
          <c:showVal val="0"/>
          <c:showCatName val="0"/>
          <c:showSerName val="0"/>
          <c:showPercent val="0"/>
          <c:showBubbleSize val="0"/>
        </c:dLbls>
        <c:marker val="1"/>
        <c:smooth val="0"/>
        <c:axId val="2137531032"/>
        <c:axId val="2137534056"/>
      </c:lineChart>
      <c:catAx>
        <c:axId val="2137531032"/>
        <c:scaling>
          <c:orientation val="minMax"/>
        </c:scaling>
        <c:delete val="0"/>
        <c:axPos val="b"/>
        <c:numFmt formatCode="General" sourceLinked="0"/>
        <c:majorTickMark val="out"/>
        <c:minorTickMark val="none"/>
        <c:tickLblPos val="nextTo"/>
        <c:txPr>
          <a:bodyPr rot="-5400000" vert="horz" anchor="b" anchorCtr="0"/>
          <a:lstStyle/>
          <a:p>
            <a:pPr>
              <a:defRPr sz="900"/>
            </a:pPr>
            <a:endParaRPr lang="en-US"/>
          </a:p>
        </c:txPr>
        <c:crossAx val="2137534056"/>
        <c:crosses val="autoZero"/>
        <c:auto val="1"/>
        <c:lblAlgn val="ctr"/>
        <c:lblOffset val="100"/>
        <c:noMultiLvlLbl val="0"/>
      </c:catAx>
      <c:valAx>
        <c:axId val="2137534056"/>
        <c:scaling>
          <c:orientation val="minMax"/>
          <c:max val="55000"/>
          <c:min val="0"/>
        </c:scaling>
        <c:delete val="0"/>
        <c:axPos val="l"/>
        <c:majorGridlines/>
        <c:numFmt formatCode="&quot;$&quot;#,##0" sourceLinked="0"/>
        <c:majorTickMark val="out"/>
        <c:minorTickMark val="none"/>
        <c:tickLblPos val="nextTo"/>
        <c:txPr>
          <a:bodyPr/>
          <a:lstStyle/>
          <a:p>
            <a:pPr>
              <a:defRPr sz="1100"/>
            </a:pPr>
            <a:endParaRPr lang="en-US"/>
          </a:p>
        </c:txPr>
        <c:crossAx val="2137531032"/>
        <c:crosses val="autoZero"/>
        <c:crossBetween val="between"/>
        <c:dispUnits>
          <c:builtInUnit val="thousands"/>
          <c:dispUnitsLbl>
            <c:txPr>
              <a:bodyPr/>
              <a:lstStyle/>
              <a:p>
                <a:pPr>
                  <a:defRPr sz="1100"/>
                </a:pPr>
                <a:endParaRPr lang="en-US"/>
              </a:p>
            </c:txPr>
          </c:dispUnitsLbl>
        </c:dispUnits>
      </c:valAx>
      <c:spPr>
        <a:ln>
          <a:solidFill>
            <a:schemeClr val="accent1"/>
          </a:solidFill>
        </a:ln>
      </c:spPr>
    </c:plotArea>
    <c:legend>
      <c:legendPos val="l"/>
      <c:layout>
        <c:manualLayout>
          <c:xMode val="edge"/>
          <c:yMode val="edge"/>
          <c:x val="6.8047049674346268E-5"/>
          <c:y val="0.27971872265966752"/>
          <c:w val="0.145538191581146"/>
          <c:h val="0.49739500281335303"/>
        </c:manualLayout>
      </c:layout>
      <c:overlay val="0"/>
      <c:txPr>
        <a:bodyPr/>
        <a:lstStyle/>
        <a:p>
          <a:pPr>
            <a:defRPr sz="1000"/>
          </a:pPr>
          <a:endParaRPr lang="en-US"/>
        </a:p>
      </c:txPr>
    </c:legend>
    <c:plotVisOnly val="1"/>
    <c:dispBlanksAs val="gap"/>
    <c:showDLblsOverMax val="0"/>
  </c:chart>
  <c:spPr>
    <a:ln w="31750">
      <a:solidFill>
        <a:schemeClr val="accent1"/>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0"/>
          <a:lstStyle/>
          <a:p>
            <a:pPr>
              <a:defRPr sz="1200"/>
            </a:pPr>
            <a:r>
              <a:rPr lang="en-US" sz="1200" dirty="0"/>
              <a:t>Summary</a:t>
            </a:r>
            <a:r>
              <a:rPr lang="en-US" sz="1200" baseline="0" dirty="0"/>
              <a:t> Undergraduate In-State Tuition Increases</a:t>
            </a:r>
            <a:endParaRPr lang="en-US" sz="1200" dirty="0"/>
          </a:p>
        </c:rich>
      </c:tx>
      <c:layout>
        <c:manualLayout>
          <c:xMode val="edge"/>
          <c:yMode val="edge"/>
          <c:x val="0.31281474190726166"/>
          <c:y val="5.8210087052626557E-2"/>
        </c:manualLayout>
      </c:layout>
      <c:overlay val="1"/>
    </c:title>
    <c:autoTitleDeleted val="0"/>
    <c:plotArea>
      <c:layout>
        <c:manualLayout>
          <c:layoutTarget val="inner"/>
          <c:xMode val="edge"/>
          <c:yMode val="edge"/>
          <c:x val="0.101271981627297"/>
          <c:y val="0.15406470330914501"/>
          <c:w val="0.84445669291338599"/>
          <c:h val="0.71381330091091499"/>
        </c:manualLayout>
      </c:layout>
      <c:barChart>
        <c:barDir val="col"/>
        <c:grouping val="clustered"/>
        <c:varyColors val="0"/>
        <c:ser>
          <c:idx val="0"/>
          <c:order val="0"/>
          <c:tx>
            <c:strRef>
              <c:f>Sheet1!$B$1</c:f>
              <c:strCache>
                <c:ptCount val="1"/>
                <c:pt idx="0">
                  <c:v>Health Professions</c:v>
                </c:pt>
              </c:strCache>
            </c:strRef>
          </c:tx>
          <c:invertIfNegative val="0"/>
          <c:dLbls>
            <c:numFmt formatCode="0.0%" sourceLinked="0"/>
            <c:spPr>
              <a:noFill/>
              <a:ln>
                <a:noFill/>
              </a:ln>
              <a:effectLst/>
            </c:spPr>
            <c:txPr>
              <a:bodyPr rot="0" vert="horz"/>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10</c:v>
                </c:pt>
                <c:pt idx="1">
                  <c:v>11</c:v>
                </c:pt>
                <c:pt idx="2">
                  <c:v>12</c:v>
                </c:pt>
                <c:pt idx="3">
                  <c:v>13</c:v>
                </c:pt>
                <c:pt idx="4">
                  <c:v>14</c:v>
                </c:pt>
                <c:pt idx="5">
                  <c:v>15</c:v>
                </c:pt>
                <c:pt idx="6">
                  <c:v>16</c:v>
                </c:pt>
                <c:pt idx="7">
                  <c:v>17</c:v>
                </c:pt>
                <c:pt idx="8">
                  <c:v>18</c:v>
                </c:pt>
                <c:pt idx="9">
                  <c:v>19</c:v>
                </c:pt>
                <c:pt idx="10">
                  <c:v>20</c:v>
                </c:pt>
              </c:strCache>
            </c:strRef>
          </c:cat>
          <c:val>
            <c:numRef>
              <c:f>Sheet1!$B$2:$B$12</c:f>
              <c:numCache>
                <c:formatCode>0.0%</c:formatCode>
                <c:ptCount val="11"/>
                <c:pt idx="0">
                  <c:v>0.1</c:v>
                </c:pt>
                <c:pt idx="1">
                  <c:v>0.1</c:v>
                </c:pt>
                <c:pt idx="2">
                  <c:v>0.15</c:v>
                </c:pt>
                <c:pt idx="3">
                  <c:v>0.04</c:v>
                </c:pt>
                <c:pt idx="4">
                  <c:v>0.05</c:v>
                </c:pt>
                <c:pt idx="6">
                  <c:v>0.04</c:v>
                </c:pt>
                <c:pt idx="8">
                  <c:v>1.7999999999999999E-2</c:v>
                </c:pt>
              </c:numCache>
            </c:numRef>
          </c:val>
          <c:extLst>
            <c:ext xmlns:c16="http://schemas.microsoft.com/office/drawing/2014/chart" uri="{C3380CC4-5D6E-409C-BE32-E72D297353CC}">
              <c16:uniqueId val="{00000000-7103-4745-B580-8FA3E559278D}"/>
            </c:ext>
          </c:extLst>
        </c:ser>
        <c:dLbls>
          <c:showLegendKey val="0"/>
          <c:showVal val="0"/>
          <c:showCatName val="0"/>
          <c:showSerName val="0"/>
          <c:showPercent val="0"/>
          <c:showBubbleSize val="0"/>
        </c:dLbls>
        <c:gapWidth val="150"/>
        <c:axId val="-406539872"/>
        <c:axId val="-406537552"/>
      </c:barChart>
      <c:catAx>
        <c:axId val="-406539872"/>
        <c:scaling>
          <c:orientation val="minMax"/>
        </c:scaling>
        <c:delete val="0"/>
        <c:axPos val="b"/>
        <c:numFmt formatCode="General" sourceLinked="0"/>
        <c:majorTickMark val="out"/>
        <c:minorTickMark val="none"/>
        <c:tickLblPos val="nextTo"/>
        <c:txPr>
          <a:bodyPr/>
          <a:lstStyle/>
          <a:p>
            <a:pPr>
              <a:defRPr sz="900"/>
            </a:pPr>
            <a:endParaRPr lang="en-US"/>
          </a:p>
        </c:txPr>
        <c:crossAx val="-406537552"/>
        <c:crosses val="autoZero"/>
        <c:auto val="1"/>
        <c:lblAlgn val="ctr"/>
        <c:lblOffset val="100"/>
        <c:noMultiLvlLbl val="0"/>
      </c:catAx>
      <c:valAx>
        <c:axId val="-406537552"/>
        <c:scaling>
          <c:orientation val="minMax"/>
        </c:scaling>
        <c:delete val="0"/>
        <c:axPos val="l"/>
        <c:majorGridlines/>
        <c:numFmt formatCode="0.0%" sourceLinked="0"/>
        <c:majorTickMark val="out"/>
        <c:minorTickMark val="none"/>
        <c:tickLblPos val="nextTo"/>
        <c:txPr>
          <a:bodyPr/>
          <a:lstStyle/>
          <a:p>
            <a:pPr>
              <a:defRPr sz="1100"/>
            </a:pPr>
            <a:endParaRPr lang="en-US"/>
          </a:p>
        </c:txPr>
        <c:crossAx val="-406539872"/>
        <c:crosses val="autoZero"/>
        <c:crossBetween val="between"/>
      </c:valAx>
      <c:spPr>
        <a:ln>
          <a:solidFill>
            <a:schemeClr val="accent1"/>
          </a:solidFill>
        </a:ln>
      </c:spPr>
    </c:plotArea>
    <c:plotVisOnly val="1"/>
    <c:dispBlanksAs val="gap"/>
    <c:showDLblsOverMax val="0"/>
  </c:chart>
  <c:spPr>
    <a:ln w="31750">
      <a:noFill/>
    </a:ln>
  </c:spPr>
  <c:txPr>
    <a:bodyPr/>
    <a:lstStyle/>
    <a:p>
      <a:pPr>
        <a:defRPr sz="1800"/>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0"/>
          <a:lstStyle/>
          <a:p>
            <a:pPr algn="ctr">
              <a:defRPr sz="1200"/>
            </a:pPr>
            <a:r>
              <a:rPr lang="en-US" sz="1200" dirty="0"/>
              <a:t>In</a:t>
            </a:r>
            <a:r>
              <a:rPr lang="en-US" sz="1200" baseline="0" dirty="0"/>
              <a:t> –State </a:t>
            </a:r>
          </a:p>
        </c:rich>
      </c:tx>
      <c:layout>
        <c:manualLayout>
          <c:xMode val="edge"/>
          <c:yMode val="edge"/>
          <c:x val="0.34335322338185298"/>
          <c:y val="8.8252937943984859E-3"/>
        </c:manualLayout>
      </c:layout>
      <c:overlay val="1"/>
    </c:title>
    <c:autoTitleDeleted val="0"/>
    <c:plotArea>
      <c:layout>
        <c:manualLayout>
          <c:layoutTarget val="inner"/>
          <c:xMode val="edge"/>
          <c:yMode val="edge"/>
          <c:x val="0.19148379022066686"/>
          <c:y val="7.6248649517775602E-2"/>
          <c:w val="0.76178769320501605"/>
          <c:h val="0.71381330091091499"/>
        </c:manualLayout>
      </c:layout>
      <c:barChart>
        <c:barDir val="col"/>
        <c:grouping val="clustered"/>
        <c:varyColors val="0"/>
        <c:ser>
          <c:idx val="0"/>
          <c:order val="0"/>
          <c:tx>
            <c:strRef>
              <c:f>Sheet1!$B$1</c:f>
              <c:strCache>
                <c:ptCount val="1"/>
                <c:pt idx="0">
                  <c:v>Competition</c:v>
                </c:pt>
              </c:strCache>
            </c:strRef>
          </c:tx>
          <c:spPr>
            <a:solidFill>
              <a:schemeClr val="accent5">
                <a:lumMod val="60000"/>
                <a:lumOff val="40000"/>
              </a:schemeClr>
            </a:solidFill>
            <a:ln>
              <a:noFill/>
            </a:ln>
          </c:spPr>
          <c:invertIfNegative val="0"/>
          <c:dPt>
            <c:idx val="0"/>
            <c:invertIfNegative val="0"/>
            <c:bubble3D val="0"/>
            <c:spPr>
              <a:solidFill>
                <a:schemeClr val="accent3">
                  <a:lumMod val="60000"/>
                  <a:lumOff val="40000"/>
                </a:schemeClr>
              </a:solidFill>
              <a:ln>
                <a:noFill/>
              </a:ln>
            </c:spPr>
            <c:extLst>
              <c:ext xmlns:c16="http://schemas.microsoft.com/office/drawing/2014/chart" uri="{C3380CC4-5D6E-409C-BE32-E72D297353CC}">
                <c16:uniqueId val="{00000008-B196-4D4B-A1F0-CA6CD1AF3E62}"/>
              </c:ext>
            </c:extLst>
          </c:dPt>
          <c:dPt>
            <c:idx val="1"/>
            <c:invertIfNegative val="0"/>
            <c:bubble3D val="0"/>
            <c:spPr>
              <a:solidFill>
                <a:schemeClr val="accent3">
                  <a:lumMod val="60000"/>
                  <a:lumOff val="40000"/>
                </a:schemeClr>
              </a:solidFill>
              <a:ln>
                <a:noFill/>
              </a:ln>
            </c:spPr>
            <c:extLst>
              <c:ext xmlns:c16="http://schemas.microsoft.com/office/drawing/2014/chart" uri="{C3380CC4-5D6E-409C-BE32-E72D297353CC}">
                <c16:uniqueId val="{00000003-E598-4961-9C35-8644FA97FE18}"/>
              </c:ext>
            </c:extLst>
          </c:dPt>
          <c:dPt>
            <c:idx val="2"/>
            <c:invertIfNegative val="0"/>
            <c:bubble3D val="0"/>
            <c:spPr>
              <a:solidFill>
                <a:schemeClr val="accent3">
                  <a:lumMod val="60000"/>
                  <a:lumOff val="40000"/>
                </a:schemeClr>
              </a:solidFill>
              <a:ln>
                <a:noFill/>
              </a:ln>
            </c:spPr>
            <c:extLst>
              <c:ext xmlns:c16="http://schemas.microsoft.com/office/drawing/2014/chart" uri="{C3380CC4-5D6E-409C-BE32-E72D297353CC}">
                <c16:uniqueId val="{00000009-B196-4D4B-A1F0-CA6CD1AF3E62}"/>
              </c:ext>
            </c:extLst>
          </c:dPt>
          <c:dPt>
            <c:idx val="3"/>
            <c:invertIfNegative val="0"/>
            <c:bubble3D val="0"/>
            <c:spPr>
              <a:solidFill>
                <a:schemeClr val="accent3">
                  <a:lumMod val="60000"/>
                  <a:lumOff val="40000"/>
                </a:schemeClr>
              </a:solidFill>
              <a:ln>
                <a:noFill/>
              </a:ln>
            </c:spPr>
            <c:extLst>
              <c:ext xmlns:c16="http://schemas.microsoft.com/office/drawing/2014/chart" uri="{C3380CC4-5D6E-409C-BE32-E72D297353CC}">
                <c16:uniqueId val="{00000006-8748-4694-BD3E-0208723EEED2}"/>
              </c:ext>
            </c:extLst>
          </c:dPt>
          <c:dPt>
            <c:idx val="4"/>
            <c:invertIfNegative val="0"/>
            <c:bubble3D val="0"/>
            <c:spPr>
              <a:solidFill>
                <a:schemeClr val="accent3">
                  <a:lumMod val="60000"/>
                  <a:lumOff val="40000"/>
                </a:schemeClr>
              </a:solidFill>
              <a:ln>
                <a:noFill/>
              </a:ln>
            </c:spPr>
            <c:extLst>
              <c:ext xmlns:c16="http://schemas.microsoft.com/office/drawing/2014/chart" uri="{C3380CC4-5D6E-409C-BE32-E72D297353CC}">
                <c16:uniqueId val="{00000007-8748-4694-BD3E-0208723EEED2}"/>
              </c:ext>
            </c:extLst>
          </c:dPt>
          <c:dPt>
            <c:idx val="5"/>
            <c:invertIfNegative val="0"/>
            <c:bubble3D val="0"/>
            <c:spPr>
              <a:solidFill>
                <a:schemeClr val="accent3">
                  <a:lumMod val="60000"/>
                  <a:lumOff val="40000"/>
                </a:schemeClr>
              </a:solidFill>
              <a:ln>
                <a:noFill/>
              </a:ln>
            </c:spPr>
            <c:extLst>
              <c:ext xmlns:c16="http://schemas.microsoft.com/office/drawing/2014/chart" uri="{C3380CC4-5D6E-409C-BE32-E72D297353CC}">
                <c16:uniqueId val="{00000008-8748-4694-BD3E-0208723EEED2}"/>
              </c:ext>
            </c:extLst>
          </c:dPt>
          <c:dPt>
            <c:idx val="6"/>
            <c:invertIfNegative val="0"/>
            <c:bubble3D val="0"/>
            <c:spPr>
              <a:solidFill>
                <a:schemeClr val="accent3">
                  <a:lumMod val="60000"/>
                  <a:lumOff val="40000"/>
                </a:schemeClr>
              </a:solidFill>
              <a:ln>
                <a:noFill/>
              </a:ln>
            </c:spPr>
            <c:extLst>
              <c:ext xmlns:c16="http://schemas.microsoft.com/office/drawing/2014/chart" uri="{C3380CC4-5D6E-409C-BE32-E72D297353CC}">
                <c16:uniqueId val="{0000000A-B196-4D4B-A1F0-CA6CD1AF3E62}"/>
              </c:ext>
            </c:extLst>
          </c:dPt>
          <c:dPt>
            <c:idx val="8"/>
            <c:invertIfNegative val="0"/>
            <c:bubble3D val="0"/>
            <c:spPr>
              <a:solidFill>
                <a:schemeClr val="accent2">
                  <a:lumMod val="60000"/>
                  <a:lumOff val="40000"/>
                </a:schemeClr>
              </a:solidFill>
              <a:ln>
                <a:noFill/>
              </a:ln>
            </c:spPr>
            <c:extLst>
              <c:ext xmlns:c16="http://schemas.microsoft.com/office/drawing/2014/chart" uri="{C3380CC4-5D6E-409C-BE32-E72D297353CC}">
                <c16:uniqueId val="{0000000B-B196-4D4B-A1F0-CA6CD1AF3E62}"/>
              </c:ext>
            </c:extLst>
          </c:dPt>
          <c:dPt>
            <c:idx val="9"/>
            <c:invertIfNegative val="0"/>
            <c:bubble3D val="0"/>
            <c:spPr>
              <a:solidFill>
                <a:schemeClr val="accent2">
                  <a:lumMod val="60000"/>
                  <a:lumOff val="40000"/>
                </a:schemeClr>
              </a:solidFill>
              <a:ln>
                <a:noFill/>
              </a:ln>
            </c:spPr>
            <c:extLst>
              <c:ext xmlns:c16="http://schemas.microsoft.com/office/drawing/2014/chart" uri="{C3380CC4-5D6E-409C-BE32-E72D297353CC}">
                <c16:uniqueId val="{0000000C-B196-4D4B-A1F0-CA6CD1AF3E62}"/>
              </c:ext>
            </c:extLst>
          </c:dPt>
          <c:dPt>
            <c:idx val="10"/>
            <c:invertIfNegative val="0"/>
            <c:bubble3D val="0"/>
            <c:spPr>
              <a:solidFill>
                <a:schemeClr val="accent2">
                  <a:lumMod val="60000"/>
                  <a:lumOff val="40000"/>
                </a:schemeClr>
              </a:solidFill>
              <a:ln>
                <a:noFill/>
              </a:ln>
            </c:spPr>
            <c:extLst>
              <c:ext xmlns:c16="http://schemas.microsoft.com/office/drawing/2014/chart" uri="{C3380CC4-5D6E-409C-BE32-E72D297353CC}">
                <c16:uniqueId val="{0000000D-B196-4D4B-A1F0-CA6CD1AF3E62}"/>
              </c:ext>
            </c:extLst>
          </c:dPt>
          <c:dLbls>
            <c:numFmt formatCode="&quot;$&quot;#,##0.0" sourceLinked="0"/>
            <c:spPr>
              <a:noFill/>
              <a:ln>
                <a:noFill/>
              </a:ln>
              <a:effectLst/>
            </c:spPr>
            <c:txPr>
              <a:bodyPr rot="-5400000" vert="horz"/>
              <a:lstStyle/>
              <a:p>
                <a:pPr>
                  <a:defRPr sz="10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LSU HSC</c:v>
                </c:pt>
                <c:pt idx="1">
                  <c:v>MUSC</c:v>
                </c:pt>
                <c:pt idx="2">
                  <c:v>NEB MC</c:v>
                </c:pt>
                <c:pt idx="3">
                  <c:v>OUHSC</c:v>
                </c:pt>
                <c:pt idx="4">
                  <c:v>TTHSC</c:v>
                </c:pt>
                <c:pt idx="5">
                  <c:v>UAMS</c:v>
                </c:pt>
                <c:pt idx="6">
                  <c:v>UTHSC SA</c:v>
                </c:pt>
                <c:pt idx="8">
                  <c:v>Oregon HSC</c:v>
                </c:pt>
                <c:pt idx="9">
                  <c:v>UMD HSC</c:v>
                </c:pt>
                <c:pt idx="10">
                  <c:v>UTHSC Houston</c:v>
                </c:pt>
                <c:pt idx="12">
                  <c:v>ETSU</c:v>
                </c:pt>
                <c:pt idx="13">
                  <c:v>UAMS</c:v>
                </c:pt>
                <c:pt idx="14">
                  <c:v>UMiss MC</c:v>
                </c:pt>
                <c:pt idx="15">
                  <c:v>Vanderbilt</c:v>
                </c:pt>
              </c:strCache>
            </c:strRef>
          </c:cat>
          <c:val>
            <c:numRef>
              <c:f>Sheet1!$B$2:$B$17</c:f>
              <c:numCache>
                <c:formatCode>#,##0</c:formatCode>
                <c:ptCount val="16"/>
                <c:pt idx="0">
                  <c:v>31375</c:v>
                </c:pt>
                <c:pt idx="1">
                  <c:v>42888</c:v>
                </c:pt>
                <c:pt idx="2">
                  <c:v>34416</c:v>
                </c:pt>
                <c:pt idx="3">
                  <c:v>25990</c:v>
                </c:pt>
                <c:pt idx="4">
                  <c:v>16070</c:v>
                </c:pt>
                <c:pt idx="5">
                  <c:v>33010</c:v>
                </c:pt>
                <c:pt idx="6">
                  <c:v>14877</c:v>
                </c:pt>
                <c:pt idx="8">
                  <c:v>21744</c:v>
                </c:pt>
                <c:pt idx="9">
                  <c:v>18905</c:v>
                </c:pt>
                <c:pt idx="10">
                  <c:v>17174</c:v>
                </c:pt>
                <c:pt idx="12">
                  <c:v>32834</c:v>
                </c:pt>
                <c:pt idx="13">
                  <c:v>33010</c:v>
                </c:pt>
                <c:pt idx="14">
                  <c:v>31197</c:v>
                </c:pt>
                <c:pt idx="15">
                  <c:v>58249</c:v>
                </c:pt>
              </c:numCache>
            </c:numRef>
          </c:val>
          <c:extLst>
            <c:ext xmlns:c16="http://schemas.microsoft.com/office/drawing/2014/chart" uri="{C3380CC4-5D6E-409C-BE32-E72D297353CC}">
              <c16:uniqueId val="{00000002-4E38-B749-94BB-24E8914A766C}"/>
            </c:ext>
          </c:extLst>
        </c:ser>
        <c:dLbls>
          <c:showLegendKey val="0"/>
          <c:showVal val="0"/>
          <c:showCatName val="0"/>
          <c:showSerName val="0"/>
          <c:showPercent val="0"/>
          <c:showBubbleSize val="0"/>
        </c:dLbls>
        <c:gapWidth val="150"/>
        <c:axId val="2137619832"/>
        <c:axId val="2137622888"/>
      </c:barChart>
      <c:lineChart>
        <c:grouping val="standard"/>
        <c:varyColors val="0"/>
        <c:ser>
          <c:idx val="1"/>
          <c:order val="1"/>
          <c:tx>
            <c:strRef>
              <c:f>Sheet1!$C$1</c:f>
              <c:strCache>
                <c:ptCount val="1"/>
                <c:pt idx="0">
                  <c:v>UTHSC</c:v>
                </c:pt>
              </c:strCache>
            </c:strRef>
          </c:tx>
          <c:spPr>
            <a:ln>
              <a:solidFill>
                <a:schemeClr val="accent4"/>
              </a:solidFill>
            </a:ln>
          </c:spPr>
          <c:marker>
            <c:symbol val="none"/>
          </c:marker>
          <c:cat>
            <c:strRef>
              <c:f>Sheet1!$A$2:$A$17</c:f>
              <c:strCache>
                <c:ptCount val="16"/>
                <c:pt idx="0">
                  <c:v>LSU HSC</c:v>
                </c:pt>
                <c:pt idx="1">
                  <c:v>MUSC</c:v>
                </c:pt>
                <c:pt idx="2">
                  <c:v>NEB MC</c:v>
                </c:pt>
                <c:pt idx="3">
                  <c:v>OUHSC</c:v>
                </c:pt>
                <c:pt idx="4">
                  <c:v>TTHSC</c:v>
                </c:pt>
                <c:pt idx="5">
                  <c:v>UAMS</c:v>
                </c:pt>
                <c:pt idx="6">
                  <c:v>UTHSC SA</c:v>
                </c:pt>
                <c:pt idx="8">
                  <c:v>Oregon HSC</c:v>
                </c:pt>
                <c:pt idx="9">
                  <c:v>UMD HSC</c:v>
                </c:pt>
                <c:pt idx="10">
                  <c:v>UTHSC Houston</c:v>
                </c:pt>
                <c:pt idx="12">
                  <c:v>ETSU</c:v>
                </c:pt>
                <c:pt idx="13">
                  <c:v>UAMS</c:v>
                </c:pt>
                <c:pt idx="14">
                  <c:v>UMiss MC</c:v>
                </c:pt>
                <c:pt idx="15">
                  <c:v>Vanderbilt</c:v>
                </c:pt>
              </c:strCache>
            </c:strRef>
          </c:cat>
          <c:val>
            <c:numRef>
              <c:f>Sheet1!$C$2:$C$17</c:f>
              <c:numCache>
                <c:formatCode>#,##0</c:formatCode>
                <c:ptCount val="16"/>
                <c:pt idx="0">
                  <c:v>34566</c:v>
                </c:pt>
                <c:pt idx="1">
                  <c:v>34566</c:v>
                </c:pt>
                <c:pt idx="2">
                  <c:v>34566</c:v>
                </c:pt>
                <c:pt idx="3">
                  <c:v>34566</c:v>
                </c:pt>
                <c:pt idx="4">
                  <c:v>34566</c:v>
                </c:pt>
                <c:pt idx="5">
                  <c:v>34566</c:v>
                </c:pt>
                <c:pt idx="6">
                  <c:v>34566</c:v>
                </c:pt>
                <c:pt idx="7">
                  <c:v>34566</c:v>
                </c:pt>
                <c:pt idx="8">
                  <c:v>34566</c:v>
                </c:pt>
                <c:pt idx="9">
                  <c:v>34566</c:v>
                </c:pt>
                <c:pt idx="10">
                  <c:v>34566</c:v>
                </c:pt>
                <c:pt idx="11">
                  <c:v>34566</c:v>
                </c:pt>
                <c:pt idx="12">
                  <c:v>34566</c:v>
                </c:pt>
                <c:pt idx="13">
                  <c:v>34566</c:v>
                </c:pt>
                <c:pt idx="14">
                  <c:v>34566</c:v>
                </c:pt>
                <c:pt idx="15">
                  <c:v>34566</c:v>
                </c:pt>
              </c:numCache>
            </c:numRef>
          </c:val>
          <c:smooth val="0"/>
          <c:extLst>
            <c:ext xmlns:c16="http://schemas.microsoft.com/office/drawing/2014/chart" uri="{C3380CC4-5D6E-409C-BE32-E72D297353CC}">
              <c16:uniqueId val="{00000003-4E38-B749-94BB-24E8914A766C}"/>
            </c:ext>
          </c:extLst>
        </c:ser>
        <c:ser>
          <c:idx val="2"/>
          <c:order val="2"/>
          <c:tx>
            <c:strRef>
              <c:f>Sheet1!$D$1</c:f>
              <c:strCache>
                <c:ptCount val="1"/>
                <c:pt idx="0">
                  <c:v>Peer Group</c:v>
                </c:pt>
              </c:strCache>
            </c:strRef>
          </c:tx>
          <c:spPr>
            <a:ln>
              <a:solidFill>
                <a:schemeClr val="accent3">
                  <a:lumMod val="60000"/>
                  <a:lumOff val="40000"/>
                </a:schemeClr>
              </a:solidFill>
            </a:ln>
          </c:spPr>
          <c:marker>
            <c:symbol val="none"/>
          </c:marker>
          <c:cat>
            <c:strRef>
              <c:f>Sheet1!$A$2:$A$17</c:f>
              <c:strCache>
                <c:ptCount val="16"/>
                <c:pt idx="0">
                  <c:v>LSU HSC</c:v>
                </c:pt>
                <c:pt idx="1">
                  <c:v>MUSC</c:v>
                </c:pt>
                <c:pt idx="2">
                  <c:v>NEB MC</c:v>
                </c:pt>
                <c:pt idx="3">
                  <c:v>OUHSC</c:v>
                </c:pt>
                <c:pt idx="4">
                  <c:v>TTHSC</c:v>
                </c:pt>
                <c:pt idx="5">
                  <c:v>UAMS</c:v>
                </c:pt>
                <c:pt idx="6">
                  <c:v>UTHSC SA</c:v>
                </c:pt>
                <c:pt idx="8">
                  <c:v>Oregon HSC</c:v>
                </c:pt>
                <c:pt idx="9">
                  <c:v>UMD HSC</c:v>
                </c:pt>
                <c:pt idx="10">
                  <c:v>UTHSC Houston</c:v>
                </c:pt>
                <c:pt idx="12">
                  <c:v>ETSU</c:v>
                </c:pt>
                <c:pt idx="13">
                  <c:v>UAMS</c:v>
                </c:pt>
                <c:pt idx="14">
                  <c:v>UMiss MC</c:v>
                </c:pt>
                <c:pt idx="15">
                  <c:v>Vanderbilt</c:v>
                </c:pt>
              </c:strCache>
            </c:strRef>
          </c:cat>
          <c:val>
            <c:numRef>
              <c:f>Sheet1!$D$2:$D$17</c:f>
              <c:numCache>
                <c:formatCode>General</c:formatCode>
                <c:ptCount val="16"/>
              </c:numCache>
            </c:numRef>
          </c:val>
          <c:smooth val="0"/>
          <c:extLst>
            <c:ext xmlns:c16="http://schemas.microsoft.com/office/drawing/2014/chart" uri="{C3380CC4-5D6E-409C-BE32-E72D297353CC}">
              <c16:uniqueId val="{00000008-89F8-4ECB-95E1-4D9E9711B9D2}"/>
            </c:ext>
          </c:extLst>
        </c:ser>
        <c:ser>
          <c:idx val="3"/>
          <c:order val="3"/>
          <c:tx>
            <c:strRef>
              <c:f>Sheet1!$E$1</c:f>
              <c:strCache>
                <c:ptCount val="1"/>
                <c:pt idx="0">
                  <c:v>Aspirational Institution</c:v>
                </c:pt>
              </c:strCache>
            </c:strRef>
          </c:tx>
          <c:spPr>
            <a:ln>
              <a:solidFill>
                <a:schemeClr val="accent2">
                  <a:lumMod val="60000"/>
                  <a:lumOff val="40000"/>
                </a:schemeClr>
              </a:solidFill>
            </a:ln>
          </c:spPr>
          <c:marker>
            <c:symbol val="none"/>
          </c:marker>
          <c:cat>
            <c:strRef>
              <c:f>Sheet1!$A$2:$A$17</c:f>
              <c:strCache>
                <c:ptCount val="16"/>
                <c:pt idx="0">
                  <c:v>LSU HSC</c:v>
                </c:pt>
                <c:pt idx="1">
                  <c:v>MUSC</c:v>
                </c:pt>
                <c:pt idx="2">
                  <c:v>NEB MC</c:v>
                </c:pt>
                <c:pt idx="3">
                  <c:v>OUHSC</c:v>
                </c:pt>
                <c:pt idx="4">
                  <c:v>TTHSC</c:v>
                </c:pt>
                <c:pt idx="5">
                  <c:v>UAMS</c:v>
                </c:pt>
                <c:pt idx="6">
                  <c:v>UTHSC SA</c:v>
                </c:pt>
                <c:pt idx="8">
                  <c:v>Oregon HSC</c:v>
                </c:pt>
                <c:pt idx="9">
                  <c:v>UMD HSC</c:v>
                </c:pt>
                <c:pt idx="10">
                  <c:v>UTHSC Houston</c:v>
                </c:pt>
                <c:pt idx="12">
                  <c:v>ETSU</c:v>
                </c:pt>
                <c:pt idx="13">
                  <c:v>UAMS</c:v>
                </c:pt>
                <c:pt idx="14">
                  <c:v>UMiss MC</c:v>
                </c:pt>
                <c:pt idx="15">
                  <c:v>Vanderbilt</c:v>
                </c:pt>
              </c:strCache>
            </c:strRef>
          </c:cat>
          <c:val>
            <c:numRef>
              <c:f>Sheet1!$E$2:$E$17</c:f>
              <c:numCache>
                <c:formatCode>General</c:formatCode>
                <c:ptCount val="16"/>
              </c:numCache>
            </c:numRef>
          </c:val>
          <c:smooth val="0"/>
          <c:extLst>
            <c:ext xmlns:c16="http://schemas.microsoft.com/office/drawing/2014/chart" uri="{C3380CC4-5D6E-409C-BE32-E72D297353CC}">
              <c16:uniqueId val="{00000009-89F8-4ECB-95E1-4D9E9711B9D2}"/>
            </c:ext>
          </c:extLst>
        </c:ser>
        <c:dLbls>
          <c:showLegendKey val="0"/>
          <c:showVal val="0"/>
          <c:showCatName val="0"/>
          <c:showSerName val="0"/>
          <c:showPercent val="0"/>
          <c:showBubbleSize val="0"/>
        </c:dLbls>
        <c:marker val="1"/>
        <c:smooth val="0"/>
        <c:axId val="2137619832"/>
        <c:axId val="2137622888"/>
      </c:lineChart>
      <c:catAx>
        <c:axId val="2137619832"/>
        <c:scaling>
          <c:orientation val="minMax"/>
        </c:scaling>
        <c:delete val="0"/>
        <c:axPos val="b"/>
        <c:numFmt formatCode="General" sourceLinked="0"/>
        <c:majorTickMark val="out"/>
        <c:minorTickMark val="none"/>
        <c:tickLblPos val="nextTo"/>
        <c:txPr>
          <a:bodyPr rot="-5400000" vert="horz" anchor="b" anchorCtr="0"/>
          <a:lstStyle/>
          <a:p>
            <a:pPr>
              <a:defRPr sz="900"/>
            </a:pPr>
            <a:endParaRPr lang="en-US"/>
          </a:p>
        </c:txPr>
        <c:crossAx val="2137622888"/>
        <c:crosses val="autoZero"/>
        <c:auto val="1"/>
        <c:lblAlgn val="ctr"/>
        <c:lblOffset val="100"/>
        <c:noMultiLvlLbl val="0"/>
      </c:catAx>
      <c:valAx>
        <c:axId val="2137622888"/>
        <c:scaling>
          <c:orientation val="minMax"/>
          <c:max val="65000"/>
          <c:min val="0"/>
        </c:scaling>
        <c:delete val="0"/>
        <c:axPos val="l"/>
        <c:majorGridlines/>
        <c:numFmt formatCode="&quot;$&quot;#,##0" sourceLinked="0"/>
        <c:majorTickMark val="out"/>
        <c:minorTickMark val="none"/>
        <c:tickLblPos val="nextTo"/>
        <c:txPr>
          <a:bodyPr/>
          <a:lstStyle/>
          <a:p>
            <a:pPr>
              <a:defRPr sz="1100"/>
            </a:pPr>
            <a:endParaRPr lang="en-US"/>
          </a:p>
        </c:txPr>
        <c:crossAx val="2137619832"/>
        <c:crosses val="autoZero"/>
        <c:crossBetween val="between"/>
        <c:dispUnits>
          <c:builtInUnit val="thousands"/>
          <c:dispUnitsLbl>
            <c:txPr>
              <a:bodyPr/>
              <a:lstStyle/>
              <a:p>
                <a:pPr>
                  <a:defRPr sz="1100"/>
                </a:pPr>
                <a:endParaRPr lang="en-US"/>
              </a:p>
            </c:txPr>
          </c:dispUnitsLbl>
        </c:dispUnits>
      </c:valAx>
      <c:spPr>
        <a:ln>
          <a:solidFill>
            <a:schemeClr val="accent1"/>
          </a:solidFill>
        </a:ln>
      </c:spPr>
    </c:plotArea>
    <c:legend>
      <c:legendPos val="l"/>
      <c:layout>
        <c:manualLayout>
          <c:xMode val="edge"/>
          <c:yMode val="edge"/>
          <c:x val="0"/>
          <c:y val="0.41430883639545063"/>
          <c:w val="0.13095861281228735"/>
          <c:h val="0.50882414698162726"/>
        </c:manualLayout>
      </c:layout>
      <c:overlay val="0"/>
      <c:txPr>
        <a:bodyPr/>
        <a:lstStyle/>
        <a:p>
          <a:pPr>
            <a:defRPr sz="1000"/>
          </a:pPr>
          <a:endParaRPr lang="en-US"/>
        </a:p>
      </c:txPr>
    </c:legend>
    <c:plotVisOnly val="1"/>
    <c:dispBlanksAs val="gap"/>
    <c:showDLblsOverMax val="0"/>
  </c:chart>
  <c:spPr>
    <a:ln w="31750">
      <a:solidFill>
        <a:schemeClr val="accent1"/>
      </a:solidFill>
    </a:ln>
  </c:spPr>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0"/>
          <a:lstStyle/>
          <a:p>
            <a:pPr>
              <a:defRPr sz="1200"/>
            </a:pPr>
            <a:r>
              <a:rPr lang="en-US" sz="1200" baseline="0" dirty="0"/>
              <a:t>Out Of State</a:t>
            </a:r>
          </a:p>
        </c:rich>
      </c:tx>
      <c:layout>
        <c:manualLayout>
          <c:xMode val="edge"/>
          <c:yMode val="edge"/>
          <c:x val="0.32567754150532002"/>
          <c:y val="1.21850106262614E-2"/>
        </c:manualLayout>
      </c:layout>
      <c:overlay val="1"/>
    </c:title>
    <c:autoTitleDeleted val="0"/>
    <c:plotArea>
      <c:layout>
        <c:manualLayout>
          <c:layoutTarget val="inner"/>
          <c:xMode val="edge"/>
          <c:yMode val="edge"/>
          <c:x val="0.19568533100029162"/>
          <c:y val="8.6648348451156501E-2"/>
          <c:w val="0.76240813648293959"/>
          <c:h val="0.671279182384526"/>
        </c:manualLayout>
      </c:layout>
      <c:barChart>
        <c:barDir val="col"/>
        <c:grouping val="clustered"/>
        <c:varyColors val="0"/>
        <c:ser>
          <c:idx val="0"/>
          <c:order val="0"/>
          <c:tx>
            <c:strRef>
              <c:f>Sheet1!$B$1</c:f>
              <c:strCache>
                <c:ptCount val="1"/>
                <c:pt idx="0">
                  <c:v>Competition</c:v>
                </c:pt>
              </c:strCache>
            </c:strRef>
          </c:tx>
          <c:spPr>
            <a:solidFill>
              <a:schemeClr val="accent5">
                <a:lumMod val="60000"/>
                <a:lumOff val="40000"/>
              </a:schemeClr>
            </a:solidFill>
          </c:spPr>
          <c:invertIfNegative val="0"/>
          <c:dPt>
            <c:idx val="0"/>
            <c:invertIfNegative val="0"/>
            <c:bubble3D val="0"/>
            <c:spPr>
              <a:solidFill>
                <a:schemeClr val="accent3">
                  <a:lumMod val="60000"/>
                  <a:lumOff val="40000"/>
                </a:schemeClr>
              </a:solidFill>
            </c:spPr>
            <c:extLst>
              <c:ext xmlns:c16="http://schemas.microsoft.com/office/drawing/2014/chart" uri="{C3380CC4-5D6E-409C-BE32-E72D297353CC}">
                <c16:uniqueId val="{00000009-AD92-E04F-81E8-CDDEBE4D1EEC}"/>
              </c:ext>
            </c:extLst>
          </c:dPt>
          <c:dPt>
            <c:idx val="1"/>
            <c:invertIfNegative val="0"/>
            <c:bubble3D val="0"/>
            <c:spPr>
              <a:solidFill>
                <a:schemeClr val="accent3">
                  <a:lumMod val="60000"/>
                  <a:lumOff val="40000"/>
                </a:schemeClr>
              </a:solidFill>
            </c:spPr>
            <c:extLst>
              <c:ext xmlns:c16="http://schemas.microsoft.com/office/drawing/2014/chart" uri="{C3380CC4-5D6E-409C-BE32-E72D297353CC}">
                <c16:uniqueId val="{0000000D-10E0-47AB-9E50-849A008B0CA9}"/>
              </c:ext>
            </c:extLst>
          </c:dPt>
          <c:dPt>
            <c:idx val="2"/>
            <c:invertIfNegative val="0"/>
            <c:bubble3D val="0"/>
            <c:spPr>
              <a:solidFill>
                <a:schemeClr val="accent3">
                  <a:lumMod val="60000"/>
                  <a:lumOff val="40000"/>
                </a:schemeClr>
              </a:solidFill>
            </c:spPr>
            <c:extLst>
              <c:ext xmlns:c16="http://schemas.microsoft.com/office/drawing/2014/chart" uri="{C3380CC4-5D6E-409C-BE32-E72D297353CC}">
                <c16:uniqueId val="{00000008-AD92-E04F-81E8-CDDEBE4D1EEC}"/>
              </c:ext>
            </c:extLst>
          </c:dPt>
          <c:dPt>
            <c:idx val="3"/>
            <c:invertIfNegative val="0"/>
            <c:bubble3D val="0"/>
            <c:spPr>
              <a:solidFill>
                <a:schemeClr val="accent3">
                  <a:lumMod val="60000"/>
                  <a:lumOff val="40000"/>
                </a:schemeClr>
              </a:solidFill>
            </c:spPr>
            <c:extLst>
              <c:ext xmlns:c16="http://schemas.microsoft.com/office/drawing/2014/chart" uri="{C3380CC4-5D6E-409C-BE32-E72D297353CC}">
                <c16:uniqueId val="{0000000F-10E0-47AB-9E50-849A008B0CA9}"/>
              </c:ext>
            </c:extLst>
          </c:dPt>
          <c:dPt>
            <c:idx val="4"/>
            <c:invertIfNegative val="0"/>
            <c:bubble3D val="0"/>
            <c:spPr>
              <a:solidFill>
                <a:schemeClr val="accent3">
                  <a:lumMod val="60000"/>
                  <a:lumOff val="40000"/>
                </a:schemeClr>
              </a:solidFill>
            </c:spPr>
            <c:extLst>
              <c:ext xmlns:c16="http://schemas.microsoft.com/office/drawing/2014/chart" uri="{C3380CC4-5D6E-409C-BE32-E72D297353CC}">
                <c16:uniqueId val="{00000008-9E27-4520-9986-2C950B9D009B}"/>
              </c:ext>
            </c:extLst>
          </c:dPt>
          <c:dPt>
            <c:idx val="5"/>
            <c:invertIfNegative val="0"/>
            <c:bubble3D val="0"/>
            <c:spPr>
              <a:solidFill>
                <a:schemeClr val="accent3">
                  <a:lumMod val="60000"/>
                  <a:lumOff val="40000"/>
                </a:schemeClr>
              </a:solidFill>
            </c:spPr>
            <c:extLst>
              <c:ext xmlns:c16="http://schemas.microsoft.com/office/drawing/2014/chart" uri="{C3380CC4-5D6E-409C-BE32-E72D297353CC}">
                <c16:uniqueId val="{00000009-9E27-4520-9986-2C950B9D009B}"/>
              </c:ext>
            </c:extLst>
          </c:dPt>
          <c:dPt>
            <c:idx val="6"/>
            <c:invertIfNegative val="0"/>
            <c:bubble3D val="0"/>
            <c:spPr>
              <a:solidFill>
                <a:schemeClr val="accent3">
                  <a:lumMod val="60000"/>
                  <a:lumOff val="40000"/>
                </a:schemeClr>
              </a:solidFill>
            </c:spPr>
            <c:extLst>
              <c:ext xmlns:c16="http://schemas.microsoft.com/office/drawing/2014/chart" uri="{C3380CC4-5D6E-409C-BE32-E72D297353CC}">
                <c16:uniqueId val="{0000000A-AD92-E04F-81E8-CDDEBE4D1EEC}"/>
              </c:ext>
            </c:extLst>
          </c:dPt>
          <c:dPt>
            <c:idx val="8"/>
            <c:invertIfNegative val="0"/>
            <c:bubble3D val="0"/>
            <c:spPr>
              <a:solidFill>
                <a:schemeClr val="accent2">
                  <a:lumMod val="60000"/>
                  <a:lumOff val="40000"/>
                </a:schemeClr>
              </a:solidFill>
            </c:spPr>
            <c:extLst>
              <c:ext xmlns:c16="http://schemas.microsoft.com/office/drawing/2014/chart" uri="{C3380CC4-5D6E-409C-BE32-E72D297353CC}">
                <c16:uniqueId val="{0000000B-AD92-E04F-81E8-CDDEBE4D1EEC}"/>
              </c:ext>
            </c:extLst>
          </c:dPt>
          <c:dPt>
            <c:idx val="9"/>
            <c:invertIfNegative val="0"/>
            <c:bubble3D val="0"/>
            <c:spPr>
              <a:solidFill>
                <a:schemeClr val="accent2">
                  <a:lumMod val="60000"/>
                  <a:lumOff val="40000"/>
                </a:schemeClr>
              </a:solidFill>
            </c:spPr>
            <c:extLst>
              <c:ext xmlns:c16="http://schemas.microsoft.com/office/drawing/2014/chart" uri="{C3380CC4-5D6E-409C-BE32-E72D297353CC}">
                <c16:uniqueId val="{0000000C-AD92-E04F-81E8-CDDEBE4D1EEC}"/>
              </c:ext>
            </c:extLst>
          </c:dPt>
          <c:dPt>
            <c:idx val="10"/>
            <c:invertIfNegative val="0"/>
            <c:bubble3D val="0"/>
            <c:spPr>
              <a:solidFill>
                <a:schemeClr val="accent2">
                  <a:lumMod val="60000"/>
                  <a:lumOff val="40000"/>
                </a:schemeClr>
              </a:solidFill>
            </c:spPr>
            <c:extLst>
              <c:ext xmlns:c16="http://schemas.microsoft.com/office/drawing/2014/chart" uri="{C3380CC4-5D6E-409C-BE32-E72D297353CC}">
                <c16:uniqueId val="{0000000D-AD92-E04F-81E8-CDDEBE4D1EEC}"/>
              </c:ext>
            </c:extLst>
          </c:dPt>
          <c:dLbls>
            <c:numFmt formatCode="&quot;$&quot;#,##0.0" sourceLinked="0"/>
            <c:spPr>
              <a:noFill/>
              <a:ln>
                <a:noFill/>
              </a:ln>
              <a:effectLst/>
            </c:spPr>
            <c:txPr>
              <a:bodyPr rot="-5400000" vert="horz"/>
              <a:lstStyle/>
              <a:p>
                <a:pPr>
                  <a:defRPr sz="10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LSU HC</c:v>
                </c:pt>
                <c:pt idx="1">
                  <c:v>MUSC</c:v>
                </c:pt>
                <c:pt idx="2">
                  <c:v>NEB MC</c:v>
                </c:pt>
                <c:pt idx="3">
                  <c:v>OUHSC</c:v>
                </c:pt>
                <c:pt idx="4">
                  <c:v>TTHSC</c:v>
                </c:pt>
                <c:pt idx="5">
                  <c:v>UAMS</c:v>
                </c:pt>
                <c:pt idx="6">
                  <c:v>UTHSC SA</c:v>
                </c:pt>
                <c:pt idx="8">
                  <c:v>Oregon HSC</c:v>
                </c:pt>
                <c:pt idx="9">
                  <c:v>UMD HSC</c:v>
                </c:pt>
                <c:pt idx="10">
                  <c:v>UTHSC Houston</c:v>
                </c:pt>
                <c:pt idx="12">
                  <c:v>ETSU</c:v>
                </c:pt>
                <c:pt idx="13">
                  <c:v>UAMS</c:v>
                </c:pt>
                <c:pt idx="14">
                  <c:v>UMiss MC</c:v>
                </c:pt>
                <c:pt idx="15">
                  <c:v>Vanderbilt</c:v>
                </c:pt>
              </c:strCache>
            </c:strRef>
          </c:cat>
          <c:val>
            <c:numRef>
              <c:f>Sheet1!$B$2:$B$17</c:f>
              <c:numCache>
                <c:formatCode>#,##0</c:formatCode>
                <c:ptCount val="16"/>
                <c:pt idx="0">
                  <c:v>59553</c:v>
                </c:pt>
                <c:pt idx="1">
                  <c:v>87150</c:v>
                </c:pt>
                <c:pt idx="2">
                  <c:v>55774</c:v>
                </c:pt>
                <c:pt idx="3">
                  <c:v>59317</c:v>
                </c:pt>
                <c:pt idx="4">
                  <c:v>29170</c:v>
                </c:pt>
                <c:pt idx="5">
                  <c:v>65180</c:v>
                </c:pt>
                <c:pt idx="6">
                  <c:v>30005</c:v>
                </c:pt>
                <c:pt idx="8">
                  <c:v>33422</c:v>
                </c:pt>
                <c:pt idx="9">
                  <c:v>33452</c:v>
                </c:pt>
                <c:pt idx="10">
                  <c:v>26125</c:v>
                </c:pt>
                <c:pt idx="12">
                  <c:v>66921</c:v>
                </c:pt>
                <c:pt idx="13">
                  <c:v>65180</c:v>
                </c:pt>
                <c:pt idx="14">
                  <c:v>73460</c:v>
                </c:pt>
                <c:pt idx="15">
                  <c:v>58249</c:v>
                </c:pt>
              </c:numCache>
            </c:numRef>
          </c:val>
          <c:extLst>
            <c:ext xmlns:c16="http://schemas.microsoft.com/office/drawing/2014/chart" uri="{C3380CC4-5D6E-409C-BE32-E72D297353CC}">
              <c16:uniqueId val="{0000000A-40A6-B84B-8016-9BD7BD5DBE63}"/>
            </c:ext>
          </c:extLst>
        </c:ser>
        <c:dLbls>
          <c:showLegendKey val="0"/>
          <c:showVal val="0"/>
          <c:showCatName val="0"/>
          <c:showSerName val="0"/>
          <c:showPercent val="0"/>
          <c:showBubbleSize val="0"/>
        </c:dLbls>
        <c:gapWidth val="150"/>
        <c:axId val="2137685352"/>
        <c:axId val="2137688376"/>
      </c:barChart>
      <c:lineChart>
        <c:grouping val="standard"/>
        <c:varyColors val="0"/>
        <c:ser>
          <c:idx val="1"/>
          <c:order val="1"/>
          <c:tx>
            <c:strRef>
              <c:f>Sheet1!$C$1</c:f>
              <c:strCache>
                <c:ptCount val="1"/>
                <c:pt idx="0">
                  <c:v>UTHSC</c:v>
                </c:pt>
              </c:strCache>
            </c:strRef>
          </c:tx>
          <c:spPr>
            <a:ln>
              <a:solidFill>
                <a:schemeClr val="accent4"/>
              </a:solidFill>
            </a:ln>
          </c:spPr>
          <c:marker>
            <c:symbol val="none"/>
          </c:marker>
          <c:cat>
            <c:strRef>
              <c:f>Sheet1!$A$2:$A$17</c:f>
              <c:strCache>
                <c:ptCount val="16"/>
                <c:pt idx="0">
                  <c:v>LSU HC</c:v>
                </c:pt>
                <c:pt idx="1">
                  <c:v>MUSC</c:v>
                </c:pt>
                <c:pt idx="2">
                  <c:v>NEB MC</c:v>
                </c:pt>
                <c:pt idx="3">
                  <c:v>OUHSC</c:v>
                </c:pt>
                <c:pt idx="4">
                  <c:v>TTHSC</c:v>
                </c:pt>
                <c:pt idx="5">
                  <c:v>UAMS</c:v>
                </c:pt>
                <c:pt idx="6">
                  <c:v>UTHSC SA</c:v>
                </c:pt>
                <c:pt idx="8">
                  <c:v>Oregon HSC</c:v>
                </c:pt>
                <c:pt idx="9">
                  <c:v>UMD HSC</c:v>
                </c:pt>
                <c:pt idx="10">
                  <c:v>UTHSC Houston</c:v>
                </c:pt>
                <c:pt idx="12">
                  <c:v>ETSU</c:v>
                </c:pt>
                <c:pt idx="13">
                  <c:v>UAMS</c:v>
                </c:pt>
                <c:pt idx="14">
                  <c:v>UMiss MC</c:v>
                </c:pt>
                <c:pt idx="15">
                  <c:v>Vanderbilt</c:v>
                </c:pt>
              </c:strCache>
            </c:strRef>
          </c:cat>
          <c:val>
            <c:numRef>
              <c:f>Sheet1!$C$2:$C$17</c:f>
              <c:numCache>
                <c:formatCode>#,##0</c:formatCode>
                <c:ptCount val="16"/>
                <c:pt idx="0">
                  <c:v>67658</c:v>
                </c:pt>
                <c:pt idx="1">
                  <c:v>67658</c:v>
                </c:pt>
                <c:pt idx="2">
                  <c:v>67658</c:v>
                </c:pt>
                <c:pt idx="3">
                  <c:v>67658</c:v>
                </c:pt>
                <c:pt idx="4">
                  <c:v>67658</c:v>
                </c:pt>
                <c:pt idx="5">
                  <c:v>67658</c:v>
                </c:pt>
                <c:pt idx="6">
                  <c:v>67658</c:v>
                </c:pt>
                <c:pt idx="7">
                  <c:v>67658</c:v>
                </c:pt>
                <c:pt idx="8">
                  <c:v>67658</c:v>
                </c:pt>
                <c:pt idx="9">
                  <c:v>67658</c:v>
                </c:pt>
                <c:pt idx="10">
                  <c:v>67658</c:v>
                </c:pt>
                <c:pt idx="11">
                  <c:v>67658</c:v>
                </c:pt>
                <c:pt idx="12">
                  <c:v>67658</c:v>
                </c:pt>
                <c:pt idx="13">
                  <c:v>67658</c:v>
                </c:pt>
                <c:pt idx="14">
                  <c:v>67658</c:v>
                </c:pt>
                <c:pt idx="15">
                  <c:v>67658</c:v>
                </c:pt>
              </c:numCache>
            </c:numRef>
          </c:val>
          <c:smooth val="0"/>
          <c:extLst>
            <c:ext xmlns:c16="http://schemas.microsoft.com/office/drawing/2014/chart" uri="{C3380CC4-5D6E-409C-BE32-E72D297353CC}">
              <c16:uniqueId val="{0000000B-40A6-B84B-8016-9BD7BD5DBE63}"/>
            </c:ext>
          </c:extLst>
        </c:ser>
        <c:ser>
          <c:idx val="2"/>
          <c:order val="2"/>
          <c:tx>
            <c:strRef>
              <c:f>Sheet1!$D$1</c:f>
              <c:strCache>
                <c:ptCount val="1"/>
                <c:pt idx="0">
                  <c:v>Peer Group </c:v>
                </c:pt>
              </c:strCache>
            </c:strRef>
          </c:tx>
          <c:spPr>
            <a:ln>
              <a:solidFill>
                <a:schemeClr val="accent3">
                  <a:lumMod val="60000"/>
                  <a:lumOff val="40000"/>
                </a:schemeClr>
              </a:solidFill>
            </a:ln>
          </c:spPr>
          <c:marker>
            <c:symbol val="none"/>
          </c:marker>
          <c:cat>
            <c:strRef>
              <c:f>Sheet1!$A$2:$A$17</c:f>
              <c:strCache>
                <c:ptCount val="16"/>
                <c:pt idx="0">
                  <c:v>LSU HC</c:v>
                </c:pt>
                <c:pt idx="1">
                  <c:v>MUSC</c:v>
                </c:pt>
                <c:pt idx="2">
                  <c:v>NEB MC</c:v>
                </c:pt>
                <c:pt idx="3">
                  <c:v>OUHSC</c:v>
                </c:pt>
                <c:pt idx="4">
                  <c:v>TTHSC</c:v>
                </c:pt>
                <c:pt idx="5">
                  <c:v>UAMS</c:v>
                </c:pt>
                <c:pt idx="6">
                  <c:v>UTHSC SA</c:v>
                </c:pt>
                <c:pt idx="8">
                  <c:v>Oregon HSC</c:v>
                </c:pt>
                <c:pt idx="9">
                  <c:v>UMD HSC</c:v>
                </c:pt>
                <c:pt idx="10">
                  <c:v>UTHSC Houston</c:v>
                </c:pt>
                <c:pt idx="12">
                  <c:v>ETSU</c:v>
                </c:pt>
                <c:pt idx="13">
                  <c:v>UAMS</c:v>
                </c:pt>
                <c:pt idx="14">
                  <c:v>UMiss MC</c:v>
                </c:pt>
                <c:pt idx="15">
                  <c:v>Vanderbilt</c:v>
                </c:pt>
              </c:strCache>
            </c:strRef>
          </c:cat>
          <c:val>
            <c:numRef>
              <c:f>Sheet1!$D$2:$D$17</c:f>
              <c:numCache>
                <c:formatCode>General</c:formatCode>
                <c:ptCount val="16"/>
              </c:numCache>
            </c:numRef>
          </c:val>
          <c:smooth val="0"/>
          <c:extLst>
            <c:ext xmlns:c16="http://schemas.microsoft.com/office/drawing/2014/chart" uri="{C3380CC4-5D6E-409C-BE32-E72D297353CC}">
              <c16:uniqueId val="{0000000E-C9F0-4286-8C6B-D9DF1398FCAC}"/>
            </c:ext>
          </c:extLst>
        </c:ser>
        <c:ser>
          <c:idx val="3"/>
          <c:order val="3"/>
          <c:tx>
            <c:strRef>
              <c:f>Sheet1!$E$1</c:f>
              <c:strCache>
                <c:ptCount val="1"/>
                <c:pt idx="0">
                  <c:v>Aspirational Institution</c:v>
                </c:pt>
              </c:strCache>
            </c:strRef>
          </c:tx>
          <c:spPr>
            <a:ln>
              <a:solidFill>
                <a:schemeClr val="accent2">
                  <a:lumMod val="60000"/>
                  <a:lumOff val="40000"/>
                </a:schemeClr>
              </a:solidFill>
            </a:ln>
          </c:spPr>
          <c:marker>
            <c:symbol val="none"/>
          </c:marker>
          <c:cat>
            <c:strRef>
              <c:f>Sheet1!$A$2:$A$17</c:f>
              <c:strCache>
                <c:ptCount val="16"/>
                <c:pt idx="0">
                  <c:v>LSU HC</c:v>
                </c:pt>
                <c:pt idx="1">
                  <c:v>MUSC</c:v>
                </c:pt>
                <c:pt idx="2">
                  <c:v>NEB MC</c:v>
                </c:pt>
                <c:pt idx="3">
                  <c:v>OUHSC</c:v>
                </c:pt>
                <c:pt idx="4">
                  <c:v>TTHSC</c:v>
                </c:pt>
                <c:pt idx="5">
                  <c:v>UAMS</c:v>
                </c:pt>
                <c:pt idx="6">
                  <c:v>UTHSC SA</c:v>
                </c:pt>
                <c:pt idx="8">
                  <c:v>Oregon HSC</c:v>
                </c:pt>
                <c:pt idx="9">
                  <c:v>UMD HSC</c:v>
                </c:pt>
                <c:pt idx="10">
                  <c:v>UTHSC Houston</c:v>
                </c:pt>
                <c:pt idx="12">
                  <c:v>ETSU</c:v>
                </c:pt>
                <c:pt idx="13">
                  <c:v>UAMS</c:v>
                </c:pt>
                <c:pt idx="14">
                  <c:v>UMiss MC</c:v>
                </c:pt>
                <c:pt idx="15">
                  <c:v>Vanderbilt</c:v>
                </c:pt>
              </c:strCache>
            </c:strRef>
          </c:cat>
          <c:val>
            <c:numRef>
              <c:f>Sheet1!$E$2:$E$17</c:f>
              <c:numCache>
                <c:formatCode>General</c:formatCode>
                <c:ptCount val="16"/>
              </c:numCache>
            </c:numRef>
          </c:val>
          <c:smooth val="0"/>
          <c:extLst>
            <c:ext xmlns:c16="http://schemas.microsoft.com/office/drawing/2014/chart" uri="{C3380CC4-5D6E-409C-BE32-E72D297353CC}">
              <c16:uniqueId val="{0000000F-C9F0-4286-8C6B-D9DF1398FCAC}"/>
            </c:ext>
          </c:extLst>
        </c:ser>
        <c:dLbls>
          <c:showLegendKey val="0"/>
          <c:showVal val="0"/>
          <c:showCatName val="0"/>
          <c:showSerName val="0"/>
          <c:showPercent val="0"/>
          <c:showBubbleSize val="0"/>
        </c:dLbls>
        <c:marker val="1"/>
        <c:smooth val="0"/>
        <c:axId val="2137685352"/>
        <c:axId val="2137688376"/>
      </c:lineChart>
      <c:catAx>
        <c:axId val="2137685352"/>
        <c:scaling>
          <c:orientation val="minMax"/>
        </c:scaling>
        <c:delete val="0"/>
        <c:axPos val="b"/>
        <c:numFmt formatCode="General" sourceLinked="0"/>
        <c:majorTickMark val="out"/>
        <c:minorTickMark val="none"/>
        <c:tickLblPos val="nextTo"/>
        <c:txPr>
          <a:bodyPr rot="-5400000" vert="horz" anchor="b" anchorCtr="0"/>
          <a:lstStyle/>
          <a:p>
            <a:pPr>
              <a:defRPr sz="900"/>
            </a:pPr>
            <a:endParaRPr lang="en-US"/>
          </a:p>
        </c:txPr>
        <c:crossAx val="2137688376"/>
        <c:crosses val="autoZero"/>
        <c:auto val="1"/>
        <c:lblAlgn val="ctr"/>
        <c:lblOffset val="100"/>
        <c:noMultiLvlLbl val="0"/>
      </c:catAx>
      <c:valAx>
        <c:axId val="2137688376"/>
        <c:scaling>
          <c:orientation val="minMax"/>
          <c:max val="90000"/>
          <c:min val="0"/>
        </c:scaling>
        <c:delete val="0"/>
        <c:axPos val="l"/>
        <c:majorGridlines/>
        <c:numFmt formatCode="&quot;$&quot;#,##0" sourceLinked="0"/>
        <c:majorTickMark val="out"/>
        <c:minorTickMark val="none"/>
        <c:tickLblPos val="nextTo"/>
        <c:txPr>
          <a:bodyPr/>
          <a:lstStyle/>
          <a:p>
            <a:pPr>
              <a:defRPr sz="1100"/>
            </a:pPr>
            <a:endParaRPr lang="en-US"/>
          </a:p>
        </c:txPr>
        <c:crossAx val="2137685352"/>
        <c:crosses val="autoZero"/>
        <c:crossBetween val="between"/>
        <c:dispUnits>
          <c:builtInUnit val="thousands"/>
          <c:dispUnitsLbl>
            <c:txPr>
              <a:bodyPr/>
              <a:lstStyle/>
              <a:p>
                <a:pPr>
                  <a:defRPr sz="1100"/>
                </a:pPr>
                <a:endParaRPr lang="en-US"/>
              </a:p>
            </c:txPr>
          </c:dispUnitsLbl>
        </c:dispUnits>
      </c:valAx>
      <c:spPr>
        <a:ln>
          <a:solidFill>
            <a:schemeClr val="accent1"/>
          </a:solidFill>
        </a:ln>
      </c:spPr>
    </c:plotArea>
    <c:legend>
      <c:legendPos val="l"/>
      <c:layout>
        <c:manualLayout>
          <c:xMode val="edge"/>
          <c:yMode val="edge"/>
          <c:x val="0"/>
          <c:y val="0.26470428696412951"/>
          <c:w val="0.12819177116749295"/>
          <c:h val="0.54887576552930883"/>
        </c:manualLayout>
      </c:layout>
      <c:overlay val="0"/>
      <c:txPr>
        <a:bodyPr/>
        <a:lstStyle/>
        <a:p>
          <a:pPr>
            <a:defRPr sz="1000"/>
          </a:pPr>
          <a:endParaRPr lang="en-US"/>
        </a:p>
      </c:txPr>
    </c:legend>
    <c:plotVisOnly val="1"/>
    <c:dispBlanksAs val="gap"/>
    <c:showDLblsOverMax val="0"/>
  </c:chart>
  <c:spPr>
    <a:ln w="31750">
      <a:solidFill>
        <a:schemeClr val="accent1"/>
      </a:solidFill>
    </a:ln>
  </c:spPr>
  <c:txPr>
    <a:bodyPr/>
    <a:lstStyle/>
    <a:p>
      <a:pPr>
        <a:defRPr sz="1800"/>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0"/>
          <a:lstStyle/>
          <a:p>
            <a:pPr algn="ctr">
              <a:defRPr sz="1200"/>
            </a:pPr>
            <a:r>
              <a:rPr lang="en-US" sz="1200" dirty="0"/>
              <a:t>In</a:t>
            </a:r>
            <a:r>
              <a:rPr lang="en-US" sz="1200" baseline="0" dirty="0"/>
              <a:t> –State</a:t>
            </a:r>
          </a:p>
        </c:rich>
      </c:tx>
      <c:layout>
        <c:manualLayout>
          <c:xMode val="edge"/>
          <c:yMode val="edge"/>
          <c:x val="0.35128441317221598"/>
          <c:y val="2.1555959351234898E-2"/>
        </c:manualLayout>
      </c:layout>
      <c:overlay val="1"/>
    </c:title>
    <c:autoTitleDeleted val="0"/>
    <c:plotArea>
      <c:layout>
        <c:manualLayout>
          <c:layoutTarget val="inner"/>
          <c:xMode val="edge"/>
          <c:yMode val="edge"/>
          <c:x val="0.19142861302897399"/>
          <c:y val="0.106575988797091"/>
          <c:w val="0.75614125278066002"/>
          <c:h val="0.68374052695166199"/>
        </c:manualLayout>
      </c:layout>
      <c:barChart>
        <c:barDir val="col"/>
        <c:grouping val="clustered"/>
        <c:varyColors val="0"/>
        <c:ser>
          <c:idx val="0"/>
          <c:order val="0"/>
          <c:tx>
            <c:strRef>
              <c:f>Sheet1!$B$1</c:f>
              <c:strCache>
                <c:ptCount val="1"/>
                <c:pt idx="0">
                  <c:v>Competition</c:v>
                </c:pt>
              </c:strCache>
            </c:strRef>
          </c:tx>
          <c:spPr>
            <a:solidFill>
              <a:schemeClr val="accent5">
                <a:lumMod val="60000"/>
                <a:lumOff val="40000"/>
              </a:schemeClr>
            </a:solidFill>
          </c:spPr>
          <c:invertIfNegative val="0"/>
          <c:dPt>
            <c:idx val="0"/>
            <c:invertIfNegative val="0"/>
            <c:bubble3D val="0"/>
            <c:spPr>
              <a:solidFill>
                <a:schemeClr val="accent3">
                  <a:lumMod val="60000"/>
                  <a:lumOff val="40000"/>
                </a:schemeClr>
              </a:solidFill>
            </c:spPr>
            <c:extLst>
              <c:ext xmlns:c16="http://schemas.microsoft.com/office/drawing/2014/chart" uri="{C3380CC4-5D6E-409C-BE32-E72D297353CC}">
                <c16:uniqueId val="{00000008-B50B-4CAD-976F-73FCC4658176}"/>
              </c:ext>
            </c:extLst>
          </c:dPt>
          <c:dPt>
            <c:idx val="1"/>
            <c:invertIfNegative val="0"/>
            <c:bubble3D val="0"/>
            <c:spPr>
              <a:solidFill>
                <a:schemeClr val="accent3">
                  <a:lumMod val="60000"/>
                  <a:lumOff val="40000"/>
                </a:schemeClr>
              </a:solidFill>
            </c:spPr>
            <c:extLst>
              <c:ext xmlns:c16="http://schemas.microsoft.com/office/drawing/2014/chart" uri="{C3380CC4-5D6E-409C-BE32-E72D297353CC}">
                <c16:uniqueId val="{00000009-B50B-4CAD-976F-73FCC4658176}"/>
              </c:ext>
            </c:extLst>
          </c:dPt>
          <c:dPt>
            <c:idx val="2"/>
            <c:invertIfNegative val="0"/>
            <c:bubble3D val="0"/>
            <c:spPr>
              <a:solidFill>
                <a:schemeClr val="accent3">
                  <a:lumMod val="60000"/>
                  <a:lumOff val="40000"/>
                </a:schemeClr>
              </a:solidFill>
            </c:spPr>
            <c:extLst>
              <c:ext xmlns:c16="http://schemas.microsoft.com/office/drawing/2014/chart" uri="{C3380CC4-5D6E-409C-BE32-E72D297353CC}">
                <c16:uniqueId val="{0000000C-B50B-4CAD-976F-73FCC4658176}"/>
              </c:ext>
            </c:extLst>
          </c:dPt>
          <c:dPt>
            <c:idx val="3"/>
            <c:invertIfNegative val="0"/>
            <c:bubble3D val="0"/>
            <c:spPr>
              <a:solidFill>
                <a:schemeClr val="accent3">
                  <a:lumMod val="60000"/>
                  <a:lumOff val="40000"/>
                </a:schemeClr>
              </a:solidFill>
            </c:spPr>
            <c:extLst>
              <c:ext xmlns:c16="http://schemas.microsoft.com/office/drawing/2014/chart" uri="{C3380CC4-5D6E-409C-BE32-E72D297353CC}">
                <c16:uniqueId val="{0000000A-B50B-4CAD-976F-73FCC4658176}"/>
              </c:ext>
            </c:extLst>
          </c:dPt>
          <c:dPt>
            <c:idx val="4"/>
            <c:invertIfNegative val="0"/>
            <c:bubble3D val="0"/>
            <c:spPr>
              <a:solidFill>
                <a:schemeClr val="accent3">
                  <a:lumMod val="60000"/>
                  <a:lumOff val="40000"/>
                </a:schemeClr>
              </a:solidFill>
            </c:spPr>
            <c:extLst>
              <c:ext xmlns:c16="http://schemas.microsoft.com/office/drawing/2014/chart" uri="{C3380CC4-5D6E-409C-BE32-E72D297353CC}">
                <c16:uniqueId val="{00000001-B50B-4CAD-976F-73FCC4658176}"/>
              </c:ext>
            </c:extLst>
          </c:dPt>
          <c:dPt>
            <c:idx val="5"/>
            <c:invertIfNegative val="0"/>
            <c:bubble3D val="0"/>
            <c:spPr>
              <a:solidFill>
                <a:schemeClr val="accent3">
                  <a:lumMod val="60000"/>
                  <a:lumOff val="40000"/>
                </a:schemeClr>
              </a:solidFill>
            </c:spPr>
            <c:extLst>
              <c:ext xmlns:c16="http://schemas.microsoft.com/office/drawing/2014/chart" uri="{C3380CC4-5D6E-409C-BE32-E72D297353CC}">
                <c16:uniqueId val="{0000000B-B50B-4CAD-976F-73FCC4658176}"/>
              </c:ext>
            </c:extLst>
          </c:dPt>
          <c:dPt>
            <c:idx val="6"/>
            <c:invertIfNegative val="0"/>
            <c:bubble3D val="0"/>
            <c:spPr>
              <a:solidFill>
                <a:schemeClr val="accent3">
                  <a:lumMod val="60000"/>
                  <a:lumOff val="40000"/>
                </a:schemeClr>
              </a:solidFill>
            </c:spPr>
            <c:extLst>
              <c:ext xmlns:c16="http://schemas.microsoft.com/office/drawing/2014/chart" uri="{C3380CC4-5D6E-409C-BE32-E72D297353CC}">
                <c16:uniqueId val="{0000000E-7432-487C-92EB-9F06491E51DE}"/>
              </c:ext>
            </c:extLst>
          </c:dPt>
          <c:dPt>
            <c:idx val="7"/>
            <c:invertIfNegative val="0"/>
            <c:bubble3D val="0"/>
            <c:spPr>
              <a:solidFill>
                <a:schemeClr val="accent3">
                  <a:lumMod val="60000"/>
                  <a:lumOff val="40000"/>
                </a:schemeClr>
              </a:solidFill>
            </c:spPr>
            <c:extLst>
              <c:ext xmlns:c16="http://schemas.microsoft.com/office/drawing/2014/chart" uri="{C3380CC4-5D6E-409C-BE32-E72D297353CC}">
                <c16:uniqueId val="{00000014-3DFB-4DED-9E06-E8E2D70510B8}"/>
              </c:ext>
            </c:extLst>
          </c:dPt>
          <c:dPt>
            <c:idx val="8"/>
            <c:invertIfNegative val="0"/>
            <c:bubble3D val="0"/>
            <c:spPr>
              <a:solidFill>
                <a:schemeClr val="accent2">
                  <a:lumMod val="60000"/>
                  <a:lumOff val="40000"/>
                </a:schemeClr>
              </a:solidFill>
            </c:spPr>
            <c:extLst>
              <c:ext xmlns:c16="http://schemas.microsoft.com/office/drawing/2014/chart" uri="{C3380CC4-5D6E-409C-BE32-E72D297353CC}">
                <c16:uniqueId val="{00000010-52FF-304A-B30A-8AF86F8BAF68}"/>
              </c:ext>
            </c:extLst>
          </c:dPt>
          <c:dPt>
            <c:idx val="9"/>
            <c:invertIfNegative val="0"/>
            <c:bubble3D val="0"/>
            <c:spPr>
              <a:solidFill>
                <a:schemeClr val="accent2">
                  <a:lumMod val="60000"/>
                  <a:lumOff val="40000"/>
                </a:schemeClr>
              </a:solidFill>
            </c:spPr>
            <c:extLst>
              <c:ext xmlns:c16="http://schemas.microsoft.com/office/drawing/2014/chart" uri="{C3380CC4-5D6E-409C-BE32-E72D297353CC}">
                <c16:uniqueId val="{0000000E-52FF-304A-B30A-8AF86F8BAF68}"/>
              </c:ext>
            </c:extLst>
          </c:dPt>
          <c:dPt>
            <c:idx val="10"/>
            <c:invertIfNegative val="0"/>
            <c:bubble3D val="0"/>
            <c:spPr>
              <a:solidFill>
                <a:schemeClr val="accent2">
                  <a:lumMod val="60000"/>
                  <a:lumOff val="40000"/>
                </a:schemeClr>
              </a:solidFill>
            </c:spPr>
            <c:extLst>
              <c:ext xmlns:c16="http://schemas.microsoft.com/office/drawing/2014/chart" uri="{C3380CC4-5D6E-409C-BE32-E72D297353CC}">
                <c16:uniqueId val="{0000000F-52FF-304A-B30A-8AF86F8BAF68}"/>
              </c:ext>
            </c:extLst>
          </c:dPt>
          <c:dPt>
            <c:idx val="11"/>
            <c:invertIfNegative val="0"/>
            <c:bubble3D val="0"/>
            <c:spPr>
              <a:solidFill>
                <a:schemeClr val="accent2">
                  <a:lumMod val="60000"/>
                  <a:lumOff val="40000"/>
                </a:schemeClr>
              </a:solidFill>
            </c:spPr>
            <c:extLst>
              <c:ext xmlns:c16="http://schemas.microsoft.com/office/drawing/2014/chart" uri="{C3380CC4-5D6E-409C-BE32-E72D297353CC}">
                <c16:uniqueId val="{00000015-3DFB-4DED-9E06-E8E2D70510B8}"/>
              </c:ext>
            </c:extLst>
          </c:dPt>
          <c:dPt>
            <c:idx val="12"/>
            <c:invertIfNegative val="0"/>
            <c:bubble3D val="0"/>
            <c:extLst>
              <c:ext xmlns:c16="http://schemas.microsoft.com/office/drawing/2014/chart" uri="{C3380CC4-5D6E-409C-BE32-E72D297353CC}">
                <c16:uniqueId val="{00000016-3DFB-4DED-9E06-E8E2D70510B8}"/>
              </c:ext>
            </c:extLst>
          </c:dPt>
          <c:dLbls>
            <c:numFmt formatCode="&quot;$&quot;#,##0.0" sourceLinked="0"/>
            <c:spPr>
              <a:noFill/>
              <a:ln>
                <a:noFill/>
              </a:ln>
              <a:effectLst/>
            </c:spPr>
            <c:txPr>
              <a:bodyPr rot="-5400000" vert="horz"/>
              <a:lstStyle/>
              <a:p>
                <a:pPr>
                  <a:defRPr sz="10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LSU HSC</c:v>
                </c:pt>
                <c:pt idx="1">
                  <c:v>MUSC</c:v>
                </c:pt>
                <c:pt idx="2">
                  <c:v>NEB MC</c:v>
                </c:pt>
                <c:pt idx="3">
                  <c:v>OUHSC</c:v>
                </c:pt>
                <c:pt idx="4">
                  <c:v>TTHSC</c:v>
                </c:pt>
                <c:pt idx="5">
                  <c:v>UAMS</c:v>
                </c:pt>
                <c:pt idx="6">
                  <c:v>UTHSC SA</c:v>
                </c:pt>
                <c:pt idx="8">
                  <c:v>Oregon HSC</c:v>
                </c:pt>
                <c:pt idx="9">
                  <c:v>UMD HSC</c:v>
                </c:pt>
                <c:pt idx="10">
                  <c:v>UTHSC Houston</c:v>
                </c:pt>
                <c:pt idx="12">
                  <c:v>ETSU</c:v>
                </c:pt>
                <c:pt idx="13">
                  <c:v>UAB</c:v>
                </c:pt>
                <c:pt idx="14">
                  <c:v>UofM</c:v>
                </c:pt>
                <c:pt idx="15">
                  <c:v>USA</c:v>
                </c:pt>
                <c:pt idx="16">
                  <c:v>UTC</c:v>
                </c:pt>
                <c:pt idx="17">
                  <c:v>UTK</c:v>
                </c:pt>
                <c:pt idx="18">
                  <c:v>UTM</c:v>
                </c:pt>
              </c:strCache>
            </c:strRef>
          </c:cat>
          <c:val>
            <c:numRef>
              <c:f>Sheet1!$B$2:$B$20</c:f>
              <c:numCache>
                <c:formatCode>#,##0</c:formatCode>
                <c:ptCount val="19"/>
                <c:pt idx="0">
                  <c:v>5612</c:v>
                </c:pt>
                <c:pt idx="1">
                  <c:v>15622</c:v>
                </c:pt>
                <c:pt idx="2">
                  <c:v>8832</c:v>
                </c:pt>
                <c:pt idx="3">
                  <c:v>3830</c:v>
                </c:pt>
                <c:pt idx="4">
                  <c:v>4800</c:v>
                </c:pt>
                <c:pt idx="5">
                  <c:v>7200</c:v>
                </c:pt>
                <c:pt idx="6">
                  <c:v>5875</c:v>
                </c:pt>
                <c:pt idx="8">
                  <c:v>9480</c:v>
                </c:pt>
                <c:pt idx="9">
                  <c:v>9260</c:v>
                </c:pt>
                <c:pt idx="10">
                  <c:v>5328</c:v>
                </c:pt>
                <c:pt idx="12">
                  <c:v>7224</c:v>
                </c:pt>
                <c:pt idx="13">
                  <c:v>10104</c:v>
                </c:pt>
                <c:pt idx="14">
                  <c:v>8208</c:v>
                </c:pt>
                <c:pt idx="15">
                  <c:v>9072</c:v>
                </c:pt>
                <c:pt idx="16">
                  <c:v>7060</c:v>
                </c:pt>
                <c:pt idx="17">
                  <c:v>11332</c:v>
                </c:pt>
                <c:pt idx="18">
                  <c:v>8214</c:v>
                </c:pt>
              </c:numCache>
            </c:numRef>
          </c:val>
          <c:extLst>
            <c:ext xmlns:c16="http://schemas.microsoft.com/office/drawing/2014/chart" uri="{C3380CC4-5D6E-409C-BE32-E72D297353CC}">
              <c16:uniqueId val="{00000008-25C0-437D-854C-41A66A6956A6}"/>
            </c:ext>
          </c:extLst>
        </c:ser>
        <c:dLbls>
          <c:showLegendKey val="0"/>
          <c:showVal val="0"/>
          <c:showCatName val="0"/>
          <c:showSerName val="0"/>
          <c:showPercent val="0"/>
          <c:showBubbleSize val="0"/>
        </c:dLbls>
        <c:gapWidth val="150"/>
        <c:axId val="2119472552"/>
        <c:axId val="2119475720"/>
      </c:barChart>
      <c:lineChart>
        <c:grouping val="standard"/>
        <c:varyColors val="0"/>
        <c:ser>
          <c:idx val="1"/>
          <c:order val="1"/>
          <c:tx>
            <c:strRef>
              <c:f>Sheet1!$C$1</c:f>
              <c:strCache>
                <c:ptCount val="1"/>
                <c:pt idx="0">
                  <c:v>UTHSC</c:v>
                </c:pt>
              </c:strCache>
            </c:strRef>
          </c:tx>
          <c:spPr>
            <a:ln>
              <a:solidFill>
                <a:schemeClr val="accent4"/>
              </a:solidFill>
            </a:ln>
          </c:spPr>
          <c:marker>
            <c:symbol val="none"/>
          </c:marker>
          <c:cat>
            <c:strRef>
              <c:f>Sheet1!$A$2:$A$20</c:f>
              <c:strCache>
                <c:ptCount val="19"/>
                <c:pt idx="0">
                  <c:v>LSU HSC</c:v>
                </c:pt>
                <c:pt idx="1">
                  <c:v>MUSC</c:v>
                </c:pt>
                <c:pt idx="2">
                  <c:v>NEB MC</c:v>
                </c:pt>
                <c:pt idx="3">
                  <c:v>OUHSC</c:v>
                </c:pt>
                <c:pt idx="4">
                  <c:v>TTHSC</c:v>
                </c:pt>
                <c:pt idx="5">
                  <c:v>UAMS</c:v>
                </c:pt>
                <c:pt idx="6">
                  <c:v>UTHSC SA</c:v>
                </c:pt>
                <c:pt idx="8">
                  <c:v>Oregon HSC</c:v>
                </c:pt>
                <c:pt idx="9">
                  <c:v>UMD HSC</c:v>
                </c:pt>
                <c:pt idx="10">
                  <c:v>UTHSC Houston</c:v>
                </c:pt>
                <c:pt idx="12">
                  <c:v>ETSU</c:v>
                </c:pt>
                <c:pt idx="13">
                  <c:v>UAB</c:v>
                </c:pt>
                <c:pt idx="14">
                  <c:v>UofM</c:v>
                </c:pt>
                <c:pt idx="15">
                  <c:v>USA</c:v>
                </c:pt>
                <c:pt idx="16">
                  <c:v>UTC</c:v>
                </c:pt>
                <c:pt idx="17">
                  <c:v>UTK</c:v>
                </c:pt>
                <c:pt idx="18">
                  <c:v>UTM</c:v>
                </c:pt>
              </c:strCache>
            </c:strRef>
          </c:cat>
          <c:val>
            <c:numRef>
              <c:f>Sheet1!$C$2:$C$20</c:f>
              <c:numCache>
                <c:formatCode>#,##0</c:formatCode>
                <c:ptCount val="19"/>
                <c:pt idx="0">
                  <c:v>8470</c:v>
                </c:pt>
                <c:pt idx="1">
                  <c:v>8470</c:v>
                </c:pt>
                <c:pt idx="2">
                  <c:v>8470</c:v>
                </c:pt>
                <c:pt idx="3">
                  <c:v>8470</c:v>
                </c:pt>
                <c:pt idx="4">
                  <c:v>8470</c:v>
                </c:pt>
                <c:pt idx="5">
                  <c:v>8470</c:v>
                </c:pt>
                <c:pt idx="6">
                  <c:v>8470</c:v>
                </c:pt>
                <c:pt idx="7">
                  <c:v>8470</c:v>
                </c:pt>
                <c:pt idx="8">
                  <c:v>8470</c:v>
                </c:pt>
                <c:pt idx="9">
                  <c:v>8470</c:v>
                </c:pt>
                <c:pt idx="10">
                  <c:v>8470</c:v>
                </c:pt>
                <c:pt idx="11">
                  <c:v>8470</c:v>
                </c:pt>
                <c:pt idx="12">
                  <c:v>8470</c:v>
                </c:pt>
                <c:pt idx="13">
                  <c:v>8470</c:v>
                </c:pt>
                <c:pt idx="14">
                  <c:v>8470</c:v>
                </c:pt>
                <c:pt idx="15">
                  <c:v>8470</c:v>
                </c:pt>
                <c:pt idx="16">
                  <c:v>8470</c:v>
                </c:pt>
                <c:pt idx="17">
                  <c:v>8470</c:v>
                </c:pt>
                <c:pt idx="18">
                  <c:v>8470</c:v>
                </c:pt>
              </c:numCache>
            </c:numRef>
          </c:val>
          <c:smooth val="0"/>
          <c:extLst>
            <c:ext xmlns:c16="http://schemas.microsoft.com/office/drawing/2014/chart" uri="{C3380CC4-5D6E-409C-BE32-E72D297353CC}">
              <c16:uniqueId val="{00000009-25C0-437D-854C-41A66A6956A6}"/>
            </c:ext>
          </c:extLst>
        </c:ser>
        <c:ser>
          <c:idx val="2"/>
          <c:order val="2"/>
          <c:tx>
            <c:strRef>
              <c:f>Sheet1!$D$1</c:f>
              <c:strCache>
                <c:ptCount val="1"/>
                <c:pt idx="0">
                  <c:v>Peer Group</c:v>
                </c:pt>
              </c:strCache>
            </c:strRef>
          </c:tx>
          <c:spPr>
            <a:ln>
              <a:solidFill>
                <a:schemeClr val="accent3">
                  <a:lumMod val="60000"/>
                  <a:lumOff val="40000"/>
                </a:schemeClr>
              </a:solidFill>
            </a:ln>
          </c:spPr>
          <c:marker>
            <c:symbol val="none"/>
          </c:marker>
          <c:cat>
            <c:strRef>
              <c:f>Sheet1!$A$2:$A$20</c:f>
              <c:strCache>
                <c:ptCount val="19"/>
                <c:pt idx="0">
                  <c:v>LSU HSC</c:v>
                </c:pt>
                <c:pt idx="1">
                  <c:v>MUSC</c:v>
                </c:pt>
                <c:pt idx="2">
                  <c:v>NEB MC</c:v>
                </c:pt>
                <c:pt idx="3">
                  <c:v>OUHSC</c:v>
                </c:pt>
                <c:pt idx="4">
                  <c:v>TTHSC</c:v>
                </c:pt>
                <c:pt idx="5">
                  <c:v>UAMS</c:v>
                </c:pt>
                <c:pt idx="6">
                  <c:v>UTHSC SA</c:v>
                </c:pt>
                <c:pt idx="8">
                  <c:v>Oregon HSC</c:v>
                </c:pt>
                <c:pt idx="9">
                  <c:v>UMD HSC</c:v>
                </c:pt>
                <c:pt idx="10">
                  <c:v>UTHSC Houston</c:v>
                </c:pt>
                <c:pt idx="12">
                  <c:v>ETSU</c:v>
                </c:pt>
                <c:pt idx="13">
                  <c:v>UAB</c:v>
                </c:pt>
                <c:pt idx="14">
                  <c:v>UofM</c:v>
                </c:pt>
                <c:pt idx="15">
                  <c:v>USA</c:v>
                </c:pt>
                <c:pt idx="16">
                  <c:v>UTC</c:v>
                </c:pt>
                <c:pt idx="17">
                  <c:v>UTK</c:v>
                </c:pt>
                <c:pt idx="18">
                  <c:v>UTM</c:v>
                </c:pt>
              </c:strCache>
            </c:strRef>
          </c:cat>
          <c:val>
            <c:numRef>
              <c:f>Sheet1!$D$2:$D$20</c:f>
              <c:numCache>
                <c:formatCode>General</c:formatCode>
                <c:ptCount val="19"/>
              </c:numCache>
            </c:numRef>
          </c:val>
          <c:smooth val="0"/>
          <c:extLst>
            <c:ext xmlns:c16="http://schemas.microsoft.com/office/drawing/2014/chart" uri="{C3380CC4-5D6E-409C-BE32-E72D297353CC}">
              <c16:uniqueId val="{00000010-754F-41EB-889B-6B7C2DFBC257}"/>
            </c:ext>
          </c:extLst>
        </c:ser>
        <c:ser>
          <c:idx val="3"/>
          <c:order val="3"/>
          <c:tx>
            <c:strRef>
              <c:f>Sheet1!$E$1</c:f>
              <c:strCache>
                <c:ptCount val="1"/>
                <c:pt idx="0">
                  <c:v>Aspirational Institution</c:v>
                </c:pt>
              </c:strCache>
            </c:strRef>
          </c:tx>
          <c:spPr>
            <a:ln>
              <a:solidFill>
                <a:schemeClr val="accent2">
                  <a:lumMod val="60000"/>
                  <a:lumOff val="40000"/>
                </a:schemeClr>
              </a:solidFill>
            </a:ln>
          </c:spPr>
          <c:marker>
            <c:symbol val="none"/>
          </c:marker>
          <c:cat>
            <c:strRef>
              <c:f>Sheet1!$A$2:$A$20</c:f>
              <c:strCache>
                <c:ptCount val="19"/>
                <c:pt idx="0">
                  <c:v>LSU HSC</c:v>
                </c:pt>
                <c:pt idx="1">
                  <c:v>MUSC</c:v>
                </c:pt>
                <c:pt idx="2">
                  <c:v>NEB MC</c:v>
                </c:pt>
                <c:pt idx="3">
                  <c:v>OUHSC</c:v>
                </c:pt>
                <c:pt idx="4">
                  <c:v>TTHSC</c:v>
                </c:pt>
                <c:pt idx="5">
                  <c:v>UAMS</c:v>
                </c:pt>
                <c:pt idx="6">
                  <c:v>UTHSC SA</c:v>
                </c:pt>
                <c:pt idx="8">
                  <c:v>Oregon HSC</c:v>
                </c:pt>
                <c:pt idx="9">
                  <c:v>UMD HSC</c:v>
                </c:pt>
                <c:pt idx="10">
                  <c:v>UTHSC Houston</c:v>
                </c:pt>
                <c:pt idx="12">
                  <c:v>ETSU</c:v>
                </c:pt>
                <c:pt idx="13">
                  <c:v>UAB</c:v>
                </c:pt>
                <c:pt idx="14">
                  <c:v>UofM</c:v>
                </c:pt>
                <c:pt idx="15">
                  <c:v>USA</c:v>
                </c:pt>
                <c:pt idx="16">
                  <c:v>UTC</c:v>
                </c:pt>
                <c:pt idx="17">
                  <c:v>UTK</c:v>
                </c:pt>
                <c:pt idx="18">
                  <c:v>UTM</c:v>
                </c:pt>
              </c:strCache>
            </c:strRef>
          </c:cat>
          <c:val>
            <c:numRef>
              <c:f>Sheet1!$E$2:$E$20</c:f>
              <c:numCache>
                <c:formatCode>General</c:formatCode>
                <c:ptCount val="19"/>
              </c:numCache>
            </c:numRef>
          </c:val>
          <c:smooth val="0"/>
          <c:extLst>
            <c:ext xmlns:c16="http://schemas.microsoft.com/office/drawing/2014/chart" uri="{C3380CC4-5D6E-409C-BE32-E72D297353CC}">
              <c16:uniqueId val="{00000011-754F-41EB-889B-6B7C2DFBC257}"/>
            </c:ext>
          </c:extLst>
        </c:ser>
        <c:dLbls>
          <c:showLegendKey val="0"/>
          <c:showVal val="0"/>
          <c:showCatName val="0"/>
          <c:showSerName val="0"/>
          <c:showPercent val="0"/>
          <c:showBubbleSize val="0"/>
        </c:dLbls>
        <c:marker val="1"/>
        <c:smooth val="0"/>
        <c:axId val="2119472552"/>
        <c:axId val="2119475720"/>
      </c:lineChart>
      <c:catAx>
        <c:axId val="2119472552"/>
        <c:scaling>
          <c:orientation val="minMax"/>
        </c:scaling>
        <c:delete val="0"/>
        <c:axPos val="b"/>
        <c:numFmt formatCode="General" sourceLinked="0"/>
        <c:majorTickMark val="out"/>
        <c:minorTickMark val="none"/>
        <c:tickLblPos val="nextTo"/>
        <c:txPr>
          <a:bodyPr rot="-5400000" vert="horz" anchor="b" anchorCtr="0"/>
          <a:lstStyle/>
          <a:p>
            <a:pPr>
              <a:defRPr sz="900"/>
            </a:pPr>
            <a:endParaRPr lang="en-US"/>
          </a:p>
        </c:txPr>
        <c:crossAx val="2119475720"/>
        <c:crosses val="autoZero"/>
        <c:auto val="1"/>
        <c:lblAlgn val="ctr"/>
        <c:lblOffset val="100"/>
        <c:noMultiLvlLbl val="0"/>
      </c:catAx>
      <c:valAx>
        <c:axId val="2119475720"/>
        <c:scaling>
          <c:orientation val="minMax"/>
          <c:max val="20000"/>
          <c:min val="0"/>
        </c:scaling>
        <c:delete val="0"/>
        <c:axPos val="l"/>
        <c:majorGridlines/>
        <c:numFmt formatCode="&quot;$&quot;#,##0" sourceLinked="0"/>
        <c:majorTickMark val="out"/>
        <c:minorTickMark val="none"/>
        <c:tickLblPos val="nextTo"/>
        <c:txPr>
          <a:bodyPr/>
          <a:lstStyle/>
          <a:p>
            <a:pPr>
              <a:defRPr sz="1100"/>
            </a:pPr>
            <a:endParaRPr lang="en-US"/>
          </a:p>
        </c:txPr>
        <c:crossAx val="2119472552"/>
        <c:crosses val="autoZero"/>
        <c:crossBetween val="between"/>
        <c:majorUnit val="5000"/>
        <c:dispUnits>
          <c:builtInUnit val="thousands"/>
          <c:dispUnitsLbl>
            <c:txPr>
              <a:bodyPr/>
              <a:lstStyle/>
              <a:p>
                <a:pPr>
                  <a:defRPr sz="1100"/>
                </a:pPr>
                <a:endParaRPr lang="en-US"/>
              </a:p>
            </c:txPr>
          </c:dispUnitsLbl>
        </c:dispUnits>
      </c:valAx>
      <c:spPr>
        <a:ln>
          <a:solidFill>
            <a:schemeClr val="accent1"/>
          </a:solidFill>
        </a:ln>
      </c:spPr>
    </c:plotArea>
    <c:legend>
      <c:legendPos val="l"/>
      <c:layout>
        <c:manualLayout>
          <c:xMode val="edge"/>
          <c:yMode val="edge"/>
          <c:x val="1.44794687973148E-3"/>
          <c:y val="0.34292913385826773"/>
          <c:w val="0.12129289394381258"/>
          <c:h val="0.57439851268591424"/>
        </c:manualLayout>
      </c:layout>
      <c:overlay val="0"/>
      <c:txPr>
        <a:bodyPr/>
        <a:lstStyle/>
        <a:p>
          <a:pPr>
            <a:defRPr sz="1000"/>
          </a:pPr>
          <a:endParaRPr lang="en-US"/>
        </a:p>
      </c:txPr>
    </c:legend>
    <c:plotVisOnly val="1"/>
    <c:dispBlanksAs val="gap"/>
    <c:showDLblsOverMax val="0"/>
  </c:chart>
  <c:spPr>
    <a:ln w="31750">
      <a:solidFill>
        <a:schemeClr val="accent1"/>
      </a:solidFill>
    </a:ln>
  </c:spPr>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0"/>
          <a:lstStyle/>
          <a:p>
            <a:pPr>
              <a:defRPr sz="1200"/>
            </a:pPr>
            <a:r>
              <a:rPr lang="en-US" sz="1200" baseline="0" dirty="0"/>
              <a:t>Out Of State</a:t>
            </a:r>
          </a:p>
        </c:rich>
      </c:tx>
      <c:layout>
        <c:manualLayout>
          <c:xMode val="edge"/>
          <c:yMode val="edge"/>
          <c:x val="0.33756687101529798"/>
          <c:y val="4.0716064338111599E-3"/>
        </c:manualLayout>
      </c:layout>
      <c:overlay val="1"/>
    </c:title>
    <c:autoTitleDeleted val="0"/>
    <c:plotArea>
      <c:layout>
        <c:manualLayout>
          <c:layoutTarget val="inner"/>
          <c:xMode val="edge"/>
          <c:yMode val="edge"/>
          <c:x val="0.18926671210177301"/>
          <c:y val="8.2945037952231002E-2"/>
          <c:w val="0.76436969243195596"/>
          <c:h val="0.71208290934596596"/>
        </c:manualLayout>
      </c:layout>
      <c:barChart>
        <c:barDir val="col"/>
        <c:grouping val="clustered"/>
        <c:varyColors val="0"/>
        <c:ser>
          <c:idx val="0"/>
          <c:order val="0"/>
          <c:tx>
            <c:strRef>
              <c:f>Sheet1!$B$1</c:f>
              <c:strCache>
                <c:ptCount val="1"/>
                <c:pt idx="0">
                  <c:v>Competition</c:v>
                </c:pt>
              </c:strCache>
            </c:strRef>
          </c:tx>
          <c:spPr>
            <a:solidFill>
              <a:schemeClr val="accent5">
                <a:lumMod val="60000"/>
                <a:lumOff val="40000"/>
              </a:schemeClr>
            </a:solidFill>
          </c:spPr>
          <c:invertIfNegative val="0"/>
          <c:dPt>
            <c:idx val="0"/>
            <c:invertIfNegative val="0"/>
            <c:bubble3D val="0"/>
            <c:spPr>
              <a:solidFill>
                <a:schemeClr val="accent3">
                  <a:lumMod val="60000"/>
                  <a:lumOff val="40000"/>
                </a:schemeClr>
              </a:solidFill>
            </c:spPr>
            <c:extLst>
              <c:ext xmlns:c16="http://schemas.microsoft.com/office/drawing/2014/chart" uri="{C3380CC4-5D6E-409C-BE32-E72D297353CC}">
                <c16:uniqueId val="{00000001-6A8E-4027-9A2E-A184DCE5DFDA}"/>
              </c:ext>
            </c:extLst>
          </c:dPt>
          <c:dPt>
            <c:idx val="1"/>
            <c:invertIfNegative val="0"/>
            <c:bubble3D val="0"/>
            <c:spPr>
              <a:solidFill>
                <a:schemeClr val="accent3">
                  <a:lumMod val="60000"/>
                  <a:lumOff val="40000"/>
                </a:schemeClr>
              </a:solidFill>
            </c:spPr>
            <c:extLst>
              <c:ext xmlns:c16="http://schemas.microsoft.com/office/drawing/2014/chart" uri="{C3380CC4-5D6E-409C-BE32-E72D297353CC}">
                <c16:uniqueId val="{00000003-6A8E-4027-9A2E-A184DCE5DFDA}"/>
              </c:ext>
            </c:extLst>
          </c:dPt>
          <c:dPt>
            <c:idx val="2"/>
            <c:invertIfNegative val="0"/>
            <c:bubble3D val="0"/>
            <c:spPr>
              <a:solidFill>
                <a:schemeClr val="accent3">
                  <a:lumMod val="60000"/>
                  <a:lumOff val="40000"/>
                </a:schemeClr>
              </a:solidFill>
            </c:spPr>
            <c:extLst>
              <c:ext xmlns:c16="http://schemas.microsoft.com/office/drawing/2014/chart" uri="{C3380CC4-5D6E-409C-BE32-E72D297353CC}">
                <c16:uniqueId val="{00000010-9865-493D-8232-D37FB9DF20F9}"/>
              </c:ext>
            </c:extLst>
          </c:dPt>
          <c:dPt>
            <c:idx val="3"/>
            <c:invertIfNegative val="0"/>
            <c:bubble3D val="0"/>
            <c:spPr>
              <a:solidFill>
                <a:schemeClr val="accent3">
                  <a:lumMod val="60000"/>
                  <a:lumOff val="40000"/>
                </a:schemeClr>
              </a:solidFill>
            </c:spPr>
            <c:extLst>
              <c:ext xmlns:c16="http://schemas.microsoft.com/office/drawing/2014/chart" uri="{C3380CC4-5D6E-409C-BE32-E72D297353CC}">
                <c16:uniqueId val="{00000011-9865-493D-8232-D37FB9DF20F9}"/>
              </c:ext>
            </c:extLst>
          </c:dPt>
          <c:dPt>
            <c:idx val="4"/>
            <c:invertIfNegative val="0"/>
            <c:bubble3D val="0"/>
            <c:spPr>
              <a:solidFill>
                <a:schemeClr val="accent3">
                  <a:lumMod val="60000"/>
                  <a:lumOff val="40000"/>
                </a:schemeClr>
              </a:solidFill>
            </c:spPr>
            <c:extLst>
              <c:ext xmlns:c16="http://schemas.microsoft.com/office/drawing/2014/chart" uri="{C3380CC4-5D6E-409C-BE32-E72D297353CC}">
                <c16:uniqueId val="{00000012-9865-493D-8232-D37FB9DF20F9}"/>
              </c:ext>
            </c:extLst>
          </c:dPt>
          <c:dPt>
            <c:idx val="5"/>
            <c:invertIfNegative val="0"/>
            <c:bubble3D val="0"/>
            <c:spPr>
              <a:solidFill>
                <a:schemeClr val="accent3">
                  <a:lumMod val="60000"/>
                  <a:lumOff val="40000"/>
                </a:schemeClr>
              </a:solidFill>
            </c:spPr>
            <c:extLst>
              <c:ext xmlns:c16="http://schemas.microsoft.com/office/drawing/2014/chart" uri="{C3380CC4-5D6E-409C-BE32-E72D297353CC}">
                <c16:uniqueId val="{00000013-9865-493D-8232-D37FB9DF20F9}"/>
              </c:ext>
            </c:extLst>
          </c:dPt>
          <c:dPt>
            <c:idx val="6"/>
            <c:invertIfNegative val="0"/>
            <c:bubble3D val="0"/>
            <c:spPr>
              <a:solidFill>
                <a:schemeClr val="accent3">
                  <a:lumMod val="60000"/>
                  <a:lumOff val="40000"/>
                </a:schemeClr>
              </a:solidFill>
            </c:spPr>
            <c:extLst>
              <c:ext xmlns:c16="http://schemas.microsoft.com/office/drawing/2014/chart" uri="{C3380CC4-5D6E-409C-BE32-E72D297353CC}">
                <c16:uniqueId val="{0000000E-0BCA-4BAE-AEAD-68C6F1755F2C}"/>
              </c:ext>
            </c:extLst>
          </c:dPt>
          <c:dPt>
            <c:idx val="7"/>
            <c:invertIfNegative val="0"/>
            <c:bubble3D val="0"/>
            <c:spPr>
              <a:solidFill>
                <a:schemeClr val="accent3">
                  <a:lumMod val="60000"/>
                  <a:lumOff val="40000"/>
                </a:schemeClr>
              </a:solidFill>
            </c:spPr>
            <c:extLst>
              <c:ext xmlns:c16="http://schemas.microsoft.com/office/drawing/2014/chart" uri="{C3380CC4-5D6E-409C-BE32-E72D297353CC}">
                <c16:uniqueId val="{00000014-796E-429A-B2AE-96A1B816CA8E}"/>
              </c:ext>
            </c:extLst>
          </c:dPt>
          <c:dPt>
            <c:idx val="8"/>
            <c:invertIfNegative val="0"/>
            <c:bubble3D val="0"/>
            <c:spPr>
              <a:solidFill>
                <a:schemeClr val="accent2">
                  <a:lumMod val="60000"/>
                  <a:lumOff val="40000"/>
                </a:schemeClr>
              </a:solidFill>
            </c:spPr>
            <c:extLst>
              <c:ext xmlns:c16="http://schemas.microsoft.com/office/drawing/2014/chart" uri="{C3380CC4-5D6E-409C-BE32-E72D297353CC}">
                <c16:uniqueId val="{00000013-367F-DC44-8FF2-D633A7D0850E}"/>
              </c:ext>
            </c:extLst>
          </c:dPt>
          <c:dPt>
            <c:idx val="9"/>
            <c:invertIfNegative val="0"/>
            <c:bubble3D val="0"/>
            <c:spPr>
              <a:solidFill>
                <a:schemeClr val="accent2">
                  <a:lumMod val="60000"/>
                  <a:lumOff val="40000"/>
                </a:schemeClr>
              </a:solidFill>
            </c:spPr>
            <c:extLst>
              <c:ext xmlns:c16="http://schemas.microsoft.com/office/drawing/2014/chart" uri="{C3380CC4-5D6E-409C-BE32-E72D297353CC}">
                <c16:uniqueId val="{00000010-367F-DC44-8FF2-D633A7D0850E}"/>
              </c:ext>
            </c:extLst>
          </c:dPt>
          <c:dPt>
            <c:idx val="10"/>
            <c:invertIfNegative val="0"/>
            <c:bubble3D val="0"/>
            <c:spPr>
              <a:solidFill>
                <a:schemeClr val="accent2">
                  <a:lumMod val="60000"/>
                  <a:lumOff val="40000"/>
                </a:schemeClr>
              </a:solidFill>
            </c:spPr>
            <c:extLst>
              <c:ext xmlns:c16="http://schemas.microsoft.com/office/drawing/2014/chart" uri="{C3380CC4-5D6E-409C-BE32-E72D297353CC}">
                <c16:uniqueId val="{00000011-367F-DC44-8FF2-D633A7D0850E}"/>
              </c:ext>
            </c:extLst>
          </c:dPt>
          <c:dPt>
            <c:idx val="11"/>
            <c:invertIfNegative val="0"/>
            <c:bubble3D val="0"/>
            <c:spPr>
              <a:solidFill>
                <a:schemeClr val="accent2">
                  <a:lumMod val="60000"/>
                  <a:lumOff val="40000"/>
                </a:schemeClr>
              </a:solidFill>
            </c:spPr>
            <c:extLst>
              <c:ext xmlns:c16="http://schemas.microsoft.com/office/drawing/2014/chart" uri="{C3380CC4-5D6E-409C-BE32-E72D297353CC}">
                <c16:uniqueId val="{00000015-796E-429A-B2AE-96A1B816CA8E}"/>
              </c:ext>
            </c:extLst>
          </c:dPt>
          <c:dPt>
            <c:idx val="12"/>
            <c:invertIfNegative val="0"/>
            <c:bubble3D val="0"/>
            <c:extLst>
              <c:ext xmlns:c16="http://schemas.microsoft.com/office/drawing/2014/chart" uri="{C3380CC4-5D6E-409C-BE32-E72D297353CC}">
                <c16:uniqueId val="{00000016-796E-429A-B2AE-96A1B816CA8E}"/>
              </c:ext>
            </c:extLst>
          </c:dPt>
          <c:dLbls>
            <c:numFmt formatCode="&quot;$&quot;#,##0.0" sourceLinked="0"/>
            <c:spPr>
              <a:noFill/>
              <a:ln>
                <a:noFill/>
              </a:ln>
              <a:effectLst/>
            </c:spPr>
            <c:txPr>
              <a:bodyPr rot="-5400000" vert="horz"/>
              <a:lstStyle/>
              <a:p>
                <a:pPr>
                  <a:defRPr sz="10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LSU HSC</c:v>
                </c:pt>
                <c:pt idx="1">
                  <c:v>MUSC</c:v>
                </c:pt>
                <c:pt idx="2">
                  <c:v>NEB MC</c:v>
                </c:pt>
                <c:pt idx="3">
                  <c:v>OUHSC</c:v>
                </c:pt>
                <c:pt idx="4">
                  <c:v>TTHSC</c:v>
                </c:pt>
                <c:pt idx="5">
                  <c:v>UAMS</c:v>
                </c:pt>
                <c:pt idx="6">
                  <c:v>UTHSC SA</c:v>
                </c:pt>
                <c:pt idx="8">
                  <c:v>Oregon HSC</c:v>
                </c:pt>
                <c:pt idx="9">
                  <c:v>UMD HSC</c:v>
                </c:pt>
                <c:pt idx="10">
                  <c:v>UTHSC Houston</c:v>
                </c:pt>
                <c:pt idx="12">
                  <c:v>ETSU</c:v>
                </c:pt>
                <c:pt idx="13">
                  <c:v>UAB</c:v>
                </c:pt>
                <c:pt idx="14">
                  <c:v>UofM</c:v>
                </c:pt>
                <c:pt idx="15">
                  <c:v>USA</c:v>
                </c:pt>
                <c:pt idx="16">
                  <c:v>UTC</c:v>
                </c:pt>
                <c:pt idx="17">
                  <c:v>UTK</c:v>
                </c:pt>
                <c:pt idx="18">
                  <c:v>UTM</c:v>
                </c:pt>
              </c:strCache>
            </c:strRef>
          </c:cat>
          <c:val>
            <c:numRef>
              <c:f>Sheet1!$B$2:$B$20</c:f>
              <c:numCache>
                <c:formatCode>#,##0</c:formatCode>
                <c:ptCount val="19"/>
                <c:pt idx="0">
                  <c:v>12394</c:v>
                </c:pt>
                <c:pt idx="1">
                  <c:v>23340</c:v>
                </c:pt>
                <c:pt idx="2">
                  <c:v>23760</c:v>
                </c:pt>
                <c:pt idx="3">
                  <c:v>16135</c:v>
                </c:pt>
                <c:pt idx="4">
                  <c:v>14760</c:v>
                </c:pt>
                <c:pt idx="5">
                  <c:v>15168</c:v>
                </c:pt>
                <c:pt idx="6">
                  <c:v>18306</c:v>
                </c:pt>
                <c:pt idx="8">
                  <c:v>17352</c:v>
                </c:pt>
                <c:pt idx="9">
                  <c:v>38060</c:v>
                </c:pt>
                <c:pt idx="10">
                  <c:v>23208</c:v>
                </c:pt>
                <c:pt idx="12">
                  <c:v>25488</c:v>
                </c:pt>
                <c:pt idx="13">
                  <c:v>24120</c:v>
                </c:pt>
                <c:pt idx="14">
                  <c:v>12048</c:v>
                </c:pt>
                <c:pt idx="15">
                  <c:v>18144</c:v>
                </c:pt>
                <c:pt idx="16">
                  <c:v>23178</c:v>
                </c:pt>
                <c:pt idx="17">
                  <c:v>29522</c:v>
                </c:pt>
                <c:pt idx="18">
                  <c:v>14254</c:v>
                </c:pt>
              </c:numCache>
            </c:numRef>
          </c:val>
          <c:extLst>
            <c:ext xmlns:c16="http://schemas.microsoft.com/office/drawing/2014/chart" uri="{C3380CC4-5D6E-409C-BE32-E72D297353CC}">
              <c16:uniqueId val="{00000010-6A8E-4027-9A2E-A184DCE5DFDA}"/>
            </c:ext>
          </c:extLst>
        </c:ser>
        <c:dLbls>
          <c:showLegendKey val="0"/>
          <c:showVal val="0"/>
          <c:showCatName val="0"/>
          <c:showSerName val="0"/>
          <c:showPercent val="0"/>
          <c:showBubbleSize val="0"/>
        </c:dLbls>
        <c:gapWidth val="150"/>
        <c:axId val="2115576728"/>
        <c:axId val="2115571304"/>
      </c:barChart>
      <c:lineChart>
        <c:grouping val="standard"/>
        <c:varyColors val="0"/>
        <c:ser>
          <c:idx val="1"/>
          <c:order val="1"/>
          <c:tx>
            <c:strRef>
              <c:f>Sheet1!$C$1</c:f>
              <c:strCache>
                <c:ptCount val="1"/>
                <c:pt idx="0">
                  <c:v>UTHSC</c:v>
                </c:pt>
              </c:strCache>
            </c:strRef>
          </c:tx>
          <c:spPr>
            <a:ln>
              <a:solidFill>
                <a:schemeClr val="accent4"/>
              </a:solidFill>
            </a:ln>
          </c:spPr>
          <c:marker>
            <c:symbol val="none"/>
          </c:marker>
          <c:cat>
            <c:strRef>
              <c:f>Sheet1!$A$2:$A$20</c:f>
              <c:strCache>
                <c:ptCount val="19"/>
                <c:pt idx="0">
                  <c:v>LSU HSC</c:v>
                </c:pt>
                <c:pt idx="1">
                  <c:v>MUSC</c:v>
                </c:pt>
                <c:pt idx="2">
                  <c:v>NEB MC</c:v>
                </c:pt>
                <c:pt idx="3">
                  <c:v>OUHSC</c:v>
                </c:pt>
                <c:pt idx="4">
                  <c:v>TTHSC</c:v>
                </c:pt>
                <c:pt idx="5">
                  <c:v>UAMS</c:v>
                </c:pt>
                <c:pt idx="6">
                  <c:v>UTHSC SA</c:v>
                </c:pt>
                <c:pt idx="8">
                  <c:v>Oregon HSC</c:v>
                </c:pt>
                <c:pt idx="9">
                  <c:v>UMD HSC</c:v>
                </c:pt>
                <c:pt idx="10">
                  <c:v>UTHSC Houston</c:v>
                </c:pt>
                <c:pt idx="12">
                  <c:v>ETSU</c:v>
                </c:pt>
                <c:pt idx="13">
                  <c:v>UAB</c:v>
                </c:pt>
                <c:pt idx="14">
                  <c:v>UofM</c:v>
                </c:pt>
                <c:pt idx="15">
                  <c:v>USA</c:v>
                </c:pt>
                <c:pt idx="16">
                  <c:v>UTC</c:v>
                </c:pt>
                <c:pt idx="17">
                  <c:v>UTK</c:v>
                </c:pt>
                <c:pt idx="18">
                  <c:v>UTM</c:v>
                </c:pt>
              </c:strCache>
            </c:strRef>
          </c:cat>
          <c:val>
            <c:numRef>
              <c:f>Sheet1!$C$2:$C$20</c:f>
              <c:numCache>
                <c:formatCode>#,##0</c:formatCode>
                <c:ptCount val="19"/>
                <c:pt idx="0">
                  <c:v>24620</c:v>
                </c:pt>
                <c:pt idx="1">
                  <c:v>24620</c:v>
                </c:pt>
                <c:pt idx="2">
                  <c:v>24620</c:v>
                </c:pt>
                <c:pt idx="3">
                  <c:v>24620</c:v>
                </c:pt>
                <c:pt idx="4">
                  <c:v>24620</c:v>
                </c:pt>
                <c:pt idx="5">
                  <c:v>24620</c:v>
                </c:pt>
                <c:pt idx="6">
                  <c:v>24620</c:v>
                </c:pt>
                <c:pt idx="7">
                  <c:v>24620</c:v>
                </c:pt>
                <c:pt idx="8">
                  <c:v>24620</c:v>
                </c:pt>
                <c:pt idx="9">
                  <c:v>24620</c:v>
                </c:pt>
                <c:pt idx="10">
                  <c:v>24620</c:v>
                </c:pt>
                <c:pt idx="11">
                  <c:v>24620</c:v>
                </c:pt>
                <c:pt idx="12">
                  <c:v>24620</c:v>
                </c:pt>
                <c:pt idx="13">
                  <c:v>24620</c:v>
                </c:pt>
                <c:pt idx="14">
                  <c:v>24620</c:v>
                </c:pt>
                <c:pt idx="15">
                  <c:v>24620</c:v>
                </c:pt>
                <c:pt idx="16">
                  <c:v>24620</c:v>
                </c:pt>
                <c:pt idx="17">
                  <c:v>24620</c:v>
                </c:pt>
                <c:pt idx="18">
                  <c:v>24620</c:v>
                </c:pt>
              </c:numCache>
            </c:numRef>
          </c:val>
          <c:smooth val="0"/>
          <c:extLst>
            <c:ext xmlns:c16="http://schemas.microsoft.com/office/drawing/2014/chart" uri="{C3380CC4-5D6E-409C-BE32-E72D297353CC}">
              <c16:uniqueId val="{00000011-6A8E-4027-9A2E-A184DCE5DFDA}"/>
            </c:ext>
          </c:extLst>
        </c:ser>
        <c:ser>
          <c:idx val="2"/>
          <c:order val="2"/>
          <c:tx>
            <c:strRef>
              <c:f>Sheet1!$D$1</c:f>
              <c:strCache>
                <c:ptCount val="1"/>
                <c:pt idx="0">
                  <c:v>Regional</c:v>
                </c:pt>
              </c:strCache>
            </c:strRef>
          </c:tx>
          <c:spPr>
            <a:ln>
              <a:solidFill>
                <a:schemeClr val="accent1"/>
              </a:solidFill>
            </a:ln>
          </c:spPr>
          <c:marker>
            <c:symbol val="none"/>
          </c:marker>
          <c:cat>
            <c:strRef>
              <c:f>Sheet1!$A$2:$A$20</c:f>
              <c:strCache>
                <c:ptCount val="19"/>
                <c:pt idx="0">
                  <c:v>LSU HSC</c:v>
                </c:pt>
                <c:pt idx="1">
                  <c:v>MUSC</c:v>
                </c:pt>
                <c:pt idx="2">
                  <c:v>NEB MC</c:v>
                </c:pt>
                <c:pt idx="3">
                  <c:v>OUHSC</c:v>
                </c:pt>
                <c:pt idx="4">
                  <c:v>TTHSC</c:v>
                </c:pt>
                <c:pt idx="5">
                  <c:v>UAMS</c:v>
                </c:pt>
                <c:pt idx="6">
                  <c:v>UTHSC SA</c:v>
                </c:pt>
                <c:pt idx="8">
                  <c:v>Oregon HSC</c:v>
                </c:pt>
                <c:pt idx="9">
                  <c:v>UMD HSC</c:v>
                </c:pt>
                <c:pt idx="10">
                  <c:v>UTHSC Houston</c:v>
                </c:pt>
                <c:pt idx="12">
                  <c:v>ETSU</c:v>
                </c:pt>
                <c:pt idx="13">
                  <c:v>UAB</c:v>
                </c:pt>
                <c:pt idx="14">
                  <c:v>UofM</c:v>
                </c:pt>
                <c:pt idx="15">
                  <c:v>USA</c:v>
                </c:pt>
                <c:pt idx="16">
                  <c:v>UTC</c:v>
                </c:pt>
                <c:pt idx="17">
                  <c:v>UTK</c:v>
                </c:pt>
                <c:pt idx="18">
                  <c:v>UTM</c:v>
                </c:pt>
              </c:strCache>
            </c:strRef>
          </c:cat>
          <c:val>
            <c:numRef>
              <c:f>Sheet1!$D$2:$D$20</c:f>
              <c:numCache>
                <c:formatCode>#,##0</c:formatCode>
                <c:ptCount val="19"/>
                <c:pt idx="0">
                  <c:v>12508</c:v>
                </c:pt>
                <c:pt idx="1">
                  <c:v>12508</c:v>
                </c:pt>
                <c:pt idx="2">
                  <c:v>12508</c:v>
                </c:pt>
                <c:pt idx="3">
                  <c:v>12508</c:v>
                </c:pt>
                <c:pt idx="4">
                  <c:v>12508</c:v>
                </c:pt>
                <c:pt idx="5">
                  <c:v>12508</c:v>
                </c:pt>
                <c:pt idx="6">
                  <c:v>12508</c:v>
                </c:pt>
                <c:pt idx="7">
                  <c:v>12508</c:v>
                </c:pt>
                <c:pt idx="8">
                  <c:v>12508</c:v>
                </c:pt>
                <c:pt idx="9">
                  <c:v>12508</c:v>
                </c:pt>
                <c:pt idx="10">
                  <c:v>12508</c:v>
                </c:pt>
                <c:pt idx="11">
                  <c:v>12508</c:v>
                </c:pt>
                <c:pt idx="12">
                  <c:v>12508</c:v>
                </c:pt>
                <c:pt idx="13">
                  <c:v>12508</c:v>
                </c:pt>
                <c:pt idx="14">
                  <c:v>12508</c:v>
                </c:pt>
                <c:pt idx="15">
                  <c:v>12508</c:v>
                </c:pt>
                <c:pt idx="16">
                  <c:v>12508</c:v>
                </c:pt>
                <c:pt idx="17">
                  <c:v>12508</c:v>
                </c:pt>
                <c:pt idx="18">
                  <c:v>12508</c:v>
                </c:pt>
              </c:numCache>
            </c:numRef>
          </c:val>
          <c:smooth val="0"/>
          <c:extLst>
            <c:ext xmlns:c16="http://schemas.microsoft.com/office/drawing/2014/chart" uri="{C3380CC4-5D6E-409C-BE32-E72D297353CC}">
              <c16:uniqueId val="{00000014-9DD4-442A-8EFC-CC40646CB991}"/>
            </c:ext>
          </c:extLst>
        </c:ser>
        <c:ser>
          <c:idx val="3"/>
          <c:order val="3"/>
          <c:tx>
            <c:strRef>
              <c:f>Sheet1!$E$1</c:f>
              <c:strCache>
                <c:ptCount val="1"/>
                <c:pt idx="0">
                  <c:v>Peer Group</c:v>
                </c:pt>
              </c:strCache>
            </c:strRef>
          </c:tx>
          <c:spPr>
            <a:ln>
              <a:solidFill>
                <a:schemeClr val="accent3">
                  <a:lumMod val="60000"/>
                  <a:lumOff val="40000"/>
                </a:schemeClr>
              </a:solidFill>
            </a:ln>
          </c:spPr>
          <c:marker>
            <c:symbol val="none"/>
          </c:marker>
          <c:cat>
            <c:strRef>
              <c:f>Sheet1!$A$2:$A$20</c:f>
              <c:strCache>
                <c:ptCount val="19"/>
                <c:pt idx="0">
                  <c:v>LSU HSC</c:v>
                </c:pt>
                <c:pt idx="1">
                  <c:v>MUSC</c:v>
                </c:pt>
                <c:pt idx="2">
                  <c:v>NEB MC</c:v>
                </c:pt>
                <c:pt idx="3">
                  <c:v>OUHSC</c:v>
                </c:pt>
                <c:pt idx="4">
                  <c:v>TTHSC</c:v>
                </c:pt>
                <c:pt idx="5">
                  <c:v>UAMS</c:v>
                </c:pt>
                <c:pt idx="6">
                  <c:v>UTHSC SA</c:v>
                </c:pt>
                <c:pt idx="8">
                  <c:v>Oregon HSC</c:v>
                </c:pt>
                <c:pt idx="9">
                  <c:v>UMD HSC</c:v>
                </c:pt>
                <c:pt idx="10">
                  <c:v>UTHSC Houston</c:v>
                </c:pt>
                <c:pt idx="12">
                  <c:v>ETSU</c:v>
                </c:pt>
                <c:pt idx="13">
                  <c:v>UAB</c:v>
                </c:pt>
                <c:pt idx="14">
                  <c:v>UofM</c:v>
                </c:pt>
                <c:pt idx="15">
                  <c:v>USA</c:v>
                </c:pt>
                <c:pt idx="16">
                  <c:v>UTC</c:v>
                </c:pt>
                <c:pt idx="17">
                  <c:v>UTK</c:v>
                </c:pt>
                <c:pt idx="18">
                  <c:v>UTM</c:v>
                </c:pt>
              </c:strCache>
            </c:strRef>
          </c:cat>
          <c:val>
            <c:numRef>
              <c:f>Sheet1!$E$2:$E$20</c:f>
              <c:numCache>
                <c:formatCode>General</c:formatCode>
                <c:ptCount val="19"/>
              </c:numCache>
            </c:numRef>
          </c:val>
          <c:smooth val="0"/>
          <c:extLst>
            <c:ext xmlns:c16="http://schemas.microsoft.com/office/drawing/2014/chart" uri="{C3380CC4-5D6E-409C-BE32-E72D297353CC}">
              <c16:uniqueId val="{00000015-9DD4-442A-8EFC-CC40646CB991}"/>
            </c:ext>
          </c:extLst>
        </c:ser>
        <c:ser>
          <c:idx val="4"/>
          <c:order val="4"/>
          <c:tx>
            <c:strRef>
              <c:f>Sheet1!$F$1</c:f>
              <c:strCache>
                <c:ptCount val="1"/>
                <c:pt idx="0">
                  <c:v>Aspirational Institution</c:v>
                </c:pt>
              </c:strCache>
            </c:strRef>
          </c:tx>
          <c:spPr>
            <a:ln>
              <a:solidFill>
                <a:schemeClr val="accent2">
                  <a:lumMod val="60000"/>
                  <a:lumOff val="40000"/>
                </a:schemeClr>
              </a:solidFill>
            </a:ln>
          </c:spPr>
          <c:marker>
            <c:symbol val="none"/>
          </c:marker>
          <c:cat>
            <c:strRef>
              <c:f>Sheet1!$A$2:$A$20</c:f>
              <c:strCache>
                <c:ptCount val="19"/>
                <c:pt idx="0">
                  <c:v>LSU HSC</c:v>
                </c:pt>
                <c:pt idx="1">
                  <c:v>MUSC</c:v>
                </c:pt>
                <c:pt idx="2">
                  <c:v>NEB MC</c:v>
                </c:pt>
                <c:pt idx="3">
                  <c:v>OUHSC</c:v>
                </c:pt>
                <c:pt idx="4">
                  <c:v>TTHSC</c:v>
                </c:pt>
                <c:pt idx="5">
                  <c:v>UAMS</c:v>
                </c:pt>
                <c:pt idx="6">
                  <c:v>UTHSC SA</c:v>
                </c:pt>
                <c:pt idx="8">
                  <c:v>Oregon HSC</c:v>
                </c:pt>
                <c:pt idx="9">
                  <c:v>UMD HSC</c:v>
                </c:pt>
                <c:pt idx="10">
                  <c:v>UTHSC Houston</c:v>
                </c:pt>
                <c:pt idx="12">
                  <c:v>ETSU</c:v>
                </c:pt>
                <c:pt idx="13">
                  <c:v>UAB</c:v>
                </c:pt>
                <c:pt idx="14">
                  <c:v>UofM</c:v>
                </c:pt>
                <c:pt idx="15">
                  <c:v>USA</c:v>
                </c:pt>
                <c:pt idx="16">
                  <c:v>UTC</c:v>
                </c:pt>
                <c:pt idx="17">
                  <c:v>UTK</c:v>
                </c:pt>
                <c:pt idx="18">
                  <c:v>UTM</c:v>
                </c:pt>
              </c:strCache>
            </c:strRef>
          </c:cat>
          <c:val>
            <c:numRef>
              <c:f>Sheet1!$F$2:$F$20</c:f>
              <c:numCache>
                <c:formatCode>General</c:formatCode>
                <c:ptCount val="19"/>
              </c:numCache>
            </c:numRef>
          </c:val>
          <c:smooth val="0"/>
          <c:extLst>
            <c:ext xmlns:c16="http://schemas.microsoft.com/office/drawing/2014/chart" uri="{C3380CC4-5D6E-409C-BE32-E72D297353CC}">
              <c16:uniqueId val="{00000014-48FC-2542-8661-7FBF9ECA345F}"/>
            </c:ext>
          </c:extLst>
        </c:ser>
        <c:dLbls>
          <c:showLegendKey val="0"/>
          <c:showVal val="0"/>
          <c:showCatName val="0"/>
          <c:showSerName val="0"/>
          <c:showPercent val="0"/>
          <c:showBubbleSize val="0"/>
        </c:dLbls>
        <c:marker val="1"/>
        <c:smooth val="0"/>
        <c:axId val="2115576728"/>
        <c:axId val="2115571304"/>
      </c:lineChart>
      <c:catAx>
        <c:axId val="2115576728"/>
        <c:scaling>
          <c:orientation val="minMax"/>
        </c:scaling>
        <c:delete val="0"/>
        <c:axPos val="b"/>
        <c:numFmt formatCode="General" sourceLinked="0"/>
        <c:majorTickMark val="out"/>
        <c:minorTickMark val="none"/>
        <c:tickLblPos val="nextTo"/>
        <c:txPr>
          <a:bodyPr rot="-5400000" vert="horz" anchor="b" anchorCtr="0"/>
          <a:lstStyle/>
          <a:p>
            <a:pPr>
              <a:defRPr sz="900"/>
            </a:pPr>
            <a:endParaRPr lang="en-US"/>
          </a:p>
        </c:txPr>
        <c:crossAx val="2115571304"/>
        <c:crosses val="autoZero"/>
        <c:auto val="1"/>
        <c:lblAlgn val="ctr"/>
        <c:lblOffset val="100"/>
        <c:noMultiLvlLbl val="0"/>
      </c:catAx>
      <c:valAx>
        <c:axId val="2115571304"/>
        <c:scaling>
          <c:orientation val="minMax"/>
          <c:max val="45000"/>
          <c:min val="0"/>
        </c:scaling>
        <c:delete val="0"/>
        <c:axPos val="l"/>
        <c:majorGridlines/>
        <c:numFmt formatCode="&quot;$&quot;#,##0" sourceLinked="0"/>
        <c:majorTickMark val="out"/>
        <c:minorTickMark val="none"/>
        <c:tickLblPos val="nextTo"/>
        <c:txPr>
          <a:bodyPr/>
          <a:lstStyle/>
          <a:p>
            <a:pPr>
              <a:defRPr sz="1100"/>
            </a:pPr>
            <a:endParaRPr lang="en-US"/>
          </a:p>
        </c:txPr>
        <c:crossAx val="2115576728"/>
        <c:crosses val="autoZero"/>
        <c:crossBetween val="between"/>
        <c:majorUnit val="10000"/>
        <c:dispUnits>
          <c:builtInUnit val="thousands"/>
          <c:dispUnitsLbl>
            <c:txPr>
              <a:bodyPr/>
              <a:lstStyle/>
              <a:p>
                <a:pPr>
                  <a:defRPr sz="1100"/>
                </a:pPr>
                <a:endParaRPr lang="en-US"/>
              </a:p>
            </c:txPr>
          </c:dispUnitsLbl>
        </c:dispUnits>
      </c:valAx>
      <c:spPr>
        <a:ln>
          <a:solidFill>
            <a:schemeClr val="accent1"/>
          </a:solidFill>
        </a:ln>
      </c:spPr>
    </c:plotArea>
    <c:legend>
      <c:legendPos val="l"/>
      <c:layout>
        <c:manualLayout>
          <c:xMode val="edge"/>
          <c:yMode val="edge"/>
          <c:x val="0"/>
          <c:y val="0.28583245844269467"/>
          <c:w val="0.11665487994556234"/>
          <c:h val="0.62251006124234476"/>
        </c:manualLayout>
      </c:layout>
      <c:overlay val="0"/>
      <c:txPr>
        <a:bodyPr/>
        <a:lstStyle/>
        <a:p>
          <a:pPr>
            <a:defRPr sz="1000"/>
          </a:pPr>
          <a:endParaRPr lang="en-US"/>
        </a:p>
      </c:txPr>
    </c:legend>
    <c:plotVisOnly val="1"/>
    <c:dispBlanksAs val="gap"/>
    <c:showDLblsOverMax val="0"/>
  </c:chart>
  <c:spPr>
    <a:ln w="31750">
      <a:solidFill>
        <a:schemeClr val="accent1"/>
      </a:solidFill>
    </a:ln>
  </c:spPr>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0"/>
          <a:lstStyle/>
          <a:p>
            <a:pPr algn="ctr">
              <a:defRPr sz="1200"/>
            </a:pPr>
            <a:r>
              <a:rPr lang="en-US" sz="1200" dirty="0"/>
              <a:t>In</a:t>
            </a:r>
            <a:r>
              <a:rPr lang="en-US" sz="1200" baseline="0" dirty="0"/>
              <a:t> –State</a:t>
            </a:r>
          </a:p>
        </c:rich>
      </c:tx>
      <c:layout>
        <c:manualLayout>
          <c:xMode val="edge"/>
          <c:yMode val="edge"/>
          <c:x val="0.33833117887750203"/>
          <c:y val="3.3224314462492201E-3"/>
        </c:manualLayout>
      </c:layout>
      <c:overlay val="1"/>
    </c:title>
    <c:autoTitleDeleted val="0"/>
    <c:plotArea>
      <c:layout>
        <c:manualLayout>
          <c:layoutTarget val="inner"/>
          <c:xMode val="edge"/>
          <c:yMode val="edge"/>
          <c:x val="0.19440172639306999"/>
          <c:y val="7.4951881014873101E-2"/>
          <c:w val="0.76265101266200097"/>
          <c:h val="0.71381330091091499"/>
        </c:manualLayout>
      </c:layout>
      <c:barChart>
        <c:barDir val="col"/>
        <c:grouping val="clustered"/>
        <c:varyColors val="0"/>
        <c:ser>
          <c:idx val="0"/>
          <c:order val="0"/>
          <c:tx>
            <c:strRef>
              <c:f>Sheet1!$B$1</c:f>
              <c:strCache>
                <c:ptCount val="1"/>
                <c:pt idx="0">
                  <c:v>Competition</c:v>
                </c:pt>
              </c:strCache>
            </c:strRef>
          </c:tx>
          <c:spPr>
            <a:solidFill>
              <a:schemeClr val="accent5">
                <a:lumMod val="60000"/>
                <a:lumOff val="40000"/>
              </a:schemeClr>
            </a:solidFill>
          </c:spPr>
          <c:invertIfNegative val="0"/>
          <c:dPt>
            <c:idx val="0"/>
            <c:invertIfNegative val="0"/>
            <c:bubble3D val="0"/>
            <c:spPr>
              <a:solidFill>
                <a:schemeClr val="accent3">
                  <a:lumMod val="60000"/>
                  <a:lumOff val="40000"/>
                </a:schemeClr>
              </a:solidFill>
            </c:spPr>
            <c:extLst>
              <c:ext xmlns:c16="http://schemas.microsoft.com/office/drawing/2014/chart" uri="{C3380CC4-5D6E-409C-BE32-E72D297353CC}">
                <c16:uniqueId val="{00000004-995D-4DE9-B306-27B58F270621}"/>
              </c:ext>
            </c:extLst>
          </c:dPt>
          <c:dPt>
            <c:idx val="1"/>
            <c:invertIfNegative val="0"/>
            <c:bubble3D val="0"/>
            <c:spPr>
              <a:solidFill>
                <a:schemeClr val="accent3">
                  <a:lumMod val="60000"/>
                  <a:lumOff val="40000"/>
                </a:schemeClr>
              </a:solidFill>
            </c:spPr>
            <c:extLst>
              <c:ext xmlns:c16="http://schemas.microsoft.com/office/drawing/2014/chart" uri="{C3380CC4-5D6E-409C-BE32-E72D297353CC}">
                <c16:uniqueId val="{00000005-995D-4DE9-B306-27B58F270621}"/>
              </c:ext>
            </c:extLst>
          </c:dPt>
          <c:dPt>
            <c:idx val="2"/>
            <c:invertIfNegative val="0"/>
            <c:bubble3D val="0"/>
            <c:spPr>
              <a:solidFill>
                <a:schemeClr val="accent3">
                  <a:lumMod val="60000"/>
                  <a:lumOff val="40000"/>
                </a:schemeClr>
              </a:solidFill>
            </c:spPr>
            <c:extLst>
              <c:ext xmlns:c16="http://schemas.microsoft.com/office/drawing/2014/chart" uri="{C3380CC4-5D6E-409C-BE32-E72D297353CC}">
                <c16:uniqueId val="{00000006-995D-4DE9-B306-27B58F270621}"/>
              </c:ext>
            </c:extLst>
          </c:dPt>
          <c:dPt>
            <c:idx val="3"/>
            <c:invertIfNegative val="0"/>
            <c:bubble3D val="0"/>
            <c:spPr>
              <a:solidFill>
                <a:schemeClr val="accent3">
                  <a:lumMod val="60000"/>
                  <a:lumOff val="40000"/>
                </a:schemeClr>
              </a:solidFill>
            </c:spPr>
            <c:extLst>
              <c:ext xmlns:c16="http://schemas.microsoft.com/office/drawing/2014/chart" uri="{C3380CC4-5D6E-409C-BE32-E72D297353CC}">
                <c16:uniqueId val="{00000007-995D-4DE9-B306-27B58F270621}"/>
              </c:ext>
            </c:extLst>
          </c:dPt>
          <c:dPt>
            <c:idx val="4"/>
            <c:invertIfNegative val="0"/>
            <c:bubble3D val="0"/>
            <c:spPr>
              <a:solidFill>
                <a:schemeClr val="accent3">
                  <a:lumMod val="60000"/>
                  <a:lumOff val="40000"/>
                </a:schemeClr>
              </a:solidFill>
            </c:spPr>
            <c:extLst>
              <c:ext xmlns:c16="http://schemas.microsoft.com/office/drawing/2014/chart" uri="{C3380CC4-5D6E-409C-BE32-E72D297353CC}">
                <c16:uniqueId val="{00000008-995D-4DE9-B306-27B58F270621}"/>
              </c:ext>
            </c:extLst>
          </c:dPt>
          <c:dPt>
            <c:idx val="5"/>
            <c:invertIfNegative val="0"/>
            <c:bubble3D val="0"/>
            <c:spPr>
              <a:solidFill>
                <a:schemeClr val="accent3">
                  <a:lumMod val="60000"/>
                  <a:lumOff val="40000"/>
                </a:schemeClr>
              </a:solidFill>
            </c:spPr>
            <c:extLst>
              <c:ext xmlns:c16="http://schemas.microsoft.com/office/drawing/2014/chart" uri="{C3380CC4-5D6E-409C-BE32-E72D297353CC}">
                <c16:uniqueId val="{00000009-995D-4DE9-B306-27B58F270621}"/>
              </c:ext>
            </c:extLst>
          </c:dPt>
          <c:dPt>
            <c:idx val="6"/>
            <c:invertIfNegative val="0"/>
            <c:bubble3D val="0"/>
            <c:spPr>
              <a:solidFill>
                <a:schemeClr val="accent3">
                  <a:lumMod val="60000"/>
                  <a:lumOff val="40000"/>
                </a:schemeClr>
              </a:solidFill>
            </c:spPr>
            <c:extLst>
              <c:ext xmlns:c16="http://schemas.microsoft.com/office/drawing/2014/chart" uri="{C3380CC4-5D6E-409C-BE32-E72D297353CC}">
                <c16:uniqueId val="{0000000E-846F-4463-B123-1962D9F44835}"/>
              </c:ext>
            </c:extLst>
          </c:dPt>
          <c:dPt>
            <c:idx val="7"/>
            <c:invertIfNegative val="0"/>
            <c:bubble3D val="0"/>
            <c:spPr>
              <a:solidFill>
                <a:schemeClr val="accent3">
                  <a:lumMod val="60000"/>
                  <a:lumOff val="40000"/>
                </a:schemeClr>
              </a:solidFill>
            </c:spPr>
            <c:extLst>
              <c:ext xmlns:c16="http://schemas.microsoft.com/office/drawing/2014/chart" uri="{C3380CC4-5D6E-409C-BE32-E72D297353CC}">
                <c16:uniqueId val="{00000014-1AE5-4E3C-A8F7-2BF4FBB88CC9}"/>
              </c:ext>
            </c:extLst>
          </c:dPt>
          <c:dPt>
            <c:idx val="8"/>
            <c:invertIfNegative val="0"/>
            <c:bubble3D val="0"/>
            <c:spPr>
              <a:solidFill>
                <a:schemeClr val="accent2">
                  <a:lumMod val="60000"/>
                  <a:lumOff val="40000"/>
                </a:schemeClr>
              </a:solidFill>
            </c:spPr>
            <c:extLst>
              <c:ext xmlns:c16="http://schemas.microsoft.com/office/drawing/2014/chart" uri="{C3380CC4-5D6E-409C-BE32-E72D297353CC}">
                <c16:uniqueId val="{0000000E-979E-194A-8341-9B1220D9D23C}"/>
              </c:ext>
            </c:extLst>
          </c:dPt>
          <c:dPt>
            <c:idx val="9"/>
            <c:invertIfNegative val="0"/>
            <c:bubble3D val="0"/>
            <c:spPr>
              <a:solidFill>
                <a:schemeClr val="accent2">
                  <a:lumMod val="60000"/>
                  <a:lumOff val="40000"/>
                </a:schemeClr>
              </a:solidFill>
            </c:spPr>
            <c:extLst>
              <c:ext xmlns:c16="http://schemas.microsoft.com/office/drawing/2014/chart" uri="{C3380CC4-5D6E-409C-BE32-E72D297353CC}">
                <c16:uniqueId val="{00000010-979E-194A-8341-9B1220D9D23C}"/>
              </c:ext>
            </c:extLst>
          </c:dPt>
          <c:dPt>
            <c:idx val="10"/>
            <c:invertIfNegative val="0"/>
            <c:bubble3D val="0"/>
            <c:spPr>
              <a:solidFill>
                <a:schemeClr val="accent2">
                  <a:lumMod val="60000"/>
                  <a:lumOff val="40000"/>
                </a:schemeClr>
              </a:solidFill>
            </c:spPr>
            <c:extLst>
              <c:ext xmlns:c16="http://schemas.microsoft.com/office/drawing/2014/chart" uri="{C3380CC4-5D6E-409C-BE32-E72D297353CC}">
                <c16:uniqueId val="{0000000F-979E-194A-8341-9B1220D9D23C}"/>
              </c:ext>
            </c:extLst>
          </c:dPt>
          <c:dPt>
            <c:idx val="11"/>
            <c:invertIfNegative val="0"/>
            <c:bubble3D val="0"/>
            <c:spPr>
              <a:solidFill>
                <a:schemeClr val="accent2">
                  <a:lumMod val="60000"/>
                  <a:lumOff val="40000"/>
                </a:schemeClr>
              </a:solidFill>
            </c:spPr>
            <c:extLst>
              <c:ext xmlns:c16="http://schemas.microsoft.com/office/drawing/2014/chart" uri="{C3380CC4-5D6E-409C-BE32-E72D297353CC}">
                <c16:uniqueId val="{00000015-1AE5-4E3C-A8F7-2BF4FBB88CC9}"/>
              </c:ext>
            </c:extLst>
          </c:dPt>
          <c:dLbls>
            <c:numFmt formatCode="&quot;$&quot;#,##0.0" sourceLinked="0"/>
            <c:spPr>
              <a:noFill/>
              <a:ln>
                <a:noFill/>
              </a:ln>
              <a:effectLst/>
            </c:spPr>
            <c:txPr>
              <a:bodyPr rot="-5400000" vert="horz"/>
              <a:lstStyle/>
              <a:p>
                <a:pPr>
                  <a:defRPr sz="10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LSU HSC</c:v>
                </c:pt>
                <c:pt idx="1">
                  <c:v>MUSC</c:v>
                </c:pt>
                <c:pt idx="2">
                  <c:v>NEB MC</c:v>
                </c:pt>
                <c:pt idx="3">
                  <c:v>OUHSC</c:v>
                </c:pt>
                <c:pt idx="4">
                  <c:v>TTHSC</c:v>
                </c:pt>
                <c:pt idx="5">
                  <c:v>UAMS</c:v>
                </c:pt>
                <c:pt idx="6">
                  <c:v>UTHSC SA</c:v>
                </c:pt>
                <c:pt idx="8">
                  <c:v>Oregon HSC</c:v>
                </c:pt>
                <c:pt idx="9">
                  <c:v>UMD HSC</c:v>
                </c:pt>
                <c:pt idx="10">
                  <c:v>UTHSC Houston</c:v>
                </c:pt>
                <c:pt idx="12">
                  <c:v>ETSU</c:v>
                </c:pt>
                <c:pt idx="13">
                  <c:v>UAB</c:v>
                </c:pt>
                <c:pt idx="14">
                  <c:v>U of M</c:v>
                </c:pt>
                <c:pt idx="15">
                  <c:v>USA</c:v>
                </c:pt>
                <c:pt idx="16">
                  <c:v>UTM</c:v>
                </c:pt>
                <c:pt idx="17">
                  <c:v>UTC</c:v>
                </c:pt>
                <c:pt idx="18">
                  <c:v>UTK</c:v>
                </c:pt>
              </c:strCache>
            </c:strRef>
          </c:cat>
          <c:val>
            <c:numRef>
              <c:f>Sheet1!$B$2:$B$20</c:f>
              <c:numCache>
                <c:formatCode>#,##0</c:formatCode>
                <c:ptCount val="19"/>
                <c:pt idx="0">
                  <c:v>16423</c:v>
                </c:pt>
                <c:pt idx="1">
                  <c:v>16232</c:v>
                </c:pt>
                <c:pt idx="2">
                  <c:v>10656</c:v>
                </c:pt>
                <c:pt idx="3">
                  <c:v>5875</c:v>
                </c:pt>
                <c:pt idx="4">
                  <c:v>4626</c:v>
                </c:pt>
                <c:pt idx="5">
                  <c:v>8100</c:v>
                </c:pt>
                <c:pt idx="6">
                  <c:v>5422</c:v>
                </c:pt>
                <c:pt idx="8">
                  <c:v>11448</c:v>
                </c:pt>
                <c:pt idx="9">
                  <c:v>14832</c:v>
                </c:pt>
                <c:pt idx="10">
                  <c:v>5364</c:v>
                </c:pt>
                <c:pt idx="12">
                  <c:v>8640</c:v>
                </c:pt>
                <c:pt idx="13">
                  <c:v>10296</c:v>
                </c:pt>
                <c:pt idx="14">
                  <c:v>9216</c:v>
                </c:pt>
                <c:pt idx="15">
                  <c:v>9162</c:v>
                </c:pt>
                <c:pt idx="16">
                  <c:v>9096</c:v>
                </c:pt>
                <c:pt idx="17">
                  <c:v>8450</c:v>
                </c:pt>
                <c:pt idx="18">
                  <c:v>11468</c:v>
                </c:pt>
              </c:numCache>
            </c:numRef>
          </c:val>
          <c:extLst>
            <c:ext xmlns:c16="http://schemas.microsoft.com/office/drawing/2014/chart" uri="{C3380CC4-5D6E-409C-BE32-E72D297353CC}">
              <c16:uniqueId val="{00000004-FADD-49D1-B9B6-87D9EFEAE2A4}"/>
            </c:ext>
          </c:extLst>
        </c:ser>
        <c:dLbls>
          <c:showLegendKey val="0"/>
          <c:showVal val="0"/>
          <c:showCatName val="0"/>
          <c:showSerName val="0"/>
          <c:showPercent val="0"/>
          <c:showBubbleSize val="0"/>
        </c:dLbls>
        <c:gapWidth val="150"/>
        <c:axId val="2095803736"/>
        <c:axId val="2095195464"/>
      </c:barChart>
      <c:lineChart>
        <c:grouping val="standard"/>
        <c:varyColors val="0"/>
        <c:ser>
          <c:idx val="1"/>
          <c:order val="1"/>
          <c:tx>
            <c:strRef>
              <c:f>Sheet1!$C$1</c:f>
              <c:strCache>
                <c:ptCount val="1"/>
                <c:pt idx="0">
                  <c:v>UTHSC</c:v>
                </c:pt>
              </c:strCache>
            </c:strRef>
          </c:tx>
          <c:spPr>
            <a:ln>
              <a:solidFill>
                <a:schemeClr val="accent4"/>
              </a:solidFill>
            </a:ln>
          </c:spPr>
          <c:marker>
            <c:symbol val="none"/>
          </c:marker>
          <c:cat>
            <c:strRef>
              <c:f>Sheet1!$A$2:$A$20</c:f>
              <c:strCache>
                <c:ptCount val="19"/>
                <c:pt idx="0">
                  <c:v>LSU HSC</c:v>
                </c:pt>
                <c:pt idx="1">
                  <c:v>MUSC</c:v>
                </c:pt>
                <c:pt idx="2">
                  <c:v>NEB MC</c:v>
                </c:pt>
                <c:pt idx="3">
                  <c:v>OUHSC</c:v>
                </c:pt>
                <c:pt idx="4">
                  <c:v>TTHSC</c:v>
                </c:pt>
                <c:pt idx="5">
                  <c:v>UAMS</c:v>
                </c:pt>
                <c:pt idx="6">
                  <c:v>UTHSC SA</c:v>
                </c:pt>
                <c:pt idx="8">
                  <c:v>Oregon HSC</c:v>
                </c:pt>
                <c:pt idx="9">
                  <c:v>UMD HSC</c:v>
                </c:pt>
                <c:pt idx="10">
                  <c:v>UTHSC Houston</c:v>
                </c:pt>
                <c:pt idx="12">
                  <c:v>ETSU</c:v>
                </c:pt>
                <c:pt idx="13">
                  <c:v>UAB</c:v>
                </c:pt>
                <c:pt idx="14">
                  <c:v>U of M</c:v>
                </c:pt>
                <c:pt idx="15">
                  <c:v>USA</c:v>
                </c:pt>
                <c:pt idx="16">
                  <c:v>UTM</c:v>
                </c:pt>
                <c:pt idx="17">
                  <c:v>UTC</c:v>
                </c:pt>
                <c:pt idx="18">
                  <c:v>UTK</c:v>
                </c:pt>
              </c:strCache>
            </c:strRef>
          </c:cat>
          <c:val>
            <c:numRef>
              <c:f>Sheet1!$C$2:$C$20</c:f>
              <c:numCache>
                <c:formatCode>#,##0</c:formatCode>
                <c:ptCount val="19"/>
                <c:pt idx="0">
                  <c:v>10800</c:v>
                </c:pt>
                <c:pt idx="1">
                  <c:v>10800</c:v>
                </c:pt>
                <c:pt idx="2">
                  <c:v>10800</c:v>
                </c:pt>
                <c:pt idx="3">
                  <c:v>10800</c:v>
                </c:pt>
                <c:pt idx="4">
                  <c:v>10800</c:v>
                </c:pt>
                <c:pt idx="5">
                  <c:v>10800</c:v>
                </c:pt>
                <c:pt idx="6">
                  <c:v>10800</c:v>
                </c:pt>
                <c:pt idx="7">
                  <c:v>10800</c:v>
                </c:pt>
                <c:pt idx="8">
                  <c:v>10800</c:v>
                </c:pt>
                <c:pt idx="9">
                  <c:v>10800</c:v>
                </c:pt>
                <c:pt idx="10">
                  <c:v>10800</c:v>
                </c:pt>
                <c:pt idx="11">
                  <c:v>10800</c:v>
                </c:pt>
                <c:pt idx="12">
                  <c:v>10800</c:v>
                </c:pt>
                <c:pt idx="13">
                  <c:v>10800</c:v>
                </c:pt>
                <c:pt idx="14">
                  <c:v>10800</c:v>
                </c:pt>
                <c:pt idx="15">
                  <c:v>10800</c:v>
                </c:pt>
                <c:pt idx="16">
                  <c:v>10800</c:v>
                </c:pt>
                <c:pt idx="17">
                  <c:v>10800</c:v>
                </c:pt>
                <c:pt idx="18">
                  <c:v>10800</c:v>
                </c:pt>
              </c:numCache>
            </c:numRef>
          </c:val>
          <c:smooth val="0"/>
          <c:extLst>
            <c:ext xmlns:c16="http://schemas.microsoft.com/office/drawing/2014/chart" uri="{C3380CC4-5D6E-409C-BE32-E72D297353CC}">
              <c16:uniqueId val="{00000005-FADD-49D1-B9B6-87D9EFEAE2A4}"/>
            </c:ext>
          </c:extLst>
        </c:ser>
        <c:ser>
          <c:idx val="2"/>
          <c:order val="2"/>
          <c:tx>
            <c:strRef>
              <c:f>Sheet1!$D$1</c:f>
              <c:strCache>
                <c:ptCount val="1"/>
                <c:pt idx="0">
                  <c:v>Peer Group</c:v>
                </c:pt>
              </c:strCache>
            </c:strRef>
          </c:tx>
          <c:spPr>
            <a:ln>
              <a:solidFill>
                <a:schemeClr val="accent3">
                  <a:lumMod val="60000"/>
                  <a:lumOff val="40000"/>
                </a:schemeClr>
              </a:solidFill>
            </a:ln>
          </c:spPr>
          <c:marker>
            <c:symbol val="none"/>
          </c:marker>
          <c:cat>
            <c:strRef>
              <c:f>Sheet1!$A$2:$A$20</c:f>
              <c:strCache>
                <c:ptCount val="19"/>
                <c:pt idx="0">
                  <c:v>LSU HSC</c:v>
                </c:pt>
                <c:pt idx="1">
                  <c:v>MUSC</c:v>
                </c:pt>
                <c:pt idx="2">
                  <c:v>NEB MC</c:v>
                </c:pt>
                <c:pt idx="3">
                  <c:v>OUHSC</c:v>
                </c:pt>
                <c:pt idx="4">
                  <c:v>TTHSC</c:v>
                </c:pt>
                <c:pt idx="5">
                  <c:v>UAMS</c:v>
                </c:pt>
                <c:pt idx="6">
                  <c:v>UTHSC SA</c:v>
                </c:pt>
                <c:pt idx="8">
                  <c:v>Oregon HSC</c:v>
                </c:pt>
                <c:pt idx="9">
                  <c:v>UMD HSC</c:v>
                </c:pt>
                <c:pt idx="10">
                  <c:v>UTHSC Houston</c:v>
                </c:pt>
                <c:pt idx="12">
                  <c:v>ETSU</c:v>
                </c:pt>
                <c:pt idx="13">
                  <c:v>UAB</c:v>
                </c:pt>
                <c:pt idx="14">
                  <c:v>U of M</c:v>
                </c:pt>
                <c:pt idx="15">
                  <c:v>USA</c:v>
                </c:pt>
                <c:pt idx="16">
                  <c:v>UTM</c:v>
                </c:pt>
                <c:pt idx="17">
                  <c:v>UTC</c:v>
                </c:pt>
                <c:pt idx="18">
                  <c:v>UTK</c:v>
                </c:pt>
              </c:strCache>
            </c:strRef>
          </c:cat>
          <c:val>
            <c:numRef>
              <c:f>Sheet1!$D$2:$D$20</c:f>
              <c:numCache>
                <c:formatCode>General</c:formatCode>
                <c:ptCount val="19"/>
              </c:numCache>
            </c:numRef>
          </c:val>
          <c:smooth val="0"/>
          <c:extLst>
            <c:ext xmlns:c16="http://schemas.microsoft.com/office/drawing/2014/chart" uri="{C3380CC4-5D6E-409C-BE32-E72D297353CC}">
              <c16:uniqueId val="{0000000F-245E-4A2C-9700-5495C0FB8107}"/>
            </c:ext>
          </c:extLst>
        </c:ser>
        <c:ser>
          <c:idx val="3"/>
          <c:order val="3"/>
          <c:tx>
            <c:strRef>
              <c:f>Sheet1!$E$1</c:f>
              <c:strCache>
                <c:ptCount val="1"/>
                <c:pt idx="0">
                  <c:v>Aspirational Institution</c:v>
                </c:pt>
              </c:strCache>
            </c:strRef>
          </c:tx>
          <c:spPr>
            <a:ln>
              <a:solidFill>
                <a:schemeClr val="accent2">
                  <a:lumMod val="60000"/>
                  <a:lumOff val="40000"/>
                </a:schemeClr>
              </a:solidFill>
            </a:ln>
          </c:spPr>
          <c:marker>
            <c:symbol val="none"/>
          </c:marker>
          <c:cat>
            <c:strRef>
              <c:f>Sheet1!$A$2:$A$20</c:f>
              <c:strCache>
                <c:ptCount val="19"/>
                <c:pt idx="0">
                  <c:v>LSU HSC</c:v>
                </c:pt>
                <c:pt idx="1">
                  <c:v>MUSC</c:v>
                </c:pt>
                <c:pt idx="2">
                  <c:v>NEB MC</c:v>
                </c:pt>
                <c:pt idx="3">
                  <c:v>OUHSC</c:v>
                </c:pt>
                <c:pt idx="4">
                  <c:v>TTHSC</c:v>
                </c:pt>
                <c:pt idx="5">
                  <c:v>UAMS</c:v>
                </c:pt>
                <c:pt idx="6">
                  <c:v>UTHSC SA</c:v>
                </c:pt>
                <c:pt idx="8">
                  <c:v>Oregon HSC</c:v>
                </c:pt>
                <c:pt idx="9">
                  <c:v>UMD HSC</c:v>
                </c:pt>
                <c:pt idx="10">
                  <c:v>UTHSC Houston</c:v>
                </c:pt>
                <c:pt idx="12">
                  <c:v>ETSU</c:v>
                </c:pt>
                <c:pt idx="13">
                  <c:v>UAB</c:v>
                </c:pt>
                <c:pt idx="14">
                  <c:v>U of M</c:v>
                </c:pt>
                <c:pt idx="15">
                  <c:v>USA</c:v>
                </c:pt>
                <c:pt idx="16">
                  <c:v>UTM</c:v>
                </c:pt>
                <c:pt idx="17">
                  <c:v>UTC</c:v>
                </c:pt>
                <c:pt idx="18">
                  <c:v>UTK</c:v>
                </c:pt>
              </c:strCache>
            </c:strRef>
          </c:cat>
          <c:val>
            <c:numRef>
              <c:f>Sheet1!$E$2:$E$20</c:f>
              <c:numCache>
                <c:formatCode>General</c:formatCode>
                <c:ptCount val="19"/>
              </c:numCache>
            </c:numRef>
          </c:val>
          <c:smooth val="0"/>
          <c:extLst>
            <c:ext xmlns:c16="http://schemas.microsoft.com/office/drawing/2014/chart" uri="{C3380CC4-5D6E-409C-BE32-E72D297353CC}">
              <c16:uniqueId val="{00000010-245E-4A2C-9700-5495C0FB8107}"/>
            </c:ext>
          </c:extLst>
        </c:ser>
        <c:dLbls>
          <c:showLegendKey val="0"/>
          <c:showVal val="0"/>
          <c:showCatName val="0"/>
          <c:showSerName val="0"/>
          <c:showPercent val="0"/>
          <c:showBubbleSize val="0"/>
        </c:dLbls>
        <c:marker val="1"/>
        <c:smooth val="0"/>
        <c:axId val="2095803736"/>
        <c:axId val="2095195464"/>
      </c:lineChart>
      <c:catAx>
        <c:axId val="2095803736"/>
        <c:scaling>
          <c:orientation val="minMax"/>
        </c:scaling>
        <c:delete val="0"/>
        <c:axPos val="b"/>
        <c:numFmt formatCode="General" sourceLinked="0"/>
        <c:majorTickMark val="out"/>
        <c:minorTickMark val="none"/>
        <c:tickLblPos val="nextTo"/>
        <c:txPr>
          <a:bodyPr rot="-5400000" vert="horz" anchor="b" anchorCtr="0"/>
          <a:lstStyle/>
          <a:p>
            <a:pPr>
              <a:defRPr sz="900"/>
            </a:pPr>
            <a:endParaRPr lang="en-US"/>
          </a:p>
        </c:txPr>
        <c:crossAx val="2095195464"/>
        <c:crosses val="autoZero"/>
        <c:auto val="1"/>
        <c:lblAlgn val="ctr"/>
        <c:lblOffset val="100"/>
        <c:noMultiLvlLbl val="0"/>
      </c:catAx>
      <c:valAx>
        <c:axId val="2095195464"/>
        <c:scaling>
          <c:orientation val="minMax"/>
          <c:max val="30000"/>
          <c:min val="0"/>
        </c:scaling>
        <c:delete val="0"/>
        <c:axPos val="l"/>
        <c:majorGridlines/>
        <c:numFmt formatCode="&quot;$&quot;#,##0" sourceLinked="0"/>
        <c:majorTickMark val="out"/>
        <c:minorTickMark val="none"/>
        <c:tickLblPos val="nextTo"/>
        <c:txPr>
          <a:bodyPr/>
          <a:lstStyle/>
          <a:p>
            <a:pPr>
              <a:defRPr sz="1100"/>
            </a:pPr>
            <a:endParaRPr lang="en-US"/>
          </a:p>
        </c:txPr>
        <c:crossAx val="2095803736"/>
        <c:crosses val="autoZero"/>
        <c:crossBetween val="between"/>
        <c:majorUnit val="5000"/>
        <c:dispUnits>
          <c:builtInUnit val="thousands"/>
          <c:dispUnitsLbl>
            <c:txPr>
              <a:bodyPr/>
              <a:lstStyle/>
              <a:p>
                <a:pPr>
                  <a:defRPr sz="1100"/>
                </a:pPr>
                <a:endParaRPr lang="en-US"/>
              </a:p>
            </c:txPr>
          </c:dispUnitsLbl>
        </c:dispUnits>
      </c:valAx>
      <c:spPr>
        <a:ln>
          <a:solidFill>
            <a:schemeClr val="accent1"/>
          </a:solidFill>
        </a:ln>
      </c:spPr>
    </c:plotArea>
    <c:legend>
      <c:legendPos val="l"/>
      <c:layout>
        <c:manualLayout>
          <c:xMode val="edge"/>
          <c:yMode val="edge"/>
          <c:x val="0"/>
          <c:y val="0.32569247594050743"/>
          <c:w val="0.13179656362399142"/>
          <c:h val="0.44234711933905302"/>
        </c:manualLayout>
      </c:layout>
      <c:overlay val="0"/>
      <c:txPr>
        <a:bodyPr/>
        <a:lstStyle/>
        <a:p>
          <a:pPr>
            <a:defRPr sz="1000"/>
          </a:pPr>
          <a:endParaRPr lang="en-US"/>
        </a:p>
      </c:txPr>
    </c:legend>
    <c:plotVisOnly val="1"/>
    <c:dispBlanksAs val="gap"/>
    <c:showDLblsOverMax val="0"/>
  </c:chart>
  <c:spPr>
    <a:ln w="31750">
      <a:solidFill>
        <a:schemeClr val="accent1"/>
      </a:solidFill>
    </a:ln>
  </c:spPr>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0"/>
          <a:lstStyle/>
          <a:p>
            <a:pPr>
              <a:defRPr sz="1200"/>
            </a:pPr>
            <a:r>
              <a:rPr lang="en-US" sz="1200" baseline="0" dirty="0"/>
              <a:t>Out Of State</a:t>
            </a:r>
          </a:p>
        </c:rich>
      </c:tx>
      <c:layout>
        <c:manualLayout>
          <c:xMode val="edge"/>
          <c:yMode val="edge"/>
          <c:x val="0.33354105662933697"/>
          <c:y val="4.0714276997425103E-3"/>
        </c:manualLayout>
      </c:layout>
      <c:overlay val="1"/>
    </c:title>
    <c:autoTitleDeleted val="0"/>
    <c:plotArea>
      <c:layout>
        <c:manualLayout>
          <c:layoutTarget val="inner"/>
          <c:xMode val="edge"/>
          <c:yMode val="edge"/>
          <c:x val="0.196832978353632"/>
          <c:y val="9.9328016690221399E-2"/>
          <c:w val="0.75314223015599802"/>
          <c:h val="0.71208290934596596"/>
        </c:manualLayout>
      </c:layout>
      <c:barChart>
        <c:barDir val="col"/>
        <c:grouping val="clustered"/>
        <c:varyColors val="0"/>
        <c:ser>
          <c:idx val="0"/>
          <c:order val="0"/>
          <c:tx>
            <c:strRef>
              <c:f>Sheet1!$B$1</c:f>
              <c:strCache>
                <c:ptCount val="1"/>
                <c:pt idx="0">
                  <c:v>Competition</c:v>
                </c:pt>
              </c:strCache>
            </c:strRef>
          </c:tx>
          <c:spPr>
            <a:solidFill>
              <a:schemeClr val="accent5">
                <a:lumMod val="60000"/>
                <a:lumOff val="40000"/>
              </a:schemeClr>
            </a:solidFill>
          </c:spPr>
          <c:invertIfNegative val="0"/>
          <c:dPt>
            <c:idx val="0"/>
            <c:invertIfNegative val="0"/>
            <c:bubble3D val="0"/>
            <c:spPr>
              <a:solidFill>
                <a:schemeClr val="accent3">
                  <a:lumMod val="60000"/>
                  <a:lumOff val="40000"/>
                </a:schemeClr>
              </a:solidFill>
            </c:spPr>
            <c:extLst>
              <c:ext xmlns:c16="http://schemas.microsoft.com/office/drawing/2014/chart" uri="{C3380CC4-5D6E-409C-BE32-E72D297353CC}">
                <c16:uniqueId val="{00000008-E509-464F-A1E7-DC2B21A0B695}"/>
              </c:ext>
            </c:extLst>
          </c:dPt>
          <c:dPt>
            <c:idx val="1"/>
            <c:invertIfNegative val="0"/>
            <c:bubble3D val="0"/>
            <c:spPr>
              <a:solidFill>
                <a:schemeClr val="accent3">
                  <a:lumMod val="60000"/>
                  <a:lumOff val="40000"/>
                </a:schemeClr>
              </a:solidFill>
            </c:spPr>
            <c:extLst>
              <c:ext xmlns:c16="http://schemas.microsoft.com/office/drawing/2014/chart" uri="{C3380CC4-5D6E-409C-BE32-E72D297353CC}">
                <c16:uniqueId val="{00000009-E509-464F-A1E7-DC2B21A0B695}"/>
              </c:ext>
            </c:extLst>
          </c:dPt>
          <c:dPt>
            <c:idx val="2"/>
            <c:invertIfNegative val="0"/>
            <c:bubble3D val="0"/>
            <c:spPr>
              <a:solidFill>
                <a:schemeClr val="accent3">
                  <a:lumMod val="60000"/>
                  <a:lumOff val="40000"/>
                </a:schemeClr>
              </a:solidFill>
            </c:spPr>
            <c:extLst>
              <c:ext xmlns:c16="http://schemas.microsoft.com/office/drawing/2014/chart" uri="{C3380CC4-5D6E-409C-BE32-E72D297353CC}">
                <c16:uniqueId val="{0000000A-E509-464F-A1E7-DC2B21A0B695}"/>
              </c:ext>
            </c:extLst>
          </c:dPt>
          <c:dPt>
            <c:idx val="3"/>
            <c:invertIfNegative val="0"/>
            <c:bubble3D val="0"/>
            <c:spPr>
              <a:solidFill>
                <a:schemeClr val="accent3">
                  <a:lumMod val="60000"/>
                  <a:lumOff val="40000"/>
                </a:schemeClr>
              </a:solidFill>
            </c:spPr>
            <c:extLst>
              <c:ext xmlns:c16="http://schemas.microsoft.com/office/drawing/2014/chart" uri="{C3380CC4-5D6E-409C-BE32-E72D297353CC}">
                <c16:uniqueId val="{0000000B-E509-464F-A1E7-DC2B21A0B695}"/>
              </c:ext>
            </c:extLst>
          </c:dPt>
          <c:dPt>
            <c:idx val="4"/>
            <c:invertIfNegative val="0"/>
            <c:bubble3D val="0"/>
            <c:spPr>
              <a:solidFill>
                <a:schemeClr val="accent3">
                  <a:lumMod val="60000"/>
                  <a:lumOff val="40000"/>
                </a:schemeClr>
              </a:solidFill>
            </c:spPr>
            <c:extLst>
              <c:ext xmlns:c16="http://schemas.microsoft.com/office/drawing/2014/chart" uri="{C3380CC4-5D6E-409C-BE32-E72D297353CC}">
                <c16:uniqueId val="{0000000C-E509-464F-A1E7-DC2B21A0B695}"/>
              </c:ext>
            </c:extLst>
          </c:dPt>
          <c:dPt>
            <c:idx val="5"/>
            <c:invertIfNegative val="0"/>
            <c:bubble3D val="0"/>
            <c:spPr>
              <a:solidFill>
                <a:schemeClr val="accent3">
                  <a:lumMod val="60000"/>
                  <a:lumOff val="40000"/>
                </a:schemeClr>
              </a:solidFill>
            </c:spPr>
            <c:extLst>
              <c:ext xmlns:c16="http://schemas.microsoft.com/office/drawing/2014/chart" uri="{C3380CC4-5D6E-409C-BE32-E72D297353CC}">
                <c16:uniqueId val="{0000000D-27F5-453A-9765-AA4FA8EE91D0}"/>
              </c:ext>
            </c:extLst>
          </c:dPt>
          <c:dPt>
            <c:idx val="6"/>
            <c:invertIfNegative val="0"/>
            <c:bubble3D val="0"/>
            <c:spPr>
              <a:solidFill>
                <a:schemeClr val="accent3">
                  <a:lumMod val="60000"/>
                  <a:lumOff val="40000"/>
                </a:schemeClr>
              </a:solidFill>
            </c:spPr>
            <c:extLst>
              <c:ext xmlns:c16="http://schemas.microsoft.com/office/drawing/2014/chart" uri="{C3380CC4-5D6E-409C-BE32-E72D297353CC}">
                <c16:uniqueId val="{0000000C-27F5-453A-9765-AA4FA8EE91D0}"/>
              </c:ext>
            </c:extLst>
          </c:dPt>
          <c:dPt>
            <c:idx val="7"/>
            <c:invertIfNegative val="0"/>
            <c:bubble3D val="0"/>
            <c:spPr>
              <a:solidFill>
                <a:schemeClr val="accent3">
                  <a:lumMod val="60000"/>
                  <a:lumOff val="40000"/>
                </a:schemeClr>
              </a:solidFill>
            </c:spPr>
            <c:extLst>
              <c:ext xmlns:c16="http://schemas.microsoft.com/office/drawing/2014/chart" uri="{C3380CC4-5D6E-409C-BE32-E72D297353CC}">
                <c16:uniqueId val="{00000014-48E7-44DF-94A2-C4DB94581D9F}"/>
              </c:ext>
            </c:extLst>
          </c:dPt>
          <c:dPt>
            <c:idx val="8"/>
            <c:invertIfNegative val="0"/>
            <c:bubble3D val="0"/>
            <c:spPr>
              <a:solidFill>
                <a:schemeClr val="accent2">
                  <a:lumMod val="60000"/>
                  <a:lumOff val="40000"/>
                </a:schemeClr>
              </a:solidFill>
            </c:spPr>
            <c:extLst>
              <c:ext xmlns:c16="http://schemas.microsoft.com/office/drawing/2014/chart" uri="{C3380CC4-5D6E-409C-BE32-E72D297353CC}">
                <c16:uniqueId val="{0000000E-E85B-1149-9CEB-C01F248998FB}"/>
              </c:ext>
            </c:extLst>
          </c:dPt>
          <c:dPt>
            <c:idx val="9"/>
            <c:invertIfNegative val="0"/>
            <c:bubble3D val="0"/>
            <c:spPr>
              <a:solidFill>
                <a:schemeClr val="accent2">
                  <a:lumMod val="60000"/>
                  <a:lumOff val="40000"/>
                </a:schemeClr>
              </a:solidFill>
            </c:spPr>
            <c:extLst>
              <c:ext xmlns:c16="http://schemas.microsoft.com/office/drawing/2014/chart" uri="{C3380CC4-5D6E-409C-BE32-E72D297353CC}">
                <c16:uniqueId val="{00000010-E85B-1149-9CEB-C01F248998FB}"/>
              </c:ext>
            </c:extLst>
          </c:dPt>
          <c:dPt>
            <c:idx val="10"/>
            <c:invertIfNegative val="0"/>
            <c:bubble3D val="0"/>
            <c:spPr>
              <a:solidFill>
                <a:schemeClr val="accent2">
                  <a:lumMod val="60000"/>
                  <a:lumOff val="40000"/>
                </a:schemeClr>
              </a:solidFill>
            </c:spPr>
            <c:extLst>
              <c:ext xmlns:c16="http://schemas.microsoft.com/office/drawing/2014/chart" uri="{C3380CC4-5D6E-409C-BE32-E72D297353CC}">
                <c16:uniqueId val="{0000000F-E85B-1149-9CEB-C01F248998FB}"/>
              </c:ext>
            </c:extLst>
          </c:dPt>
          <c:dPt>
            <c:idx val="11"/>
            <c:invertIfNegative val="0"/>
            <c:bubble3D val="0"/>
            <c:spPr>
              <a:solidFill>
                <a:schemeClr val="accent2">
                  <a:lumMod val="60000"/>
                  <a:lumOff val="40000"/>
                </a:schemeClr>
              </a:solidFill>
            </c:spPr>
            <c:extLst>
              <c:ext xmlns:c16="http://schemas.microsoft.com/office/drawing/2014/chart" uri="{C3380CC4-5D6E-409C-BE32-E72D297353CC}">
                <c16:uniqueId val="{00000015-48E7-44DF-94A2-C4DB94581D9F}"/>
              </c:ext>
            </c:extLst>
          </c:dPt>
          <c:dLbls>
            <c:numFmt formatCode="&quot;$&quot;#,##0.0" sourceLinked="0"/>
            <c:spPr>
              <a:noFill/>
              <a:ln>
                <a:noFill/>
              </a:ln>
              <a:effectLst/>
            </c:spPr>
            <c:txPr>
              <a:bodyPr rot="-5400000" vert="horz"/>
              <a:lstStyle/>
              <a:p>
                <a:pPr>
                  <a:defRPr sz="10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LSU HSC</c:v>
                </c:pt>
                <c:pt idx="1">
                  <c:v>MUSC</c:v>
                </c:pt>
                <c:pt idx="2">
                  <c:v>NEB MC</c:v>
                </c:pt>
                <c:pt idx="3">
                  <c:v>OUHSC</c:v>
                </c:pt>
                <c:pt idx="4">
                  <c:v>TTHSC</c:v>
                </c:pt>
                <c:pt idx="5">
                  <c:v>UAMS</c:v>
                </c:pt>
                <c:pt idx="6">
                  <c:v>UTHSC SA</c:v>
                </c:pt>
                <c:pt idx="8">
                  <c:v>Oregon HSC</c:v>
                </c:pt>
                <c:pt idx="9">
                  <c:v>UMD HSC</c:v>
                </c:pt>
                <c:pt idx="10">
                  <c:v>UTHSC Houston</c:v>
                </c:pt>
                <c:pt idx="12">
                  <c:v>ETSU</c:v>
                </c:pt>
                <c:pt idx="13">
                  <c:v>UAB</c:v>
                </c:pt>
                <c:pt idx="14">
                  <c:v>U of M</c:v>
                </c:pt>
                <c:pt idx="15">
                  <c:v>USA</c:v>
                </c:pt>
                <c:pt idx="16">
                  <c:v>UTM</c:v>
                </c:pt>
                <c:pt idx="17">
                  <c:v>UTC</c:v>
                </c:pt>
                <c:pt idx="18">
                  <c:v>UTK</c:v>
                </c:pt>
              </c:strCache>
            </c:strRef>
          </c:cat>
          <c:val>
            <c:numRef>
              <c:f>Sheet1!$B$2:$B$20</c:f>
              <c:numCache>
                <c:formatCode>#,##0</c:formatCode>
                <c:ptCount val="19"/>
                <c:pt idx="0">
                  <c:v>29505</c:v>
                </c:pt>
                <c:pt idx="1">
                  <c:v>20080</c:v>
                </c:pt>
                <c:pt idx="2">
                  <c:v>19242</c:v>
                </c:pt>
                <c:pt idx="3">
                  <c:v>18968</c:v>
                </c:pt>
                <c:pt idx="4">
                  <c:v>12222</c:v>
                </c:pt>
                <c:pt idx="5">
                  <c:v>15660</c:v>
                </c:pt>
                <c:pt idx="6">
                  <c:v>14861</c:v>
                </c:pt>
                <c:pt idx="8">
                  <c:v>14850</c:v>
                </c:pt>
                <c:pt idx="9">
                  <c:v>26292</c:v>
                </c:pt>
                <c:pt idx="10">
                  <c:v>19764</c:v>
                </c:pt>
                <c:pt idx="12">
                  <c:v>23760</c:v>
                </c:pt>
                <c:pt idx="13">
                  <c:v>24534</c:v>
                </c:pt>
                <c:pt idx="14">
                  <c:v>12672</c:v>
                </c:pt>
                <c:pt idx="15">
                  <c:v>18324</c:v>
                </c:pt>
                <c:pt idx="16">
                  <c:v>15136</c:v>
                </c:pt>
                <c:pt idx="17">
                  <c:v>16514</c:v>
                </c:pt>
                <c:pt idx="18">
                  <c:v>29656</c:v>
                </c:pt>
              </c:numCache>
            </c:numRef>
          </c:val>
          <c:extLst>
            <c:ext xmlns:c16="http://schemas.microsoft.com/office/drawing/2014/chart" uri="{C3380CC4-5D6E-409C-BE32-E72D297353CC}">
              <c16:uniqueId val="{00000006-DB0B-4425-B8A5-90BFE3F3A181}"/>
            </c:ext>
          </c:extLst>
        </c:ser>
        <c:dLbls>
          <c:showLegendKey val="0"/>
          <c:showVal val="0"/>
          <c:showCatName val="0"/>
          <c:showSerName val="0"/>
          <c:showPercent val="0"/>
          <c:showBubbleSize val="0"/>
        </c:dLbls>
        <c:gapWidth val="150"/>
        <c:axId val="2096227608"/>
        <c:axId val="2096230872"/>
      </c:barChart>
      <c:lineChart>
        <c:grouping val="standard"/>
        <c:varyColors val="0"/>
        <c:ser>
          <c:idx val="1"/>
          <c:order val="1"/>
          <c:tx>
            <c:strRef>
              <c:f>Sheet1!$C$1</c:f>
              <c:strCache>
                <c:ptCount val="1"/>
                <c:pt idx="0">
                  <c:v>UTHSC</c:v>
                </c:pt>
              </c:strCache>
            </c:strRef>
          </c:tx>
          <c:spPr>
            <a:ln>
              <a:solidFill>
                <a:schemeClr val="accent4"/>
              </a:solidFill>
            </a:ln>
          </c:spPr>
          <c:marker>
            <c:symbol val="none"/>
          </c:marker>
          <c:cat>
            <c:strRef>
              <c:f>Sheet1!$A$2:$A$20</c:f>
              <c:strCache>
                <c:ptCount val="19"/>
                <c:pt idx="0">
                  <c:v>LSU HSC</c:v>
                </c:pt>
                <c:pt idx="1">
                  <c:v>MUSC</c:v>
                </c:pt>
                <c:pt idx="2">
                  <c:v>NEB MC</c:v>
                </c:pt>
                <c:pt idx="3">
                  <c:v>OUHSC</c:v>
                </c:pt>
                <c:pt idx="4">
                  <c:v>TTHSC</c:v>
                </c:pt>
                <c:pt idx="5">
                  <c:v>UAMS</c:v>
                </c:pt>
                <c:pt idx="6">
                  <c:v>UTHSC SA</c:v>
                </c:pt>
                <c:pt idx="8">
                  <c:v>Oregon HSC</c:v>
                </c:pt>
                <c:pt idx="9">
                  <c:v>UMD HSC</c:v>
                </c:pt>
                <c:pt idx="10">
                  <c:v>UTHSC Houston</c:v>
                </c:pt>
                <c:pt idx="12">
                  <c:v>ETSU</c:v>
                </c:pt>
                <c:pt idx="13">
                  <c:v>UAB</c:v>
                </c:pt>
                <c:pt idx="14">
                  <c:v>U of M</c:v>
                </c:pt>
                <c:pt idx="15">
                  <c:v>USA</c:v>
                </c:pt>
                <c:pt idx="16">
                  <c:v>UTM</c:v>
                </c:pt>
                <c:pt idx="17">
                  <c:v>UTC</c:v>
                </c:pt>
                <c:pt idx="18">
                  <c:v>UTK</c:v>
                </c:pt>
              </c:strCache>
            </c:strRef>
          </c:cat>
          <c:val>
            <c:numRef>
              <c:f>Sheet1!$C$2:$C$20</c:f>
              <c:numCache>
                <c:formatCode>#,##0</c:formatCode>
                <c:ptCount val="19"/>
                <c:pt idx="0">
                  <c:v>11700</c:v>
                </c:pt>
                <c:pt idx="1">
                  <c:v>11700</c:v>
                </c:pt>
                <c:pt idx="2">
                  <c:v>11700</c:v>
                </c:pt>
                <c:pt idx="3">
                  <c:v>11700</c:v>
                </c:pt>
                <c:pt idx="4">
                  <c:v>11700</c:v>
                </c:pt>
                <c:pt idx="5">
                  <c:v>11700</c:v>
                </c:pt>
                <c:pt idx="6">
                  <c:v>11700</c:v>
                </c:pt>
                <c:pt idx="7">
                  <c:v>11700</c:v>
                </c:pt>
                <c:pt idx="8">
                  <c:v>11700</c:v>
                </c:pt>
                <c:pt idx="9">
                  <c:v>11700</c:v>
                </c:pt>
                <c:pt idx="10">
                  <c:v>11700</c:v>
                </c:pt>
                <c:pt idx="11">
                  <c:v>11700</c:v>
                </c:pt>
                <c:pt idx="12">
                  <c:v>11700</c:v>
                </c:pt>
                <c:pt idx="13">
                  <c:v>11700</c:v>
                </c:pt>
                <c:pt idx="14">
                  <c:v>11700</c:v>
                </c:pt>
                <c:pt idx="15">
                  <c:v>11700</c:v>
                </c:pt>
                <c:pt idx="16">
                  <c:v>11700</c:v>
                </c:pt>
                <c:pt idx="17">
                  <c:v>11700</c:v>
                </c:pt>
                <c:pt idx="18">
                  <c:v>11700</c:v>
                </c:pt>
              </c:numCache>
            </c:numRef>
          </c:val>
          <c:smooth val="0"/>
          <c:extLst>
            <c:ext xmlns:c16="http://schemas.microsoft.com/office/drawing/2014/chart" uri="{C3380CC4-5D6E-409C-BE32-E72D297353CC}">
              <c16:uniqueId val="{00000007-DB0B-4425-B8A5-90BFE3F3A181}"/>
            </c:ext>
          </c:extLst>
        </c:ser>
        <c:ser>
          <c:idx val="2"/>
          <c:order val="2"/>
          <c:tx>
            <c:strRef>
              <c:f>Sheet1!$D$1</c:f>
              <c:strCache>
                <c:ptCount val="1"/>
                <c:pt idx="0">
                  <c:v>Peer Group</c:v>
                </c:pt>
              </c:strCache>
            </c:strRef>
          </c:tx>
          <c:spPr>
            <a:ln>
              <a:solidFill>
                <a:schemeClr val="accent1"/>
              </a:solidFill>
            </a:ln>
          </c:spPr>
          <c:marker>
            <c:symbol val="none"/>
          </c:marker>
          <c:cat>
            <c:strRef>
              <c:f>Sheet1!$A$2:$A$20</c:f>
              <c:strCache>
                <c:ptCount val="19"/>
                <c:pt idx="0">
                  <c:v>LSU HSC</c:v>
                </c:pt>
                <c:pt idx="1">
                  <c:v>MUSC</c:v>
                </c:pt>
                <c:pt idx="2">
                  <c:v>NEB MC</c:v>
                </c:pt>
                <c:pt idx="3">
                  <c:v>OUHSC</c:v>
                </c:pt>
                <c:pt idx="4">
                  <c:v>TTHSC</c:v>
                </c:pt>
                <c:pt idx="5">
                  <c:v>UAMS</c:v>
                </c:pt>
                <c:pt idx="6">
                  <c:v>UTHSC SA</c:v>
                </c:pt>
                <c:pt idx="8">
                  <c:v>Oregon HSC</c:v>
                </c:pt>
                <c:pt idx="9">
                  <c:v>UMD HSC</c:v>
                </c:pt>
                <c:pt idx="10">
                  <c:v>UTHSC Houston</c:v>
                </c:pt>
                <c:pt idx="12">
                  <c:v>ETSU</c:v>
                </c:pt>
                <c:pt idx="13">
                  <c:v>UAB</c:v>
                </c:pt>
                <c:pt idx="14">
                  <c:v>U of M</c:v>
                </c:pt>
                <c:pt idx="15">
                  <c:v>USA</c:v>
                </c:pt>
                <c:pt idx="16">
                  <c:v>UTM</c:v>
                </c:pt>
                <c:pt idx="17">
                  <c:v>UTC</c:v>
                </c:pt>
                <c:pt idx="18">
                  <c:v>UTK</c:v>
                </c:pt>
              </c:strCache>
            </c:strRef>
          </c:cat>
          <c:val>
            <c:numRef>
              <c:f>Sheet1!$D$2:$D$20</c:f>
              <c:numCache>
                <c:formatCode>General</c:formatCode>
                <c:ptCount val="19"/>
              </c:numCache>
            </c:numRef>
          </c:val>
          <c:smooth val="0"/>
          <c:extLst>
            <c:ext xmlns:c16="http://schemas.microsoft.com/office/drawing/2014/chart" uri="{C3380CC4-5D6E-409C-BE32-E72D297353CC}">
              <c16:uniqueId val="{00000010-5E95-4DA7-A83F-1E730F4E92F4}"/>
            </c:ext>
          </c:extLst>
        </c:ser>
        <c:ser>
          <c:idx val="3"/>
          <c:order val="3"/>
          <c:tx>
            <c:strRef>
              <c:f>Sheet1!$E$1</c:f>
              <c:strCache>
                <c:ptCount val="1"/>
                <c:pt idx="0">
                  <c:v>Aspirational Institution</c:v>
                </c:pt>
              </c:strCache>
            </c:strRef>
          </c:tx>
          <c:spPr>
            <a:ln>
              <a:solidFill>
                <a:schemeClr val="accent3">
                  <a:lumMod val="60000"/>
                  <a:lumOff val="40000"/>
                </a:schemeClr>
              </a:solidFill>
            </a:ln>
          </c:spPr>
          <c:marker>
            <c:symbol val="none"/>
          </c:marker>
          <c:cat>
            <c:strRef>
              <c:f>Sheet1!$A$2:$A$20</c:f>
              <c:strCache>
                <c:ptCount val="19"/>
                <c:pt idx="0">
                  <c:v>LSU HSC</c:v>
                </c:pt>
                <c:pt idx="1">
                  <c:v>MUSC</c:v>
                </c:pt>
                <c:pt idx="2">
                  <c:v>NEB MC</c:v>
                </c:pt>
                <c:pt idx="3">
                  <c:v>OUHSC</c:v>
                </c:pt>
                <c:pt idx="4">
                  <c:v>TTHSC</c:v>
                </c:pt>
                <c:pt idx="5">
                  <c:v>UAMS</c:v>
                </c:pt>
                <c:pt idx="6">
                  <c:v>UTHSC SA</c:v>
                </c:pt>
                <c:pt idx="8">
                  <c:v>Oregon HSC</c:v>
                </c:pt>
                <c:pt idx="9">
                  <c:v>UMD HSC</c:v>
                </c:pt>
                <c:pt idx="10">
                  <c:v>UTHSC Houston</c:v>
                </c:pt>
                <c:pt idx="12">
                  <c:v>ETSU</c:v>
                </c:pt>
                <c:pt idx="13">
                  <c:v>UAB</c:v>
                </c:pt>
                <c:pt idx="14">
                  <c:v>U of M</c:v>
                </c:pt>
                <c:pt idx="15">
                  <c:v>USA</c:v>
                </c:pt>
                <c:pt idx="16">
                  <c:v>UTM</c:v>
                </c:pt>
                <c:pt idx="17">
                  <c:v>UTC</c:v>
                </c:pt>
                <c:pt idx="18">
                  <c:v>UTK</c:v>
                </c:pt>
              </c:strCache>
            </c:strRef>
          </c:cat>
          <c:val>
            <c:numRef>
              <c:f>Sheet1!$E$2:$E$20</c:f>
              <c:numCache>
                <c:formatCode>General</c:formatCode>
                <c:ptCount val="19"/>
              </c:numCache>
            </c:numRef>
          </c:val>
          <c:smooth val="0"/>
          <c:extLst>
            <c:ext xmlns:c16="http://schemas.microsoft.com/office/drawing/2014/chart" uri="{C3380CC4-5D6E-409C-BE32-E72D297353CC}">
              <c16:uniqueId val="{00000011-5E95-4DA7-A83F-1E730F4E92F4}"/>
            </c:ext>
          </c:extLst>
        </c:ser>
        <c:dLbls>
          <c:showLegendKey val="0"/>
          <c:showVal val="0"/>
          <c:showCatName val="0"/>
          <c:showSerName val="0"/>
          <c:showPercent val="0"/>
          <c:showBubbleSize val="0"/>
        </c:dLbls>
        <c:marker val="1"/>
        <c:smooth val="0"/>
        <c:axId val="2096227608"/>
        <c:axId val="2096230872"/>
      </c:lineChart>
      <c:catAx>
        <c:axId val="2096227608"/>
        <c:scaling>
          <c:orientation val="minMax"/>
        </c:scaling>
        <c:delete val="0"/>
        <c:axPos val="b"/>
        <c:numFmt formatCode="General" sourceLinked="0"/>
        <c:majorTickMark val="out"/>
        <c:minorTickMark val="none"/>
        <c:tickLblPos val="low"/>
        <c:spPr>
          <a:ln/>
        </c:spPr>
        <c:txPr>
          <a:bodyPr rot="-5400000" vert="horz" anchor="b" anchorCtr="0"/>
          <a:lstStyle/>
          <a:p>
            <a:pPr>
              <a:defRPr sz="900"/>
            </a:pPr>
            <a:endParaRPr lang="en-US"/>
          </a:p>
        </c:txPr>
        <c:crossAx val="2096230872"/>
        <c:crosses val="autoZero"/>
        <c:auto val="1"/>
        <c:lblAlgn val="ctr"/>
        <c:lblOffset val="100"/>
        <c:noMultiLvlLbl val="0"/>
      </c:catAx>
      <c:valAx>
        <c:axId val="2096230872"/>
        <c:scaling>
          <c:orientation val="minMax"/>
          <c:max val="45000"/>
          <c:min val="0"/>
        </c:scaling>
        <c:delete val="0"/>
        <c:axPos val="l"/>
        <c:majorGridlines/>
        <c:numFmt formatCode="&quot;$&quot;#,##0" sourceLinked="0"/>
        <c:majorTickMark val="out"/>
        <c:minorTickMark val="none"/>
        <c:tickLblPos val="nextTo"/>
        <c:txPr>
          <a:bodyPr/>
          <a:lstStyle/>
          <a:p>
            <a:pPr>
              <a:defRPr sz="1100"/>
            </a:pPr>
            <a:endParaRPr lang="en-US"/>
          </a:p>
        </c:txPr>
        <c:crossAx val="2096227608"/>
        <c:crosses val="autoZero"/>
        <c:crossBetween val="between"/>
        <c:majorUnit val="10000"/>
        <c:dispUnits>
          <c:builtInUnit val="thousands"/>
          <c:dispUnitsLbl>
            <c:txPr>
              <a:bodyPr/>
              <a:lstStyle/>
              <a:p>
                <a:pPr>
                  <a:defRPr sz="1100"/>
                </a:pPr>
                <a:endParaRPr lang="en-US"/>
              </a:p>
            </c:txPr>
          </c:dispUnitsLbl>
        </c:dispUnits>
      </c:valAx>
      <c:spPr>
        <a:ln>
          <a:solidFill>
            <a:schemeClr val="accent1"/>
          </a:solidFill>
        </a:ln>
      </c:spPr>
    </c:plotArea>
    <c:legend>
      <c:legendPos val="l"/>
      <c:layout>
        <c:manualLayout>
          <c:xMode val="edge"/>
          <c:yMode val="edge"/>
          <c:x val="0"/>
          <c:y val="0.30076377952755901"/>
          <c:w val="0.1337560756294352"/>
          <c:h val="0.43790538850176303"/>
        </c:manualLayout>
      </c:layout>
      <c:overlay val="0"/>
      <c:txPr>
        <a:bodyPr/>
        <a:lstStyle/>
        <a:p>
          <a:pPr>
            <a:defRPr sz="1000"/>
          </a:pPr>
          <a:endParaRPr lang="en-US"/>
        </a:p>
      </c:txPr>
    </c:legend>
    <c:plotVisOnly val="1"/>
    <c:dispBlanksAs val="gap"/>
    <c:showDLblsOverMax val="0"/>
  </c:chart>
  <c:spPr>
    <a:ln w="31750">
      <a:solidFill>
        <a:schemeClr val="accent1"/>
      </a:solidFill>
    </a:ln>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0"/>
          <a:lstStyle/>
          <a:p>
            <a:pPr>
              <a:defRPr sz="1200"/>
            </a:pPr>
            <a:r>
              <a:rPr lang="en-US" sz="1200" baseline="0" dirty="0"/>
              <a:t>Out Of State</a:t>
            </a:r>
          </a:p>
        </c:rich>
      </c:tx>
      <c:layout>
        <c:manualLayout>
          <c:xMode val="edge"/>
          <c:yMode val="edge"/>
          <c:x val="0.39395177165354328"/>
          <c:y val="4.0714276997425042E-3"/>
        </c:manualLayout>
      </c:layout>
      <c:overlay val="1"/>
    </c:title>
    <c:autoTitleDeleted val="0"/>
    <c:plotArea>
      <c:layout>
        <c:manualLayout>
          <c:layoutTarget val="inner"/>
          <c:xMode val="edge"/>
          <c:yMode val="edge"/>
          <c:x val="0.19949013317779721"/>
          <c:y val="9.0781008143212799E-2"/>
          <c:w val="0.76078606493632728"/>
          <c:h val="0.716128272427485"/>
        </c:manualLayout>
      </c:layout>
      <c:barChart>
        <c:barDir val="col"/>
        <c:grouping val="clustered"/>
        <c:varyColors val="0"/>
        <c:ser>
          <c:idx val="0"/>
          <c:order val="0"/>
          <c:tx>
            <c:strRef>
              <c:f>Sheet1!$B$1</c:f>
              <c:strCache>
                <c:ptCount val="1"/>
                <c:pt idx="0">
                  <c:v>Competition</c:v>
                </c:pt>
              </c:strCache>
            </c:strRef>
          </c:tx>
          <c:spPr>
            <a:solidFill>
              <a:schemeClr val="accent5">
                <a:lumMod val="60000"/>
                <a:lumOff val="40000"/>
              </a:schemeClr>
            </a:solidFill>
          </c:spPr>
          <c:invertIfNegative val="0"/>
          <c:dPt>
            <c:idx val="0"/>
            <c:invertIfNegative val="0"/>
            <c:bubble3D val="0"/>
            <c:spPr>
              <a:solidFill>
                <a:srgbClr val="00B0F0"/>
              </a:solidFill>
            </c:spPr>
            <c:extLst>
              <c:ext xmlns:c16="http://schemas.microsoft.com/office/drawing/2014/chart" uri="{C3380CC4-5D6E-409C-BE32-E72D297353CC}">
                <c16:uniqueId val="{00000001-0713-524F-A62B-AA29BC3E2350}"/>
              </c:ext>
            </c:extLst>
          </c:dPt>
          <c:dPt>
            <c:idx val="1"/>
            <c:invertIfNegative val="0"/>
            <c:bubble3D val="0"/>
            <c:spPr>
              <a:solidFill>
                <a:schemeClr val="accent3">
                  <a:lumMod val="60000"/>
                  <a:lumOff val="40000"/>
                </a:schemeClr>
              </a:solidFill>
            </c:spPr>
            <c:extLst>
              <c:ext xmlns:c16="http://schemas.microsoft.com/office/drawing/2014/chart" uri="{C3380CC4-5D6E-409C-BE32-E72D297353CC}">
                <c16:uniqueId val="{00000003-0713-524F-A62B-AA29BC3E2350}"/>
              </c:ext>
            </c:extLst>
          </c:dPt>
          <c:dPt>
            <c:idx val="2"/>
            <c:invertIfNegative val="0"/>
            <c:bubble3D val="0"/>
            <c:spPr>
              <a:solidFill>
                <a:schemeClr val="accent3">
                  <a:lumMod val="60000"/>
                  <a:lumOff val="40000"/>
                </a:schemeClr>
              </a:solidFill>
            </c:spPr>
            <c:extLst>
              <c:ext xmlns:c16="http://schemas.microsoft.com/office/drawing/2014/chart" uri="{C3380CC4-5D6E-409C-BE32-E72D297353CC}">
                <c16:uniqueId val="{00000005-0713-524F-A62B-AA29BC3E2350}"/>
              </c:ext>
            </c:extLst>
          </c:dPt>
          <c:dPt>
            <c:idx val="3"/>
            <c:invertIfNegative val="0"/>
            <c:bubble3D val="0"/>
            <c:spPr>
              <a:solidFill>
                <a:schemeClr val="accent3">
                  <a:lumMod val="60000"/>
                  <a:lumOff val="40000"/>
                </a:schemeClr>
              </a:solidFill>
            </c:spPr>
            <c:extLst>
              <c:ext xmlns:c16="http://schemas.microsoft.com/office/drawing/2014/chart" uri="{C3380CC4-5D6E-409C-BE32-E72D297353CC}">
                <c16:uniqueId val="{00000007-0713-524F-A62B-AA29BC3E2350}"/>
              </c:ext>
            </c:extLst>
          </c:dPt>
          <c:dPt>
            <c:idx val="4"/>
            <c:invertIfNegative val="0"/>
            <c:bubble3D val="0"/>
            <c:spPr>
              <a:solidFill>
                <a:schemeClr val="accent3">
                  <a:lumMod val="60000"/>
                  <a:lumOff val="40000"/>
                </a:schemeClr>
              </a:solidFill>
            </c:spPr>
            <c:extLst>
              <c:ext xmlns:c16="http://schemas.microsoft.com/office/drawing/2014/chart" uri="{C3380CC4-5D6E-409C-BE32-E72D297353CC}">
                <c16:uniqueId val="{00000009-0713-524F-A62B-AA29BC3E2350}"/>
              </c:ext>
            </c:extLst>
          </c:dPt>
          <c:dPt>
            <c:idx val="5"/>
            <c:invertIfNegative val="0"/>
            <c:bubble3D val="0"/>
            <c:spPr>
              <a:solidFill>
                <a:schemeClr val="accent3">
                  <a:lumMod val="60000"/>
                  <a:lumOff val="40000"/>
                </a:schemeClr>
              </a:solidFill>
            </c:spPr>
            <c:extLst>
              <c:ext xmlns:c16="http://schemas.microsoft.com/office/drawing/2014/chart" uri="{C3380CC4-5D6E-409C-BE32-E72D297353CC}">
                <c16:uniqueId val="{0000000B-0713-524F-A62B-AA29BC3E2350}"/>
              </c:ext>
            </c:extLst>
          </c:dPt>
          <c:dPt>
            <c:idx val="6"/>
            <c:invertIfNegative val="0"/>
            <c:bubble3D val="0"/>
            <c:spPr>
              <a:solidFill>
                <a:schemeClr val="accent3">
                  <a:lumMod val="60000"/>
                  <a:lumOff val="40000"/>
                </a:schemeClr>
              </a:solidFill>
            </c:spPr>
            <c:extLst>
              <c:ext xmlns:c16="http://schemas.microsoft.com/office/drawing/2014/chart" uri="{C3380CC4-5D6E-409C-BE32-E72D297353CC}">
                <c16:uniqueId val="{0000000D-0713-524F-A62B-AA29BC3E2350}"/>
              </c:ext>
            </c:extLst>
          </c:dPt>
          <c:dPt>
            <c:idx val="7"/>
            <c:invertIfNegative val="0"/>
            <c:bubble3D val="0"/>
            <c:spPr>
              <a:solidFill>
                <a:schemeClr val="accent3">
                  <a:lumMod val="60000"/>
                  <a:lumOff val="40000"/>
                </a:schemeClr>
              </a:solidFill>
            </c:spPr>
            <c:extLst>
              <c:ext xmlns:c16="http://schemas.microsoft.com/office/drawing/2014/chart" uri="{C3380CC4-5D6E-409C-BE32-E72D297353CC}">
                <c16:uniqueId val="{0000000F-0713-524F-A62B-AA29BC3E2350}"/>
              </c:ext>
            </c:extLst>
          </c:dPt>
          <c:dPt>
            <c:idx val="8"/>
            <c:invertIfNegative val="0"/>
            <c:bubble3D val="0"/>
            <c:spPr>
              <a:solidFill>
                <a:schemeClr val="accent2">
                  <a:lumMod val="60000"/>
                  <a:lumOff val="40000"/>
                </a:schemeClr>
              </a:solidFill>
            </c:spPr>
            <c:extLst>
              <c:ext xmlns:c16="http://schemas.microsoft.com/office/drawing/2014/chart" uri="{C3380CC4-5D6E-409C-BE32-E72D297353CC}">
                <c16:uniqueId val="{00000011-0713-524F-A62B-AA29BC3E2350}"/>
              </c:ext>
            </c:extLst>
          </c:dPt>
          <c:dPt>
            <c:idx val="9"/>
            <c:invertIfNegative val="0"/>
            <c:bubble3D val="0"/>
            <c:spPr>
              <a:solidFill>
                <a:schemeClr val="accent2">
                  <a:lumMod val="60000"/>
                  <a:lumOff val="40000"/>
                </a:schemeClr>
              </a:solidFill>
            </c:spPr>
            <c:extLst>
              <c:ext xmlns:c16="http://schemas.microsoft.com/office/drawing/2014/chart" uri="{C3380CC4-5D6E-409C-BE32-E72D297353CC}">
                <c16:uniqueId val="{00000013-0713-524F-A62B-AA29BC3E2350}"/>
              </c:ext>
            </c:extLst>
          </c:dPt>
          <c:dPt>
            <c:idx val="11"/>
            <c:invertIfNegative val="0"/>
            <c:bubble3D val="0"/>
            <c:spPr>
              <a:solidFill>
                <a:schemeClr val="accent2">
                  <a:lumMod val="60000"/>
                  <a:lumOff val="40000"/>
                </a:schemeClr>
              </a:solidFill>
            </c:spPr>
            <c:extLst>
              <c:ext xmlns:c16="http://schemas.microsoft.com/office/drawing/2014/chart" uri="{C3380CC4-5D6E-409C-BE32-E72D297353CC}">
                <c16:uniqueId val="{00000015-0713-524F-A62B-AA29BC3E2350}"/>
              </c:ext>
            </c:extLst>
          </c:dPt>
          <c:dPt>
            <c:idx val="12"/>
            <c:invertIfNegative val="0"/>
            <c:bubble3D val="0"/>
            <c:extLst>
              <c:ext xmlns:c16="http://schemas.microsoft.com/office/drawing/2014/chart" uri="{C3380CC4-5D6E-409C-BE32-E72D297353CC}">
                <c16:uniqueId val="{00000016-0713-524F-A62B-AA29BC3E2350}"/>
              </c:ext>
            </c:extLst>
          </c:dPt>
          <c:dLbls>
            <c:numFmt formatCode="&quot;$&quot;#,##0.0" sourceLinked="0"/>
            <c:spPr>
              <a:noFill/>
              <a:ln>
                <a:noFill/>
              </a:ln>
              <a:effectLst/>
            </c:spPr>
            <c:txPr>
              <a:bodyPr rot="-5400000" vert="horz"/>
              <a:lstStyle/>
              <a:p>
                <a:pPr>
                  <a:defRPr sz="10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Sheet1!$A$2:$A$23</c:f>
              <c:strCache>
                <c:ptCount val="22"/>
                <c:pt idx="0">
                  <c:v>LSU HSC</c:v>
                </c:pt>
                <c:pt idx="1">
                  <c:v>MUSC</c:v>
                </c:pt>
                <c:pt idx="2">
                  <c:v>NEB MC</c:v>
                </c:pt>
                <c:pt idx="3">
                  <c:v>OUHSC</c:v>
                </c:pt>
                <c:pt idx="4">
                  <c:v>TTHSC</c:v>
                </c:pt>
                <c:pt idx="5">
                  <c:v>UAMS</c:v>
                </c:pt>
                <c:pt idx="6">
                  <c:v>UTHSC SA</c:v>
                </c:pt>
                <c:pt idx="8">
                  <c:v>Oregon HSC</c:v>
                </c:pt>
                <c:pt idx="9">
                  <c:v>UMD HSC</c:v>
                </c:pt>
                <c:pt idx="10">
                  <c:v>UTHSC Houston</c:v>
                </c:pt>
                <c:pt idx="12">
                  <c:v>TEXAS A&amp;M</c:v>
                </c:pt>
                <c:pt idx="13">
                  <c:v>UGA</c:v>
                </c:pt>
                <c:pt idx="14">
                  <c:v>U of Florida</c:v>
                </c:pt>
                <c:pt idx="15">
                  <c:v>U of Texas</c:v>
                </c:pt>
                <c:pt idx="16">
                  <c:v>Auburn</c:v>
                </c:pt>
                <c:pt idx="17">
                  <c:v>Belmont</c:v>
                </c:pt>
                <c:pt idx="18">
                  <c:v>ETSU</c:v>
                </c:pt>
                <c:pt idx="19">
                  <c:v>Lipscomb</c:v>
                </c:pt>
                <c:pt idx="20">
                  <c:v>South</c:v>
                </c:pt>
                <c:pt idx="21">
                  <c:v>Union</c:v>
                </c:pt>
              </c:strCache>
            </c:strRef>
          </c:cat>
          <c:val>
            <c:numRef>
              <c:f>Sheet1!$B$2:$B$23</c:f>
              <c:numCache>
                <c:formatCode>#,##0</c:formatCode>
                <c:ptCount val="22"/>
                <c:pt idx="1">
                  <c:v>42048</c:v>
                </c:pt>
                <c:pt idx="2">
                  <c:v>31594</c:v>
                </c:pt>
                <c:pt idx="3">
                  <c:v>35706</c:v>
                </c:pt>
                <c:pt idx="4">
                  <c:v>26442</c:v>
                </c:pt>
                <c:pt idx="5">
                  <c:v>38560</c:v>
                </c:pt>
                <c:pt idx="8">
                  <c:v>27480</c:v>
                </c:pt>
                <c:pt idx="9">
                  <c:v>44381</c:v>
                </c:pt>
                <c:pt idx="12">
                  <c:v>49569</c:v>
                </c:pt>
                <c:pt idx="13">
                  <c:v>37300</c:v>
                </c:pt>
                <c:pt idx="14">
                  <c:v>36000</c:v>
                </c:pt>
                <c:pt idx="15">
                  <c:v>48274</c:v>
                </c:pt>
                <c:pt idx="16">
                  <c:v>41726</c:v>
                </c:pt>
                <c:pt idx="17">
                  <c:v>40360</c:v>
                </c:pt>
                <c:pt idx="18">
                  <c:v>37916</c:v>
                </c:pt>
                <c:pt idx="19">
                  <c:v>37938</c:v>
                </c:pt>
                <c:pt idx="20">
                  <c:v>47900</c:v>
                </c:pt>
                <c:pt idx="21">
                  <c:v>35150</c:v>
                </c:pt>
              </c:numCache>
            </c:numRef>
          </c:val>
          <c:extLst>
            <c:ext xmlns:c16="http://schemas.microsoft.com/office/drawing/2014/chart" uri="{C3380CC4-5D6E-409C-BE32-E72D297353CC}">
              <c16:uniqueId val="{00000017-0713-524F-A62B-AA29BC3E2350}"/>
            </c:ext>
          </c:extLst>
        </c:ser>
        <c:dLbls>
          <c:showLegendKey val="0"/>
          <c:showVal val="0"/>
          <c:showCatName val="0"/>
          <c:showSerName val="0"/>
          <c:showPercent val="0"/>
          <c:showBubbleSize val="0"/>
        </c:dLbls>
        <c:gapWidth val="150"/>
        <c:axId val="104450448"/>
        <c:axId val="-136385984"/>
      </c:barChart>
      <c:lineChart>
        <c:grouping val="standard"/>
        <c:varyColors val="0"/>
        <c:ser>
          <c:idx val="1"/>
          <c:order val="1"/>
          <c:tx>
            <c:strRef>
              <c:f>Sheet1!$C$1</c:f>
              <c:strCache>
                <c:ptCount val="1"/>
                <c:pt idx="0">
                  <c:v>UTHSC</c:v>
                </c:pt>
              </c:strCache>
            </c:strRef>
          </c:tx>
          <c:spPr>
            <a:ln>
              <a:solidFill>
                <a:schemeClr val="accent4"/>
              </a:solidFill>
            </a:ln>
          </c:spPr>
          <c:marker>
            <c:symbol val="none"/>
          </c:marker>
          <c:cat>
            <c:strRef>
              <c:f>Sheet1!$A$2:$A$23</c:f>
              <c:strCache>
                <c:ptCount val="22"/>
                <c:pt idx="0">
                  <c:v>LSU HSC</c:v>
                </c:pt>
                <c:pt idx="1">
                  <c:v>MUSC</c:v>
                </c:pt>
                <c:pt idx="2">
                  <c:v>NEB MC</c:v>
                </c:pt>
                <c:pt idx="3">
                  <c:v>OUHSC</c:v>
                </c:pt>
                <c:pt idx="4">
                  <c:v>TTHSC</c:v>
                </c:pt>
                <c:pt idx="5">
                  <c:v>UAMS</c:v>
                </c:pt>
                <c:pt idx="6">
                  <c:v>UTHSC SA</c:v>
                </c:pt>
                <c:pt idx="8">
                  <c:v>Oregon HSC</c:v>
                </c:pt>
                <c:pt idx="9">
                  <c:v>UMD HSC</c:v>
                </c:pt>
                <c:pt idx="10">
                  <c:v>UTHSC Houston</c:v>
                </c:pt>
                <c:pt idx="12">
                  <c:v>TEXAS A&amp;M</c:v>
                </c:pt>
                <c:pt idx="13">
                  <c:v>UGA</c:v>
                </c:pt>
                <c:pt idx="14">
                  <c:v>U of Florida</c:v>
                </c:pt>
                <c:pt idx="15">
                  <c:v>U of Texas</c:v>
                </c:pt>
                <c:pt idx="16">
                  <c:v>Auburn</c:v>
                </c:pt>
                <c:pt idx="17">
                  <c:v>Belmont</c:v>
                </c:pt>
                <c:pt idx="18">
                  <c:v>ETSU</c:v>
                </c:pt>
                <c:pt idx="19">
                  <c:v>Lipscomb</c:v>
                </c:pt>
                <c:pt idx="20">
                  <c:v>South</c:v>
                </c:pt>
                <c:pt idx="21">
                  <c:v>Union</c:v>
                </c:pt>
              </c:strCache>
            </c:strRef>
          </c:cat>
          <c:val>
            <c:numRef>
              <c:f>Sheet1!$C$2:$C$23</c:f>
              <c:numCache>
                <c:formatCode>#,##0</c:formatCode>
                <c:ptCount val="22"/>
                <c:pt idx="0">
                  <c:v>27374</c:v>
                </c:pt>
                <c:pt idx="1">
                  <c:v>27374</c:v>
                </c:pt>
                <c:pt idx="2">
                  <c:v>27374</c:v>
                </c:pt>
                <c:pt idx="3">
                  <c:v>27374</c:v>
                </c:pt>
                <c:pt idx="4">
                  <c:v>27374</c:v>
                </c:pt>
                <c:pt idx="5">
                  <c:v>27374</c:v>
                </c:pt>
                <c:pt idx="6">
                  <c:v>27374</c:v>
                </c:pt>
                <c:pt idx="7">
                  <c:v>27374</c:v>
                </c:pt>
                <c:pt idx="8">
                  <c:v>27374</c:v>
                </c:pt>
                <c:pt idx="9">
                  <c:v>27374</c:v>
                </c:pt>
                <c:pt idx="10">
                  <c:v>27374</c:v>
                </c:pt>
                <c:pt idx="11">
                  <c:v>27374</c:v>
                </c:pt>
                <c:pt idx="12">
                  <c:v>27374</c:v>
                </c:pt>
                <c:pt idx="13">
                  <c:v>27374</c:v>
                </c:pt>
                <c:pt idx="14">
                  <c:v>27374</c:v>
                </c:pt>
                <c:pt idx="15">
                  <c:v>27374</c:v>
                </c:pt>
                <c:pt idx="16">
                  <c:v>27374</c:v>
                </c:pt>
                <c:pt idx="17">
                  <c:v>27374</c:v>
                </c:pt>
                <c:pt idx="18">
                  <c:v>27374</c:v>
                </c:pt>
                <c:pt idx="19">
                  <c:v>27374</c:v>
                </c:pt>
                <c:pt idx="20">
                  <c:v>27374</c:v>
                </c:pt>
                <c:pt idx="21">
                  <c:v>27374</c:v>
                </c:pt>
              </c:numCache>
            </c:numRef>
          </c:val>
          <c:smooth val="0"/>
          <c:extLst>
            <c:ext xmlns:c16="http://schemas.microsoft.com/office/drawing/2014/chart" uri="{C3380CC4-5D6E-409C-BE32-E72D297353CC}">
              <c16:uniqueId val="{00000018-0713-524F-A62B-AA29BC3E2350}"/>
            </c:ext>
          </c:extLst>
        </c:ser>
        <c:ser>
          <c:idx val="2"/>
          <c:order val="2"/>
          <c:tx>
            <c:strRef>
              <c:f>Sheet1!$D$1</c:f>
              <c:strCache>
                <c:ptCount val="1"/>
                <c:pt idx="0">
                  <c:v>Peer Group</c:v>
                </c:pt>
              </c:strCache>
            </c:strRef>
          </c:tx>
          <c:spPr>
            <a:ln>
              <a:solidFill>
                <a:schemeClr val="accent1"/>
              </a:solidFill>
            </a:ln>
          </c:spPr>
          <c:marker>
            <c:symbol val="none"/>
          </c:marker>
          <c:cat>
            <c:strRef>
              <c:f>Sheet1!$A$2:$A$23</c:f>
              <c:strCache>
                <c:ptCount val="22"/>
                <c:pt idx="0">
                  <c:v>LSU HSC</c:v>
                </c:pt>
                <c:pt idx="1">
                  <c:v>MUSC</c:v>
                </c:pt>
                <c:pt idx="2">
                  <c:v>NEB MC</c:v>
                </c:pt>
                <c:pt idx="3">
                  <c:v>OUHSC</c:v>
                </c:pt>
                <c:pt idx="4">
                  <c:v>TTHSC</c:v>
                </c:pt>
                <c:pt idx="5">
                  <c:v>UAMS</c:v>
                </c:pt>
                <c:pt idx="6">
                  <c:v>UTHSC SA</c:v>
                </c:pt>
                <c:pt idx="8">
                  <c:v>Oregon HSC</c:v>
                </c:pt>
                <c:pt idx="9">
                  <c:v>UMD HSC</c:v>
                </c:pt>
                <c:pt idx="10">
                  <c:v>UTHSC Houston</c:v>
                </c:pt>
                <c:pt idx="12">
                  <c:v>TEXAS A&amp;M</c:v>
                </c:pt>
                <c:pt idx="13">
                  <c:v>UGA</c:v>
                </c:pt>
                <c:pt idx="14">
                  <c:v>U of Florida</c:v>
                </c:pt>
                <c:pt idx="15">
                  <c:v>U of Texas</c:v>
                </c:pt>
                <c:pt idx="16">
                  <c:v>Auburn</c:v>
                </c:pt>
                <c:pt idx="17">
                  <c:v>Belmont</c:v>
                </c:pt>
                <c:pt idx="18">
                  <c:v>ETSU</c:v>
                </c:pt>
                <c:pt idx="19">
                  <c:v>Lipscomb</c:v>
                </c:pt>
                <c:pt idx="20">
                  <c:v>South</c:v>
                </c:pt>
                <c:pt idx="21">
                  <c:v>Union</c:v>
                </c:pt>
              </c:strCache>
            </c:strRef>
          </c:cat>
          <c:val>
            <c:numRef>
              <c:f>Sheet1!$D$2:$D$23</c:f>
              <c:numCache>
                <c:formatCode>General</c:formatCode>
                <c:ptCount val="22"/>
              </c:numCache>
            </c:numRef>
          </c:val>
          <c:smooth val="0"/>
          <c:extLst>
            <c:ext xmlns:c16="http://schemas.microsoft.com/office/drawing/2014/chart" uri="{C3380CC4-5D6E-409C-BE32-E72D297353CC}">
              <c16:uniqueId val="{00000019-0713-524F-A62B-AA29BC3E2350}"/>
            </c:ext>
          </c:extLst>
        </c:ser>
        <c:ser>
          <c:idx val="3"/>
          <c:order val="3"/>
          <c:tx>
            <c:strRef>
              <c:f>Sheet1!$E$1</c:f>
              <c:strCache>
                <c:ptCount val="1"/>
                <c:pt idx="0">
                  <c:v>Aspirational Institution</c:v>
                </c:pt>
              </c:strCache>
            </c:strRef>
          </c:tx>
          <c:spPr>
            <a:ln>
              <a:solidFill>
                <a:schemeClr val="accent3">
                  <a:lumMod val="60000"/>
                  <a:lumOff val="40000"/>
                </a:schemeClr>
              </a:solidFill>
            </a:ln>
          </c:spPr>
          <c:marker>
            <c:symbol val="none"/>
          </c:marker>
          <c:cat>
            <c:strRef>
              <c:f>Sheet1!$A$2:$A$23</c:f>
              <c:strCache>
                <c:ptCount val="22"/>
                <c:pt idx="0">
                  <c:v>LSU HSC</c:v>
                </c:pt>
                <c:pt idx="1">
                  <c:v>MUSC</c:v>
                </c:pt>
                <c:pt idx="2">
                  <c:v>NEB MC</c:v>
                </c:pt>
                <c:pt idx="3">
                  <c:v>OUHSC</c:v>
                </c:pt>
                <c:pt idx="4">
                  <c:v>TTHSC</c:v>
                </c:pt>
                <c:pt idx="5">
                  <c:v>UAMS</c:v>
                </c:pt>
                <c:pt idx="6">
                  <c:v>UTHSC SA</c:v>
                </c:pt>
                <c:pt idx="8">
                  <c:v>Oregon HSC</c:v>
                </c:pt>
                <c:pt idx="9">
                  <c:v>UMD HSC</c:v>
                </c:pt>
                <c:pt idx="10">
                  <c:v>UTHSC Houston</c:v>
                </c:pt>
                <c:pt idx="12">
                  <c:v>TEXAS A&amp;M</c:v>
                </c:pt>
                <c:pt idx="13">
                  <c:v>UGA</c:v>
                </c:pt>
                <c:pt idx="14">
                  <c:v>U of Florida</c:v>
                </c:pt>
                <c:pt idx="15">
                  <c:v>U of Texas</c:v>
                </c:pt>
                <c:pt idx="16">
                  <c:v>Auburn</c:v>
                </c:pt>
                <c:pt idx="17">
                  <c:v>Belmont</c:v>
                </c:pt>
                <c:pt idx="18">
                  <c:v>ETSU</c:v>
                </c:pt>
                <c:pt idx="19">
                  <c:v>Lipscomb</c:v>
                </c:pt>
                <c:pt idx="20">
                  <c:v>South</c:v>
                </c:pt>
                <c:pt idx="21">
                  <c:v>Union</c:v>
                </c:pt>
              </c:strCache>
            </c:strRef>
          </c:cat>
          <c:val>
            <c:numRef>
              <c:f>Sheet1!$E$2:$E$23</c:f>
              <c:numCache>
                <c:formatCode>General</c:formatCode>
                <c:ptCount val="22"/>
              </c:numCache>
            </c:numRef>
          </c:val>
          <c:smooth val="0"/>
          <c:extLst>
            <c:ext xmlns:c16="http://schemas.microsoft.com/office/drawing/2014/chart" uri="{C3380CC4-5D6E-409C-BE32-E72D297353CC}">
              <c16:uniqueId val="{0000001A-0713-524F-A62B-AA29BC3E2350}"/>
            </c:ext>
          </c:extLst>
        </c:ser>
        <c:dLbls>
          <c:showLegendKey val="0"/>
          <c:showVal val="0"/>
          <c:showCatName val="0"/>
          <c:showSerName val="0"/>
          <c:showPercent val="0"/>
          <c:showBubbleSize val="0"/>
        </c:dLbls>
        <c:marker val="1"/>
        <c:smooth val="0"/>
        <c:axId val="104450448"/>
        <c:axId val="-136385984"/>
      </c:lineChart>
      <c:catAx>
        <c:axId val="104450448"/>
        <c:scaling>
          <c:orientation val="minMax"/>
        </c:scaling>
        <c:delete val="0"/>
        <c:axPos val="b"/>
        <c:numFmt formatCode="General" sourceLinked="0"/>
        <c:majorTickMark val="out"/>
        <c:minorTickMark val="none"/>
        <c:tickLblPos val="nextTo"/>
        <c:txPr>
          <a:bodyPr rot="-5400000" vert="horz" anchor="b" anchorCtr="0"/>
          <a:lstStyle/>
          <a:p>
            <a:pPr>
              <a:defRPr sz="900"/>
            </a:pPr>
            <a:endParaRPr lang="en-US"/>
          </a:p>
        </c:txPr>
        <c:crossAx val="-136385984"/>
        <c:crosses val="autoZero"/>
        <c:auto val="1"/>
        <c:lblAlgn val="ctr"/>
        <c:lblOffset val="100"/>
        <c:noMultiLvlLbl val="0"/>
      </c:catAx>
      <c:valAx>
        <c:axId val="-136385984"/>
        <c:scaling>
          <c:orientation val="minMax"/>
          <c:max val="55000"/>
          <c:min val="0"/>
        </c:scaling>
        <c:delete val="0"/>
        <c:axPos val="l"/>
        <c:majorGridlines/>
        <c:numFmt formatCode="&quot;$&quot;#,##0" sourceLinked="0"/>
        <c:majorTickMark val="out"/>
        <c:minorTickMark val="none"/>
        <c:tickLblPos val="nextTo"/>
        <c:txPr>
          <a:bodyPr/>
          <a:lstStyle/>
          <a:p>
            <a:pPr>
              <a:defRPr sz="1100"/>
            </a:pPr>
            <a:endParaRPr lang="en-US"/>
          </a:p>
        </c:txPr>
        <c:crossAx val="104450448"/>
        <c:crosses val="autoZero"/>
        <c:crossBetween val="between"/>
        <c:dispUnits>
          <c:builtInUnit val="thousands"/>
          <c:dispUnitsLbl>
            <c:txPr>
              <a:bodyPr/>
              <a:lstStyle/>
              <a:p>
                <a:pPr>
                  <a:defRPr sz="1100"/>
                </a:pPr>
                <a:endParaRPr lang="en-US"/>
              </a:p>
            </c:txPr>
          </c:dispUnitsLbl>
        </c:dispUnits>
      </c:valAx>
      <c:spPr>
        <a:ln>
          <a:solidFill>
            <a:schemeClr val="accent1"/>
          </a:solidFill>
        </a:ln>
      </c:spPr>
    </c:plotArea>
    <c:legend>
      <c:legendPos val="l"/>
      <c:layout>
        <c:manualLayout>
          <c:xMode val="edge"/>
          <c:yMode val="edge"/>
          <c:x val="0"/>
          <c:y val="0.24677515310586171"/>
          <c:w val="0.12824936813453874"/>
          <c:h val="0.58234995625546804"/>
        </c:manualLayout>
      </c:layout>
      <c:overlay val="0"/>
      <c:txPr>
        <a:bodyPr/>
        <a:lstStyle/>
        <a:p>
          <a:pPr>
            <a:defRPr sz="1000"/>
          </a:pPr>
          <a:endParaRPr lang="en-US"/>
        </a:p>
      </c:txPr>
    </c:legend>
    <c:plotVisOnly val="1"/>
    <c:dispBlanksAs val="gap"/>
    <c:showDLblsOverMax val="0"/>
  </c:chart>
  <c:spPr>
    <a:ln w="31750">
      <a:solidFill>
        <a:schemeClr val="accent1"/>
      </a:solidFill>
    </a:ln>
  </c:spPr>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0"/>
          <a:lstStyle/>
          <a:p>
            <a:pPr algn="ctr">
              <a:defRPr sz="1200"/>
            </a:pPr>
            <a:r>
              <a:rPr lang="en-US" sz="1200" dirty="0"/>
              <a:t>In</a:t>
            </a:r>
            <a:r>
              <a:rPr lang="en-US" sz="1200" baseline="0" dirty="0"/>
              <a:t> – State</a:t>
            </a:r>
          </a:p>
        </c:rich>
      </c:tx>
      <c:layout>
        <c:manualLayout>
          <c:xMode val="edge"/>
          <c:yMode val="edge"/>
          <c:x val="0.41447611796166989"/>
          <c:y val="1.4148554482994277E-2"/>
        </c:manualLayout>
      </c:layout>
      <c:overlay val="1"/>
    </c:title>
    <c:autoTitleDeleted val="0"/>
    <c:plotArea>
      <c:layout>
        <c:manualLayout>
          <c:layoutTarget val="inner"/>
          <c:xMode val="edge"/>
          <c:yMode val="edge"/>
          <c:x val="0.19456048896665695"/>
          <c:y val="8.3498889561881701E-2"/>
          <c:w val="0.75825544376397391"/>
          <c:h val="0.71381330091091499"/>
        </c:manualLayout>
      </c:layout>
      <c:barChart>
        <c:barDir val="col"/>
        <c:grouping val="clustered"/>
        <c:varyColors val="0"/>
        <c:ser>
          <c:idx val="0"/>
          <c:order val="0"/>
          <c:tx>
            <c:strRef>
              <c:f>Sheet1!$B$1</c:f>
              <c:strCache>
                <c:ptCount val="1"/>
                <c:pt idx="0">
                  <c:v>Competition</c:v>
                </c:pt>
              </c:strCache>
            </c:strRef>
          </c:tx>
          <c:spPr>
            <a:solidFill>
              <a:schemeClr val="accent5">
                <a:lumMod val="60000"/>
                <a:lumOff val="40000"/>
              </a:schemeClr>
            </a:solidFill>
          </c:spPr>
          <c:invertIfNegative val="0"/>
          <c:dPt>
            <c:idx val="1"/>
            <c:invertIfNegative val="0"/>
            <c:bubble3D val="0"/>
            <c:spPr>
              <a:solidFill>
                <a:schemeClr val="accent3">
                  <a:lumMod val="60000"/>
                  <a:lumOff val="40000"/>
                </a:schemeClr>
              </a:solidFill>
            </c:spPr>
            <c:extLst>
              <c:ext xmlns:c16="http://schemas.microsoft.com/office/drawing/2014/chart" uri="{C3380CC4-5D6E-409C-BE32-E72D297353CC}">
                <c16:uniqueId val="{00000001-BB04-F943-B1F1-A05A23BD4678}"/>
              </c:ext>
            </c:extLst>
          </c:dPt>
          <c:dPt>
            <c:idx val="2"/>
            <c:invertIfNegative val="0"/>
            <c:bubble3D val="0"/>
            <c:spPr>
              <a:solidFill>
                <a:schemeClr val="accent3">
                  <a:lumMod val="60000"/>
                  <a:lumOff val="40000"/>
                </a:schemeClr>
              </a:solidFill>
            </c:spPr>
            <c:extLst>
              <c:ext xmlns:c16="http://schemas.microsoft.com/office/drawing/2014/chart" uri="{C3380CC4-5D6E-409C-BE32-E72D297353CC}">
                <c16:uniqueId val="{00000003-BB04-F943-B1F1-A05A23BD4678}"/>
              </c:ext>
            </c:extLst>
          </c:dPt>
          <c:dPt>
            <c:idx val="3"/>
            <c:invertIfNegative val="0"/>
            <c:bubble3D val="0"/>
            <c:spPr>
              <a:solidFill>
                <a:schemeClr val="accent3">
                  <a:lumMod val="60000"/>
                  <a:lumOff val="40000"/>
                </a:schemeClr>
              </a:solidFill>
            </c:spPr>
            <c:extLst>
              <c:ext xmlns:c16="http://schemas.microsoft.com/office/drawing/2014/chart" uri="{C3380CC4-5D6E-409C-BE32-E72D297353CC}">
                <c16:uniqueId val="{00000005-BB04-F943-B1F1-A05A23BD4678}"/>
              </c:ext>
            </c:extLst>
          </c:dPt>
          <c:dPt>
            <c:idx val="4"/>
            <c:invertIfNegative val="0"/>
            <c:bubble3D val="0"/>
            <c:spPr>
              <a:solidFill>
                <a:schemeClr val="accent3">
                  <a:lumMod val="60000"/>
                  <a:lumOff val="40000"/>
                </a:schemeClr>
              </a:solidFill>
            </c:spPr>
            <c:extLst>
              <c:ext xmlns:c16="http://schemas.microsoft.com/office/drawing/2014/chart" uri="{C3380CC4-5D6E-409C-BE32-E72D297353CC}">
                <c16:uniqueId val="{00000007-BB04-F943-B1F1-A05A23BD4678}"/>
              </c:ext>
            </c:extLst>
          </c:dPt>
          <c:dPt>
            <c:idx val="5"/>
            <c:invertIfNegative val="0"/>
            <c:bubble3D val="0"/>
            <c:spPr>
              <a:solidFill>
                <a:schemeClr val="accent3">
                  <a:lumMod val="60000"/>
                  <a:lumOff val="40000"/>
                </a:schemeClr>
              </a:solidFill>
            </c:spPr>
            <c:extLst>
              <c:ext xmlns:c16="http://schemas.microsoft.com/office/drawing/2014/chart" uri="{C3380CC4-5D6E-409C-BE32-E72D297353CC}">
                <c16:uniqueId val="{00000009-BB04-F943-B1F1-A05A23BD4678}"/>
              </c:ext>
            </c:extLst>
          </c:dPt>
          <c:dPt>
            <c:idx val="8"/>
            <c:invertIfNegative val="0"/>
            <c:bubble3D val="0"/>
            <c:spPr>
              <a:solidFill>
                <a:schemeClr val="accent2">
                  <a:lumMod val="60000"/>
                  <a:lumOff val="40000"/>
                </a:schemeClr>
              </a:solidFill>
            </c:spPr>
            <c:extLst>
              <c:ext xmlns:c16="http://schemas.microsoft.com/office/drawing/2014/chart" uri="{C3380CC4-5D6E-409C-BE32-E72D297353CC}">
                <c16:uniqueId val="{0000000B-BB04-F943-B1F1-A05A23BD4678}"/>
              </c:ext>
            </c:extLst>
          </c:dPt>
          <c:dPt>
            <c:idx val="9"/>
            <c:invertIfNegative val="0"/>
            <c:bubble3D val="0"/>
            <c:spPr>
              <a:solidFill>
                <a:schemeClr val="accent2">
                  <a:lumMod val="60000"/>
                  <a:lumOff val="40000"/>
                </a:schemeClr>
              </a:solidFill>
            </c:spPr>
            <c:extLst>
              <c:ext xmlns:c16="http://schemas.microsoft.com/office/drawing/2014/chart" uri="{C3380CC4-5D6E-409C-BE32-E72D297353CC}">
                <c16:uniqueId val="{0000000D-BB04-F943-B1F1-A05A23BD4678}"/>
              </c:ext>
            </c:extLst>
          </c:dPt>
          <c:dLbls>
            <c:numFmt formatCode="&quot;$&quot;#,##0.0" sourceLinked="0"/>
            <c:spPr>
              <a:noFill/>
              <a:ln>
                <a:noFill/>
              </a:ln>
              <a:effectLst/>
            </c:spPr>
            <c:txPr>
              <a:bodyPr rot="-5400000" vert="horz"/>
              <a:lstStyle/>
              <a:p>
                <a:pPr>
                  <a:defRPr sz="10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Sheet1!$A$2:$A$23</c:f>
              <c:strCache>
                <c:ptCount val="22"/>
                <c:pt idx="0">
                  <c:v>LSU HSC</c:v>
                </c:pt>
                <c:pt idx="1">
                  <c:v>MUSC</c:v>
                </c:pt>
                <c:pt idx="2">
                  <c:v>NEB MC</c:v>
                </c:pt>
                <c:pt idx="3">
                  <c:v>OUHSC</c:v>
                </c:pt>
                <c:pt idx="4">
                  <c:v>TTHSC</c:v>
                </c:pt>
                <c:pt idx="5">
                  <c:v>UAMS</c:v>
                </c:pt>
                <c:pt idx="6">
                  <c:v>UTHSC SA</c:v>
                </c:pt>
                <c:pt idx="8">
                  <c:v>Oregon HSC</c:v>
                </c:pt>
                <c:pt idx="9">
                  <c:v>UMD HSC</c:v>
                </c:pt>
                <c:pt idx="10">
                  <c:v>UTHSC Houston</c:v>
                </c:pt>
                <c:pt idx="12">
                  <c:v>TEXAS A&amp;M</c:v>
                </c:pt>
                <c:pt idx="13">
                  <c:v>UGA</c:v>
                </c:pt>
                <c:pt idx="14">
                  <c:v>U of Florida</c:v>
                </c:pt>
                <c:pt idx="15">
                  <c:v>U of Texas</c:v>
                </c:pt>
                <c:pt idx="16">
                  <c:v>Auburn</c:v>
                </c:pt>
                <c:pt idx="17">
                  <c:v>Belmont</c:v>
                </c:pt>
                <c:pt idx="18">
                  <c:v>ETSU</c:v>
                </c:pt>
                <c:pt idx="19">
                  <c:v>Lipscomb</c:v>
                </c:pt>
                <c:pt idx="20">
                  <c:v>South</c:v>
                </c:pt>
                <c:pt idx="21">
                  <c:v>Union</c:v>
                </c:pt>
              </c:strCache>
            </c:strRef>
          </c:cat>
          <c:val>
            <c:numRef>
              <c:f>Sheet1!$B$2:$B$23</c:f>
              <c:numCache>
                <c:formatCode>#,##0</c:formatCode>
                <c:ptCount val="22"/>
                <c:pt idx="1">
                  <c:v>27840</c:v>
                </c:pt>
                <c:pt idx="2">
                  <c:v>25274</c:v>
                </c:pt>
                <c:pt idx="3">
                  <c:v>15914</c:v>
                </c:pt>
                <c:pt idx="4">
                  <c:v>14157</c:v>
                </c:pt>
                <c:pt idx="5">
                  <c:v>19280</c:v>
                </c:pt>
                <c:pt idx="8">
                  <c:v>16344</c:v>
                </c:pt>
                <c:pt idx="9">
                  <c:v>26730</c:v>
                </c:pt>
                <c:pt idx="12">
                  <c:v>9108</c:v>
                </c:pt>
                <c:pt idx="13">
                  <c:v>16600</c:v>
                </c:pt>
                <c:pt idx="14">
                  <c:v>19845</c:v>
                </c:pt>
                <c:pt idx="15">
                  <c:v>21126</c:v>
                </c:pt>
                <c:pt idx="16">
                  <c:v>22070</c:v>
                </c:pt>
                <c:pt idx="17">
                  <c:v>40360</c:v>
                </c:pt>
                <c:pt idx="18">
                  <c:v>37916</c:v>
                </c:pt>
                <c:pt idx="19">
                  <c:v>37938</c:v>
                </c:pt>
                <c:pt idx="20">
                  <c:v>47900</c:v>
                </c:pt>
                <c:pt idx="21">
                  <c:v>35150</c:v>
                </c:pt>
              </c:numCache>
            </c:numRef>
          </c:val>
          <c:extLst>
            <c:ext xmlns:c16="http://schemas.microsoft.com/office/drawing/2014/chart" uri="{C3380CC4-5D6E-409C-BE32-E72D297353CC}">
              <c16:uniqueId val="{0000000E-BB04-F943-B1F1-A05A23BD4678}"/>
            </c:ext>
          </c:extLst>
        </c:ser>
        <c:dLbls>
          <c:showLegendKey val="0"/>
          <c:showVal val="0"/>
          <c:showCatName val="0"/>
          <c:showSerName val="0"/>
          <c:showPercent val="0"/>
          <c:showBubbleSize val="0"/>
        </c:dLbls>
        <c:gapWidth val="150"/>
        <c:axId val="104266880"/>
        <c:axId val="104070560"/>
      </c:barChart>
      <c:lineChart>
        <c:grouping val="standard"/>
        <c:varyColors val="0"/>
        <c:ser>
          <c:idx val="1"/>
          <c:order val="1"/>
          <c:tx>
            <c:strRef>
              <c:f>Sheet1!$C$1</c:f>
              <c:strCache>
                <c:ptCount val="1"/>
                <c:pt idx="0">
                  <c:v>UTHSC</c:v>
                </c:pt>
              </c:strCache>
            </c:strRef>
          </c:tx>
          <c:spPr>
            <a:ln>
              <a:solidFill>
                <a:schemeClr val="accent4"/>
              </a:solidFill>
            </a:ln>
          </c:spPr>
          <c:marker>
            <c:symbol val="none"/>
          </c:marker>
          <c:cat>
            <c:strRef>
              <c:f>Sheet1!$A$2:$A$23</c:f>
              <c:strCache>
                <c:ptCount val="22"/>
                <c:pt idx="0">
                  <c:v>LSU HSC</c:v>
                </c:pt>
                <c:pt idx="1">
                  <c:v>MUSC</c:v>
                </c:pt>
                <c:pt idx="2">
                  <c:v>NEB MC</c:v>
                </c:pt>
                <c:pt idx="3">
                  <c:v>OUHSC</c:v>
                </c:pt>
                <c:pt idx="4">
                  <c:v>TTHSC</c:v>
                </c:pt>
                <c:pt idx="5">
                  <c:v>UAMS</c:v>
                </c:pt>
                <c:pt idx="6">
                  <c:v>UTHSC SA</c:v>
                </c:pt>
                <c:pt idx="8">
                  <c:v>Oregon HSC</c:v>
                </c:pt>
                <c:pt idx="9">
                  <c:v>UMD HSC</c:v>
                </c:pt>
                <c:pt idx="10">
                  <c:v>UTHSC Houston</c:v>
                </c:pt>
                <c:pt idx="12">
                  <c:v>TEXAS A&amp;M</c:v>
                </c:pt>
                <c:pt idx="13">
                  <c:v>UGA</c:v>
                </c:pt>
                <c:pt idx="14">
                  <c:v>U of Florida</c:v>
                </c:pt>
                <c:pt idx="15">
                  <c:v>U of Texas</c:v>
                </c:pt>
                <c:pt idx="16">
                  <c:v>Auburn</c:v>
                </c:pt>
                <c:pt idx="17">
                  <c:v>Belmont</c:v>
                </c:pt>
                <c:pt idx="18">
                  <c:v>ETSU</c:v>
                </c:pt>
                <c:pt idx="19">
                  <c:v>Lipscomb</c:v>
                </c:pt>
                <c:pt idx="20">
                  <c:v>South</c:v>
                </c:pt>
                <c:pt idx="21">
                  <c:v>Union</c:v>
                </c:pt>
              </c:strCache>
            </c:strRef>
          </c:cat>
          <c:val>
            <c:numRef>
              <c:f>Sheet1!$C$2:$C$23</c:f>
              <c:numCache>
                <c:formatCode>#,##0</c:formatCode>
                <c:ptCount val="22"/>
                <c:pt idx="0">
                  <c:v>22370</c:v>
                </c:pt>
                <c:pt idx="1">
                  <c:v>22370</c:v>
                </c:pt>
                <c:pt idx="2">
                  <c:v>22370</c:v>
                </c:pt>
                <c:pt idx="3">
                  <c:v>22370</c:v>
                </c:pt>
                <c:pt idx="4">
                  <c:v>22370</c:v>
                </c:pt>
                <c:pt idx="5">
                  <c:v>22370</c:v>
                </c:pt>
                <c:pt idx="6">
                  <c:v>22370</c:v>
                </c:pt>
                <c:pt idx="7">
                  <c:v>22370</c:v>
                </c:pt>
                <c:pt idx="8">
                  <c:v>22370</c:v>
                </c:pt>
                <c:pt idx="9">
                  <c:v>22370</c:v>
                </c:pt>
                <c:pt idx="10">
                  <c:v>22370</c:v>
                </c:pt>
                <c:pt idx="11">
                  <c:v>22370</c:v>
                </c:pt>
                <c:pt idx="12">
                  <c:v>22370</c:v>
                </c:pt>
                <c:pt idx="13">
                  <c:v>22370</c:v>
                </c:pt>
                <c:pt idx="14">
                  <c:v>22370</c:v>
                </c:pt>
                <c:pt idx="15">
                  <c:v>22370</c:v>
                </c:pt>
                <c:pt idx="16">
                  <c:v>22370</c:v>
                </c:pt>
                <c:pt idx="17">
                  <c:v>22370</c:v>
                </c:pt>
                <c:pt idx="18">
                  <c:v>22370</c:v>
                </c:pt>
                <c:pt idx="19">
                  <c:v>22370</c:v>
                </c:pt>
                <c:pt idx="20">
                  <c:v>22370</c:v>
                </c:pt>
                <c:pt idx="21">
                  <c:v>22370</c:v>
                </c:pt>
              </c:numCache>
            </c:numRef>
          </c:val>
          <c:smooth val="0"/>
          <c:extLst>
            <c:ext xmlns:c16="http://schemas.microsoft.com/office/drawing/2014/chart" uri="{C3380CC4-5D6E-409C-BE32-E72D297353CC}">
              <c16:uniqueId val="{0000000F-BB04-F943-B1F1-A05A23BD4678}"/>
            </c:ext>
          </c:extLst>
        </c:ser>
        <c:ser>
          <c:idx val="2"/>
          <c:order val="2"/>
          <c:tx>
            <c:strRef>
              <c:f>Sheet1!$D$1</c:f>
              <c:strCache>
                <c:ptCount val="1"/>
                <c:pt idx="0">
                  <c:v>Peer Group</c:v>
                </c:pt>
              </c:strCache>
            </c:strRef>
          </c:tx>
          <c:spPr>
            <a:ln>
              <a:solidFill>
                <a:schemeClr val="accent3">
                  <a:lumMod val="60000"/>
                  <a:lumOff val="40000"/>
                </a:schemeClr>
              </a:solidFill>
            </a:ln>
          </c:spPr>
          <c:marker>
            <c:symbol val="none"/>
          </c:marker>
          <c:cat>
            <c:strRef>
              <c:f>Sheet1!$A$2:$A$23</c:f>
              <c:strCache>
                <c:ptCount val="22"/>
                <c:pt idx="0">
                  <c:v>LSU HSC</c:v>
                </c:pt>
                <c:pt idx="1">
                  <c:v>MUSC</c:v>
                </c:pt>
                <c:pt idx="2">
                  <c:v>NEB MC</c:v>
                </c:pt>
                <c:pt idx="3">
                  <c:v>OUHSC</c:v>
                </c:pt>
                <c:pt idx="4">
                  <c:v>TTHSC</c:v>
                </c:pt>
                <c:pt idx="5">
                  <c:v>UAMS</c:v>
                </c:pt>
                <c:pt idx="6">
                  <c:v>UTHSC SA</c:v>
                </c:pt>
                <c:pt idx="8">
                  <c:v>Oregon HSC</c:v>
                </c:pt>
                <c:pt idx="9">
                  <c:v>UMD HSC</c:v>
                </c:pt>
                <c:pt idx="10">
                  <c:v>UTHSC Houston</c:v>
                </c:pt>
                <c:pt idx="12">
                  <c:v>TEXAS A&amp;M</c:v>
                </c:pt>
                <c:pt idx="13">
                  <c:v>UGA</c:v>
                </c:pt>
                <c:pt idx="14">
                  <c:v>U of Florida</c:v>
                </c:pt>
                <c:pt idx="15">
                  <c:v>U of Texas</c:v>
                </c:pt>
                <c:pt idx="16">
                  <c:v>Auburn</c:v>
                </c:pt>
                <c:pt idx="17">
                  <c:v>Belmont</c:v>
                </c:pt>
                <c:pt idx="18">
                  <c:v>ETSU</c:v>
                </c:pt>
                <c:pt idx="19">
                  <c:v>Lipscomb</c:v>
                </c:pt>
                <c:pt idx="20">
                  <c:v>South</c:v>
                </c:pt>
                <c:pt idx="21">
                  <c:v>Union</c:v>
                </c:pt>
              </c:strCache>
            </c:strRef>
          </c:cat>
          <c:val>
            <c:numRef>
              <c:f>Sheet1!$D$2:$D$23</c:f>
              <c:numCache>
                <c:formatCode>General</c:formatCode>
                <c:ptCount val="22"/>
              </c:numCache>
            </c:numRef>
          </c:val>
          <c:smooth val="0"/>
          <c:extLst>
            <c:ext xmlns:c16="http://schemas.microsoft.com/office/drawing/2014/chart" uri="{C3380CC4-5D6E-409C-BE32-E72D297353CC}">
              <c16:uniqueId val="{00000010-BB04-F943-B1F1-A05A23BD4678}"/>
            </c:ext>
          </c:extLst>
        </c:ser>
        <c:ser>
          <c:idx val="3"/>
          <c:order val="3"/>
          <c:tx>
            <c:strRef>
              <c:f>Sheet1!$E$1</c:f>
              <c:strCache>
                <c:ptCount val="1"/>
                <c:pt idx="0">
                  <c:v>Aspirational Institution</c:v>
                </c:pt>
              </c:strCache>
            </c:strRef>
          </c:tx>
          <c:spPr>
            <a:ln>
              <a:solidFill>
                <a:schemeClr val="accent2">
                  <a:lumMod val="60000"/>
                  <a:lumOff val="40000"/>
                </a:schemeClr>
              </a:solidFill>
            </a:ln>
          </c:spPr>
          <c:marker>
            <c:symbol val="none"/>
          </c:marker>
          <c:cat>
            <c:strRef>
              <c:f>Sheet1!$A$2:$A$23</c:f>
              <c:strCache>
                <c:ptCount val="22"/>
                <c:pt idx="0">
                  <c:v>LSU HSC</c:v>
                </c:pt>
                <c:pt idx="1">
                  <c:v>MUSC</c:v>
                </c:pt>
                <c:pt idx="2">
                  <c:v>NEB MC</c:v>
                </c:pt>
                <c:pt idx="3">
                  <c:v>OUHSC</c:v>
                </c:pt>
                <c:pt idx="4">
                  <c:v>TTHSC</c:v>
                </c:pt>
                <c:pt idx="5">
                  <c:v>UAMS</c:v>
                </c:pt>
                <c:pt idx="6">
                  <c:v>UTHSC SA</c:v>
                </c:pt>
                <c:pt idx="8">
                  <c:v>Oregon HSC</c:v>
                </c:pt>
                <c:pt idx="9">
                  <c:v>UMD HSC</c:v>
                </c:pt>
                <c:pt idx="10">
                  <c:v>UTHSC Houston</c:v>
                </c:pt>
                <c:pt idx="12">
                  <c:v>TEXAS A&amp;M</c:v>
                </c:pt>
                <c:pt idx="13">
                  <c:v>UGA</c:v>
                </c:pt>
                <c:pt idx="14">
                  <c:v>U of Florida</c:v>
                </c:pt>
                <c:pt idx="15">
                  <c:v>U of Texas</c:v>
                </c:pt>
                <c:pt idx="16">
                  <c:v>Auburn</c:v>
                </c:pt>
                <c:pt idx="17">
                  <c:v>Belmont</c:v>
                </c:pt>
                <c:pt idx="18">
                  <c:v>ETSU</c:v>
                </c:pt>
                <c:pt idx="19">
                  <c:v>Lipscomb</c:v>
                </c:pt>
                <c:pt idx="20">
                  <c:v>South</c:v>
                </c:pt>
                <c:pt idx="21">
                  <c:v>Union</c:v>
                </c:pt>
              </c:strCache>
            </c:strRef>
          </c:cat>
          <c:val>
            <c:numRef>
              <c:f>Sheet1!$E$2:$E$23</c:f>
              <c:numCache>
                <c:formatCode>General</c:formatCode>
                <c:ptCount val="22"/>
              </c:numCache>
            </c:numRef>
          </c:val>
          <c:smooth val="0"/>
          <c:extLst>
            <c:ext xmlns:c16="http://schemas.microsoft.com/office/drawing/2014/chart" uri="{C3380CC4-5D6E-409C-BE32-E72D297353CC}">
              <c16:uniqueId val="{00000011-BB04-F943-B1F1-A05A23BD4678}"/>
            </c:ext>
          </c:extLst>
        </c:ser>
        <c:dLbls>
          <c:showLegendKey val="0"/>
          <c:showVal val="0"/>
          <c:showCatName val="0"/>
          <c:showSerName val="0"/>
          <c:showPercent val="0"/>
          <c:showBubbleSize val="0"/>
        </c:dLbls>
        <c:marker val="1"/>
        <c:smooth val="0"/>
        <c:axId val="104266880"/>
        <c:axId val="104070560"/>
      </c:lineChart>
      <c:catAx>
        <c:axId val="104266880"/>
        <c:scaling>
          <c:orientation val="minMax"/>
        </c:scaling>
        <c:delete val="0"/>
        <c:axPos val="b"/>
        <c:numFmt formatCode="General" sourceLinked="0"/>
        <c:majorTickMark val="out"/>
        <c:minorTickMark val="none"/>
        <c:tickLblPos val="nextTo"/>
        <c:txPr>
          <a:bodyPr rot="-5400000" vert="horz" anchor="b" anchorCtr="0"/>
          <a:lstStyle/>
          <a:p>
            <a:pPr>
              <a:defRPr sz="900"/>
            </a:pPr>
            <a:endParaRPr lang="en-US"/>
          </a:p>
        </c:txPr>
        <c:crossAx val="104070560"/>
        <c:crosses val="autoZero"/>
        <c:auto val="1"/>
        <c:lblAlgn val="ctr"/>
        <c:lblOffset val="100"/>
        <c:noMultiLvlLbl val="0"/>
      </c:catAx>
      <c:valAx>
        <c:axId val="104070560"/>
        <c:scaling>
          <c:orientation val="minMax"/>
          <c:max val="55000"/>
          <c:min val="0"/>
        </c:scaling>
        <c:delete val="0"/>
        <c:axPos val="l"/>
        <c:majorGridlines/>
        <c:numFmt formatCode="&quot;$&quot;#,##0" sourceLinked="0"/>
        <c:majorTickMark val="out"/>
        <c:minorTickMark val="none"/>
        <c:tickLblPos val="nextTo"/>
        <c:txPr>
          <a:bodyPr/>
          <a:lstStyle/>
          <a:p>
            <a:pPr>
              <a:defRPr sz="1100"/>
            </a:pPr>
            <a:endParaRPr lang="en-US"/>
          </a:p>
        </c:txPr>
        <c:crossAx val="104266880"/>
        <c:crosses val="autoZero"/>
        <c:crossBetween val="between"/>
        <c:dispUnits>
          <c:builtInUnit val="thousands"/>
          <c:dispUnitsLbl>
            <c:txPr>
              <a:bodyPr/>
              <a:lstStyle/>
              <a:p>
                <a:pPr>
                  <a:defRPr sz="1100"/>
                </a:pPr>
                <a:endParaRPr lang="en-US"/>
              </a:p>
            </c:txPr>
          </c:dispUnitsLbl>
        </c:dispUnits>
      </c:valAx>
      <c:spPr>
        <a:ln>
          <a:solidFill>
            <a:schemeClr val="accent1"/>
          </a:solidFill>
        </a:ln>
      </c:spPr>
    </c:plotArea>
    <c:legend>
      <c:legendPos val="l"/>
      <c:layout>
        <c:manualLayout>
          <c:xMode val="edge"/>
          <c:yMode val="edge"/>
          <c:x val="0"/>
          <c:y val="0.44107718169947413"/>
          <c:w val="0.12794777388937495"/>
          <c:h val="0.47140695361409762"/>
        </c:manualLayout>
      </c:layout>
      <c:overlay val="0"/>
      <c:txPr>
        <a:bodyPr/>
        <a:lstStyle/>
        <a:p>
          <a:pPr>
            <a:defRPr sz="1000"/>
          </a:pPr>
          <a:endParaRPr lang="en-US"/>
        </a:p>
      </c:txPr>
    </c:legend>
    <c:plotVisOnly val="1"/>
    <c:dispBlanksAs val="gap"/>
    <c:showDLblsOverMax val="0"/>
  </c:chart>
  <c:spPr>
    <a:ln w="31750">
      <a:solidFill>
        <a:schemeClr val="accent1"/>
      </a:solid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0"/>
          <a:lstStyle/>
          <a:p>
            <a:pPr algn="ctr">
              <a:defRPr sz="1200"/>
            </a:pPr>
            <a:r>
              <a:rPr lang="en-US" sz="1200" dirty="0"/>
              <a:t>In</a:t>
            </a:r>
            <a:r>
              <a:rPr lang="en-US" sz="1200" baseline="0" dirty="0"/>
              <a:t> – State Tuition Peer Analysis</a:t>
            </a:r>
          </a:p>
        </c:rich>
      </c:tx>
      <c:layout>
        <c:manualLayout>
          <c:xMode val="edge"/>
          <c:yMode val="edge"/>
          <c:x val="0.41447611796166989"/>
          <c:y val="1.4148554482994277E-2"/>
        </c:manualLayout>
      </c:layout>
      <c:overlay val="1"/>
    </c:title>
    <c:autoTitleDeleted val="0"/>
    <c:plotArea>
      <c:layout>
        <c:manualLayout>
          <c:layoutTarget val="inner"/>
          <c:xMode val="edge"/>
          <c:yMode val="edge"/>
          <c:x val="0.18267007468834834"/>
          <c:y val="8.3498889561881701E-2"/>
          <c:w val="0.79587480810181743"/>
          <c:h val="0.71853841237438754"/>
        </c:manualLayout>
      </c:layout>
      <c:barChart>
        <c:barDir val="col"/>
        <c:grouping val="clustered"/>
        <c:varyColors val="0"/>
        <c:ser>
          <c:idx val="0"/>
          <c:order val="0"/>
          <c:tx>
            <c:strRef>
              <c:f>Sheet1!$B$1</c:f>
              <c:strCache>
                <c:ptCount val="1"/>
                <c:pt idx="0">
                  <c:v>Competition</c:v>
                </c:pt>
              </c:strCache>
            </c:strRef>
          </c:tx>
          <c:spPr>
            <a:solidFill>
              <a:schemeClr val="accent5">
                <a:lumMod val="60000"/>
                <a:lumOff val="40000"/>
              </a:schemeClr>
            </a:solidFill>
          </c:spPr>
          <c:invertIfNegative val="0"/>
          <c:dPt>
            <c:idx val="0"/>
            <c:invertIfNegative val="0"/>
            <c:bubble3D val="0"/>
            <c:spPr>
              <a:solidFill>
                <a:schemeClr val="accent3">
                  <a:lumMod val="60000"/>
                  <a:lumOff val="40000"/>
                </a:schemeClr>
              </a:solidFill>
            </c:spPr>
            <c:extLst>
              <c:ext xmlns:c16="http://schemas.microsoft.com/office/drawing/2014/chart" uri="{C3380CC4-5D6E-409C-BE32-E72D297353CC}">
                <c16:uniqueId val="{00000001-4D50-CD43-BAFB-C4105D8C3C9E}"/>
              </c:ext>
            </c:extLst>
          </c:dPt>
          <c:dPt>
            <c:idx val="1"/>
            <c:invertIfNegative val="0"/>
            <c:bubble3D val="0"/>
            <c:spPr>
              <a:solidFill>
                <a:schemeClr val="accent3">
                  <a:lumMod val="60000"/>
                  <a:lumOff val="40000"/>
                </a:schemeClr>
              </a:solidFill>
            </c:spPr>
            <c:extLst>
              <c:ext xmlns:c16="http://schemas.microsoft.com/office/drawing/2014/chart" uri="{C3380CC4-5D6E-409C-BE32-E72D297353CC}">
                <c16:uniqueId val="{00000003-4D50-CD43-BAFB-C4105D8C3C9E}"/>
              </c:ext>
            </c:extLst>
          </c:dPt>
          <c:dPt>
            <c:idx val="2"/>
            <c:invertIfNegative val="0"/>
            <c:bubble3D val="0"/>
            <c:spPr>
              <a:solidFill>
                <a:schemeClr val="accent3">
                  <a:lumMod val="60000"/>
                  <a:lumOff val="40000"/>
                </a:schemeClr>
              </a:solidFill>
            </c:spPr>
            <c:extLst>
              <c:ext xmlns:c16="http://schemas.microsoft.com/office/drawing/2014/chart" uri="{C3380CC4-5D6E-409C-BE32-E72D297353CC}">
                <c16:uniqueId val="{00000005-4D50-CD43-BAFB-C4105D8C3C9E}"/>
              </c:ext>
            </c:extLst>
          </c:dPt>
          <c:dPt>
            <c:idx val="3"/>
            <c:invertIfNegative val="0"/>
            <c:bubble3D val="0"/>
            <c:spPr>
              <a:solidFill>
                <a:schemeClr val="accent3">
                  <a:lumMod val="60000"/>
                  <a:lumOff val="40000"/>
                </a:schemeClr>
              </a:solidFill>
            </c:spPr>
            <c:extLst>
              <c:ext xmlns:c16="http://schemas.microsoft.com/office/drawing/2014/chart" uri="{C3380CC4-5D6E-409C-BE32-E72D297353CC}">
                <c16:uniqueId val="{00000007-4D50-CD43-BAFB-C4105D8C3C9E}"/>
              </c:ext>
            </c:extLst>
          </c:dPt>
          <c:dPt>
            <c:idx val="4"/>
            <c:invertIfNegative val="0"/>
            <c:bubble3D val="0"/>
            <c:spPr>
              <a:solidFill>
                <a:schemeClr val="accent3">
                  <a:lumMod val="60000"/>
                  <a:lumOff val="40000"/>
                </a:schemeClr>
              </a:solidFill>
            </c:spPr>
            <c:extLst>
              <c:ext xmlns:c16="http://schemas.microsoft.com/office/drawing/2014/chart" uri="{C3380CC4-5D6E-409C-BE32-E72D297353CC}">
                <c16:uniqueId val="{00000009-4D50-CD43-BAFB-C4105D8C3C9E}"/>
              </c:ext>
            </c:extLst>
          </c:dPt>
          <c:dPt>
            <c:idx val="5"/>
            <c:invertIfNegative val="0"/>
            <c:bubble3D val="0"/>
            <c:spPr>
              <a:solidFill>
                <a:schemeClr val="accent3">
                  <a:lumMod val="60000"/>
                  <a:lumOff val="40000"/>
                </a:schemeClr>
              </a:solidFill>
            </c:spPr>
            <c:extLst>
              <c:ext xmlns:c16="http://schemas.microsoft.com/office/drawing/2014/chart" uri="{C3380CC4-5D6E-409C-BE32-E72D297353CC}">
                <c16:uniqueId val="{0000000B-4D50-CD43-BAFB-C4105D8C3C9E}"/>
              </c:ext>
            </c:extLst>
          </c:dPt>
          <c:dPt>
            <c:idx val="6"/>
            <c:invertIfNegative val="0"/>
            <c:bubble3D val="0"/>
            <c:spPr>
              <a:solidFill>
                <a:schemeClr val="accent3">
                  <a:lumMod val="60000"/>
                  <a:lumOff val="40000"/>
                </a:schemeClr>
              </a:solidFill>
            </c:spPr>
            <c:extLst>
              <c:ext xmlns:c16="http://schemas.microsoft.com/office/drawing/2014/chart" uri="{C3380CC4-5D6E-409C-BE32-E72D297353CC}">
                <c16:uniqueId val="{0000000D-4D50-CD43-BAFB-C4105D8C3C9E}"/>
              </c:ext>
            </c:extLst>
          </c:dPt>
          <c:dPt>
            <c:idx val="7"/>
            <c:invertIfNegative val="0"/>
            <c:bubble3D val="0"/>
            <c:spPr>
              <a:solidFill>
                <a:schemeClr val="accent2">
                  <a:lumMod val="60000"/>
                  <a:lumOff val="40000"/>
                </a:schemeClr>
              </a:solidFill>
            </c:spPr>
            <c:extLst>
              <c:ext xmlns:c16="http://schemas.microsoft.com/office/drawing/2014/chart" uri="{C3380CC4-5D6E-409C-BE32-E72D297353CC}">
                <c16:uniqueId val="{0000000F-4D50-CD43-BAFB-C4105D8C3C9E}"/>
              </c:ext>
            </c:extLst>
          </c:dPt>
          <c:dPt>
            <c:idx val="8"/>
            <c:invertIfNegative val="0"/>
            <c:bubble3D val="0"/>
            <c:spPr>
              <a:solidFill>
                <a:schemeClr val="accent2">
                  <a:lumMod val="60000"/>
                  <a:lumOff val="40000"/>
                </a:schemeClr>
              </a:solidFill>
            </c:spPr>
            <c:extLst>
              <c:ext xmlns:c16="http://schemas.microsoft.com/office/drawing/2014/chart" uri="{C3380CC4-5D6E-409C-BE32-E72D297353CC}">
                <c16:uniqueId val="{00000011-4D50-CD43-BAFB-C4105D8C3C9E}"/>
              </c:ext>
            </c:extLst>
          </c:dPt>
          <c:dPt>
            <c:idx val="9"/>
            <c:invertIfNegative val="0"/>
            <c:bubble3D val="0"/>
            <c:spPr>
              <a:solidFill>
                <a:schemeClr val="accent2">
                  <a:lumMod val="60000"/>
                  <a:lumOff val="40000"/>
                </a:schemeClr>
              </a:solidFill>
            </c:spPr>
            <c:extLst>
              <c:ext xmlns:c16="http://schemas.microsoft.com/office/drawing/2014/chart" uri="{C3380CC4-5D6E-409C-BE32-E72D297353CC}">
                <c16:uniqueId val="{00000013-4D50-CD43-BAFB-C4105D8C3C9E}"/>
              </c:ext>
            </c:extLst>
          </c:dPt>
          <c:dPt>
            <c:idx val="11"/>
            <c:invertIfNegative val="0"/>
            <c:bubble3D val="0"/>
            <c:spPr>
              <a:solidFill>
                <a:schemeClr val="accent2">
                  <a:lumMod val="60000"/>
                  <a:lumOff val="40000"/>
                </a:schemeClr>
              </a:solidFill>
            </c:spPr>
            <c:extLst>
              <c:ext xmlns:c16="http://schemas.microsoft.com/office/drawing/2014/chart" uri="{C3380CC4-5D6E-409C-BE32-E72D297353CC}">
                <c16:uniqueId val="{00000015-4D50-CD43-BAFB-C4105D8C3C9E}"/>
              </c:ext>
            </c:extLst>
          </c:dPt>
          <c:dPt>
            <c:idx val="12"/>
            <c:invertIfNegative val="0"/>
            <c:bubble3D val="0"/>
            <c:spPr>
              <a:solidFill>
                <a:schemeClr val="accent2">
                  <a:lumMod val="60000"/>
                  <a:lumOff val="40000"/>
                </a:schemeClr>
              </a:solidFill>
            </c:spPr>
            <c:extLst>
              <c:ext xmlns:c16="http://schemas.microsoft.com/office/drawing/2014/chart" uri="{C3380CC4-5D6E-409C-BE32-E72D297353CC}">
                <c16:uniqueId val="{00000017-4D50-CD43-BAFB-C4105D8C3C9E}"/>
              </c:ext>
            </c:extLst>
          </c:dPt>
          <c:dLbls>
            <c:numFmt formatCode="&quot;$&quot;#,##0.0" sourceLinked="0"/>
            <c:spPr>
              <a:noFill/>
              <a:ln>
                <a:noFill/>
              </a:ln>
              <a:effectLst/>
            </c:spPr>
            <c:txPr>
              <a:bodyPr rot="-5400000" vert="horz"/>
              <a:lstStyle/>
              <a:p>
                <a:pPr>
                  <a:defRPr sz="10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Sheet1!$A$3:$A$18</c:f>
              <c:strCache>
                <c:ptCount val="16"/>
                <c:pt idx="0">
                  <c:v>MUSC</c:v>
                </c:pt>
                <c:pt idx="1">
                  <c:v>NEB MC</c:v>
                </c:pt>
                <c:pt idx="2">
                  <c:v>OUHSC</c:v>
                </c:pt>
                <c:pt idx="3">
                  <c:v>TTHSC</c:v>
                </c:pt>
                <c:pt idx="4">
                  <c:v>UAMS</c:v>
                </c:pt>
                <c:pt idx="5">
                  <c:v>UTHSC SA</c:v>
                </c:pt>
                <c:pt idx="7">
                  <c:v>Oregon HSC</c:v>
                </c:pt>
                <c:pt idx="8">
                  <c:v>UMD HSC</c:v>
                </c:pt>
                <c:pt idx="9">
                  <c:v>UTHSC Houston</c:v>
                </c:pt>
                <c:pt idx="11">
                  <c:v>AA</c:v>
                </c:pt>
                <c:pt idx="12">
                  <c:v>BB</c:v>
                </c:pt>
                <c:pt idx="13">
                  <c:v>CC</c:v>
                </c:pt>
                <c:pt idx="14">
                  <c:v>DD</c:v>
                </c:pt>
                <c:pt idx="15">
                  <c:v>EE</c:v>
                </c:pt>
              </c:strCache>
            </c:strRef>
          </c:cat>
          <c:val>
            <c:numRef>
              <c:f>Sheet1!$B$3:$B$18</c:f>
              <c:numCache>
                <c:formatCode>#,##0</c:formatCode>
                <c:ptCount val="16"/>
                <c:pt idx="0">
                  <c:v>27840</c:v>
                </c:pt>
                <c:pt idx="1">
                  <c:v>25274</c:v>
                </c:pt>
                <c:pt idx="2">
                  <c:v>15914</c:v>
                </c:pt>
                <c:pt idx="3">
                  <c:v>14157</c:v>
                </c:pt>
                <c:pt idx="4">
                  <c:v>19280</c:v>
                </c:pt>
                <c:pt idx="7">
                  <c:v>16344</c:v>
                </c:pt>
                <c:pt idx="8">
                  <c:v>26730</c:v>
                </c:pt>
                <c:pt idx="11">
                  <c:v>9108</c:v>
                </c:pt>
                <c:pt idx="12">
                  <c:v>16600</c:v>
                </c:pt>
                <c:pt idx="13">
                  <c:v>19845</c:v>
                </c:pt>
                <c:pt idx="14">
                  <c:v>21126</c:v>
                </c:pt>
                <c:pt idx="15">
                  <c:v>22070</c:v>
                </c:pt>
              </c:numCache>
            </c:numRef>
          </c:val>
          <c:extLst>
            <c:ext xmlns:c16="http://schemas.microsoft.com/office/drawing/2014/chart" uri="{C3380CC4-5D6E-409C-BE32-E72D297353CC}">
              <c16:uniqueId val="{00000018-4D50-CD43-BAFB-C4105D8C3C9E}"/>
            </c:ext>
          </c:extLst>
        </c:ser>
        <c:dLbls>
          <c:showLegendKey val="0"/>
          <c:showVal val="0"/>
          <c:showCatName val="0"/>
          <c:showSerName val="0"/>
          <c:showPercent val="0"/>
          <c:showBubbleSize val="0"/>
        </c:dLbls>
        <c:gapWidth val="150"/>
        <c:axId val="104266880"/>
        <c:axId val="104070560"/>
      </c:barChart>
      <c:lineChart>
        <c:grouping val="standard"/>
        <c:varyColors val="0"/>
        <c:ser>
          <c:idx val="1"/>
          <c:order val="1"/>
          <c:tx>
            <c:strRef>
              <c:f>Sheet1!$C$1</c:f>
              <c:strCache>
                <c:ptCount val="1"/>
                <c:pt idx="0">
                  <c:v>UTHSC</c:v>
                </c:pt>
              </c:strCache>
            </c:strRef>
          </c:tx>
          <c:spPr>
            <a:ln>
              <a:solidFill>
                <a:schemeClr val="accent4"/>
              </a:solidFill>
            </a:ln>
          </c:spPr>
          <c:marker>
            <c:symbol val="none"/>
          </c:marker>
          <c:cat>
            <c:strRef>
              <c:f>Sheet1!$A$3:$A$18</c:f>
              <c:strCache>
                <c:ptCount val="16"/>
                <c:pt idx="0">
                  <c:v>MUSC</c:v>
                </c:pt>
                <c:pt idx="1">
                  <c:v>NEB MC</c:v>
                </c:pt>
                <c:pt idx="2">
                  <c:v>OUHSC</c:v>
                </c:pt>
                <c:pt idx="3">
                  <c:v>TTHSC</c:v>
                </c:pt>
                <c:pt idx="4">
                  <c:v>UAMS</c:v>
                </c:pt>
                <c:pt idx="5">
                  <c:v>UTHSC SA</c:v>
                </c:pt>
                <c:pt idx="7">
                  <c:v>Oregon HSC</c:v>
                </c:pt>
                <c:pt idx="8">
                  <c:v>UMD HSC</c:v>
                </c:pt>
                <c:pt idx="9">
                  <c:v>UTHSC Houston</c:v>
                </c:pt>
                <c:pt idx="11">
                  <c:v>AA</c:v>
                </c:pt>
                <c:pt idx="12">
                  <c:v>BB</c:v>
                </c:pt>
                <c:pt idx="13">
                  <c:v>CC</c:v>
                </c:pt>
                <c:pt idx="14">
                  <c:v>DD</c:v>
                </c:pt>
                <c:pt idx="15">
                  <c:v>EE</c:v>
                </c:pt>
              </c:strCache>
            </c:strRef>
          </c:cat>
          <c:val>
            <c:numRef>
              <c:f>Sheet1!$C$3:$C$18</c:f>
              <c:numCache>
                <c:formatCode>#,##0</c:formatCode>
                <c:ptCount val="16"/>
                <c:pt idx="0">
                  <c:v>22370</c:v>
                </c:pt>
                <c:pt idx="1">
                  <c:v>22370</c:v>
                </c:pt>
                <c:pt idx="2">
                  <c:v>22370</c:v>
                </c:pt>
                <c:pt idx="3">
                  <c:v>22370</c:v>
                </c:pt>
                <c:pt idx="4">
                  <c:v>22370</c:v>
                </c:pt>
                <c:pt idx="5">
                  <c:v>22370</c:v>
                </c:pt>
                <c:pt idx="6">
                  <c:v>22370</c:v>
                </c:pt>
                <c:pt idx="7">
                  <c:v>22370</c:v>
                </c:pt>
                <c:pt idx="8">
                  <c:v>22370</c:v>
                </c:pt>
                <c:pt idx="9">
                  <c:v>22370</c:v>
                </c:pt>
                <c:pt idx="10">
                  <c:v>22370</c:v>
                </c:pt>
                <c:pt idx="11">
                  <c:v>22370</c:v>
                </c:pt>
                <c:pt idx="12">
                  <c:v>22370</c:v>
                </c:pt>
                <c:pt idx="13">
                  <c:v>22370</c:v>
                </c:pt>
                <c:pt idx="14">
                  <c:v>22370</c:v>
                </c:pt>
                <c:pt idx="15">
                  <c:v>22370</c:v>
                </c:pt>
              </c:numCache>
            </c:numRef>
          </c:val>
          <c:smooth val="0"/>
          <c:extLst>
            <c:ext xmlns:c16="http://schemas.microsoft.com/office/drawing/2014/chart" uri="{C3380CC4-5D6E-409C-BE32-E72D297353CC}">
              <c16:uniqueId val="{00000019-4D50-CD43-BAFB-C4105D8C3C9E}"/>
            </c:ext>
          </c:extLst>
        </c:ser>
        <c:ser>
          <c:idx val="2"/>
          <c:order val="2"/>
          <c:tx>
            <c:strRef>
              <c:f>Sheet1!$D$1</c:f>
              <c:strCache>
                <c:ptCount val="1"/>
                <c:pt idx="0">
                  <c:v>Peer Group</c:v>
                </c:pt>
              </c:strCache>
            </c:strRef>
          </c:tx>
          <c:spPr>
            <a:ln>
              <a:solidFill>
                <a:schemeClr val="accent3">
                  <a:lumMod val="60000"/>
                  <a:lumOff val="40000"/>
                </a:schemeClr>
              </a:solidFill>
            </a:ln>
          </c:spPr>
          <c:marker>
            <c:symbol val="none"/>
          </c:marker>
          <c:cat>
            <c:strRef>
              <c:f>Sheet1!$A$3:$A$18</c:f>
              <c:strCache>
                <c:ptCount val="16"/>
                <c:pt idx="0">
                  <c:v>MUSC</c:v>
                </c:pt>
                <c:pt idx="1">
                  <c:v>NEB MC</c:v>
                </c:pt>
                <c:pt idx="2">
                  <c:v>OUHSC</c:v>
                </c:pt>
                <c:pt idx="3">
                  <c:v>TTHSC</c:v>
                </c:pt>
                <c:pt idx="4">
                  <c:v>UAMS</c:v>
                </c:pt>
                <c:pt idx="5">
                  <c:v>UTHSC SA</c:v>
                </c:pt>
                <c:pt idx="7">
                  <c:v>Oregon HSC</c:v>
                </c:pt>
                <c:pt idx="8">
                  <c:v>UMD HSC</c:v>
                </c:pt>
                <c:pt idx="9">
                  <c:v>UTHSC Houston</c:v>
                </c:pt>
                <c:pt idx="11">
                  <c:v>AA</c:v>
                </c:pt>
                <c:pt idx="12">
                  <c:v>BB</c:v>
                </c:pt>
                <c:pt idx="13">
                  <c:v>CC</c:v>
                </c:pt>
                <c:pt idx="14">
                  <c:v>DD</c:v>
                </c:pt>
                <c:pt idx="15">
                  <c:v>EE</c:v>
                </c:pt>
              </c:strCache>
            </c:strRef>
          </c:cat>
          <c:val>
            <c:numRef>
              <c:f>Sheet1!$D$2:$D$18</c:f>
              <c:numCache>
                <c:formatCode>General</c:formatCode>
                <c:ptCount val="17"/>
              </c:numCache>
            </c:numRef>
          </c:val>
          <c:smooth val="0"/>
          <c:extLst>
            <c:ext xmlns:c16="http://schemas.microsoft.com/office/drawing/2014/chart" uri="{C3380CC4-5D6E-409C-BE32-E72D297353CC}">
              <c16:uniqueId val="{0000001A-4D50-CD43-BAFB-C4105D8C3C9E}"/>
            </c:ext>
          </c:extLst>
        </c:ser>
        <c:ser>
          <c:idx val="3"/>
          <c:order val="3"/>
          <c:tx>
            <c:strRef>
              <c:f>Sheet1!$E$1</c:f>
              <c:strCache>
                <c:ptCount val="1"/>
                <c:pt idx="0">
                  <c:v>Aspirational Institution</c:v>
                </c:pt>
              </c:strCache>
            </c:strRef>
          </c:tx>
          <c:spPr>
            <a:ln>
              <a:solidFill>
                <a:schemeClr val="accent2">
                  <a:lumMod val="60000"/>
                  <a:lumOff val="40000"/>
                </a:schemeClr>
              </a:solidFill>
            </a:ln>
          </c:spPr>
          <c:marker>
            <c:symbol val="none"/>
          </c:marker>
          <c:cat>
            <c:strRef>
              <c:f>Sheet1!$A$3:$A$18</c:f>
              <c:strCache>
                <c:ptCount val="16"/>
                <c:pt idx="0">
                  <c:v>MUSC</c:v>
                </c:pt>
                <c:pt idx="1">
                  <c:v>NEB MC</c:v>
                </c:pt>
                <c:pt idx="2">
                  <c:v>OUHSC</c:v>
                </c:pt>
                <c:pt idx="3">
                  <c:v>TTHSC</c:v>
                </c:pt>
                <c:pt idx="4">
                  <c:v>UAMS</c:v>
                </c:pt>
                <c:pt idx="5">
                  <c:v>UTHSC SA</c:v>
                </c:pt>
                <c:pt idx="7">
                  <c:v>Oregon HSC</c:v>
                </c:pt>
                <c:pt idx="8">
                  <c:v>UMD HSC</c:v>
                </c:pt>
                <c:pt idx="9">
                  <c:v>UTHSC Houston</c:v>
                </c:pt>
                <c:pt idx="11">
                  <c:v>AA</c:v>
                </c:pt>
                <c:pt idx="12">
                  <c:v>BB</c:v>
                </c:pt>
                <c:pt idx="13">
                  <c:v>CC</c:v>
                </c:pt>
                <c:pt idx="14">
                  <c:v>DD</c:v>
                </c:pt>
                <c:pt idx="15">
                  <c:v>EE</c:v>
                </c:pt>
              </c:strCache>
            </c:strRef>
          </c:cat>
          <c:val>
            <c:numRef>
              <c:f>Sheet1!$E$2:$E$18</c:f>
              <c:numCache>
                <c:formatCode>General</c:formatCode>
                <c:ptCount val="17"/>
              </c:numCache>
            </c:numRef>
          </c:val>
          <c:smooth val="0"/>
          <c:extLst>
            <c:ext xmlns:c16="http://schemas.microsoft.com/office/drawing/2014/chart" uri="{C3380CC4-5D6E-409C-BE32-E72D297353CC}">
              <c16:uniqueId val="{0000001B-4D50-CD43-BAFB-C4105D8C3C9E}"/>
            </c:ext>
          </c:extLst>
        </c:ser>
        <c:dLbls>
          <c:showLegendKey val="0"/>
          <c:showVal val="0"/>
          <c:showCatName val="0"/>
          <c:showSerName val="0"/>
          <c:showPercent val="0"/>
          <c:showBubbleSize val="0"/>
        </c:dLbls>
        <c:marker val="1"/>
        <c:smooth val="0"/>
        <c:axId val="104266880"/>
        <c:axId val="104070560"/>
      </c:lineChart>
      <c:catAx>
        <c:axId val="104266880"/>
        <c:scaling>
          <c:orientation val="minMax"/>
        </c:scaling>
        <c:delete val="0"/>
        <c:axPos val="b"/>
        <c:numFmt formatCode="General" sourceLinked="0"/>
        <c:majorTickMark val="out"/>
        <c:minorTickMark val="none"/>
        <c:tickLblPos val="nextTo"/>
        <c:txPr>
          <a:bodyPr rot="-5400000" vert="horz" anchor="b" anchorCtr="0"/>
          <a:lstStyle/>
          <a:p>
            <a:pPr>
              <a:defRPr sz="900"/>
            </a:pPr>
            <a:endParaRPr lang="en-US"/>
          </a:p>
        </c:txPr>
        <c:crossAx val="104070560"/>
        <c:crosses val="autoZero"/>
        <c:auto val="1"/>
        <c:lblAlgn val="ctr"/>
        <c:lblOffset val="100"/>
        <c:noMultiLvlLbl val="0"/>
      </c:catAx>
      <c:valAx>
        <c:axId val="104070560"/>
        <c:scaling>
          <c:orientation val="minMax"/>
          <c:max val="55000"/>
          <c:min val="0"/>
        </c:scaling>
        <c:delete val="0"/>
        <c:axPos val="l"/>
        <c:majorGridlines/>
        <c:numFmt formatCode="&quot;$&quot;#,##0" sourceLinked="0"/>
        <c:majorTickMark val="out"/>
        <c:minorTickMark val="none"/>
        <c:tickLblPos val="nextTo"/>
        <c:txPr>
          <a:bodyPr/>
          <a:lstStyle/>
          <a:p>
            <a:pPr>
              <a:defRPr sz="1100"/>
            </a:pPr>
            <a:endParaRPr lang="en-US"/>
          </a:p>
        </c:txPr>
        <c:crossAx val="104266880"/>
        <c:crosses val="autoZero"/>
        <c:crossBetween val="between"/>
        <c:dispUnits>
          <c:builtInUnit val="thousands"/>
          <c:dispUnitsLbl>
            <c:txPr>
              <a:bodyPr/>
              <a:lstStyle/>
              <a:p>
                <a:pPr>
                  <a:defRPr sz="1100"/>
                </a:pPr>
                <a:endParaRPr lang="en-US"/>
              </a:p>
            </c:txPr>
          </c:dispUnitsLbl>
        </c:dispUnits>
      </c:valAx>
      <c:spPr>
        <a:ln>
          <a:solidFill>
            <a:schemeClr val="accent1"/>
          </a:solidFill>
        </a:ln>
      </c:spPr>
    </c:plotArea>
    <c:legend>
      <c:legendPos val="l"/>
      <c:layout>
        <c:manualLayout>
          <c:xMode val="edge"/>
          <c:yMode val="edge"/>
          <c:x val="0"/>
          <c:y val="0.44107718169947413"/>
          <c:w val="0.16189833922791874"/>
          <c:h val="0.47140695361409762"/>
        </c:manualLayout>
      </c:layout>
      <c:overlay val="0"/>
      <c:txPr>
        <a:bodyPr/>
        <a:lstStyle/>
        <a:p>
          <a:pPr>
            <a:defRPr sz="1000"/>
          </a:pPr>
          <a:endParaRPr lang="en-US"/>
        </a:p>
      </c:txPr>
    </c:legend>
    <c:plotVisOnly val="1"/>
    <c:dispBlanksAs val="gap"/>
    <c:showDLblsOverMax val="0"/>
  </c:chart>
  <c:spPr>
    <a:ln w="31750">
      <a:solidFill>
        <a:schemeClr val="accent1"/>
      </a:solidFill>
    </a:ln>
  </c:spPr>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0"/>
          <a:lstStyle/>
          <a:p>
            <a:pPr algn="ctr">
              <a:defRPr sz="1200"/>
            </a:pPr>
            <a:r>
              <a:rPr lang="en-US" sz="1200" dirty="0"/>
              <a:t>In</a:t>
            </a:r>
            <a:r>
              <a:rPr lang="en-US" sz="1200" baseline="0" dirty="0"/>
              <a:t> State</a:t>
            </a:r>
          </a:p>
        </c:rich>
      </c:tx>
      <c:layout>
        <c:manualLayout>
          <c:xMode val="edge"/>
          <c:yMode val="edge"/>
          <c:x val="0.39703934577622241"/>
          <c:y val="2.7253718285214352E-2"/>
        </c:manualLayout>
      </c:layout>
      <c:overlay val="1"/>
    </c:title>
    <c:autoTitleDeleted val="0"/>
    <c:plotArea>
      <c:layout>
        <c:manualLayout>
          <c:layoutTarget val="inner"/>
          <c:xMode val="edge"/>
          <c:yMode val="edge"/>
          <c:x val="0.21485369884320016"/>
          <c:y val="0.10800033712445804"/>
          <c:w val="0.76207531350247881"/>
          <c:h val="0.57620617380374162"/>
        </c:manualLayout>
      </c:layout>
      <c:barChart>
        <c:barDir val="col"/>
        <c:grouping val="clustered"/>
        <c:varyColors val="0"/>
        <c:ser>
          <c:idx val="0"/>
          <c:order val="0"/>
          <c:tx>
            <c:strRef>
              <c:f>Sheet1!$B$1</c:f>
              <c:strCache>
                <c:ptCount val="1"/>
                <c:pt idx="0">
                  <c:v>Competition</c:v>
                </c:pt>
              </c:strCache>
            </c:strRef>
          </c:tx>
          <c:spPr>
            <a:solidFill>
              <a:schemeClr val="accent5">
                <a:lumMod val="60000"/>
                <a:lumOff val="40000"/>
              </a:schemeClr>
            </a:solidFill>
            <a:ln w="0">
              <a:noFill/>
            </a:ln>
          </c:spPr>
          <c:invertIfNegative val="0"/>
          <c:dPt>
            <c:idx val="0"/>
            <c:invertIfNegative val="0"/>
            <c:bubble3D val="0"/>
            <c:spPr>
              <a:solidFill>
                <a:schemeClr val="accent3">
                  <a:lumMod val="60000"/>
                  <a:lumOff val="40000"/>
                </a:schemeClr>
              </a:solidFill>
              <a:ln w="0">
                <a:noFill/>
              </a:ln>
            </c:spPr>
            <c:extLst>
              <c:ext xmlns:c16="http://schemas.microsoft.com/office/drawing/2014/chart" uri="{C3380CC4-5D6E-409C-BE32-E72D297353CC}">
                <c16:uniqueId val="{00000001-A993-5B46-8B4C-DA8CCA036548}"/>
              </c:ext>
            </c:extLst>
          </c:dPt>
          <c:dPt>
            <c:idx val="1"/>
            <c:invertIfNegative val="0"/>
            <c:bubble3D val="0"/>
            <c:spPr>
              <a:solidFill>
                <a:schemeClr val="accent3">
                  <a:lumMod val="60000"/>
                  <a:lumOff val="40000"/>
                </a:schemeClr>
              </a:solidFill>
              <a:ln w="0">
                <a:noFill/>
              </a:ln>
            </c:spPr>
            <c:extLst>
              <c:ext xmlns:c16="http://schemas.microsoft.com/office/drawing/2014/chart" uri="{C3380CC4-5D6E-409C-BE32-E72D297353CC}">
                <c16:uniqueId val="{00000003-A993-5B46-8B4C-DA8CCA036548}"/>
              </c:ext>
            </c:extLst>
          </c:dPt>
          <c:dPt>
            <c:idx val="2"/>
            <c:invertIfNegative val="0"/>
            <c:bubble3D val="0"/>
            <c:spPr>
              <a:solidFill>
                <a:schemeClr val="accent3">
                  <a:lumMod val="60000"/>
                  <a:lumOff val="40000"/>
                </a:schemeClr>
              </a:solidFill>
              <a:ln w="0">
                <a:noFill/>
              </a:ln>
            </c:spPr>
            <c:extLst>
              <c:ext xmlns:c16="http://schemas.microsoft.com/office/drawing/2014/chart" uri="{C3380CC4-5D6E-409C-BE32-E72D297353CC}">
                <c16:uniqueId val="{00000005-A993-5B46-8B4C-DA8CCA036548}"/>
              </c:ext>
            </c:extLst>
          </c:dPt>
          <c:dPt>
            <c:idx val="3"/>
            <c:invertIfNegative val="0"/>
            <c:bubble3D val="0"/>
            <c:spPr>
              <a:solidFill>
                <a:schemeClr val="accent3">
                  <a:lumMod val="60000"/>
                  <a:lumOff val="40000"/>
                </a:schemeClr>
              </a:solidFill>
              <a:ln w="0">
                <a:noFill/>
              </a:ln>
            </c:spPr>
            <c:extLst>
              <c:ext xmlns:c16="http://schemas.microsoft.com/office/drawing/2014/chart" uri="{C3380CC4-5D6E-409C-BE32-E72D297353CC}">
                <c16:uniqueId val="{00000007-A993-5B46-8B4C-DA8CCA036548}"/>
              </c:ext>
            </c:extLst>
          </c:dPt>
          <c:dPt>
            <c:idx val="4"/>
            <c:invertIfNegative val="0"/>
            <c:bubble3D val="0"/>
            <c:spPr>
              <a:solidFill>
                <a:schemeClr val="accent3">
                  <a:lumMod val="60000"/>
                  <a:lumOff val="40000"/>
                </a:schemeClr>
              </a:solidFill>
              <a:ln w="0">
                <a:noFill/>
              </a:ln>
            </c:spPr>
            <c:extLst>
              <c:ext xmlns:c16="http://schemas.microsoft.com/office/drawing/2014/chart" uri="{C3380CC4-5D6E-409C-BE32-E72D297353CC}">
                <c16:uniqueId val="{00000009-A993-5B46-8B4C-DA8CCA036548}"/>
              </c:ext>
            </c:extLst>
          </c:dPt>
          <c:dPt>
            <c:idx val="5"/>
            <c:invertIfNegative val="0"/>
            <c:bubble3D val="0"/>
            <c:spPr>
              <a:solidFill>
                <a:schemeClr val="accent3">
                  <a:lumMod val="60000"/>
                  <a:lumOff val="40000"/>
                </a:schemeClr>
              </a:solidFill>
              <a:ln w="0">
                <a:noFill/>
              </a:ln>
            </c:spPr>
            <c:extLst>
              <c:ext xmlns:c16="http://schemas.microsoft.com/office/drawing/2014/chart" uri="{C3380CC4-5D6E-409C-BE32-E72D297353CC}">
                <c16:uniqueId val="{0000000B-A993-5B46-8B4C-DA8CCA036548}"/>
              </c:ext>
            </c:extLst>
          </c:dPt>
          <c:dPt>
            <c:idx val="6"/>
            <c:invertIfNegative val="0"/>
            <c:bubble3D val="0"/>
            <c:spPr>
              <a:solidFill>
                <a:schemeClr val="accent3">
                  <a:lumMod val="60000"/>
                  <a:lumOff val="40000"/>
                </a:schemeClr>
              </a:solidFill>
              <a:ln w="0">
                <a:noFill/>
              </a:ln>
            </c:spPr>
            <c:extLst>
              <c:ext xmlns:c16="http://schemas.microsoft.com/office/drawing/2014/chart" uri="{C3380CC4-5D6E-409C-BE32-E72D297353CC}">
                <c16:uniqueId val="{0000000D-A993-5B46-8B4C-DA8CCA036548}"/>
              </c:ext>
            </c:extLst>
          </c:dPt>
          <c:dPt>
            <c:idx val="7"/>
            <c:invertIfNegative val="0"/>
            <c:bubble3D val="0"/>
            <c:spPr>
              <a:solidFill>
                <a:schemeClr val="accent2">
                  <a:lumMod val="60000"/>
                  <a:lumOff val="40000"/>
                </a:schemeClr>
              </a:solidFill>
              <a:ln w="0">
                <a:noFill/>
              </a:ln>
            </c:spPr>
            <c:extLst>
              <c:ext xmlns:c16="http://schemas.microsoft.com/office/drawing/2014/chart" uri="{C3380CC4-5D6E-409C-BE32-E72D297353CC}">
                <c16:uniqueId val="{0000000F-A993-5B46-8B4C-DA8CCA036548}"/>
              </c:ext>
            </c:extLst>
          </c:dPt>
          <c:dPt>
            <c:idx val="9"/>
            <c:invertIfNegative val="0"/>
            <c:bubble3D val="0"/>
            <c:spPr>
              <a:solidFill>
                <a:schemeClr val="accent2">
                  <a:lumMod val="60000"/>
                  <a:lumOff val="40000"/>
                </a:schemeClr>
              </a:solidFill>
              <a:ln w="0">
                <a:noFill/>
              </a:ln>
            </c:spPr>
            <c:extLst>
              <c:ext xmlns:c16="http://schemas.microsoft.com/office/drawing/2014/chart" uri="{C3380CC4-5D6E-409C-BE32-E72D297353CC}">
                <c16:uniqueId val="{00000011-A993-5B46-8B4C-DA8CCA036548}"/>
              </c:ext>
            </c:extLst>
          </c:dPt>
          <c:dPt>
            <c:idx val="10"/>
            <c:invertIfNegative val="0"/>
            <c:bubble3D val="0"/>
            <c:spPr>
              <a:solidFill>
                <a:schemeClr val="accent2">
                  <a:lumMod val="60000"/>
                  <a:lumOff val="40000"/>
                </a:schemeClr>
              </a:solidFill>
              <a:ln w="0">
                <a:noFill/>
              </a:ln>
            </c:spPr>
            <c:extLst>
              <c:ext xmlns:c16="http://schemas.microsoft.com/office/drawing/2014/chart" uri="{C3380CC4-5D6E-409C-BE32-E72D297353CC}">
                <c16:uniqueId val="{00000013-A993-5B46-8B4C-DA8CCA036548}"/>
              </c:ext>
            </c:extLst>
          </c:dPt>
          <c:dLbls>
            <c:numFmt formatCode="&quot;$&quot;#,##0.0" sourceLinked="0"/>
            <c:spPr>
              <a:noFill/>
              <a:ln>
                <a:noFill/>
              </a:ln>
              <a:effectLst/>
            </c:spPr>
            <c:txPr>
              <a:bodyPr rot="-5400000" vert="horz"/>
              <a:lstStyle/>
              <a:p>
                <a:pPr>
                  <a:defRPr sz="10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LSU HSC</c:v>
                </c:pt>
                <c:pt idx="1">
                  <c:v>MUSC</c:v>
                </c:pt>
                <c:pt idx="2">
                  <c:v>NEB MC</c:v>
                </c:pt>
                <c:pt idx="3">
                  <c:v>OUHSC</c:v>
                </c:pt>
                <c:pt idx="4">
                  <c:v>TTHSC</c:v>
                </c:pt>
                <c:pt idx="5">
                  <c:v>UAMS</c:v>
                </c:pt>
                <c:pt idx="6">
                  <c:v>UTHSC SA</c:v>
                </c:pt>
                <c:pt idx="8">
                  <c:v>Oregon HSC</c:v>
                </c:pt>
                <c:pt idx="9">
                  <c:v>UMD HSC</c:v>
                </c:pt>
                <c:pt idx="10">
                  <c:v>UTHSC Houston</c:v>
                </c:pt>
                <c:pt idx="12">
                  <c:v>ETSU</c:v>
                </c:pt>
                <c:pt idx="13">
                  <c:v>TSU</c:v>
                </c:pt>
                <c:pt idx="14">
                  <c:v>UMiss MC</c:v>
                </c:pt>
              </c:strCache>
            </c:strRef>
          </c:cat>
          <c:val>
            <c:numRef>
              <c:f>Sheet1!$B$2:$B$16</c:f>
              <c:numCache>
                <c:formatCode>General</c:formatCode>
                <c:ptCount val="15"/>
                <c:pt idx="0" formatCode="#,##0">
                  <c:v>5517</c:v>
                </c:pt>
                <c:pt idx="2" formatCode="#,##0">
                  <c:v>9656</c:v>
                </c:pt>
                <c:pt idx="3" formatCode="#,##0">
                  <c:v>5506</c:v>
                </c:pt>
                <c:pt idx="5" formatCode="#,##0">
                  <c:v>8625</c:v>
                </c:pt>
                <c:pt idx="6" formatCode="#,##0">
                  <c:v>6095</c:v>
                </c:pt>
                <c:pt idx="9" formatCode="#,##0">
                  <c:v>5623</c:v>
                </c:pt>
                <c:pt idx="10" formatCode="#,##0">
                  <c:v>4964</c:v>
                </c:pt>
                <c:pt idx="12" formatCode="#,##0">
                  <c:v>9491</c:v>
                </c:pt>
                <c:pt idx="13" formatCode="#,##0">
                  <c:v>8404</c:v>
                </c:pt>
                <c:pt idx="14" formatCode="#,##0">
                  <c:v>8718</c:v>
                </c:pt>
              </c:numCache>
            </c:numRef>
          </c:val>
          <c:extLst>
            <c:ext xmlns:c16="http://schemas.microsoft.com/office/drawing/2014/chart" uri="{C3380CC4-5D6E-409C-BE32-E72D297353CC}">
              <c16:uniqueId val="{00000014-A993-5B46-8B4C-DA8CCA036548}"/>
            </c:ext>
          </c:extLst>
        </c:ser>
        <c:dLbls>
          <c:showLegendKey val="0"/>
          <c:showVal val="0"/>
          <c:showCatName val="0"/>
          <c:showSerName val="0"/>
          <c:showPercent val="0"/>
          <c:showBubbleSize val="0"/>
        </c:dLbls>
        <c:gapWidth val="150"/>
        <c:axId val="21720448"/>
        <c:axId val="20997856"/>
      </c:barChart>
      <c:lineChart>
        <c:grouping val="standard"/>
        <c:varyColors val="0"/>
        <c:ser>
          <c:idx val="1"/>
          <c:order val="1"/>
          <c:tx>
            <c:strRef>
              <c:f>Sheet1!$C$1</c:f>
              <c:strCache>
                <c:ptCount val="1"/>
                <c:pt idx="0">
                  <c:v>UTHSC</c:v>
                </c:pt>
              </c:strCache>
            </c:strRef>
          </c:tx>
          <c:spPr>
            <a:ln>
              <a:solidFill>
                <a:schemeClr val="accent4"/>
              </a:solidFill>
            </a:ln>
          </c:spPr>
          <c:marker>
            <c:symbol val="none"/>
          </c:marker>
          <c:cat>
            <c:strRef>
              <c:f>Sheet1!$A$2:$A$16</c:f>
              <c:strCache>
                <c:ptCount val="15"/>
                <c:pt idx="0">
                  <c:v>LSU HSC</c:v>
                </c:pt>
                <c:pt idx="1">
                  <c:v>MUSC</c:v>
                </c:pt>
                <c:pt idx="2">
                  <c:v>NEB MC</c:v>
                </c:pt>
                <c:pt idx="3">
                  <c:v>OUHSC</c:v>
                </c:pt>
                <c:pt idx="4">
                  <c:v>TTHSC</c:v>
                </c:pt>
                <c:pt idx="5">
                  <c:v>UAMS</c:v>
                </c:pt>
                <c:pt idx="6">
                  <c:v>UTHSC SA</c:v>
                </c:pt>
                <c:pt idx="8">
                  <c:v>Oregon HSC</c:v>
                </c:pt>
                <c:pt idx="9">
                  <c:v>UMD HSC</c:v>
                </c:pt>
                <c:pt idx="10">
                  <c:v>UTHSC Houston</c:v>
                </c:pt>
                <c:pt idx="12">
                  <c:v>ETSU</c:v>
                </c:pt>
                <c:pt idx="13">
                  <c:v>TSU</c:v>
                </c:pt>
                <c:pt idx="14">
                  <c:v>UMiss MC</c:v>
                </c:pt>
              </c:strCache>
            </c:strRef>
          </c:cat>
          <c:val>
            <c:numRef>
              <c:f>Sheet1!$C$2:$C$16</c:f>
              <c:numCache>
                <c:formatCode>#,##0</c:formatCode>
                <c:ptCount val="15"/>
                <c:pt idx="0">
                  <c:v>9988</c:v>
                </c:pt>
                <c:pt idx="1">
                  <c:v>9988</c:v>
                </c:pt>
                <c:pt idx="2">
                  <c:v>9988</c:v>
                </c:pt>
                <c:pt idx="3">
                  <c:v>9988</c:v>
                </c:pt>
                <c:pt idx="4">
                  <c:v>9988</c:v>
                </c:pt>
                <c:pt idx="5">
                  <c:v>9988</c:v>
                </c:pt>
                <c:pt idx="6">
                  <c:v>9988</c:v>
                </c:pt>
                <c:pt idx="7">
                  <c:v>9988</c:v>
                </c:pt>
                <c:pt idx="8">
                  <c:v>9988</c:v>
                </c:pt>
                <c:pt idx="9">
                  <c:v>9988</c:v>
                </c:pt>
                <c:pt idx="10">
                  <c:v>9988</c:v>
                </c:pt>
                <c:pt idx="11">
                  <c:v>9988</c:v>
                </c:pt>
                <c:pt idx="12">
                  <c:v>9988</c:v>
                </c:pt>
                <c:pt idx="13">
                  <c:v>9988</c:v>
                </c:pt>
                <c:pt idx="14">
                  <c:v>9988</c:v>
                </c:pt>
              </c:numCache>
            </c:numRef>
          </c:val>
          <c:smooth val="0"/>
          <c:extLst>
            <c:ext xmlns:c16="http://schemas.microsoft.com/office/drawing/2014/chart" uri="{C3380CC4-5D6E-409C-BE32-E72D297353CC}">
              <c16:uniqueId val="{00000015-A993-5B46-8B4C-DA8CCA036548}"/>
            </c:ext>
          </c:extLst>
        </c:ser>
        <c:ser>
          <c:idx val="2"/>
          <c:order val="2"/>
          <c:tx>
            <c:strRef>
              <c:f>Sheet1!$D$1</c:f>
              <c:strCache>
                <c:ptCount val="1"/>
                <c:pt idx="0">
                  <c:v>Peer Group </c:v>
                </c:pt>
              </c:strCache>
            </c:strRef>
          </c:tx>
          <c:spPr>
            <a:ln>
              <a:solidFill>
                <a:schemeClr val="accent3">
                  <a:lumMod val="60000"/>
                  <a:lumOff val="40000"/>
                </a:schemeClr>
              </a:solidFill>
            </a:ln>
          </c:spPr>
          <c:marker>
            <c:symbol val="none"/>
          </c:marker>
          <c:cat>
            <c:strRef>
              <c:f>Sheet1!$A$2:$A$16</c:f>
              <c:strCache>
                <c:ptCount val="15"/>
                <c:pt idx="0">
                  <c:v>LSU HSC</c:v>
                </c:pt>
                <c:pt idx="1">
                  <c:v>MUSC</c:v>
                </c:pt>
                <c:pt idx="2">
                  <c:v>NEB MC</c:v>
                </c:pt>
                <c:pt idx="3">
                  <c:v>OUHSC</c:v>
                </c:pt>
                <c:pt idx="4">
                  <c:v>TTHSC</c:v>
                </c:pt>
                <c:pt idx="5">
                  <c:v>UAMS</c:v>
                </c:pt>
                <c:pt idx="6">
                  <c:v>UTHSC SA</c:v>
                </c:pt>
                <c:pt idx="8">
                  <c:v>Oregon HSC</c:v>
                </c:pt>
                <c:pt idx="9">
                  <c:v>UMD HSC</c:v>
                </c:pt>
                <c:pt idx="10">
                  <c:v>UTHSC Houston</c:v>
                </c:pt>
                <c:pt idx="12">
                  <c:v>ETSU</c:v>
                </c:pt>
                <c:pt idx="13">
                  <c:v>TSU</c:v>
                </c:pt>
                <c:pt idx="14">
                  <c:v>UMiss MC</c:v>
                </c:pt>
              </c:strCache>
            </c:strRef>
          </c:cat>
          <c:val>
            <c:numRef>
              <c:f>Sheet1!$D$2:$D$16</c:f>
              <c:numCache>
                <c:formatCode>General</c:formatCode>
                <c:ptCount val="15"/>
              </c:numCache>
            </c:numRef>
          </c:val>
          <c:smooth val="0"/>
          <c:extLst>
            <c:ext xmlns:c16="http://schemas.microsoft.com/office/drawing/2014/chart" uri="{C3380CC4-5D6E-409C-BE32-E72D297353CC}">
              <c16:uniqueId val="{00000016-A993-5B46-8B4C-DA8CCA036548}"/>
            </c:ext>
          </c:extLst>
        </c:ser>
        <c:ser>
          <c:idx val="3"/>
          <c:order val="3"/>
          <c:tx>
            <c:strRef>
              <c:f>Sheet1!$E$1</c:f>
              <c:strCache>
                <c:ptCount val="1"/>
                <c:pt idx="0">
                  <c:v>Aspirational Institution</c:v>
                </c:pt>
              </c:strCache>
            </c:strRef>
          </c:tx>
          <c:spPr>
            <a:ln>
              <a:solidFill>
                <a:schemeClr val="accent2">
                  <a:lumMod val="60000"/>
                  <a:lumOff val="40000"/>
                </a:schemeClr>
              </a:solidFill>
            </a:ln>
          </c:spPr>
          <c:marker>
            <c:symbol val="none"/>
          </c:marker>
          <c:cat>
            <c:strRef>
              <c:f>Sheet1!$A$2:$A$16</c:f>
              <c:strCache>
                <c:ptCount val="15"/>
                <c:pt idx="0">
                  <c:v>LSU HSC</c:v>
                </c:pt>
                <c:pt idx="1">
                  <c:v>MUSC</c:v>
                </c:pt>
                <c:pt idx="2">
                  <c:v>NEB MC</c:v>
                </c:pt>
                <c:pt idx="3">
                  <c:v>OUHSC</c:v>
                </c:pt>
                <c:pt idx="4">
                  <c:v>TTHSC</c:v>
                </c:pt>
                <c:pt idx="5">
                  <c:v>UAMS</c:v>
                </c:pt>
                <c:pt idx="6">
                  <c:v>UTHSC SA</c:v>
                </c:pt>
                <c:pt idx="8">
                  <c:v>Oregon HSC</c:v>
                </c:pt>
                <c:pt idx="9">
                  <c:v>UMD HSC</c:v>
                </c:pt>
                <c:pt idx="10">
                  <c:v>UTHSC Houston</c:v>
                </c:pt>
                <c:pt idx="12">
                  <c:v>ETSU</c:v>
                </c:pt>
                <c:pt idx="13">
                  <c:v>TSU</c:v>
                </c:pt>
                <c:pt idx="14">
                  <c:v>UMiss MC</c:v>
                </c:pt>
              </c:strCache>
            </c:strRef>
          </c:cat>
          <c:val>
            <c:numRef>
              <c:f>Sheet1!$E$2:$E$16</c:f>
              <c:numCache>
                <c:formatCode>General</c:formatCode>
                <c:ptCount val="15"/>
              </c:numCache>
            </c:numRef>
          </c:val>
          <c:smooth val="0"/>
          <c:extLst>
            <c:ext xmlns:c16="http://schemas.microsoft.com/office/drawing/2014/chart" uri="{C3380CC4-5D6E-409C-BE32-E72D297353CC}">
              <c16:uniqueId val="{00000017-A993-5B46-8B4C-DA8CCA036548}"/>
            </c:ext>
          </c:extLst>
        </c:ser>
        <c:dLbls>
          <c:showLegendKey val="0"/>
          <c:showVal val="0"/>
          <c:showCatName val="0"/>
          <c:showSerName val="0"/>
          <c:showPercent val="0"/>
          <c:showBubbleSize val="0"/>
        </c:dLbls>
        <c:marker val="1"/>
        <c:smooth val="0"/>
        <c:axId val="21720448"/>
        <c:axId val="20997856"/>
      </c:lineChart>
      <c:catAx>
        <c:axId val="21720448"/>
        <c:scaling>
          <c:orientation val="minMax"/>
        </c:scaling>
        <c:delete val="0"/>
        <c:axPos val="b"/>
        <c:numFmt formatCode="General" sourceLinked="0"/>
        <c:majorTickMark val="out"/>
        <c:minorTickMark val="none"/>
        <c:tickLblPos val="nextTo"/>
        <c:txPr>
          <a:bodyPr rot="-5400000" vert="horz" anchor="b" anchorCtr="0"/>
          <a:lstStyle/>
          <a:p>
            <a:pPr>
              <a:defRPr sz="900"/>
            </a:pPr>
            <a:endParaRPr lang="en-US"/>
          </a:p>
        </c:txPr>
        <c:crossAx val="20997856"/>
        <c:crosses val="autoZero"/>
        <c:auto val="1"/>
        <c:lblAlgn val="ctr"/>
        <c:lblOffset val="100"/>
        <c:noMultiLvlLbl val="0"/>
      </c:catAx>
      <c:valAx>
        <c:axId val="20997856"/>
        <c:scaling>
          <c:orientation val="minMax"/>
          <c:max val="20000"/>
          <c:min val="0"/>
        </c:scaling>
        <c:delete val="0"/>
        <c:axPos val="l"/>
        <c:majorGridlines/>
        <c:numFmt formatCode="&quot;$&quot;#,##0" sourceLinked="0"/>
        <c:majorTickMark val="out"/>
        <c:minorTickMark val="none"/>
        <c:tickLblPos val="nextTo"/>
        <c:txPr>
          <a:bodyPr/>
          <a:lstStyle/>
          <a:p>
            <a:pPr>
              <a:defRPr sz="1100"/>
            </a:pPr>
            <a:endParaRPr lang="en-US"/>
          </a:p>
        </c:txPr>
        <c:crossAx val="21720448"/>
        <c:crosses val="autoZero"/>
        <c:crossBetween val="between"/>
        <c:majorUnit val="5000"/>
        <c:dispUnits>
          <c:builtInUnit val="thousands"/>
          <c:dispUnitsLbl>
            <c:txPr>
              <a:bodyPr/>
              <a:lstStyle/>
              <a:p>
                <a:pPr>
                  <a:defRPr sz="1100"/>
                </a:pPr>
                <a:endParaRPr lang="en-US"/>
              </a:p>
            </c:txPr>
          </c:dispUnitsLbl>
        </c:dispUnits>
      </c:valAx>
      <c:spPr>
        <a:ln>
          <a:solidFill>
            <a:schemeClr val="accent1"/>
          </a:solidFill>
        </a:ln>
      </c:spPr>
    </c:plotArea>
    <c:legend>
      <c:legendPos val="l"/>
      <c:legendEntry>
        <c:idx val="0"/>
        <c:txPr>
          <a:bodyPr/>
          <a:lstStyle/>
          <a:p>
            <a:pPr>
              <a:defRPr sz="1000">
                <a:solidFill>
                  <a:schemeClr val="tx1"/>
                </a:solidFill>
              </a:defRPr>
            </a:pPr>
            <a:endParaRPr lang="en-US"/>
          </a:p>
        </c:txPr>
      </c:legendEntry>
      <c:layout>
        <c:manualLayout>
          <c:xMode val="edge"/>
          <c:yMode val="edge"/>
          <c:x val="0"/>
          <c:y val="0.3333845144356955"/>
          <c:w val="0.14510028217335175"/>
          <c:h val="0.52097944006999131"/>
        </c:manualLayout>
      </c:layout>
      <c:overlay val="0"/>
      <c:txPr>
        <a:bodyPr/>
        <a:lstStyle/>
        <a:p>
          <a:pPr>
            <a:defRPr sz="1000"/>
          </a:pPr>
          <a:endParaRPr lang="en-US"/>
        </a:p>
      </c:txPr>
    </c:legend>
    <c:plotVisOnly val="1"/>
    <c:dispBlanksAs val="gap"/>
    <c:showDLblsOverMax val="0"/>
  </c:chart>
  <c:spPr>
    <a:ln w="31750">
      <a:solidFill>
        <a:schemeClr val="accent1"/>
      </a:solidFill>
    </a:ln>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0"/>
          <a:lstStyle/>
          <a:p>
            <a:pPr>
              <a:defRPr sz="1200"/>
            </a:pPr>
            <a:r>
              <a:rPr lang="en-US" sz="1200" baseline="0" dirty="0"/>
              <a:t>Out Of State</a:t>
            </a:r>
          </a:p>
        </c:rich>
      </c:tx>
      <c:layout>
        <c:manualLayout>
          <c:xMode val="edge"/>
          <c:yMode val="edge"/>
          <c:x val="0.3973547602644219"/>
          <c:y val="5.4499011507999462E-2"/>
        </c:manualLayout>
      </c:layout>
      <c:overlay val="1"/>
    </c:title>
    <c:autoTitleDeleted val="0"/>
    <c:plotArea>
      <c:layout>
        <c:manualLayout>
          <c:layoutTarget val="inner"/>
          <c:xMode val="edge"/>
          <c:yMode val="edge"/>
          <c:x val="0.21818302226110622"/>
          <c:y val="0.17638289725784997"/>
          <c:w val="0.75464372508991928"/>
          <c:h val="0.55225392956079222"/>
        </c:manualLayout>
      </c:layout>
      <c:barChart>
        <c:barDir val="col"/>
        <c:grouping val="clustered"/>
        <c:varyColors val="0"/>
        <c:ser>
          <c:idx val="0"/>
          <c:order val="0"/>
          <c:tx>
            <c:strRef>
              <c:f>Sheet1!$B$1</c:f>
              <c:strCache>
                <c:ptCount val="1"/>
                <c:pt idx="0">
                  <c:v>Competion</c:v>
                </c:pt>
              </c:strCache>
            </c:strRef>
          </c:tx>
          <c:spPr>
            <a:solidFill>
              <a:schemeClr val="accent5">
                <a:lumMod val="60000"/>
                <a:lumOff val="40000"/>
              </a:schemeClr>
            </a:solidFill>
          </c:spPr>
          <c:invertIfNegative val="0"/>
          <c:dPt>
            <c:idx val="0"/>
            <c:invertIfNegative val="0"/>
            <c:bubble3D val="0"/>
            <c:spPr>
              <a:solidFill>
                <a:schemeClr val="accent3">
                  <a:lumMod val="60000"/>
                  <a:lumOff val="40000"/>
                </a:schemeClr>
              </a:solidFill>
            </c:spPr>
            <c:extLst>
              <c:ext xmlns:c16="http://schemas.microsoft.com/office/drawing/2014/chart" uri="{C3380CC4-5D6E-409C-BE32-E72D297353CC}">
                <c16:uniqueId val="{00000001-1300-1A44-96D4-C8699C36681B}"/>
              </c:ext>
            </c:extLst>
          </c:dPt>
          <c:dPt>
            <c:idx val="1"/>
            <c:invertIfNegative val="0"/>
            <c:bubble3D val="0"/>
            <c:spPr>
              <a:solidFill>
                <a:schemeClr val="accent3">
                  <a:lumMod val="60000"/>
                  <a:lumOff val="40000"/>
                </a:schemeClr>
              </a:solidFill>
            </c:spPr>
            <c:extLst>
              <c:ext xmlns:c16="http://schemas.microsoft.com/office/drawing/2014/chart" uri="{C3380CC4-5D6E-409C-BE32-E72D297353CC}">
                <c16:uniqueId val="{00000003-1300-1A44-96D4-C8699C36681B}"/>
              </c:ext>
            </c:extLst>
          </c:dPt>
          <c:dPt>
            <c:idx val="2"/>
            <c:invertIfNegative val="0"/>
            <c:bubble3D val="0"/>
            <c:spPr>
              <a:solidFill>
                <a:schemeClr val="accent3">
                  <a:lumMod val="60000"/>
                  <a:lumOff val="40000"/>
                </a:schemeClr>
              </a:solidFill>
            </c:spPr>
            <c:extLst>
              <c:ext xmlns:c16="http://schemas.microsoft.com/office/drawing/2014/chart" uri="{C3380CC4-5D6E-409C-BE32-E72D297353CC}">
                <c16:uniqueId val="{00000005-1300-1A44-96D4-C8699C36681B}"/>
              </c:ext>
            </c:extLst>
          </c:dPt>
          <c:dPt>
            <c:idx val="3"/>
            <c:invertIfNegative val="0"/>
            <c:bubble3D val="0"/>
            <c:spPr>
              <a:solidFill>
                <a:schemeClr val="accent3">
                  <a:lumMod val="60000"/>
                  <a:lumOff val="40000"/>
                </a:schemeClr>
              </a:solidFill>
            </c:spPr>
            <c:extLst>
              <c:ext xmlns:c16="http://schemas.microsoft.com/office/drawing/2014/chart" uri="{C3380CC4-5D6E-409C-BE32-E72D297353CC}">
                <c16:uniqueId val="{00000007-1300-1A44-96D4-C8699C36681B}"/>
              </c:ext>
            </c:extLst>
          </c:dPt>
          <c:dPt>
            <c:idx val="4"/>
            <c:invertIfNegative val="0"/>
            <c:bubble3D val="0"/>
            <c:spPr>
              <a:solidFill>
                <a:schemeClr val="accent3">
                  <a:lumMod val="60000"/>
                  <a:lumOff val="40000"/>
                </a:schemeClr>
              </a:solidFill>
            </c:spPr>
            <c:extLst>
              <c:ext xmlns:c16="http://schemas.microsoft.com/office/drawing/2014/chart" uri="{C3380CC4-5D6E-409C-BE32-E72D297353CC}">
                <c16:uniqueId val="{00000009-1300-1A44-96D4-C8699C36681B}"/>
              </c:ext>
            </c:extLst>
          </c:dPt>
          <c:dPt>
            <c:idx val="5"/>
            <c:invertIfNegative val="0"/>
            <c:bubble3D val="0"/>
            <c:spPr>
              <a:solidFill>
                <a:schemeClr val="accent3">
                  <a:lumMod val="60000"/>
                  <a:lumOff val="40000"/>
                </a:schemeClr>
              </a:solidFill>
            </c:spPr>
            <c:extLst>
              <c:ext xmlns:c16="http://schemas.microsoft.com/office/drawing/2014/chart" uri="{C3380CC4-5D6E-409C-BE32-E72D297353CC}">
                <c16:uniqueId val="{0000000B-1300-1A44-96D4-C8699C36681B}"/>
              </c:ext>
            </c:extLst>
          </c:dPt>
          <c:dPt>
            <c:idx val="6"/>
            <c:invertIfNegative val="0"/>
            <c:bubble3D val="0"/>
            <c:spPr>
              <a:solidFill>
                <a:schemeClr val="accent3">
                  <a:lumMod val="60000"/>
                  <a:lumOff val="40000"/>
                </a:schemeClr>
              </a:solidFill>
            </c:spPr>
            <c:extLst>
              <c:ext xmlns:c16="http://schemas.microsoft.com/office/drawing/2014/chart" uri="{C3380CC4-5D6E-409C-BE32-E72D297353CC}">
                <c16:uniqueId val="{0000000D-1300-1A44-96D4-C8699C36681B}"/>
              </c:ext>
            </c:extLst>
          </c:dPt>
          <c:dPt>
            <c:idx val="7"/>
            <c:invertIfNegative val="0"/>
            <c:bubble3D val="0"/>
            <c:spPr>
              <a:solidFill>
                <a:schemeClr val="accent2">
                  <a:lumMod val="60000"/>
                  <a:lumOff val="40000"/>
                </a:schemeClr>
              </a:solidFill>
            </c:spPr>
            <c:extLst>
              <c:ext xmlns:c16="http://schemas.microsoft.com/office/drawing/2014/chart" uri="{C3380CC4-5D6E-409C-BE32-E72D297353CC}">
                <c16:uniqueId val="{0000000F-1300-1A44-96D4-C8699C36681B}"/>
              </c:ext>
            </c:extLst>
          </c:dPt>
          <c:dPt>
            <c:idx val="9"/>
            <c:invertIfNegative val="0"/>
            <c:bubble3D val="0"/>
            <c:spPr>
              <a:solidFill>
                <a:schemeClr val="accent2">
                  <a:lumMod val="60000"/>
                  <a:lumOff val="40000"/>
                </a:schemeClr>
              </a:solidFill>
            </c:spPr>
            <c:extLst>
              <c:ext xmlns:c16="http://schemas.microsoft.com/office/drawing/2014/chart" uri="{C3380CC4-5D6E-409C-BE32-E72D297353CC}">
                <c16:uniqueId val="{00000011-1300-1A44-96D4-C8699C36681B}"/>
              </c:ext>
            </c:extLst>
          </c:dPt>
          <c:dPt>
            <c:idx val="10"/>
            <c:invertIfNegative val="0"/>
            <c:bubble3D val="0"/>
            <c:spPr>
              <a:solidFill>
                <a:schemeClr val="accent2">
                  <a:lumMod val="60000"/>
                  <a:lumOff val="40000"/>
                </a:schemeClr>
              </a:solidFill>
            </c:spPr>
            <c:extLst>
              <c:ext xmlns:c16="http://schemas.microsoft.com/office/drawing/2014/chart" uri="{C3380CC4-5D6E-409C-BE32-E72D297353CC}">
                <c16:uniqueId val="{00000013-1300-1A44-96D4-C8699C36681B}"/>
              </c:ext>
            </c:extLst>
          </c:dPt>
          <c:dLbls>
            <c:numFmt formatCode="&quot;$&quot;#,##0.0" sourceLinked="0"/>
            <c:spPr>
              <a:noFill/>
              <a:ln>
                <a:noFill/>
              </a:ln>
              <a:effectLst/>
            </c:spPr>
            <c:txPr>
              <a:bodyPr rot="-5400000" vert="horz"/>
              <a:lstStyle/>
              <a:p>
                <a:pPr>
                  <a:defRPr sz="10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LSU HSC</c:v>
                </c:pt>
                <c:pt idx="1">
                  <c:v>MUSC</c:v>
                </c:pt>
                <c:pt idx="2">
                  <c:v>NEB MC</c:v>
                </c:pt>
                <c:pt idx="3">
                  <c:v>OUHSC</c:v>
                </c:pt>
                <c:pt idx="4">
                  <c:v>TTHSC</c:v>
                </c:pt>
                <c:pt idx="5">
                  <c:v>UAMS</c:v>
                </c:pt>
                <c:pt idx="6">
                  <c:v>UTHSC SA</c:v>
                </c:pt>
                <c:pt idx="8">
                  <c:v>Oregon HSC</c:v>
                </c:pt>
                <c:pt idx="9">
                  <c:v>UMD HSC</c:v>
                </c:pt>
                <c:pt idx="10">
                  <c:v>UTHSC Houston</c:v>
                </c:pt>
                <c:pt idx="12">
                  <c:v>ETSU</c:v>
                </c:pt>
                <c:pt idx="13">
                  <c:v>TSU</c:v>
                </c:pt>
                <c:pt idx="14">
                  <c:v>UMiss MC</c:v>
                </c:pt>
              </c:strCache>
            </c:strRef>
          </c:cat>
          <c:val>
            <c:numRef>
              <c:f>Sheet1!$B$2:$B$16</c:f>
              <c:numCache>
                <c:formatCode>General</c:formatCode>
                <c:ptCount val="15"/>
                <c:pt idx="0" formatCode="#,##0">
                  <c:v>11495</c:v>
                </c:pt>
                <c:pt idx="2" formatCode="#,##0">
                  <c:v>26962</c:v>
                </c:pt>
                <c:pt idx="3" formatCode="#,##0">
                  <c:v>23194</c:v>
                </c:pt>
                <c:pt idx="5" formatCode="#,##0">
                  <c:v>19734</c:v>
                </c:pt>
                <c:pt idx="6" formatCode="#,##0">
                  <c:v>19200</c:v>
                </c:pt>
                <c:pt idx="9" formatCode="#,##0">
                  <c:v>30819</c:v>
                </c:pt>
                <c:pt idx="10" formatCode="#,##0">
                  <c:v>19312</c:v>
                </c:pt>
                <c:pt idx="12" formatCode="#,##0">
                  <c:v>28673</c:v>
                </c:pt>
                <c:pt idx="13" formatCode="#,##0">
                  <c:v>22184</c:v>
                </c:pt>
                <c:pt idx="14" formatCode="#,##0">
                  <c:v>24822</c:v>
                </c:pt>
              </c:numCache>
            </c:numRef>
          </c:val>
          <c:extLst>
            <c:ext xmlns:c16="http://schemas.microsoft.com/office/drawing/2014/chart" uri="{C3380CC4-5D6E-409C-BE32-E72D297353CC}">
              <c16:uniqueId val="{00000014-1300-1A44-96D4-C8699C36681B}"/>
            </c:ext>
          </c:extLst>
        </c:ser>
        <c:dLbls>
          <c:showLegendKey val="0"/>
          <c:showVal val="0"/>
          <c:showCatName val="0"/>
          <c:showSerName val="0"/>
          <c:showPercent val="0"/>
          <c:showBubbleSize val="0"/>
        </c:dLbls>
        <c:gapWidth val="150"/>
        <c:axId val="43160336"/>
        <c:axId val="105928832"/>
      </c:barChart>
      <c:lineChart>
        <c:grouping val="standard"/>
        <c:varyColors val="0"/>
        <c:ser>
          <c:idx val="1"/>
          <c:order val="1"/>
          <c:tx>
            <c:strRef>
              <c:f>Sheet1!$C$1</c:f>
              <c:strCache>
                <c:ptCount val="1"/>
                <c:pt idx="0">
                  <c:v>UTHSC</c:v>
                </c:pt>
              </c:strCache>
            </c:strRef>
          </c:tx>
          <c:spPr>
            <a:ln>
              <a:solidFill>
                <a:schemeClr val="accent4"/>
              </a:solidFill>
            </a:ln>
          </c:spPr>
          <c:marker>
            <c:symbol val="none"/>
          </c:marker>
          <c:cat>
            <c:strRef>
              <c:f>Sheet1!$A$2:$A$16</c:f>
              <c:strCache>
                <c:ptCount val="15"/>
                <c:pt idx="0">
                  <c:v>LSU HSC</c:v>
                </c:pt>
                <c:pt idx="1">
                  <c:v>MUSC</c:v>
                </c:pt>
                <c:pt idx="2">
                  <c:v>NEB MC</c:v>
                </c:pt>
                <c:pt idx="3">
                  <c:v>OUHSC</c:v>
                </c:pt>
                <c:pt idx="4">
                  <c:v>TTHSC</c:v>
                </c:pt>
                <c:pt idx="5">
                  <c:v>UAMS</c:v>
                </c:pt>
                <c:pt idx="6">
                  <c:v>UTHSC SA</c:v>
                </c:pt>
                <c:pt idx="8">
                  <c:v>Oregon HSC</c:v>
                </c:pt>
                <c:pt idx="9">
                  <c:v>UMD HSC</c:v>
                </c:pt>
                <c:pt idx="10">
                  <c:v>UTHSC Houston</c:v>
                </c:pt>
                <c:pt idx="12">
                  <c:v>ETSU</c:v>
                </c:pt>
                <c:pt idx="13">
                  <c:v>TSU</c:v>
                </c:pt>
                <c:pt idx="14">
                  <c:v>UMiss MC</c:v>
                </c:pt>
              </c:strCache>
            </c:strRef>
          </c:cat>
          <c:val>
            <c:numRef>
              <c:f>Sheet1!$C$2:$C$16</c:f>
              <c:numCache>
                <c:formatCode>#,##0</c:formatCode>
                <c:ptCount val="15"/>
                <c:pt idx="0">
                  <c:v>19976</c:v>
                </c:pt>
                <c:pt idx="1">
                  <c:v>19976</c:v>
                </c:pt>
                <c:pt idx="2">
                  <c:v>19976</c:v>
                </c:pt>
                <c:pt idx="3">
                  <c:v>19976</c:v>
                </c:pt>
                <c:pt idx="4">
                  <c:v>19976</c:v>
                </c:pt>
                <c:pt idx="5">
                  <c:v>19976</c:v>
                </c:pt>
                <c:pt idx="6">
                  <c:v>19976</c:v>
                </c:pt>
                <c:pt idx="7">
                  <c:v>19976</c:v>
                </c:pt>
                <c:pt idx="8">
                  <c:v>19976</c:v>
                </c:pt>
                <c:pt idx="9">
                  <c:v>19976</c:v>
                </c:pt>
                <c:pt idx="10">
                  <c:v>19976</c:v>
                </c:pt>
                <c:pt idx="11">
                  <c:v>19976</c:v>
                </c:pt>
                <c:pt idx="12">
                  <c:v>19976</c:v>
                </c:pt>
                <c:pt idx="13">
                  <c:v>19976</c:v>
                </c:pt>
                <c:pt idx="14">
                  <c:v>19976</c:v>
                </c:pt>
              </c:numCache>
            </c:numRef>
          </c:val>
          <c:smooth val="0"/>
          <c:extLst>
            <c:ext xmlns:c16="http://schemas.microsoft.com/office/drawing/2014/chart" uri="{C3380CC4-5D6E-409C-BE32-E72D297353CC}">
              <c16:uniqueId val="{00000015-1300-1A44-96D4-C8699C36681B}"/>
            </c:ext>
          </c:extLst>
        </c:ser>
        <c:ser>
          <c:idx val="2"/>
          <c:order val="2"/>
          <c:tx>
            <c:strRef>
              <c:f>Sheet1!$D$1</c:f>
              <c:strCache>
                <c:ptCount val="1"/>
                <c:pt idx="0">
                  <c:v>Peer Group</c:v>
                </c:pt>
              </c:strCache>
            </c:strRef>
          </c:tx>
          <c:spPr>
            <a:ln>
              <a:solidFill>
                <a:schemeClr val="accent3">
                  <a:lumMod val="60000"/>
                  <a:lumOff val="40000"/>
                </a:schemeClr>
              </a:solidFill>
            </a:ln>
          </c:spPr>
          <c:marker>
            <c:symbol val="none"/>
          </c:marker>
          <c:cat>
            <c:strRef>
              <c:f>Sheet1!$A$2:$A$16</c:f>
              <c:strCache>
                <c:ptCount val="15"/>
                <c:pt idx="0">
                  <c:v>LSU HSC</c:v>
                </c:pt>
                <c:pt idx="1">
                  <c:v>MUSC</c:v>
                </c:pt>
                <c:pt idx="2">
                  <c:v>NEB MC</c:v>
                </c:pt>
                <c:pt idx="3">
                  <c:v>OUHSC</c:v>
                </c:pt>
                <c:pt idx="4">
                  <c:v>TTHSC</c:v>
                </c:pt>
                <c:pt idx="5">
                  <c:v>UAMS</c:v>
                </c:pt>
                <c:pt idx="6">
                  <c:v>UTHSC SA</c:v>
                </c:pt>
                <c:pt idx="8">
                  <c:v>Oregon HSC</c:v>
                </c:pt>
                <c:pt idx="9">
                  <c:v>UMD HSC</c:v>
                </c:pt>
                <c:pt idx="10">
                  <c:v>UTHSC Houston</c:v>
                </c:pt>
                <c:pt idx="12">
                  <c:v>ETSU</c:v>
                </c:pt>
                <c:pt idx="13">
                  <c:v>TSU</c:v>
                </c:pt>
                <c:pt idx="14">
                  <c:v>UMiss MC</c:v>
                </c:pt>
              </c:strCache>
            </c:strRef>
          </c:cat>
          <c:val>
            <c:numRef>
              <c:f>Sheet1!$D$2:$D$16</c:f>
              <c:numCache>
                <c:formatCode>General</c:formatCode>
                <c:ptCount val="15"/>
              </c:numCache>
            </c:numRef>
          </c:val>
          <c:smooth val="0"/>
          <c:extLst>
            <c:ext xmlns:c16="http://schemas.microsoft.com/office/drawing/2014/chart" uri="{C3380CC4-5D6E-409C-BE32-E72D297353CC}">
              <c16:uniqueId val="{00000016-1300-1A44-96D4-C8699C36681B}"/>
            </c:ext>
          </c:extLst>
        </c:ser>
        <c:ser>
          <c:idx val="3"/>
          <c:order val="3"/>
          <c:tx>
            <c:strRef>
              <c:f>Sheet1!$E$1</c:f>
              <c:strCache>
                <c:ptCount val="1"/>
                <c:pt idx="0">
                  <c:v>Aspirational Institution</c:v>
                </c:pt>
              </c:strCache>
            </c:strRef>
          </c:tx>
          <c:spPr>
            <a:ln>
              <a:solidFill>
                <a:schemeClr val="accent2">
                  <a:lumMod val="60000"/>
                  <a:lumOff val="40000"/>
                </a:schemeClr>
              </a:solidFill>
            </a:ln>
          </c:spPr>
          <c:marker>
            <c:symbol val="none"/>
          </c:marker>
          <c:cat>
            <c:strRef>
              <c:f>Sheet1!$A$2:$A$16</c:f>
              <c:strCache>
                <c:ptCount val="15"/>
                <c:pt idx="0">
                  <c:v>LSU HSC</c:v>
                </c:pt>
                <c:pt idx="1">
                  <c:v>MUSC</c:v>
                </c:pt>
                <c:pt idx="2">
                  <c:v>NEB MC</c:v>
                </c:pt>
                <c:pt idx="3">
                  <c:v>OUHSC</c:v>
                </c:pt>
                <c:pt idx="4">
                  <c:v>TTHSC</c:v>
                </c:pt>
                <c:pt idx="5">
                  <c:v>UAMS</c:v>
                </c:pt>
                <c:pt idx="6">
                  <c:v>UTHSC SA</c:v>
                </c:pt>
                <c:pt idx="8">
                  <c:v>Oregon HSC</c:v>
                </c:pt>
                <c:pt idx="9">
                  <c:v>UMD HSC</c:v>
                </c:pt>
                <c:pt idx="10">
                  <c:v>UTHSC Houston</c:v>
                </c:pt>
                <c:pt idx="12">
                  <c:v>ETSU</c:v>
                </c:pt>
                <c:pt idx="13">
                  <c:v>TSU</c:v>
                </c:pt>
                <c:pt idx="14">
                  <c:v>UMiss MC</c:v>
                </c:pt>
              </c:strCache>
            </c:strRef>
          </c:cat>
          <c:val>
            <c:numRef>
              <c:f>Sheet1!$E$2:$E$16</c:f>
              <c:numCache>
                <c:formatCode>General</c:formatCode>
                <c:ptCount val="15"/>
              </c:numCache>
            </c:numRef>
          </c:val>
          <c:smooth val="0"/>
          <c:extLst>
            <c:ext xmlns:c16="http://schemas.microsoft.com/office/drawing/2014/chart" uri="{C3380CC4-5D6E-409C-BE32-E72D297353CC}">
              <c16:uniqueId val="{00000017-1300-1A44-96D4-C8699C36681B}"/>
            </c:ext>
          </c:extLst>
        </c:ser>
        <c:dLbls>
          <c:showLegendKey val="0"/>
          <c:showVal val="0"/>
          <c:showCatName val="0"/>
          <c:showSerName val="0"/>
          <c:showPercent val="0"/>
          <c:showBubbleSize val="0"/>
        </c:dLbls>
        <c:marker val="1"/>
        <c:smooth val="0"/>
        <c:axId val="43160336"/>
        <c:axId val="105928832"/>
      </c:lineChart>
      <c:catAx>
        <c:axId val="43160336"/>
        <c:scaling>
          <c:orientation val="minMax"/>
        </c:scaling>
        <c:delete val="0"/>
        <c:axPos val="b"/>
        <c:numFmt formatCode="General" sourceLinked="0"/>
        <c:majorTickMark val="out"/>
        <c:minorTickMark val="none"/>
        <c:tickLblPos val="nextTo"/>
        <c:txPr>
          <a:bodyPr rot="-5400000" vert="horz" anchor="b" anchorCtr="0"/>
          <a:lstStyle/>
          <a:p>
            <a:pPr>
              <a:defRPr sz="900"/>
            </a:pPr>
            <a:endParaRPr lang="en-US"/>
          </a:p>
        </c:txPr>
        <c:crossAx val="105928832"/>
        <c:crosses val="autoZero"/>
        <c:auto val="1"/>
        <c:lblAlgn val="ctr"/>
        <c:lblOffset val="100"/>
        <c:noMultiLvlLbl val="0"/>
      </c:catAx>
      <c:valAx>
        <c:axId val="105928832"/>
        <c:scaling>
          <c:orientation val="minMax"/>
          <c:max val="45000"/>
          <c:min val="0"/>
        </c:scaling>
        <c:delete val="0"/>
        <c:axPos val="l"/>
        <c:majorGridlines/>
        <c:numFmt formatCode="&quot;$&quot;#,##0" sourceLinked="0"/>
        <c:majorTickMark val="out"/>
        <c:minorTickMark val="none"/>
        <c:tickLblPos val="nextTo"/>
        <c:txPr>
          <a:bodyPr/>
          <a:lstStyle/>
          <a:p>
            <a:pPr>
              <a:defRPr sz="1100"/>
            </a:pPr>
            <a:endParaRPr lang="en-US"/>
          </a:p>
        </c:txPr>
        <c:crossAx val="43160336"/>
        <c:crosses val="autoZero"/>
        <c:crossBetween val="between"/>
        <c:majorUnit val="10000"/>
        <c:dispUnits>
          <c:builtInUnit val="thousands"/>
          <c:dispUnitsLbl>
            <c:txPr>
              <a:bodyPr/>
              <a:lstStyle/>
              <a:p>
                <a:pPr>
                  <a:defRPr sz="1100"/>
                </a:pPr>
                <a:endParaRPr lang="en-US"/>
              </a:p>
            </c:txPr>
          </c:dispUnitsLbl>
        </c:dispUnits>
      </c:valAx>
      <c:spPr>
        <a:ln>
          <a:solidFill>
            <a:schemeClr val="accent1"/>
          </a:solidFill>
        </a:ln>
      </c:spPr>
    </c:plotArea>
    <c:legend>
      <c:legendPos val="l"/>
      <c:layout>
        <c:manualLayout>
          <c:xMode val="edge"/>
          <c:yMode val="edge"/>
          <c:x val="0"/>
          <c:y val="0.29803149606299206"/>
          <c:w val="0.13648585593467483"/>
          <c:h val="0.50345844269466322"/>
        </c:manualLayout>
      </c:layout>
      <c:overlay val="0"/>
      <c:spPr>
        <a:ln>
          <a:noFill/>
        </a:ln>
      </c:spPr>
      <c:txPr>
        <a:bodyPr/>
        <a:lstStyle/>
        <a:p>
          <a:pPr>
            <a:defRPr sz="1000"/>
          </a:pPr>
          <a:endParaRPr lang="en-US"/>
        </a:p>
      </c:txPr>
    </c:legend>
    <c:plotVisOnly val="1"/>
    <c:dispBlanksAs val="gap"/>
    <c:showDLblsOverMax val="0"/>
  </c:chart>
  <c:spPr>
    <a:ln w="31750">
      <a:solidFill>
        <a:schemeClr val="accent1"/>
      </a:solidFill>
    </a:ln>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0"/>
          <a:lstStyle/>
          <a:p>
            <a:pPr algn="ctr">
              <a:defRPr sz="1200"/>
            </a:pPr>
            <a:r>
              <a:rPr lang="en-US" sz="1200" dirty="0"/>
              <a:t>In</a:t>
            </a:r>
            <a:r>
              <a:rPr lang="en-US" sz="1200" baseline="0" dirty="0"/>
              <a:t>–State</a:t>
            </a:r>
          </a:p>
        </c:rich>
      </c:tx>
      <c:layout>
        <c:manualLayout>
          <c:xMode val="edge"/>
          <c:yMode val="edge"/>
          <c:x val="0.399069182992972"/>
          <c:y val="2.3987842036986701E-3"/>
        </c:manualLayout>
      </c:layout>
      <c:overlay val="1"/>
    </c:title>
    <c:autoTitleDeleted val="0"/>
    <c:plotArea>
      <c:layout>
        <c:manualLayout>
          <c:layoutTarget val="inner"/>
          <c:xMode val="edge"/>
          <c:yMode val="edge"/>
          <c:x val="0.19523160299407019"/>
          <c:y val="8.6740881527739996E-2"/>
          <c:w val="0.76182123067949836"/>
          <c:h val="0.71381330091091499"/>
        </c:manualLayout>
      </c:layout>
      <c:barChart>
        <c:barDir val="col"/>
        <c:grouping val="clustered"/>
        <c:varyColors val="0"/>
        <c:ser>
          <c:idx val="0"/>
          <c:order val="0"/>
          <c:tx>
            <c:strRef>
              <c:f>Sheet1!$B$1</c:f>
              <c:strCache>
                <c:ptCount val="1"/>
                <c:pt idx="0">
                  <c:v>Competion</c:v>
                </c:pt>
              </c:strCache>
            </c:strRef>
          </c:tx>
          <c:spPr>
            <a:solidFill>
              <a:schemeClr val="accent5">
                <a:lumMod val="60000"/>
                <a:lumOff val="40000"/>
              </a:schemeClr>
            </a:solidFill>
          </c:spPr>
          <c:invertIfNegative val="0"/>
          <c:dPt>
            <c:idx val="0"/>
            <c:invertIfNegative val="0"/>
            <c:bubble3D val="0"/>
            <c:spPr>
              <a:solidFill>
                <a:schemeClr val="accent3">
                  <a:lumMod val="60000"/>
                  <a:lumOff val="40000"/>
                </a:schemeClr>
              </a:solidFill>
            </c:spPr>
            <c:extLst>
              <c:ext xmlns:c16="http://schemas.microsoft.com/office/drawing/2014/chart" uri="{C3380CC4-5D6E-409C-BE32-E72D297353CC}">
                <c16:uniqueId val="{0000000A-D3DB-4CAF-B76F-7097BCF9F507}"/>
              </c:ext>
            </c:extLst>
          </c:dPt>
          <c:dPt>
            <c:idx val="1"/>
            <c:invertIfNegative val="0"/>
            <c:bubble3D val="0"/>
            <c:spPr>
              <a:solidFill>
                <a:schemeClr val="accent3">
                  <a:lumMod val="60000"/>
                  <a:lumOff val="40000"/>
                </a:schemeClr>
              </a:solidFill>
            </c:spPr>
            <c:extLst>
              <c:ext xmlns:c16="http://schemas.microsoft.com/office/drawing/2014/chart" uri="{C3380CC4-5D6E-409C-BE32-E72D297353CC}">
                <c16:uniqueId val="{0000000B-D3DB-4CAF-B76F-7097BCF9F507}"/>
              </c:ext>
            </c:extLst>
          </c:dPt>
          <c:dPt>
            <c:idx val="2"/>
            <c:invertIfNegative val="0"/>
            <c:bubble3D val="0"/>
            <c:spPr>
              <a:solidFill>
                <a:schemeClr val="accent3">
                  <a:lumMod val="60000"/>
                  <a:lumOff val="40000"/>
                </a:schemeClr>
              </a:solidFill>
            </c:spPr>
            <c:extLst>
              <c:ext xmlns:c16="http://schemas.microsoft.com/office/drawing/2014/chart" uri="{C3380CC4-5D6E-409C-BE32-E72D297353CC}">
                <c16:uniqueId val="{0000000C-D3DB-4CAF-B76F-7097BCF9F507}"/>
              </c:ext>
            </c:extLst>
          </c:dPt>
          <c:dPt>
            <c:idx val="3"/>
            <c:invertIfNegative val="0"/>
            <c:bubble3D val="0"/>
            <c:spPr>
              <a:solidFill>
                <a:schemeClr val="accent3">
                  <a:lumMod val="60000"/>
                  <a:lumOff val="40000"/>
                </a:schemeClr>
              </a:solidFill>
            </c:spPr>
            <c:extLst>
              <c:ext xmlns:c16="http://schemas.microsoft.com/office/drawing/2014/chart" uri="{C3380CC4-5D6E-409C-BE32-E72D297353CC}">
                <c16:uniqueId val="{00000010-A204-4331-B20D-8C2829C6F4DD}"/>
              </c:ext>
            </c:extLst>
          </c:dPt>
          <c:dPt>
            <c:idx val="4"/>
            <c:invertIfNegative val="0"/>
            <c:bubble3D val="0"/>
            <c:spPr>
              <a:solidFill>
                <a:schemeClr val="accent3">
                  <a:lumMod val="60000"/>
                  <a:lumOff val="40000"/>
                </a:schemeClr>
              </a:solidFill>
            </c:spPr>
            <c:extLst>
              <c:ext xmlns:c16="http://schemas.microsoft.com/office/drawing/2014/chart" uri="{C3380CC4-5D6E-409C-BE32-E72D297353CC}">
                <c16:uniqueId val="{00000010-8DBA-4B0D-ACAB-17D02ED055D2}"/>
              </c:ext>
            </c:extLst>
          </c:dPt>
          <c:dPt>
            <c:idx val="5"/>
            <c:invertIfNegative val="0"/>
            <c:bubble3D val="0"/>
            <c:spPr>
              <a:solidFill>
                <a:schemeClr val="accent3">
                  <a:lumMod val="60000"/>
                  <a:lumOff val="40000"/>
                </a:schemeClr>
              </a:solidFill>
            </c:spPr>
            <c:extLst>
              <c:ext xmlns:c16="http://schemas.microsoft.com/office/drawing/2014/chart" uri="{C3380CC4-5D6E-409C-BE32-E72D297353CC}">
                <c16:uniqueId val="{00000011-8DBA-4B0D-ACAB-17D02ED055D2}"/>
              </c:ext>
            </c:extLst>
          </c:dPt>
          <c:dPt>
            <c:idx val="6"/>
            <c:invertIfNegative val="0"/>
            <c:bubble3D val="0"/>
            <c:spPr>
              <a:solidFill>
                <a:schemeClr val="accent3">
                  <a:lumMod val="60000"/>
                  <a:lumOff val="40000"/>
                </a:schemeClr>
              </a:solidFill>
            </c:spPr>
            <c:extLst>
              <c:ext xmlns:c16="http://schemas.microsoft.com/office/drawing/2014/chart" uri="{C3380CC4-5D6E-409C-BE32-E72D297353CC}">
                <c16:uniqueId val="{0000000E-13D5-214A-B6C2-0D13DE4A774C}"/>
              </c:ext>
            </c:extLst>
          </c:dPt>
          <c:dPt>
            <c:idx val="7"/>
            <c:invertIfNegative val="0"/>
            <c:bubble3D val="0"/>
            <c:spPr>
              <a:solidFill>
                <a:schemeClr val="accent2">
                  <a:lumMod val="60000"/>
                  <a:lumOff val="40000"/>
                </a:schemeClr>
              </a:solidFill>
            </c:spPr>
            <c:extLst>
              <c:ext xmlns:c16="http://schemas.microsoft.com/office/drawing/2014/chart" uri="{C3380CC4-5D6E-409C-BE32-E72D297353CC}">
                <c16:uniqueId val="{00000012-8DBA-4B0D-ACAB-17D02ED055D2}"/>
              </c:ext>
            </c:extLst>
          </c:dPt>
          <c:dPt>
            <c:idx val="8"/>
            <c:invertIfNegative val="0"/>
            <c:bubble3D val="0"/>
            <c:spPr>
              <a:solidFill>
                <a:schemeClr val="accent2">
                  <a:lumMod val="60000"/>
                  <a:lumOff val="40000"/>
                </a:schemeClr>
              </a:solidFill>
            </c:spPr>
            <c:extLst>
              <c:ext xmlns:c16="http://schemas.microsoft.com/office/drawing/2014/chart" uri="{C3380CC4-5D6E-409C-BE32-E72D297353CC}">
                <c16:uniqueId val="{0000000D-4CC2-4BE3-95E5-B7A9D1DB4FD1}"/>
              </c:ext>
            </c:extLst>
          </c:dPt>
          <c:dPt>
            <c:idx val="9"/>
            <c:invertIfNegative val="0"/>
            <c:bubble3D val="0"/>
            <c:spPr>
              <a:solidFill>
                <a:schemeClr val="accent2">
                  <a:lumMod val="60000"/>
                  <a:lumOff val="40000"/>
                </a:schemeClr>
              </a:solidFill>
            </c:spPr>
            <c:extLst>
              <c:ext xmlns:c16="http://schemas.microsoft.com/office/drawing/2014/chart" uri="{C3380CC4-5D6E-409C-BE32-E72D297353CC}">
                <c16:uniqueId val="{00000009-CB9D-4925-B286-61A61DE0A3C7}"/>
              </c:ext>
            </c:extLst>
          </c:dPt>
          <c:dPt>
            <c:idx val="10"/>
            <c:invertIfNegative val="0"/>
            <c:bubble3D val="0"/>
            <c:spPr>
              <a:solidFill>
                <a:schemeClr val="accent2">
                  <a:lumMod val="60000"/>
                  <a:lumOff val="40000"/>
                </a:schemeClr>
              </a:solidFill>
            </c:spPr>
            <c:extLst>
              <c:ext xmlns:c16="http://schemas.microsoft.com/office/drawing/2014/chart" uri="{C3380CC4-5D6E-409C-BE32-E72D297353CC}">
                <c16:uniqueId val="{0000000B-CB9D-4925-B286-61A61DE0A3C7}"/>
              </c:ext>
            </c:extLst>
          </c:dPt>
          <c:dLbls>
            <c:numFmt formatCode="&quot;$&quot;#,##0.0" sourceLinked="0"/>
            <c:spPr>
              <a:noFill/>
              <a:ln>
                <a:noFill/>
              </a:ln>
              <a:effectLst/>
            </c:spPr>
            <c:txPr>
              <a:bodyPr rot="-5400000" vert="horz"/>
              <a:lstStyle/>
              <a:p>
                <a:pPr>
                  <a:defRPr sz="10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LSU HSC</c:v>
                </c:pt>
                <c:pt idx="1">
                  <c:v>MUSC</c:v>
                </c:pt>
                <c:pt idx="2">
                  <c:v>NEB MC</c:v>
                </c:pt>
                <c:pt idx="3">
                  <c:v>OUHSC</c:v>
                </c:pt>
                <c:pt idx="4">
                  <c:v>TTHSC</c:v>
                </c:pt>
                <c:pt idx="5">
                  <c:v>UAMS</c:v>
                </c:pt>
                <c:pt idx="6">
                  <c:v>UTHSC SA</c:v>
                </c:pt>
                <c:pt idx="8">
                  <c:v>Oregon HSC</c:v>
                </c:pt>
                <c:pt idx="9">
                  <c:v>UMD HSC</c:v>
                </c:pt>
                <c:pt idx="10">
                  <c:v>UTHSC Houston</c:v>
                </c:pt>
                <c:pt idx="12">
                  <c:v>OUHSC</c:v>
                </c:pt>
                <c:pt idx="13">
                  <c:v>UAB</c:v>
                </c:pt>
                <c:pt idx="14">
                  <c:v>UK</c:v>
                </c:pt>
                <c:pt idx="15">
                  <c:v>UL</c:v>
                </c:pt>
              </c:strCache>
            </c:strRef>
          </c:cat>
          <c:val>
            <c:numRef>
              <c:f>Sheet1!$B$2:$B$17</c:f>
              <c:numCache>
                <c:formatCode>#,##0</c:formatCode>
                <c:ptCount val="16"/>
                <c:pt idx="0">
                  <c:v>28418</c:v>
                </c:pt>
                <c:pt idx="1">
                  <c:v>47415</c:v>
                </c:pt>
                <c:pt idx="2">
                  <c:v>35471</c:v>
                </c:pt>
                <c:pt idx="3">
                  <c:v>28720</c:v>
                </c:pt>
                <c:pt idx="6">
                  <c:v>24150</c:v>
                </c:pt>
                <c:pt idx="8">
                  <c:v>44798</c:v>
                </c:pt>
                <c:pt idx="9">
                  <c:v>42081</c:v>
                </c:pt>
                <c:pt idx="10">
                  <c:v>27211</c:v>
                </c:pt>
                <c:pt idx="12">
                  <c:v>28720</c:v>
                </c:pt>
                <c:pt idx="13">
                  <c:v>28000</c:v>
                </c:pt>
                <c:pt idx="14">
                  <c:v>35228</c:v>
                </c:pt>
                <c:pt idx="15">
                  <c:v>34498</c:v>
                </c:pt>
              </c:numCache>
            </c:numRef>
          </c:val>
          <c:extLst>
            <c:ext xmlns:c16="http://schemas.microsoft.com/office/drawing/2014/chart" uri="{C3380CC4-5D6E-409C-BE32-E72D297353CC}">
              <c16:uniqueId val="{0000000A-04C5-AA48-A331-225802267ACC}"/>
            </c:ext>
          </c:extLst>
        </c:ser>
        <c:dLbls>
          <c:showLegendKey val="0"/>
          <c:showVal val="0"/>
          <c:showCatName val="0"/>
          <c:showSerName val="0"/>
          <c:showPercent val="0"/>
          <c:showBubbleSize val="0"/>
        </c:dLbls>
        <c:gapWidth val="150"/>
        <c:axId val="2136498344"/>
        <c:axId val="2136501496"/>
      </c:barChart>
      <c:lineChart>
        <c:grouping val="standard"/>
        <c:varyColors val="0"/>
        <c:ser>
          <c:idx val="1"/>
          <c:order val="1"/>
          <c:tx>
            <c:strRef>
              <c:f>Sheet1!$C$1</c:f>
              <c:strCache>
                <c:ptCount val="1"/>
                <c:pt idx="0">
                  <c:v>UTHSC</c:v>
                </c:pt>
              </c:strCache>
            </c:strRef>
          </c:tx>
          <c:spPr>
            <a:ln>
              <a:solidFill>
                <a:schemeClr val="accent4"/>
              </a:solidFill>
            </a:ln>
          </c:spPr>
          <c:marker>
            <c:symbol val="none"/>
          </c:marker>
          <c:cat>
            <c:strRef>
              <c:f>Sheet1!$A$2:$A$17</c:f>
              <c:strCache>
                <c:ptCount val="16"/>
                <c:pt idx="0">
                  <c:v>LSU HSC</c:v>
                </c:pt>
                <c:pt idx="1">
                  <c:v>MUSC</c:v>
                </c:pt>
                <c:pt idx="2">
                  <c:v>NEB MC</c:v>
                </c:pt>
                <c:pt idx="3">
                  <c:v>OUHSC</c:v>
                </c:pt>
                <c:pt idx="4">
                  <c:v>TTHSC</c:v>
                </c:pt>
                <c:pt idx="5">
                  <c:v>UAMS</c:v>
                </c:pt>
                <c:pt idx="6">
                  <c:v>UTHSC SA</c:v>
                </c:pt>
                <c:pt idx="8">
                  <c:v>Oregon HSC</c:v>
                </c:pt>
                <c:pt idx="9">
                  <c:v>UMD HSC</c:v>
                </c:pt>
                <c:pt idx="10">
                  <c:v>UTHSC Houston</c:v>
                </c:pt>
                <c:pt idx="12">
                  <c:v>OUHSC</c:v>
                </c:pt>
                <c:pt idx="13">
                  <c:v>UAB</c:v>
                </c:pt>
                <c:pt idx="14">
                  <c:v>UK</c:v>
                </c:pt>
                <c:pt idx="15">
                  <c:v>UL</c:v>
                </c:pt>
              </c:strCache>
            </c:strRef>
          </c:cat>
          <c:val>
            <c:numRef>
              <c:f>Sheet1!$C$2:$C$17</c:f>
              <c:numCache>
                <c:formatCode>#,##0</c:formatCode>
                <c:ptCount val="16"/>
                <c:pt idx="0">
                  <c:v>30388</c:v>
                </c:pt>
                <c:pt idx="1">
                  <c:v>30388</c:v>
                </c:pt>
                <c:pt idx="2">
                  <c:v>30388</c:v>
                </c:pt>
                <c:pt idx="3">
                  <c:v>30388</c:v>
                </c:pt>
                <c:pt idx="4">
                  <c:v>30388</c:v>
                </c:pt>
                <c:pt idx="5">
                  <c:v>30388</c:v>
                </c:pt>
                <c:pt idx="6">
                  <c:v>30388</c:v>
                </c:pt>
                <c:pt idx="7">
                  <c:v>30388</c:v>
                </c:pt>
                <c:pt idx="8">
                  <c:v>30388</c:v>
                </c:pt>
                <c:pt idx="9">
                  <c:v>30388</c:v>
                </c:pt>
                <c:pt idx="10">
                  <c:v>30388</c:v>
                </c:pt>
                <c:pt idx="11">
                  <c:v>30388</c:v>
                </c:pt>
                <c:pt idx="12">
                  <c:v>30388</c:v>
                </c:pt>
                <c:pt idx="13">
                  <c:v>30388</c:v>
                </c:pt>
                <c:pt idx="14">
                  <c:v>30388</c:v>
                </c:pt>
                <c:pt idx="15">
                  <c:v>30388</c:v>
                </c:pt>
              </c:numCache>
            </c:numRef>
          </c:val>
          <c:smooth val="0"/>
          <c:extLst>
            <c:ext xmlns:c16="http://schemas.microsoft.com/office/drawing/2014/chart" uri="{C3380CC4-5D6E-409C-BE32-E72D297353CC}">
              <c16:uniqueId val="{0000000B-04C5-AA48-A331-225802267ACC}"/>
            </c:ext>
          </c:extLst>
        </c:ser>
        <c:ser>
          <c:idx val="2"/>
          <c:order val="2"/>
          <c:tx>
            <c:strRef>
              <c:f>Sheet1!$D$1</c:f>
              <c:strCache>
                <c:ptCount val="1"/>
                <c:pt idx="0">
                  <c:v>Peer Group</c:v>
                </c:pt>
              </c:strCache>
            </c:strRef>
          </c:tx>
          <c:spPr>
            <a:ln>
              <a:solidFill>
                <a:schemeClr val="accent3">
                  <a:lumMod val="60000"/>
                  <a:lumOff val="40000"/>
                </a:schemeClr>
              </a:solidFill>
            </a:ln>
          </c:spPr>
          <c:marker>
            <c:symbol val="none"/>
          </c:marker>
          <c:cat>
            <c:strRef>
              <c:f>Sheet1!$A$2:$A$17</c:f>
              <c:strCache>
                <c:ptCount val="16"/>
                <c:pt idx="0">
                  <c:v>LSU HSC</c:v>
                </c:pt>
                <c:pt idx="1">
                  <c:v>MUSC</c:v>
                </c:pt>
                <c:pt idx="2">
                  <c:v>NEB MC</c:v>
                </c:pt>
                <c:pt idx="3">
                  <c:v>OUHSC</c:v>
                </c:pt>
                <c:pt idx="4">
                  <c:v>TTHSC</c:v>
                </c:pt>
                <c:pt idx="5">
                  <c:v>UAMS</c:v>
                </c:pt>
                <c:pt idx="6">
                  <c:v>UTHSC SA</c:v>
                </c:pt>
                <c:pt idx="8">
                  <c:v>Oregon HSC</c:v>
                </c:pt>
                <c:pt idx="9">
                  <c:v>UMD HSC</c:v>
                </c:pt>
                <c:pt idx="10">
                  <c:v>UTHSC Houston</c:v>
                </c:pt>
                <c:pt idx="12">
                  <c:v>OUHSC</c:v>
                </c:pt>
                <c:pt idx="13">
                  <c:v>UAB</c:v>
                </c:pt>
                <c:pt idx="14">
                  <c:v>UK</c:v>
                </c:pt>
                <c:pt idx="15">
                  <c:v>UL</c:v>
                </c:pt>
              </c:strCache>
            </c:strRef>
          </c:cat>
          <c:val>
            <c:numRef>
              <c:f>Sheet1!$D$2:$D$17</c:f>
              <c:numCache>
                <c:formatCode>General</c:formatCode>
                <c:ptCount val="16"/>
              </c:numCache>
            </c:numRef>
          </c:val>
          <c:smooth val="0"/>
          <c:extLst>
            <c:ext xmlns:c16="http://schemas.microsoft.com/office/drawing/2014/chart" uri="{C3380CC4-5D6E-409C-BE32-E72D297353CC}">
              <c16:uniqueId val="{00000016-55BE-408F-89A9-FC62B8971591}"/>
            </c:ext>
          </c:extLst>
        </c:ser>
        <c:ser>
          <c:idx val="3"/>
          <c:order val="3"/>
          <c:tx>
            <c:strRef>
              <c:f>Sheet1!$E$1</c:f>
              <c:strCache>
                <c:ptCount val="1"/>
                <c:pt idx="0">
                  <c:v>Aspirational Institution</c:v>
                </c:pt>
              </c:strCache>
            </c:strRef>
          </c:tx>
          <c:spPr>
            <a:ln>
              <a:solidFill>
                <a:schemeClr val="accent2">
                  <a:lumMod val="60000"/>
                  <a:lumOff val="40000"/>
                </a:schemeClr>
              </a:solidFill>
            </a:ln>
          </c:spPr>
          <c:marker>
            <c:symbol val="none"/>
          </c:marker>
          <c:cat>
            <c:strRef>
              <c:f>Sheet1!$A$2:$A$17</c:f>
              <c:strCache>
                <c:ptCount val="16"/>
                <c:pt idx="0">
                  <c:v>LSU HSC</c:v>
                </c:pt>
                <c:pt idx="1">
                  <c:v>MUSC</c:v>
                </c:pt>
                <c:pt idx="2">
                  <c:v>NEB MC</c:v>
                </c:pt>
                <c:pt idx="3">
                  <c:v>OUHSC</c:v>
                </c:pt>
                <c:pt idx="4">
                  <c:v>TTHSC</c:v>
                </c:pt>
                <c:pt idx="5">
                  <c:v>UAMS</c:v>
                </c:pt>
                <c:pt idx="6">
                  <c:v>UTHSC SA</c:v>
                </c:pt>
                <c:pt idx="8">
                  <c:v>Oregon HSC</c:v>
                </c:pt>
                <c:pt idx="9">
                  <c:v>UMD HSC</c:v>
                </c:pt>
                <c:pt idx="10">
                  <c:v>UTHSC Houston</c:v>
                </c:pt>
                <c:pt idx="12">
                  <c:v>OUHSC</c:v>
                </c:pt>
                <c:pt idx="13">
                  <c:v>UAB</c:v>
                </c:pt>
                <c:pt idx="14">
                  <c:v>UK</c:v>
                </c:pt>
                <c:pt idx="15">
                  <c:v>UL</c:v>
                </c:pt>
              </c:strCache>
            </c:strRef>
          </c:cat>
          <c:val>
            <c:numRef>
              <c:f>Sheet1!$E$2:$E$17</c:f>
              <c:numCache>
                <c:formatCode>General</c:formatCode>
                <c:ptCount val="16"/>
              </c:numCache>
            </c:numRef>
          </c:val>
          <c:smooth val="0"/>
          <c:extLst>
            <c:ext xmlns:c16="http://schemas.microsoft.com/office/drawing/2014/chart" uri="{C3380CC4-5D6E-409C-BE32-E72D297353CC}">
              <c16:uniqueId val="{00000017-55BE-408F-89A9-FC62B8971591}"/>
            </c:ext>
          </c:extLst>
        </c:ser>
        <c:dLbls>
          <c:showLegendKey val="0"/>
          <c:showVal val="0"/>
          <c:showCatName val="0"/>
          <c:showSerName val="0"/>
          <c:showPercent val="0"/>
          <c:showBubbleSize val="0"/>
        </c:dLbls>
        <c:marker val="1"/>
        <c:smooth val="0"/>
        <c:axId val="2136498344"/>
        <c:axId val="2136501496"/>
      </c:lineChart>
      <c:catAx>
        <c:axId val="2136498344"/>
        <c:scaling>
          <c:orientation val="minMax"/>
        </c:scaling>
        <c:delete val="0"/>
        <c:axPos val="b"/>
        <c:numFmt formatCode="General" sourceLinked="0"/>
        <c:majorTickMark val="out"/>
        <c:minorTickMark val="none"/>
        <c:tickLblPos val="nextTo"/>
        <c:txPr>
          <a:bodyPr rot="-5400000" vert="horz" anchor="b" anchorCtr="0"/>
          <a:lstStyle/>
          <a:p>
            <a:pPr>
              <a:defRPr sz="900"/>
            </a:pPr>
            <a:endParaRPr lang="en-US"/>
          </a:p>
        </c:txPr>
        <c:crossAx val="2136501496"/>
        <c:crosses val="autoZero"/>
        <c:auto val="1"/>
        <c:lblAlgn val="ctr"/>
        <c:lblOffset val="100"/>
        <c:noMultiLvlLbl val="0"/>
      </c:catAx>
      <c:valAx>
        <c:axId val="2136501496"/>
        <c:scaling>
          <c:orientation val="minMax"/>
          <c:min val="0"/>
        </c:scaling>
        <c:delete val="0"/>
        <c:axPos val="l"/>
        <c:majorGridlines/>
        <c:numFmt formatCode="&quot;$&quot;#,##0" sourceLinked="0"/>
        <c:majorTickMark val="out"/>
        <c:minorTickMark val="none"/>
        <c:tickLblPos val="nextTo"/>
        <c:txPr>
          <a:bodyPr/>
          <a:lstStyle/>
          <a:p>
            <a:pPr>
              <a:defRPr sz="1100"/>
            </a:pPr>
            <a:endParaRPr lang="en-US"/>
          </a:p>
        </c:txPr>
        <c:crossAx val="2136498344"/>
        <c:crosses val="autoZero"/>
        <c:crossBetween val="between"/>
        <c:majorUnit val="10000"/>
        <c:dispUnits>
          <c:builtInUnit val="thousands"/>
          <c:dispUnitsLbl>
            <c:txPr>
              <a:bodyPr/>
              <a:lstStyle/>
              <a:p>
                <a:pPr>
                  <a:defRPr sz="1100"/>
                </a:pPr>
                <a:endParaRPr lang="en-US"/>
              </a:p>
            </c:txPr>
          </c:dispUnitsLbl>
        </c:dispUnits>
      </c:valAx>
      <c:spPr>
        <a:ln>
          <a:solidFill>
            <a:schemeClr val="accent1"/>
          </a:solidFill>
        </a:ln>
      </c:spPr>
    </c:plotArea>
    <c:legend>
      <c:legendPos val="l"/>
      <c:layout>
        <c:manualLayout>
          <c:xMode val="edge"/>
          <c:yMode val="edge"/>
          <c:x val="0"/>
          <c:y val="0.41299891392886201"/>
          <c:w val="0.13815775417821999"/>
          <c:h val="0.47093703804265802"/>
        </c:manualLayout>
      </c:layout>
      <c:overlay val="0"/>
      <c:txPr>
        <a:bodyPr/>
        <a:lstStyle/>
        <a:p>
          <a:pPr>
            <a:defRPr sz="1000"/>
          </a:pPr>
          <a:endParaRPr lang="en-US"/>
        </a:p>
      </c:txPr>
    </c:legend>
    <c:plotVisOnly val="1"/>
    <c:dispBlanksAs val="gap"/>
    <c:showDLblsOverMax val="0"/>
  </c:chart>
  <c:spPr>
    <a:ln w="31750">
      <a:solidFill>
        <a:schemeClr val="accent1"/>
      </a:solidFill>
    </a:ln>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0"/>
          <a:lstStyle/>
          <a:p>
            <a:pPr>
              <a:defRPr sz="1200"/>
            </a:pPr>
            <a:r>
              <a:rPr lang="en-US" sz="1200" baseline="0" dirty="0"/>
              <a:t>Out Of State</a:t>
            </a:r>
          </a:p>
        </c:rich>
      </c:tx>
      <c:layout>
        <c:manualLayout>
          <c:xMode val="edge"/>
          <c:yMode val="edge"/>
          <c:x val="0.38767104824360499"/>
          <c:y val="2.54391772329546E-2"/>
        </c:manualLayout>
      </c:layout>
      <c:overlay val="1"/>
    </c:title>
    <c:autoTitleDeleted val="0"/>
    <c:plotArea>
      <c:layout>
        <c:manualLayout>
          <c:layoutTarget val="inner"/>
          <c:xMode val="edge"/>
          <c:yMode val="edge"/>
          <c:x val="0.19351548070380092"/>
          <c:y val="0.103601520963726"/>
          <c:w val="0.76253633226402251"/>
          <c:h val="0.71208290934596596"/>
        </c:manualLayout>
      </c:layout>
      <c:barChart>
        <c:barDir val="col"/>
        <c:grouping val="clustered"/>
        <c:varyColors val="0"/>
        <c:ser>
          <c:idx val="0"/>
          <c:order val="0"/>
          <c:tx>
            <c:strRef>
              <c:f>Sheet1!$B$1</c:f>
              <c:strCache>
                <c:ptCount val="1"/>
                <c:pt idx="0">
                  <c:v>Competition</c:v>
                </c:pt>
              </c:strCache>
            </c:strRef>
          </c:tx>
          <c:spPr>
            <a:solidFill>
              <a:schemeClr val="accent5">
                <a:lumMod val="60000"/>
                <a:lumOff val="40000"/>
              </a:schemeClr>
            </a:solidFill>
          </c:spPr>
          <c:invertIfNegative val="0"/>
          <c:dPt>
            <c:idx val="0"/>
            <c:invertIfNegative val="0"/>
            <c:bubble3D val="0"/>
            <c:spPr>
              <a:solidFill>
                <a:schemeClr val="accent3">
                  <a:lumMod val="60000"/>
                  <a:lumOff val="40000"/>
                </a:schemeClr>
              </a:solidFill>
            </c:spPr>
            <c:extLst>
              <c:ext xmlns:c16="http://schemas.microsoft.com/office/drawing/2014/chart" uri="{C3380CC4-5D6E-409C-BE32-E72D297353CC}">
                <c16:uniqueId val="{00000006-9BF3-4FDC-AAD4-E550A90975D4}"/>
              </c:ext>
            </c:extLst>
          </c:dPt>
          <c:dPt>
            <c:idx val="1"/>
            <c:invertIfNegative val="0"/>
            <c:bubble3D val="0"/>
            <c:spPr>
              <a:solidFill>
                <a:schemeClr val="accent3">
                  <a:lumMod val="60000"/>
                  <a:lumOff val="40000"/>
                </a:schemeClr>
              </a:solidFill>
            </c:spPr>
            <c:extLst>
              <c:ext xmlns:c16="http://schemas.microsoft.com/office/drawing/2014/chart" uri="{C3380CC4-5D6E-409C-BE32-E72D297353CC}">
                <c16:uniqueId val="{00000007-9BF3-4FDC-AAD4-E550A90975D4}"/>
              </c:ext>
            </c:extLst>
          </c:dPt>
          <c:dPt>
            <c:idx val="2"/>
            <c:invertIfNegative val="0"/>
            <c:bubble3D val="0"/>
            <c:spPr>
              <a:solidFill>
                <a:schemeClr val="accent3">
                  <a:lumMod val="60000"/>
                  <a:lumOff val="40000"/>
                </a:schemeClr>
              </a:solidFill>
            </c:spPr>
            <c:extLst>
              <c:ext xmlns:c16="http://schemas.microsoft.com/office/drawing/2014/chart" uri="{C3380CC4-5D6E-409C-BE32-E72D297353CC}">
                <c16:uniqueId val="{00000001-9BF3-4FDC-AAD4-E550A90975D4}"/>
              </c:ext>
            </c:extLst>
          </c:dPt>
          <c:dPt>
            <c:idx val="3"/>
            <c:invertIfNegative val="0"/>
            <c:bubble3D val="0"/>
            <c:spPr>
              <a:solidFill>
                <a:schemeClr val="accent3">
                  <a:lumMod val="60000"/>
                  <a:lumOff val="40000"/>
                </a:schemeClr>
              </a:solidFill>
            </c:spPr>
            <c:extLst>
              <c:ext xmlns:c16="http://schemas.microsoft.com/office/drawing/2014/chart" uri="{C3380CC4-5D6E-409C-BE32-E72D297353CC}">
                <c16:uniqueId val="{0000000C-06CF-4F86-8912-01DC3E62705F}"/>
              </c:ext>
            </c:extLst>
          </c:dPt>
          <c:dPt>
            <c:idx val="4"/>
            <c:invertIfNegative val="0"/>
            <c:bubble3D val="0"/>
            <c:spPr>
              <a:solidFill>
                <a:schemeClr val="accent3">
                  <a:lumMod val="60000"/>
                  <a:lumOff val="40000"/>
                </a:schemeClr>
              </a:solidFill>
            </c:spPr>
            <c:extLst>
              <c:ext xmlns:c16="http://schemas.microsoft.com/office/drawing/2014/chart" uri="{C3380CC4-5D6E-409C-BE32-E72D297353CC}">
                <c16:uniqueId val="{00000010-B776-4C96-92F3-7970CB6E0031}"/>
              </c:ext>
            </c:extLst>
          </c:dPt>
          <c:dPt>
            <c:idx val="5"/>
            <c:invertIfNegative val="0"/>
            <c:bubble3D val="0"/>
            <c:spPr>
              <a:solidFill>
                <a:schemeClr val="accent3">
                  <a:lumMod val="60000"/>
                  <a:lumOff val="40000"/>
                </a:schemeClr>
              </a:solidFill>
            </c:spPr>
            <c:extLst>
              <c:ext xmlns:c16="http://schemas.microsoft.com/office/drawing/2014/chart" uri="{C3380CC4-5D6E-409C-BE32-E72D297353CC}">
                <c16:uniqueId val="{00000011-B776-4C96-92F3-7970CB6E0031}"/>
              </c:ext>
            </c:extLst>
          </c:dPt>
          <c:dPt>
            <c:idx val="6"/>
            <c:invertIfNegative val="0"/>
            <c:bubble3D val="0"/>
            <c:spPr>
              <a:solidFill>
                <a:schemeClr val="accent3">
                  <a:lumMod val="60000"/>
                  <a:lumOff val="40000"/>
                </a:schemeClr>
              </a:solidFill>
            </c:spPr>
            <c:extLst>
              <c:ext xmlns:c16="http://schemas.microsoft.com/office/drawing/2014/chart" uri="{C3380CC4-5D6E-409C-BE32-E72D297353CC}">
                <c16:uniqueId val="{0000000E-B81F-C047-9F9D-5F278C4EFEA4}"/>
              </c:ext>
            </c:extLst>
          </c:dPt>
          <c:dPt>
            <c:idx val="7"/>
            <c:invertIfNegative val="0"/>
            <c:bubble3D val="0"/>
            <c:spPr>
              <a:solidFill>
                <a:schemeClr val="accent2">
                  <a:lumMod val="60000"/>
                  <a:lumOff val="40000"/>
                </a:schemeClr>
              </a:solidFill>
            </c:spPr>
            <c:extLst>
              <c:ext xmlns:c16="http://schemas.microsoft.com/office/drawing/2014/chart" uri="{C3380CC4-5D6E-409C-BE32-E72D297353CC}">
                <c16:uniqueId val="{00000012-B776-4C96-92F3-7970CB6E0031}"/>
              </c:ext>
            </c:extLst>
          </c:dPt>
          <c:dPt>
            <c:idx val="8"/>
            <c:invertIfNegative val="0"/>
            <c:bubble3D val="0"/>
            <c:spPr>
              <a:solidFill>
                <a:schemeClr val="accent2">
                  <a:lumMod val="60000"/>
                  <a:lumOff val="40000"/>
                </a:schemeClr>
              </a:solidFill>
            </c:spPr>
            <c:extLst>
              <c:ext xmlns:c16="http://schemas.microsoft.com/office/drawing/2014/chart" uri="{C3380CC4-5D6E-409C-BE32-E72D297353CC}">
                <c16:uniqueId val="{00000007-BE6C-4C5A-AE1A-F8F65E9E0143}"/>
              </c:ext>
            </c:extLst>
          </c:dPt>
          <c:dPt>
            <c:idx val="9"/>
            <c:invertIfNegative val="0"/>
            <c:bubble3D val="0"/>
            <c:spPr>
              <a:solidFill>
                <a:schemeClr val="accent2">
                  <a:lumMod val="60000"/>
                  <a:lumOff val="40000"/>
                </a:schemeClr>
              </a:solidFill>
            </c:spPr>
            <c:extLst>
              <c:ext xmlns:c16="http://schemas.microsoft.com/office/drawing/2014/chart" uri="{C3380CC4-5D6E-409C-BE32-E72D297353CC}">
                <c16:uniqueId val="{00000009-BE6C-4C5A-AE1A-F8F65E9E0143}"/>
              </c:ext>
            </c:extLst>
          </c:dPt>
          <c:dPt>
            <c:idx val="10"/>
            <c:invertIfNegative val="0"/>
            <c:bubble3D val="0"/>
            <c:spPr>
              <a:solidFill>
                <a:schemeClr val="accent2">
                  <a:lumMod val="60000"/>
                  <a:lumOff val="40000"/>
                </a:schemeClr>
              </a:solidFill>
            </c:spPr>
            <c:extLst>
              <c:ext xmlns:c16="http://schemas.microsoft.com/office/drawing/2014/chart" uri="{C3380CC4-5D6E-409C-BE32-E72D297353CC}">
                <c16:uniqueId val="{0000000B-BE6C-4C5A-AE1A-F8F65E9E0143}"/>
              </c:ext>
            </c:extLst>
          </c:dPt>
          <c:dLbls>
            <c:numFmt formatCode="&quot;$&quot;#,##0.0" sourceLinked="0"/>
            <c:spPr>
              <a:noFill/>
              <a:ln>
                <a:noFill/>
              </a:ln>
              <a:effectLst/>
            </c:spPr>
            <c:txPr>
              <a:bodyPr rot="-5400000" vert="horz"/>
              <a:lstStyle/>
              <a:p>
                <a:pPr>
                  <a:defRPr sz="10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LSU HSC</c:v>
                </c:pt>
                <c:pt idx="1">
                  <c:v>MUSC</c:v>
                </c:pt>
                <c:pt idx="2">
                  <c:v>NEB MC</c:v>
                </c:pt>
                <c:pt idx="3">
                  <c:v>OUHSC</c:v>
                </c:pt>
                <c:pt idx="4">
                  <c:v>TTHSC</c:v>
                </c:pt>
                <c:pt idx="5">
                  <c:v>UAMS</c:v>
                </c:pt>
                <c:pt idx="6">
                  <c:v>UTHSC SA</c:v>
                </c:pt>
                <c:pt idx="8">
                  <c:v>Oregon HSC</c:v>
                </c:pt>
                <c:pt idx="9">
                  <c:v>UMD HSC</c:v>
                </c:pt>
                <c:pt idx="10">
                  <c:v>UTHSC Houston</c:v>
                </c:pt>
                <c:pt idx="12">
                  <c:v>OUHSC</c:v>
                </c:pt>
                <c:pt idx="13">
                  <c:v>UAB</c:v>
                </c:pt>
                <c:pt idx="14">
                  <c:v>UK</c:v>
                </c:pt>
                <c:pt idx="15">
                  <c:v>UL</c:v>
                </c:pt>
              </c:strCache>
            </c:strRef>
          </c:cat>
          <c:val>
            <c:numRef>
              <c:f>Sheet1!$B$2:$B$17</c:f>
              <c:numCache>
                <c:formatCode>#,##0</c:formatCode>
                <c:ptCount val="16"/>
                <c:pt idx="0">
                  <c:v>57146</c:v>
                </c:pt>
                <c:pt idx="1">
                  <c:v>83290</c:v>
                </c:pt>
                <c:pt idx="2">
                  <c:v>78306</c:v>
                </c:pt>
                <c:pt idx="3">
                  <c:v>68168</c:v>
                </c:pt>
                <c:pt idx="6">
                  <c:v>34950</c:v>
                </c:pt>
                <c:pt idx="8">
                  <c:v>71898</c:v>
                </c:pt>
                <c:pt idx="9">
                  <c:v>78238</c:v>
                </c:pt>
                <c:pt idx="10">
                  <c:v>40486</c:v>
                </c:pt>
                <c:pt idx="12">
                  <c:v>68168</c:v>
                </c:pt>
                <c:pt idx="13">
                  <c:v>65000</c:v>
                </c:pt>
                <c:pt idx="14">
                  <c:v>75178</c:v>
                </c:pt>
                <c:pt idx="15">
                  <c:v>71970</c:v>
                </c:pt>
              </c:numCache>
            </c:numRef>
          </c:val>
          <c:extLst>
            <c:ext xmlns:c16="http://schemas.microsoft.com/office/drawing/2014/chart" uri="{C3380CC4-5D6E-409C-BE32-E72D297353CC}">
              <c16:uniqueId val="{00000008-0AEE-9C4E-B828-5F85B4FA8A10}"/>
            </c:ext>
          </c:extLst>
        </c:ser>
        <c:dLbls>
          <c:showLegendKey val="0"/>
          <c:showVal val="0"/>
          <c:showCatName val="0"/>
          <c:showSerName val="0"/>
          <c:showPercent val="0"/>
          <c:showBubbleSize val="0"/>
        </c:dLbls>
        <c:gapWidth val="150"/>
        <c:axId val="2136590744"/>
        <c:axId val="2136593800"/>
      </c:barChart>
      <c:lineChart>
        <c:grouping val="standard"/>
        <c:varyColors val="0"/>
        <c:ser>
          <c:idx val="1"/>
          <c:order val="1"/>
          <c:tx>
            <c:strRef>
              <c:f>Sheet1!$C$1</c:f>
              <c:strCache>
                <c:ptCount val="1"/>
                <c:pt idx="0">
                  <c:v>UTHSC</c:v>
                </c:pt>
              </c:strCache>
            </c:strRef>
          </c:tx>
          <c:spPr>
            <a:ln>
              <a:solidFill>
                <a:schemeClr val="accent4"/>
              </a:solidFill>
            </a:ln>
          </c:spPr>
          <c:marker>
            <c:symbol val="none"/>
          </c:marker>
          <c:cat>
            <c:strRef>
              <c:f>Sheet1!$A$2:$A$17</c:f>
              <c:strCache>
                <c:ptCount val="16"/>
                <c:pt idx="0">
                  <c:v>LSU HSC</c:v>
                </c:pt>
                <c:pt idx="1">
                  <c:v>MUSC</c:v>
                </c:pt>
                <c:pt idx="2">
                  <c:v>NEB MC</c:v>
                </c:pt>
                <c:pt idx="3">
                  <c:v>OUHSC</c:v>
                </c:pt>
                <c:pt idx="4">
                  <c:v>TTHSC</c:v>
                </c:pt>
                <c:pt idx="5">
                  <c:v>UAMS</c:v>
                </c:pt>
                <c:pt idx="6">
                  <c:v>UTHSC SA</c:v>
                </c:pt>
                <c:pt idx="8">
                  <c:v>Oregon HSC</c:v>
                </c:pt>
                <c:pt idx="9">
                  <c:v>UMD HSC</c:v>
                </c:pt>
                <c:pt idx="10">
                  <c:v>UTHSC Houston</c:v>
                </c:pt>
                <c:pt idx="12">
                  <c:v>OUHSC</c:v>
                </c:pt>
                <c:pt idx="13">
                  <c:v>UAB</c:v>
                </c:pt>
                <c:pt idx="14">
                  <c:v>UK</c:v>
                </c:pt>
                <c:pt idx="15">
                  <c:v>UL</c:v>
                </c:pt>
              </c:strCache>
            </c:strRef>
          </c:cat>
          <c:val>
            <c:numRef>
              <c:f>Sheet1!$C$2:$C$17</c:f>
              <c:numCache>
                <c:formatCode>#,##0</c:formatCode>
                <c:ptCount val="16"/>
                <c:pt idx="0">
                  <c:v>69148</c:v>
                </c:pt>
                <c:pt idx="1">
                  <c:v>69148</c:v>
                </c:pt>
                <c:pt idx="2">
                  <c:v>69148</c:v>
                </c:pt>
                <c:pt idx="3">
                  <c:v>69148</c:v>
                </c:pt>
                <c:pt idx="4">
                  <c:v>69148</c:v>
                </c:pt>
                <c:pt idx="5">
                  <c:v>69148</c:v>
                </c:pt>
                <c:pt idx="6">
                  <c:v>69148</c:v>
                </c:pt>
                <c:pt idx="7">
                  <c:v>69148</c:v>
                </c:pt>
                <c:pt idx="8">
                  <c:v>69148</c:v>
                </c:pt>
                <c:pt idx="9">
                  <c:v>69148</c:v>
                </c:pt>
                <c:pt idx="10">
                  <c:v>69148</c:v>
                </c:pt>
                <c:pt idx="11">
                  <c:v>69148</c:v>
                </c:pt>
                <c:pt idx="12">
                  <c:v>69148</c:v>
                </c:pt>
                <c:pt idx="13">
                  <c:v>69148</c:v>
                </c:pt>
                <c:pt idx="14">
                  <c:v>69148</c:v>
                </c:pt>
                <c:pt idx="15">
                  <c:v>69148</c:v>
                </c:pt>
              </c:numCache>
            </c:numRef>
          </c:val>
          <c:smooth val="0"/>
          <c:extLst>
            <c:ext xmlns:c16="http://schemas.microsoft.com/office/drawing/2014/chart" uri="{C3380CC4-5D6E-409C-BE32-E72D297353CC}">
              <c16:uniqueId val="{00000009-0AEE-9C4E-B828-5F85B4FA8A10}"/>
            </c:ext>
          </c:extLst>
        </c:ser>
        <c:ser>
          <c:idx val="2"/>
          <c:order val="2"/>
          <c:tx>
            <c:strRef>
              <c:f>Sheet1!$D$1</c:f>
              <c:strCache>
                <c:ptCount val="1"/>
                <c:pt idx="0">
                  <c:v>Peer Group</c:v>
                </c:pt>
              </c:strCache>
            </c:strRef>
          </c:tx>
          <c:spPr>
            <a:ln>
              <a:solidFill>
                <a:schemeClr val="accent3">
                  <a:lumMod val="60000"/>
                  <a:lumOff val="40000"/>
                </a:schemeClr>
              </a:solidFill>
            </a:ln>
          </c:spPr>
          <c:marker>
            <c:symbol val="none"/>
          </c:marker>
          <c:cat>
            <c:strRef>
              <c:f>Sheet1!$A$2:$A$17</c:f>
              <c:strCache>
                <c:ptCount val="16"/>
                <c:pt idx="0">
                  <c:v>LSU HSC</c:v>
                </c:pt>
                <c:pt idx="1">
                  <c:v>MUSC</c:v>
                </c:pt>
                <c:pt idx="2">
                  <c:v>NEB MC</c:v>
                </c:pt>
                <c:pt idx="3">
                  <c:v>OUHSC</c:v>
                </c:pt>
                <c:pt idx="4">
                  <c:v>TTHSC</c:v>
                </c:pt>
                <c:pt idx="5">
                  <c:v>UAMS</c:v>
                </c:pt>
                <c:pt idx="6">
                  <c:v>UTHSC SA</c:v>
                </c:pt>
                <c:pt idx="8">
                  <c:v>Oregon HSC</c:v>
                </c:pt>
                <c:pt idx="9">
                  <c:v>UMD HSC</c:v>
                </c:pt>
                <c:pt idx="10">
                  <c:v>UTHSC Houston</c:v>
                </c:pt>
                <c:pt idx="12">
                  <c:v>OUHSC</c:v>
                </c:pt>
                <c:pt idx="13">
                  <c:v>UAB</c:v>
                </c:pt>
                <c:pt idx="14">
                  <c:v>UK</c:v>
                </c:pt>
                <c:pt idx="15">
                  <c:v>UL</c:v>
                </c:pt>
              </c:strCache>
            </c:strRef>
          </c:cat>
          <c:val>
            <c:numRef>
              <c:f>Sheet1!$D$2:$D$17</c:f>
              <c:numCache>
                <c:formatCode>General</c:formatCode>
                <c:ptCount val="16"/>
              </c:numCache>
            </c:numRef>
          </c:val>
          <c:smooth val="0"/>
          <c:extLst>
            <c:ext xmlns:c16="http://schemas.microsoft.com/office/drawing/2014/chart" uri="{C3380CC4-5D6E-409C-BE32-E72D297353CC}">
              <c16:uniqueId val="{0000000E-4E39-48F0-9378-270ED25ED39A}"/>
            </c:ext>
          </c:extLst>
        </c:ser>
        <c:ser>
          <c:idx val="3"/>
          <c:order val="3"/>
          <c:tx>
            <c:strRef>
              <c:f>Sheet1!$E$1</c:f>
              <c:strCache>
                <c:ptCount val="1"/>
                <c:pt idx="0">
                  <c:v>Aspirational Institution</c:v>
                </c:pt>
              </c:strCache>
            </c:strRef>
          </c:tx>
          <c:spPr>
            <a:ln>
              <a:solidFill>
                <a:schemeClr val="accent2">
                  <a:lumMod val="60000"/>
                  <a:lumOff val="40000"/>
                </a:schemeClr>
              </a:solidFill>
            </a:ln>
          </c:spPr>
          <c:marker>
            <c:symbol val="none"/>
          </c:marker>
          <c:cat>
            <c:strRef>
              <c:f>Sheet1!$A$2:$A$17</c:f>
              <c:strCache>
                <c:ptCount val="16"/>
                <c:pt idx="0">
                  <c:v>LSU HSC</c:v>
                </c:pt>
                <c:pt idx="1">
                  <c:v>MUSC</c:v>
                </c:pt>
                <c:pt idx="2">
                  <c:v>NEB MC</c:v>
                </c:pt>
                <c:pt idx="3">
                  <c:v>OUHSC</c:v>
                </c:pt>
                <c:pt idx="4">
                  <c:v>TTHSC</c:v>
                </c:pt>
                <c:pt idx="5">
                  <c:v>UAMS</c:v>
                </c:pt>
                <c:pt idx="6">
                  <c:v>UTHSC SA</c:v>
                </c:pt>
                <c:pt idx="8">
                  <c:v>Oregon HSC</c:v>
                </c:pt>
                <c:pt idx="9">
                  <c:v>UMD HSC</c:v>
                </c:pt>
                <c:pt idx="10">
                  <c:v>UTHSC Houston</c:v>
                </c:pt>
                <c:pt idx="12">
                  <c:v>OUHSC</c:v>
                </c:pt>
                <c:pt idx="13">
                  <c:v>UAB</c:v>
                </c:pt>
                <c:pt idx="14">
                  <c:v>UK</c:v>
                </c:pt>
                <c:pt idx="15">
                  <c:v>UL</c:v>
                </c:pt>
              </c:strCache>
            </c:strRef>
          </c:cat>
          <c:val>
            <c:numRef>
              <c:f>Sheet1!$E$2:$E$17</c:f>
              <c:numCache>
                <c:formatCode>General</c:formatCode>
                <c:ptCount val="16"/>
              </c:numCache>
            </c:numRef>
          </c:val>
          <c:smooth val="0"/>
          <c:extLst>
            <c:ext xmlns:c16="http://schemas.microsoft.com/office/drawing/2014/chart" uri="{C3380CC4-5D6E-409C-BE32-E72D297353CC}">
              <c16:uniqueId val="{0000000F-4E39-48F0-9378-270ED25ED39A}"/>
            </c:ext>
          </c:extLst>
        </c:ser>
        <c:dLbls>
          <c:showLegendKey val="0"/>
          <c:showVal val="0"/>
          <c:showCatName val="0"/>
          <c:showSerName val="0"/>
          <c:showPercent val="0"/>
          <c:showBubbleSize val="0"/>
        </c:dLbls>
        <c:marker val="1"/>
        <c:smooth val="0"/>
        <c:axId val="2136590744"/>
        <c:axId val="2136593800"/>
      </c:lineChart>
      <c:catAx>
        <c:axId val="2136590744"/>
        <c:scaling>
          <c:orientation val="minMax"/>
        </c:scaling>
        <c:delete val="0"/>
        <c:axPos val="b"/>
        <c:numFmt formatCode="General" sourceLinked="0"/>
        <c:majorTickMark val="out"/>
        <c:minorTickMark val="none"/>
        <c:tickLblPos val="nextTo"/>
        <c:txPr>
          <a:bodyPr rot="-5400000" vert="horz" anchor="b" anchorCtr="0"/>
          <a:lstStyle/>
          <a:p>
            <a:pPr>
              <a:defRPr sz="900"/>
            </a:pPr>
            <a:endParaRPr lang="en-US"/>
          </a:p>
        </c:txPr>
        <c:crossAx val="2136593800"/>
        <c:crosses val="autoZero"/>
        <c:auto val="1"/>
        <c:lblAlgn val="ctr"/>
        <c:lblOffset val="100"/>
        <c:noMultiLvlLbl val="0"/>
      </c:catAx>
      <c:valAx>
        <c:axId val="2136593800"/>
        <c:scaling>
          <c:orientation val="minMax"/>
          <c:min val="0"/>
        </c:scaling>
        <c:delete val="0"/>
        <c:axPos val="l"/>
        <c:majorGridlines/>
        <c:numFmt formatCode="&quot;$&quot;#,##0" sourceLinked="0"/>
        <c:majorTickMark val="out"/>
        <c:minorTickMark val="none"/>
        <c:tickLblPos val="nextTo"/>
        <c:txPr>
          <a:bodyPr/>
          <a:lstStyle/>
          <a:p>
            <a:pPr>
              <a:defRPr sz="1100"/>
            </a:pPr>
            <a:endParaRPr lang="en-US"/>
          </a:p>
        </c:txPr>
        <c:crossAx val="2136590744"/>
        <c:crosses val="autoZero"/>
        <c:crossBetween val="between"/>
        <c:majorUnit val="10000"/>
        <c:dispUnits>
          <c:builtInUnit val="thousands"/>
          <c:dispUnitsLbl>
            <c:txPr>
              <a:bodyPr/>
              <a:lstStyle/>
              <a:p>
                <a:pPr>
                  <a:defRPr sz="1100"/>
                </a:pPr>
                <a:endParaRPr lang="en-US"/>
              </a:p>
            </c:txPr>
          </c:dispUnitsLbl>
        </c:dispUnits>
      </c:valAx>
      <c:spPr>
        <a:ln>
          <a:solidFill>
            <a:schemeClr val="accent1"/>
          </a:solidFill>
        </a:ln>
      </c:spPr>
    </c:plotArea>
    <c:legend>
      <c:legendPos val="l"/>
      <c:layout>
        <c:manualLayout>
          <c:xMode val="edge"/>
          <c:yMode val="edge"/>
          <c:x val="0"/>
          <c:y val="0.436233875986967"/>
          <c:w val="0.13693041164167299"/>
          <c:h val="0.46656364790159"/>
        </c:manualLayout>
      </c:layout>
      <c:overlay val="0"/>
      <c:txPr>
        <a:bodyPr/>
        <a:lstStyle/>
        <a:p>
          <a:pPr>
            <a:defRPr sz="1000"/>
          </a:pPr>
          <a:endParaRPr lang="en-US"/>
        </a:p>
      </c:txPr>
    </c:legend>
    <c:plotVisOnly val="1"/>
    <c:dispBlanksAs val="gap"/>
    <c:showDLblsOverMax val="0"/>
  </c:chart>
  <c:spPr>
    <a:ln w="31750">
      <a:solidFill>
        <a:schemeClr val="accent1"/>
      </a:solidFill>
    </a:ln>
  </c:spPr>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0"/>
          <a:lstStyle/>
          <a:p>
            <a:pPr algn="ctr">
              <a:defRPr sz="1200"/>
            </a:pPr>
            <a:r>
              <a:rPr lang="en-US" sz="1200" dirty="0"/>
              <a:t>In</a:t>
            </a:r>
            <a:r>
              <a:rPr lang="en-US" sz="1200" baseline="0" dirty="0"/>
              <a:t> –State</a:t>
            </a:r>
          </a:p>
        </c:rich>
      </c:tx>
      <c:layout>
        <c:manualLayout>
          <c:xMode val="edge"/>
          <c:yMode val="edge"/>
          <c:x val="0.36257853847849097"/>
          <c:y val="8.7354465307221095E-3"/>
        </c:manualLayout>
      </c:layout>
      <c:overlay val="1"/>
    </c:title>
    <c:autoTitleDeleted val="0"/>
    <c:plotArea>
      <c:layout>
        <c:manualLayout>
          <c:layoutTarget val="inner"/>
          <c:xMode val="edge"/>
          <c:yMode val="edge"/>
          <c:x val="0.20012479342859921"/>
          <c:y val="8.7738845144356953E-2"/>
          <c:w val="0.75568703217653344"/>
          <c:h val="0.71381330091091499"/>
        </c:manualLayout>
      </c:layout>
      <c:barChart>
        <c:barDir val="col"/>
        <c:grouping val="clustered"/>
        <c:varyColors val="0"/>
        <c:ser>
          <c:idx val="0"/>
          <c:order val="0"/>
          <c:tx>
            <c:strRef>
              <c:f>Sheet1!$B$1</c:f>
              <c:strCache>
                <c:ptCount val="1"/>
                <c:pt idx="0">
                  <c:v>Competition</c:v>
                </c:pt>
              </c:strCache>
            </c:strRef>
          </c:tx>
          <c:spPr>
            <a:solidFill>
              <a:schemeClr val="accent5">
                <a:lumMod val="60000"/>
                <a:lumOff val="40000"/>
              </a:schemeClr>
            </a:solidFill>
          </c:spPr>
          <c:invertIfNegative val="0"/>
          <c:dPt>
            <c:idx val="0"/>
            <c:invertIfNegative val="0"/>
            <c:bubble3D val="0"/>
            <c:spPr>
              <a:solidFill>
                <a:schemeClr val="accent3">
                  <a:lumMod val="60000"/>
                  <a:lumOff val="40000"/>
                </a:schemeClr>
              </a:solidFill>
            </c:spPr>
            <c:extLst>
              <c:ext xmlns:c16="http://schemas.microsoft.com/office/drawing/2014/chart" uri="{C3380CC4-5D6E-409C-BE32-E72D297353CC}">
                <c16:uniqueId val="{0000000E-618A-254B-87B1-079D63327A3F}"/>
              </c:ext>
            </c:extLst>
          </c:dPt>
          <c:dPt>
            <c:idx val="1"/>
            <c:invertIfNegative val="0"/>
            <c:bubble3D val="0"/>
            <c:spPr>
              <a:solidFill>
                <a:schemeClr val="accent3">
                  <a:lumMod val="60000"/>
                  <a:lumOff val="40000"/>
                </a:schemeClr>
              </a:solidFill>
            </c:spPr>
            <c:extLst>
              <c:ext xmlns:c16="http://schemas.microsoft.com/office/drawing/2014/chart" uri="{C3380CC4-5D6E-409C-BE32-E72D297353CC}">
                <c16:uniqueId val="{0000000F-618A-254B-87B1-079D63327A3F}"/>
              </c:ext>
            </c:extLst>
          </c:dPt>
          <c:dPt>
            <c:idx val="2"/>
            <c:invertIfNegative val="0"/>
            <c:bubble3D val="0"/>
            <c:spPr>
              <a:solidFill>
                <a:schemeClr val="accent3">
                  <a:lumMod val="60000"/>
                  <a:lumOff val="40000"/>
                </a:schemeClr>
              </a:solidFill>
            </c:spPr>
            <c:extLst>
              <c:ext xmlns:c16="http://schemas.microsoft.com/office/drawing/2014/chart" uri="{C3380CC4-5D6E-409C-BE32-E72D297353CC}">
                <c16:uniqueId val="{00000010-618A-254B-87B1-079D63327A3F}"/>
              </c:ext>
            </c:extLst>
          </c:dPt>
          <c:dPt>
            <c:idx val="3"/>
            <c:invertIfNegative val="0"/>
            <c:bubble3D val="0"/>
            <c:spPr>
              <a:solidFill>
                <a:schemeClr val="accent3">
                  <a:lumMod val="60000"/>
                  <a:lumOff val="40000"/>
                </a:schemeClr>
              </a:solidFill>
            </c:spPr>
            <c:extLst>
              <c:ext xmlns:c16="http://schemas.microsoft.com/office/drawing/2014/chart" uri="{C3380CC4-5D6E-409C-BE32-E72D297353CC}">
                <c16:uniqueId val="{00000011-618A-254B-87B1-079D63327A3F}"/>
              </c:ext>
            </c:extLst>
          </c:dPt>
          <c:dPt>
            <c:idx val="4"/>
            <c:invertIfNegative val="0"/>
            <c:bubble3D val="0"/>
            <c:spPr>
              <a:solidFill>
                <a:schemeClr val="accent3">
                  <a:lumMod val="60000"/>
                  <a:lumOff val="40000"/>
                </a:schemeClr>
              </a:solidFill>
            </c:spPr>
            <c:extLst>
              <c:ext xmlns:c16="http://schemas.microsoft.com/office/drawing/2014/chart" uri="{C3380CC4-5D6E-409C-BE32-E72D297353CC}">
                <c16:uniqueId val="{00000012-618A-254B-87B1-079D63327A3F}"/>
              </c:ext>
            </c:extLst>
          </c:dPt>
          <c:dPt>
            <c:idx val="5"/>
            <c:invertIfNegative val="0"/>
            <c:bubble3D val="0"/>
            <c:spPr>
              <a:solidFill>
                <a:schemeClr val="accent3">
                  <a:lumMod val="60000"/>
                  <a:lumOff val="40000"/>
                </a:schemeClr>
              </a:solidFill>
            </c:spPr>
            <c:extLst>
              <c:ext xmlns:c16="http://schemas.microsoft.com/office/drawing/2014/chart" uri="{C3380CC4-5D6E-409C-BE32-E72D297353CC}">
                <c16:uniqueId val="{00000013-618A-254B-87B1-079D63327A3F}"/>
              </c:ext>
            </c:extLst>
          </c:dPt>
          <c:dPt>
            <c:idx val="6"/>
            <c:invertIfNegative val="0"/>
            <c:bubble3D val="0"/>
            <c:spPr>
              <a:solidFill>
                <a:schemeClr val="accent3">
                  <a:lumMod val="60000"/>
                  <a:lumOff val="40000"/>
                </a:schemeClr>
              </a:solidFill>
            </c:spPr>
            <c:extLst>
              <c:ext xmlns:c16="http://schemas.microsoft.com/office/drawing/2014/chart" uri="{C3380CC4-5D6E-409C-BE32-E72D297353CC}">
                <c16:uniqueId val="{00000014-618A-254B-87B1-079D63327A3F}"/>
              </c:ext>
            </c:extLst>
          </c:dPt>
          <c:dPt>
            <c:idx val="8"/>
            <c:invertIfNegative val="0"/>
            <c:bubble3D val="0"/>
            <c:spPr>
              <a:solidFill>
                <a:schemeClr val="accent2">
                  <a:lumMod val="60000"/>
                  <a:lumOff val="40000"/>
                </a:schemeClr>
              </a:solidFill>
            </c:spPr>
            <c:extLst>
              <c:ext xmlns:c16="http://schemas.microsoft.com/office/drawing/2014/chart" uri="{C3380CC4-5D6E-409C-BE32-E72D297353CC}">
                <c16:uniqueId val="{00000008-1338-439E-8D86-C6A516A45F37}"/>
              </c:ext>
            </c:extLst>
          </c:dPt>
          <c:dPt>
            <c:idx val="9"/>
            <c:invertIfNegative val="0"/>
            <c:bubble3D val="0"/>
            <c:spPr>
              <a:solidFill>
                <a:schemeClr val="accent2">
                  <a:lumMod val="60000"/>
                  <a:lumOff val="40000"/>
                </a:schemeClr>
              </a:solidFill>
            </c:spPr>
            <c:extLst>
              <c:ext xmlns:c16="http://schemas.microsoft.com/office/drawing/2014/chart" uri="{C3380CC4-5D6E-409C-BE32-E72D297353CC}">
                <c16:uniqueId val="{00000009-1338-439E-8D86-C6A516A45F37}"/>
              </c:ext>
            </c:extLst>
          </c:dPt>
          <c:dPt>
            <c:idx val="10"/>
            <c:invertIfNegative val="0"/>
            <c:bubble3D val="0"/>
            <c:spPr>
              <a:solidFill>
                <a:schemeClr val="accent2">
                  <a:lumMod val="60000"/>
                  <a:lumOff val="40000"/>
                </a:schemeClr>
              </a:solidFill>
            </c:spPr>
            <c:extLst>
              <c:ext xmlns:c16="http://schemas.microsoft.com/office/drawing/2014/chart" uri="{C3380CC4-5D6E-409C-BE32-E72D297353CC}">
                <c16:uniqueId val="{0000000A-1338-439E-8D86-C6A516A45F37}"/>
              </c:ext>
            </c:extLst>
          </c:dPt>
          <c:dPt>
            <c:idx val="12"/>
            <c:invertIfNegative val="0"/>
            <c:bubble3D val="0"/>
            <c:spPr>
              <a:solidFill>
                <a:schemeClr val="accent5">
                  <a:lumMod val="60000"/>
                  <a:lumOff val="40000"/>
                </a:schemeClr>
              </a:solidFill>
              <a:ln>
                <a:solidFill>
                  <a:schemeClr val="accent5">
                    <a:lumMod val="60000"/>
                    <a:lumOff val="40000"/>
                  </a:schemeClr>
                </a:solidFill>
              </a:ln>
            </c:spPr>
            <c:extLst>
              <c:ext xmlns:c16="http://schemas.microsoft.com/office/drawing/2014/chart" uri="{C3380CC4-5D6E-409C-BE32-E72D297353CC}">
                <c16:uniqueId val="{00000006-5F9A-7D49-A1B0-7FE59CA4F99B}"/>
              </c:ext>
            </c:extLst>
          </c:dPt>
          <c:dPt>
            <c:idx val="13"/>
            <c:invertIfNegative val="0"/>
            <c:bubble3D val="0"/>
            <c:extLst>
              <c:ext xmlns:c16="http://schemas.microsoft.com/office/drawing/2014/chart" uri="{C3380CC4-5D6E-409C-BE32-E72D297353CC}">
                <c16:uniqueId val="{00000007-5F9A-7D49-A1B0-7FE59CA4F99B}"/>
              </c:ext>
            </c:extLst>
          </c:dPt>
          <c:dPt>
            <c:idx val="14"/>
            <c:invertIfNegative val="0"/>
            <c:bubble3D val="0"/>
            <c:extLst>
              <c:ext xmlns:c16="http://schemas.microsoft.com/office/drawing/2014/chart" uri="{C3380CC4-5D6E-409C-BE32-E72D297353CC}">
                <c16:uniqueId val="{00000009-5F9A-7D49-A1B0-7FE59CA4F99B}"/>
              </c:ext>
            </c:extLst>
          </c:dPt>
          <c:dPt>
            <c:idx val="15"/>
            <c:invertIfNegative val="0"/>
            <c:bubble3D val="0"/>
            <c:extLst>
              <c:ext xmlns:c16="http://schemas.microsoft.com/office/drawing/2014/chart" uri="{C3380CC4-5D6E-409C-BE32-E72D297353CC}">
                <c16:uniqueId val="{00000008-5F9A-7D49-A1B0-7FE59CA4F99B}"/>
              </c:ext>
            </c:extLst>
          </c:dPt>
          <c:dLbls>
            <c:numFmt formatCode="&quot;$&quot;#,##0.0" sourceLinked="0"/>
            <c:spPr>
              <a:noFill/>
              <a:ln>
                <a:noFill/>
              </a:ln>
              <a:effectLst/>
            </c:spPr>
            <c:txPr>
              <a:bodyPr rot="-5400000" vert="horz"/>
              <a:lstStyle/>
              <a:p>
                <a:pPr>
                  <a:defRPr sz="10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LSU HSC</c:v>
                </c:pt>
                <c:pt idx="1">
                  <c:v>MUSC</c:v>
                </c:pt>
                <c:pt idx="2">
                  <c:v>NEB MC</c:v>
                </c:pt>
                <c:pt idx="3">
                  <c:v>OUHSC</c:v>
                </c:pt>
                <c:pt idx="4">
                  <c:v>TT HSC</c:v>
                </c:pt>
                <c:pt idx="5">
                  <c:v>UAMS</c:v>
                </c:pt>
                <c:pt idx="6">
                  <c:v>UTHSC SA</c:v>
                </c:pt>
                <c:pt idx="8">
                  <c:v>Oregon HSC</c:v>
                </c:pt>
                <c:pt idx="9">
                  <c:v>UMD HSC</c:v>
                </c:pt>
                <c:pt idx="10">
                  <c:v>UTHSC Houston</c:v>
                </c:pt>
                <c:pt idx="12">
                  <c:v>LSU HSC</c:v>
                </c:pt>
                <c:pt idx="13">
                  <c:v>OUHSC</c:v>
                </c:pt>
                <c:pt idx="14">
                  <c:v>TT HSC</c:v>
                </c:pt>
                <c:pt idx="15">
                  <c:v>UAMS</c:v>
                </c:pt>
              </c:strCache>
            </c:strRef>
          </c:cat>
          <c:val>
            <c:numRef>
              <c:f>Sheet1!$B$2:$B$17</c:f>
              <c:numCache>
                <c:formatCode>#,##0</c:formatCode>
                <c:ptCount val="16"/>
                <c:pt idx="0">
                  <c:v>9335</c:v>
                </c:pt>
                <c:pt idx="1">
                  <c:v>20464</c:v>
                </c:pt>
                <c:pt idx="2">
                  <c:v>5976</c:v>
                </c:pt>
                <c:pt idx="3">
                  <c:v>3839</c:v>
                </c:pt>
                <c:pt idx="4">
                  <c:v>3132</c:v>
                </c:pt>
                <c:pt idx="5">
                  <c:v>8100</c:v>
                </c:pt>
                <c:pt idx="6">
                  <c:v>3114</c:v>
                </c:pt>
                <c:pt idx="8">
                  <c:v>13600</c:v>
                </c:pt>
                <c:pt idx="9">
                  <c:v>10723</c:v>
                </c:pt>
                <c:pt idx="10">
                  <c:v>3870</c:v>
                </c:pt>
                <c:pt idx="12">
                  <c:v>9335</c:v>
                </c:pt>
                <c:pt idx="13">
                  <c:v>3839</c:v>
                </c:pt>
                <c:pt idx="14">
                  <c:v>3132</c:v>
                </c:pt>
                <c:pt idx="15">
                  <c:v>8100</c:v>
                </c:pt>
              </c:numCache>
            </c:numRef>
          </c:val>
          <c:extLst>
            <c:ext xmlns:c16="http://schemas.microsoft.com/office/drawing/2014/chart" uri="{C3380CC4-5D6E-409C-BE32-E72D297353CC}">
              <c16:uniqueId val="{00000002-910B-4524-8D29-627A11B2E2CA}"/>
            </c:ext>
          </c:extLst>
        </c:ser>
        <c:dLbls>
          <c:showLegendKey val="0"/>
          <c:showVal val="0"/>
          <c:showCatName val="0"/>
          <c:showSerName val="0"/>
          <c:showPercent val="0"/>
          <c:showBubbleSize val="0"/>
        </c:dLbls>
        <c:gapWidth val="150"/>
        <c:axId val="2135581304"/>
        <c:axId val="2135584360"/>
      </c:barChart>
      <c:lineChart>
        <c:grouping val="standard"/>
        <c:varyColors val="0"/>
        <c:ser>
          <c:idx val="1"/>
          <c:order val="1"/>
          <c:tx>
            <c:strRef>
              <c:f>Sheet1!$C$1</c:f>
              <c:strCache>
                <c:ptCount val="1"/>
                <c:pt idx="0">
                  <c:v>UTHSC</c:v>
                </c:pt>
              </c:strCache>
            </c:strRef>
          </c:tx>
          <c:spPr>
            <a:ln>
              <a:solidFill>
                <a:schemeClr val="accent4"/>
              </a:solidFill>
            </a:ln>
          </c:spPr>
          <c:marker>
            <c:symbol val="none"/>
          </c:marker>
          <c:cat>
            <c:strRef>
              <c:f>Sheet1!$A$2:$A$17</c:f>
              <c:strCache>
                <c:ptCount val="16"/>
                <c:pt idx="0">
                  <c:v>LSU HSC</c:v>
                </c:pt>
                <c:pt idx="1">
                  <c:v>MUSC</c:v>
                </c:pt>
                <c:pt idx="2">
                  <c:v>NEB MC</c:v>
                </c:pt>
                <c:pt idx="3">
                  <c:v>OUHSC</c:v>
                </c:pt>
                <c:pt idx="4">
                  <c:v>TT HSC</c:v>
                </c:pt>
                <c:pt idx="5">
                  <c:v>UAMS</c:v>
                </c:pt>
                <c:pt idx="6">
                  <c:v>UTHSC SA</c:v>
                </c:pt>
                <c:pt idx="8">
                  <c:v>Oregon HSC</c:v>
                </c:pt>
                <c:pt idx="9">
                  <c:v>UMD HSC</c:v>
                </c:pt>
                <c:pt idx="10">
                  <c:v>UTHSC Houston</c:v>
                </c:pt>
                <c:pt idx="12">
                  <c:v>LSU HSC</c:v>
                </c:pt>
                <c:pt idx="13">
                  <c:v>OUHSC</c:v>
                </c:pt>
                <c:pt idx="14">
                  <c:v>TT HSC</c:v>
                </c:pt>
                <c:pt idx="15">
                  <c:v>UAMS</c:v>
                </c:pt>
              </c:strCache>
            </c:strRef>
          </c:cat>
          <c:val>
            <c:numRef>
              <c:f>Sheet1!$C$2:$C$17</c:f>
              <c:numCache>
                <c:formatCode>#,##0</c:formatCode>
                <c:ptCount val="16"/>
                <c:pt idx="0">
                  <c:v>10894</c:v>
                </c:pt>
                <c:pt idx="1">
                  <c:v>10894</c:v>
                </c:pt>
                <c:pt idx="2">
                  <c:v>10894</c:v>
                </c:pt>
                <c:pt idx="3">
                  <c:v>10894</c:v>
                </c:pt>
                <c:pt idx="4">
                  <c:v>10894</c:v>
                </c:pt>
                <c:pt idx="5">
                  <c:v>10894</c:v>
                </c:pt>
                <c:pt idx="6">
                  <c:v>10894</c:v>
                </c:pt>
                <c:pt idx="7">
                  <c:v>10894</c:v>
                </c:pt>
                <c:pt idx="8">
                  <c:v>10894</c:v>
                </c:pt>
                <c:pt idx="9">
                  <c:v>10894</c:v>
                </c:pt>
                <c:pt idx="10">
                  <c:v>10894</c:v>
                </c:pt>
                <c:pt idx="11">
                  <c:v>10894</c:v>
                </c:pt>
                <c:pt idx="12">
                  <c:v>10894</c:v>
                </c:pt>
                <c:pt idx="13">
                  <c:v>10894</c:v>
                </c:pt>
                <c:pt idx="14">
                  <c:v>10894</c:v>
                </c:pt>
                <c:pt idx="15">
                  <c:v>10894</c:v>
                </c:pt>
              </c:numCache>
            </c:numRef>
          </c:val>
          <c:smooth val="0"/>
          <c:extLst>
            <c:ext xmlns:c16="http://schemas.microsoft.com/office/drawing/2014/chart" uri="{C3380CC4-5D6E-409C-BE32-E72D297353CC}">
              <c16:uniqueId val="{00000003-910B-4524-8D29-627A11B2E2CA}"/>
            </c:ext>
          </c:extLst>
        </c:ser>
        <c:ser>
          <c:idx val="2"/>
          <c:order val="2"/>
          <c:tx>
            <c:strRef>
              <c:f>Sheet1!$D$1</c:f>
              <c:strCache>
                <c:ptCount val="1"/>
                <c:pt idx="0">
                  <c:v>Peer Group</c:v>
                </c:pt>
              </c:strCache>
            </c:strRef>
          </c:tx>
          <c:spPr>
            <a:ln>
              <a:solidFill>
                <a:schemeClr val="accent3">
                  <a:lumMod val="60000"/>
                  <a:lumOff val="40000"/>
                </a:schemeClr>
              </a:solidFill>
            </a:ln>
          </c:spPr>
          <c:marker>
            <c:symbol val="none"/>
          </c:marker>
          <c:cat>
            <c:strRef>
              <c:f>Sheet1!$A$2:$A$17</c:f>
              <c:strCache>
                <c:ptCount val="16"/>
                <c:pt idx="0">
                  <c:v>LSU HSC</c:v>
                </c:pt>
                <c:pt idx="1">
                  <c:v>MUSC</c:v>
                </c:pt>
                <c:pt idx="2">
                  <c:v>NEB MC</c:v>
                </c:pt>
                <c:pt idx="3">
                  <c:v>OUHSC</c:v>
                </c:pt>
                <c:pt idx="4">
                  <c:v>TT HSC</c:v>
                </c:pt>
                <c:pt idx="5">
                  <c:v>UAMS</c:v>
                </c:pt>
                <c:pt idx="6">
                  <c:v>UTHSC SA</c:v>
                </c:pt>
                <c:pt idx="8">
                  <c:v>Oregon HSC</c:v>
                </c:pt>
                <c:pt idx="9">
                  <c:v>UMD HSC</c:v>
                </c:pt>
                <c:pt idx="10">
                  <c:v>UTHSC Houston</c:v>
                </c:pt>
                <c:pt idx="12">
                  <c:v>LSU HSC</c:v>
                </c:pt>
                <c:pt idx="13">
                  <c:v>OUHSC</c:v>
                </c:pt>
                <c:pt idx="14">
                  <c:v>TT HSC</c:v>
                </c:pt>
                <c:pt idx="15">
                  <c:v>UAMS</c:v>
                </c:pt>
              </c:strCache>
            </c:strRef>
          </c:cat>
          <c:val>
            <c:numRef>
              <c:f>Sheet1!$D$2:$D$17</c:f>
              <c:numCache>
                <c:formatCode>General</c:formatCode>
                <c:ptCount val="16"/>
              </c:numCache>
            </c:numRef>
          </c:val>
          <c:smooth val="0"/>
          <c:extLst>
            <c:ext xmlns:c16="http://schemas.microsoft.com/office/drawing/2014/chart" uri="{C3380CC4-5D6E-409C-BE32-E72D297353CC}">
              <c16:uniqueId val="{00000015-CE89-4A98-9843-98A6C2C2EBF8}"/>
            </c:ext>
          </c:extLst>
        </c:ser>
        <c:ser>
          <c:idx val="3"/>
          <c:order val="3"/>
          <c:tx>
            <c:strRef>
              <c:f>Sheet1!$E$1</c:f>
              <c:strCache>
                <c:ptCount val="1"/>
                <c:pt idx="0">
                  <c:v>Aspirational Institution</c:v>
                </c:pt>
              </c:strCache>
            </c:strRef>
          </c:tx>
          <c:spPr>
            <a:ln>
              <a:solidFill>
                <a:schemeClr val="accent2">
                  <a:lumMod val="60000"/>
                  <a:lumOff val="40000"/>
                </a:schemeClr>
              </a:solidFill>
            </a:ln>
          </c:spPr>
          <c:marker>
            <c:symbol val="none"/>
          </c:marker>
          <c:cat>
            <c:strRef>
              <c:f>Sheet1!$A$2:$A$17</c:f>
              <c:strCache>
                <c:ptCount val="16"/>
                <c:pt idx="0">
                  <c:v>LSU HSC</c:v>
                </c:pt>
                <c:pt idx="1">
                  <c:v>MUSC</c:v>
                </c:pt>
                <c:pt idx="2">
                  <c:v>NEB MC</c:v>
                </c:pt>
                <c:pt idx="3">
                  <c:v>OUHSC</c:v>
                </c:pt>
                <c:pt idx="4">
                  <c:v>TT HSC</c:v>
                </c:pt>
                <c:pt idx="5">
                  <c:v>UAMS</c:v>
                </c:pt>
                <c:pt idx="6">
                  <c:v>UTHSC SA</c:v>
                </c:pt>
                <c:pt idx="8">
                  <c:v>Oregon HSC</c:v>
                </c:pt>
                <c:pt idx="9">
                  <c:v>UMD HSC</c:v>
                </c:pt>
                <c:pt idx="10">
                  <c:v>UTHSC Houston</c:v>
                </c:pt>
                <c:pt idx="12">
                  <c:v>LSU HSC</c:v>
                </c:pt>
                <c:pt idx="13">
                  <c:v>OUHSC</c:v>
                </c:pt>
                <c:pt idx="14">
                  <c:v>TT HSC</c:v>
                </c:pt>
                <c:pt idx="15">
                  <c:v>UAMS</c:v>
                </c:pt>
              </c:strCache>
            </c:strRef>
          </c:cat>
          <c:val>
            <c:numRef>
              <c:f>Sheet1!$E$2:$E$17</c:f>
              <c:numCache>
                <c:formatCode>General</c:formatCode>
                <c:ptCount val="16"/>
              </c:numCache>
            </c:numRef>
          </c:val>
          <c:smooth val="0"/>
          <c:extLst>
            <c:ext xmlns:c16="http://schemas.microsoft.com/office/drawing/2014/chart" uri="{C3380CC4-5D6E-409C-BE32-E72D297353CC}">
              <c16:uniqueId val="{00000016-CE89-4A98-9843-98A6C2C2EBF8}"/>
            </c:ext>
          </c:extLst>
        </c:ser>
        <c:dLbls>
          <c:showLegendKey val="0"/>
          <c:showVal val="0"/>
          <c:showCatName val="0"/>
          <c:showSerName val="0"/>
          <c:showPercent val="0"/>
          <c:showBubbleSize val="0"/>
        </c:dLbls>
        <c:marker val="1"/>
        <c:smooth val="0"/>
        <c:axId val="2135581304"/>
        <c:axId val="2135584360"/>
      </c:lineChart>
      <c:catAx>
        <c:axId val="2135581304"/>
        <c:scaling>
          <c:orientation val="minMax"/>
        </c:scaling>
        <c:delete val="0"/>
        <c:axPos val="b"/>
        <c:numFmt formatCode="General" sourceLinked="0"/>
        <c:majorTickMark val="out"/>
        <c:minorTickMark val="none"/>
        <c:tickLblPos val="nextTo"/>
        <c:txPr>
          <a:bodyPr rot="-5400000" vert="horz" anchor="b" anchorCtr="0"/>
          <a:lstStyle/>
          <a:p>
            <a:pPr>
              <a:defRPr sz="900"/>
            </a:pPr>
            <a:endParaRPr lang="en-US"/>
          </a:p>
        </c:txPr>
        <c:crossAx val="2135584360"/>
        <c:crosses val="autoZero"/>
        <c:auto val="1"/>
        <c:lblAlgn val="ctr"/>
        <c:lblOffset val="100"/>
        <c:noMultiLvlLbl val="0"/>
      </c:catAx>
      <c:valAx>
        <c:axId val="2135584360"/>
        <c:scaling>
          <c:orientation val="minMax"/>
          <c:min val="0"/>
        </c:scaling>
        <c:delete val="0"/>
        <c:axPos val="l"/>
        <c:majorGridlines/>
        <c:numFmt formatCode="&quot;$&quot;#,##0" sourceLinked="0"/>
        <c:majorTickMark val="out"/>
        <c:minorTickMark val="none"/>
        <c:tickLblPos val="nextTo"/>
        <c:txPr>
          <a:bodyPr/>
          <a:lstStyle/>
          <a:p>
            <a:pPr>
              <a:defRPr sz="1100"/>
            </a:pPr>
            <a:endParaRPr lang="en-US"/>
          </a:p>
        </c:txPr>
        <c:crossAx val="2135581304"/>
        <c:crosses val="autoZero"/>
        <c:crossBetween val="between"/>
        <c:majorUnit val="5000"/>
        <c:dispUnits>
          <c:builtInUnit val="thousands"/>
          <c:dispUnitsLbl>
            <c:txPr>
              <a:bodyPr/>
              <a:lstStyle/>
              <a:p>
                <a:pPr>
                  <a:defRPr sz="1100"/>
                </a:pPr>
                <a:endParaRPr lang="en-US"/>
              </a:p>
            </c:txPr>
          </c:dispUnitsLbl>
        </c:dispUnits>
      </c:valAx>
      <c:spPr>
        <a:ln>
          <a:solidFill>
            <a:schemeClr val="accent1"/>
          </a:solidFill>
        </a:ln>
      </c:spPr>
    </c:plotArea>
    <c:legend>
      <c:legendPos val="l"/>
      <c:layout>
        <c:manualLayout>
          <c:xMode val="edge"/>
          <c:yMode val="edge"/>
          <c:x val="9.7253532172987198E-3"/>
          <c:y val="0.33663560804899384"/>
          <c:w val="0.12502223680373287"/>
          <c:h val="0.52701399825021877"/>
        </c:manualLayout>
      </c:layout>
      <c:overlay val="0"/>
      <c:txPr>
        <a:bodyPr/>
        <a:lstStyle/>
        <a:p>
          <a:pPr>
            <a:defRPr sz="1000"/>
          </a:pPr>
          <a:endParaRPr lang="en-US"/>
        </a:p>
      </c:txPr>
    </c:legend>
    <c:plotVisOnly val="1"/>
    <c:dispBlanksAs val="gap"/>
    <c:showDLblsOverMax val="0"/>
  </c:chart>
  <c:spPr>
    <a:ln w="31750">
      <a:solidFill>
        <a:schemeClr val="accent1"/>
      </a:solidFill>
    </a:ln>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0"/>
          <a:lstStyle/>
          <a:p>
            <a:pPr>
              <a:defRPr sz="1200"/>
            </a:pPr>
            <a:r>
              <a:rPr lang="en-US" sz="1200" baseline="0" dirty="0"/>
              <a:t>Out Of State</a:t>
            </a:r>
          </a:p>
        </c:rich>
      </c:tx>
      <c:layout>
        <c:manualLayout>
          <c:xMode val="edge"/>
          <c:yMode val="edge"/>
          <c:x val="0.35027891070029699"/>
          <c:y val="4.0716064338111599E-3"/>
        </c:manualLayout>
      </c:layout>
      <c:overlay val="1"/>
    </c:title>
    <c:autoTitleDeleted val="0"/>
    <c:plotArea>
      <c:layout>
        <c:manualLayout>
          <c:layoutTarget val="inner"/>
          <c:xMode val="edge"/>
          <c:yMode val="edge"/>
          <c:x val="0.19970156508214251"/>
          <c:y val="0.123058482725797"/>
          <c:w val="0.7558309030815592"/>
          <c:h val="0.58615706954834501"/>
        </c:manualLayout>
      </c:layout>
      <c:barChart>
        <c:barDir val="col"/>
        <c:grouping val="clustered"/>
        <c:varyColors val="0"/>
        <c:ser>
          <c:idx val="0"/>
          <c:order val="0"/>
          <c:tx>
            <c:strRef>
              <c:f>Sheet1!$B$1</c:f>
              <c:strCache>
                <c:ptCount val="1"/>
                <c:pt idx="0">
                  <c:v>Competition</c:v>
                </c:pt>
              </c:strCache>
            </c:strRef>
          </c:tx>
          <c:spPr>
            <a:solidFill>
              <a:schemeClr val="accent5">
                <a:lumMod val="60000"/>
                <a:lumOff val="40000"/>
              </a:schemeClr>
            </a:solidFill>
            <a:ln>
              <a:solidFill>
                <a:schemeClr val="bg1">
                  <a:lumMod val="95000"/>
                </a:schemeClr>
              </a:solidFill>
            </a:ln>
          </c:spPr>
          <c:invertIfNegative val="0"/>
          <c:dPt>
            <c:idx val="0"/>
            <c:invertIfNegative val="0"/>
            <c:bubble3D val="0"/>
            <c:spPr>
              <a:solidFill>
                <a:schemeClr val="accent3">
                  <a:lumMod val="60000"/>
                  <a:lumOff val="40000"/>
                </a:schemeClr>
              </a:solidFill>
              <a:ln>
                <a:solidFill>
                  <a:schemeClr val="bg1">
                    <a:lumMod val="95000"/>
                  </a:schemeClr>
                </a:solidFill>
              </a:ln>
            </c:spPr>
            <c:extLst>
              <c:ext xmlns:c16="http://schemas.microsoft.com/office/drawing/2014/chart" uri="{C3380CC4-5D6E-409C-BE32-E72D297353CC}">
                <c16:uniqueId val="{0000000E-9BE7-E047-8AF1-3257DD388368}"/>
              </c:ext>
            </c:extLst>
          </c:dPt>
          <c:dPt>
            <c:idx val="1"/>
            <c:invertIfNegative val="0"/>
            <c:bubble3D val="0"/>
            <c:spPr>
              <a:solidFill>
                <a:schemeClr val="accent3">
                  <a:lumMod val="60000"/>
                  <a:lumOff val="40000"/>
                </a:schemeClr>
              </a:solidFill>
              <a:ln>
                <a:solidFill>
                  <a:schemeClr val="bg1">
                    <a:lumMod val="95000"/>
                  </a:schemeClr>
                </a:solidFill>
              </a:ln>
            </c:spPr>
            <c:extLst>
              <c:ext xmlns:c16="http://schemas.microsoft.com/office/drawing/2014/chart" uri="{C3380CC4-5D6E-409C-BE32-E72D297353CC}">
                <c16:uniqueId val="{0000000F-9BE7-E047-8AF1-3257DD388368}"/>
              </c:ext>
            </c:extLst>
          </c:dPt>
          <c:dPt>
            <c:idx val="2"/>
            <c:invertIfNegative val="0"/>
            <c:bubble3D val="0"/>
            <c:spPr>
              <a:solidFill>
                <a:schemeClr val="accent3">
                  <a:lumMod val="60000"/>
                  <a:lumOff val="40000"/>
                </a:schemeClr>
              </a:solidFill>
              <a:ln>
                <a:solidFill>
                  <a:schemeClr val="bg1">
                    <a:lumMod val="95000"/>
                  </a:schemeClr>
                </a:solidFill>
              </a:ln>
            </c:spPr>
            <c:extLst>
              <c:ext xmlns:c16="http://schemas.microsoft.com/office/drawing/2014/chart" uri="{C3380CC4-5D6E-409C-BE32-E72D297353CC}">
                <c16:uniqueId val="{00000010-9BE7-E047-8AF1-3257DD388368}"/>
              </c:ext>
            </c:extLst>
          </c:dPt>
          <c:dPt>
            <c:idx val="3"/>
            <c:invertIfNegative val="0"/>
            <c:bubble3D val="0"/>
            <c:spPr>
              <a:solidFill>
                <a:schemeClr val="accent3">
                  <a:lumMod val="60000"/>
                  <a:lumOff val="40000"/>
                </a:schemeClr>
              </a:solidFill>
              <a:ln>
                <a:solidFill>
                  <a:schemeClr val="bg1">
                    <a:lumMod val="95000"/>
                  </a:schemeClr>
                </a:solidFill>
              </a:ln>
            </c:spPr>
            <c:extLst>
              <c:ext xmlns:c16="http://schemas.microsoft.com/office/drawing/2014/chart" uri="{C3380CC4-5D6E-409C-BE32-E72D297353CC}">
                <c16:uniqueId val="{00000011-9BE7-E047-8AF1-3257DD388368}"/>
              </c:ext>
            </c:extLst>
          </c:dPt>
          <c:dPt>
            <c:idx val="4"/>
            <c:invertIfNegative val="0"/>
            <c:bubble3D val="0"/>
            <c:spPr>
              <a:solidFill>
                <a:schemeClr val="accent3">
                  <a:lumMod val="60000"/>
                  <a:lumOff val="40000"/>
                </a:schemeClr>
              </a:solidFill>
              <a:ln>
                <a:solidFill>
                  <a:schemeClr val="bg1">
                    <a:lumMod val="95000"/>
                  </a:schemeClr>
                </a:solidFill>
              </a:ln>
            </c:spPr>
            <c:extLst>
              <c:ext xmlns:c16="http://schemas.microsoft.com/office/drawing/2014/chart" uri="{C3380CC4-5D6E-409C-BE32-E72D297353CC}">
                <c16:uniqueId val="{00000012-9BE7-E047-8AF1-3257DD388368}"/>
              </c:ext>
            </c:extLst>
          </c:dPt>
          <c:dPt>
            <c:idx val="5"/>
            <c:invertIfNegative val="0"/>
            <c:bubble3D val="0"/>
            <c:spPr>
              <a:solidFill>
                <a:schemeClr val="accent3">
                  <a:lumMod val="60000"/>
                  <a:lumOff val="40000"/>
                </a:schemeClr>
              </a:solidFill>
              <a:ln>
                <a:solidFill>
                  <a:schemeClr val="bg1">
                    <a:lumMod val="95000"/>
                  </a:schemeClr>
                </a:solidFill>
              </a:ln>
            </c:spPr>
            <c:extLst>
              <c:ext xmlns:c16="http://schemas.microsoft.com/office/drawing/2014/chart" uri="{C3380CC4-5D6E-409C-BE32-E72D297353CC}">
                <c16:uniqueId val="{00000013-9BE7-E047-8AF1-3257DD388368}"/>
              </c:ext>
            </c:extLst>
          </c:dPt>
          <c:dPt>
            <c:idx val="6"/>
            <c:invertIfNegative val="0"/>
            <c:bubble3D val="0"/>
            <c:spPr>
              <a:solidFill>
                <a:schemeClr val="accent3">
                  <a:lumMod val="60000"/>
                  <a:lumOff val="40000"/>
                </a:schemeClr>
              </a:solidFill>
              <a:ln>
                <a:solidFill>
                  <a:schemeClr val="bg1">
                    <a:lumMod val="95000"/>
                  </a:schemeClr>
                </a:solidFill>
              </a:ln>
            </c:spPr>
            <c:extLst>
              <c:ext xmlns:c16="http://schemas.microsoft.com/office/drawing/2014/chart" uri="{C3380CC4-5D6E-409C-BE32-E72D297353CC}">
                <c16:uniqueId val="{00000014-9BE7-E047-8AF1-3257DD388368}"/>
              </c:ext>
            </c:extLst>
          </c:dPt>
          <c:dPt>
            <c:idx val="8"/>
            <c:invertIfNegative val="0"/>
            <c:bubble3D val="0"/>
            <c:spPr>
              <a:solidFill>
                <a:schemeClr val="accent2">
                  <a:lumMod val="60000"/>
                  <a:lumOff val="40000"/>
                </a:schemeClr>
              </a:solidFill>
              <a:ln>
                <a:solidFill>
                  <a:schemeClr val="bg1">
                    <a:lumMod val="95000"/>
                  </a:schemeClr>
                </a:solidFill>
              </a:ln>
            </c:spPr>
            <c:extLst>
              <c:ext xmlns:c16="http://schemas.microsoft.com/office/drawing/2014/chart" uri="{C3380CC4-5D6E-409C-BE32-E72D297353CC}">
                <c16:uniqueId val="{0000000B-B554-44CD-8699-E023954E88A1}"/>
              </c:ext>
            </c:extLst>
          </c:dPt>
          <c:dPt>
            <c:idx val="9"/>
            <c:invertIfNegative val="0"/>
            <c:bubble3D val="0"/>
            <c:spPr>
              <a:solidFill>
                <a:schemeClr val="accent2">
                  <a:lumMod val="60000"/>
                  <a:lumOff val="40000"/>
                </a:schemeClr>
              </a:solidFill>
              <a:ln>
                <a:solidFill>
                  <a:schemeClr val="bg1">
                    <a:lumMod val="95000"/>
                  </a:schemeClr>
                </a:solidFill>
              </a:ln>
            </c:spPr>
            <c:extLst>
              <c:ext xmlns:c16="http://schemas.microsoft.com/office/drawing/2014/chart" uri="{C3380CC4-5D6E-409C-BE32-E72D297353CC}">
                <c16:uniqueId val="{0000000C-B554-44CD-8699-E023954E88A1}"/>
              </c:ext>
            </c:extLst>
          </c:dPt>
          <c:dPt>
            <c:idx val="10"/>
            <c:invertIfNegative val="0"/>
            <c:bubble3D val="0"/>
            <c:spPr>
              <a:solidFill>
                <a:schemeClr val="accent2">
                  <a:lumMod val="60000"/>
                  <a:lumOff val="40000"/>
                </a:schemeClr>
              </a:solidFill>
              <a:ln>
                <a:solidFill>
                  <a:schemeClr val="bg1">
                    <a:lumMod val="95000"/>
                  </a:schemeClr>
                </a:solidFill>
              </a:ln>
            </c:spPr>
            <c:extLst>
              <c:ext xmlns:c16="http://schemas.microsoft.com/office/drawing/2014/chart" uri="{C3380CC4-5D6E-409C-BE32-E72D297353CC}">
                <c16:uniqueId val="{0000000D-B554-44CD-8699-E023954E88A1}"/>
              </c:ext>
            </c:extLst>
          </c:dPt>
          <c:dPt>
            <c:idx val="12"/>
            <c:invertIfNegative val="0"/>
            <c:bubble3D val="0"/>
            <c:extLst>
              <c:ext xmlns:c16="http://schemas.microsoft.com/office/drawing/2014/chart" uri="{C3380CC4-5D6E-409C-BE32-E72D297353CC}">
                <c16:uniqueId val="{00000006-1567-4CB0-83DB-C90822B56FFA}"/>
              </c:ext>
            </c:extLst>
          </c:dPt>
          <c:dPt>
            <c:idx val="13"/>
            <c:invertIfNegative val="0"/>
            <c:bubble3D val="0"/>
            <c:extLst>
              <c:ext xmlns:c16="http://schemas.microsoft.com/office/drawing/2014/chart" uri="{C3380CC4-5D6E-409C-BE32-E72D297353CC}">
                <c16:uniqueId val="{00000003-F17A-4A9E-82A5-DF1321D919E3}"/>
              </c:ext>
            </c:extLst>
          </c:dPt>
          <c:dPt>
            <c:idx val="14"/>
            <c:invertIfNegative val="0"/>
            <c:bubble3D val="0"/>
            <c:extLst>
              <c:ext xmlns:c16="http://schemas.microsoft.com/office/drawing/2014/chart" uri="{C3380CC4-5D6E-409C-BE32-E72D297353CC}">
                <c16:uniqueId val="{00000008-D6F7-2D4A-A6F2-568A4FED24CB}"/>
              </c:ext>
            </c:extLst>
          </c:dPt>
          <c:dPt>
            <c:idx val="15"/>
            <c:invertIfNegative val="0"/>
            <c:bubble3D val="0"/>
            <c:extLst>
              <c:ext xmlns:c16="http://schemas.microsoft.com/office/drawing/2014/chart" uri="{C3380CC4-5D6E-409C-BE32-E72D297353CC}">
                <c16:uniqueId val="{00000009-D6F7-2D4A-A6F2-568A4FED24CB}"/>
              </c:ext>
            </c:extLst>
          </c:dPt>
          <c:dLbls>
            <c:numFmt formatCode="&quot;$&quot;#,##0.0" sourceLinked="0"/>
            <c:spPr>
              <a:noFill/>
              <a:ln>
                <a:noFill/>
              </a:ln>
              <a:effectLst/>
            </c:spPr>
            <c:txPr>
              <a:bodyPr rot="-5400000" vert="horz"/>
              <a:lstStyle/>
              <a:p>
                <a:pPr>
                  <a:defRPr sz="10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LSU HSC</c:v>
                </c:pt>
                <c:pt idx="1">
                  <c:v>MUSC</c:v>
                </c:pt>
                <c:pt idx="2">
                  <c:v>NEB MC</c:v>
                </c:pt>
                <c:pt idx="3">
                  <c:v>OUHSC</c:v>
                </c:pt>
                <c:pt idx="4">
                  <c:v>TTHSC</c:v>
                </c:pt>
                <c:pt idx="5">
                  <c:v>UAMS</c:v>
                </c:pt>
                <c:pt idx="6">
                  <c:v>UTHSC SA</c:v>
                </c:pt>
                <c:pt idx="8">
                  <c:v>Oregon HSC</c:v>
                </c:pt>
                <c:pt idx="9">
                  <c:v>UMD HSC</c:v>
                </c:pt>
                <c:pt idx="10">
                  <c:v>UTHSC Houston</c:v>
                </c:pt>
                <c:pt idx="12">
                  <c:v>LSU HSC</c:v>
                </c:pt>
                <c:pt idx="13">
                  <c:v>OUHSC</c:v>
                </c:pt>
                <c:pt idx="14">
                  <c:v>TTHSC</c:v>
                </c:pt>
                <c:pt idx="15">
                  <c:v>UAMS</c:v>
                </c:pt>
              </c:strCache>
            </c:strRef>
          </c:cat>
          <c:val>
            <c:numRef>
              <c:f>Sheet1!$B$2:$B$17</c:f>
              <c:numCache>
                <c:formatCode>#,##0</c:formatCode>
                <c:ptCount val="16"/>
                <c:pt idx="0">
                  <c:v>19426</c:v>
                </c:pt>
                <c:pt idx="1">
                  <c:v>29968</c:v>
                </c:pt>
                <c:pt idx="2">
                  <c:v>17118</c:v>
                </c:pt>
                <c:pt idx="3">
                  <c:v>14834</c:v>
                </c:pt>
                <c:pt idx="4">
                  <c:v>10602</c:v>
                </c:pt>
                <c:pt idx="5">
                  <c:v>16200</c:v>
                </c:pt>
                <c:pt idx="6">
                  <c:v>11772</c:v>
                </c:pt>
                <c:pt idx="8">
                  <c:v>13600</c:v>
                </c:pt>
                <c:pt idx="9">
                  <c:v>18787</c:v>
                </c:pt>
                <c:pt idx="10">
                  <c:v>22932</c:v>
                </c:pt>
                <c:pt idx="12">
                  <c:v>19426</c:v>
                </c:pt>
                <c:pt idx="13">
                  <c:v>14834</c:v>
                </c:pt>
                <c:pt idx="14">
                  <c:v>10602</c:v>
                </c:pt>
                <c:pt idx="15">
                  <c:v>16200</c:v>
                </c:pt>
              </c:numCache>
            </c:numRef>
          </c:val>
          <c:extLst>
            <c:ext xmlns:c16="http://schemas.microsoft.com/office/drawing/2014/chart" uri="{C3380CC4-5D6E-409C-BE32-E72D297353CC}">
              <c16:uniqueId val="{00000006-F17A-4A9E-82A5-DF1321D919E3}"/>
            </c:ext>
          </c:extLst>
        </c:ser>
        <c:dLbls>
          <c:showLegendKey val="0"/>
          <c:showVal val="0"/>
          <c:showCatName val="0"/>
          <c:showSerName val="0"/>
          <c:showPercent val="0"/>
          <c:showBubbleSize val="0"/>
        </c:dLbls>
        <c:gapWidth val="150"/>
        <c:axId val="2136759768"/>
        <c:axId val="2136762824"/>
      </c:barChart>
      <c:lineChart>
        <c:grouping val="standard"/>
        <c:varyColors val="0"/>
        <c:ser>
          <c:idx val="1"/>
          <c:order val="1"/>
          <c:tx>
            <c:strRef>
              <c:f>Sheet1!$C$1</c:f>
              <c:strCache>
                <c:ptCount val="1"/>
                <c:pt idx="0">
                  <c:v>UTHSC</c:v>
                </c:pt>
              </c:strCache>
            </c:strRef>
          </c:tx>
          <c:spPr>
            <a:ln>
              <a:solidFill>
                <a:schemeClr val="accent4"/>
              </a:solidFill>
            </a:ln>
          </c:spPr>
          <c:marker>
            <c:symbol val="none"/>
          </c:marker>
          <c:cat>
            <c:strRef>
              <c:f>Sheet1!$A$2:$A$17</c:f>
              <c:strCache>
                <c:ptCount val="16"/>
                <c:pt idx="0">
                  <c:v>LSU HSC</c:v>
                </c:pt>
                <c:pt idx="1">
                  <c:v>MUSC</c:v>
                </c:pt>
                <c:pt idx="2">
                  <c:v>NEB MC</c:v>
                </c:pt>
                <c:pt idx="3">
                  <c:v>OUHSC</c:v>
                </c:pt>
                <c:pt idx="4">
                  <c:v>TTHSC</c:v>
                </c:pt>
                <c:pt idx="5">
                  <c:v>UAMS</c:v>
                </c:pt>
                <c:pt idx="6">
                  <c:v>UTHSC SA</c:v>
                </c:pt>
                <c:pt idx="8">
                  <c:v>Oregon HSC</c:v>
                </c:pt>
                <c:pt idx="9">
                  <c:v>UMD HSC</c:v>
                </c:pt>
                <c:pt idx="10">
                  <c:v>UTHSC Houston</c:v>
                </c:pt>
                <c:pt idx="12">
                  <c:v>LSU HSC</c:v>
                </c:pt>
                <c:pt idx="13">
                  <c:v>OUHSC</c:v>
                </c:pt>
                <c:pt idx="14">
                  <c:v>TTHSC</c:v>
                </c:pt>
                <c:pt idx="15">
                  <c:v>UAMS</c:v>
                </c:pt>
              </c:strCache>
            </c:strRef>
          </c:cat>
          <c:val>
            <c:numRef>
              <c:f>Sheet1!$C$2:$C$17</c:f>
              <c:numCache>
                <c:formatCode>#,##0</c:formatCode>
                <c:ptCount val="16"/>
                <c:pt idx="0">
                  <c:v>16342</c:v>
                </c:pt>
                <c:pt idx="1">
                  <c:v>16342</c:v>
                </c:pt>
                <c:pt idx="2">
                  <c:v>16342</c:v>
                </c:pt>
                <c:pt idx="3">
                  <c:v>16342</c:v>
                </c:pt>
                <c:pt idx="4">
                  <c:v>16342</c:v>
                </c:pt>
                <c:pt idx="5">
                  <c:v>16342</c:v>
                </c:pt>
                <c:pt idx="6">
                  <c:v>16342</c:v>
                </c:pt>
                <c:pt idx="7">
                  <c:v>16342</c:v>
                </c:pt>
                <c:pt idx="8">
                  <c:v>16342</c:v>
                </c:pt>
                <c:pt idx="9">
                  <c:v>16342</c:v>
                </c:pt>
                <c:pt idx="10">
                  <c:v>16342</c:v>
                </c:pt>
                <c:pt idx="11">
                  <c:v>16342</c:v>
                </c:pt>
                <c:pt idx="12">
                  <c:v>16342</c:v>
                </c:pt>
                <c:pt idx="13">
                  <c:v>16342</c:v>
                </c:pt>
                <c:pt idx="14">
                  <c:v>16342</c:v>
                </c:pt>
                <c:pt idx="15">
                  <c:v>16342</c:v>
                </c:pt>
              </c:numCache>
            </c:numRef>
          </c:val>
          <c:smooth val="0"/>
          <c:extLst>
            <c:ext xmlns:c16="http://schemas.microsoft.com/office/drawing/2014/chart" uri="{C3380CC4-5D6E-409C-BE32-E72D297353CC}">
              <c16:uniqueId val="{00000007-F17A-4A9E-82A5-DF1321D919E3}"/>
            </c:ext>
          </c:extLst>
        </c:ser>
        <c:ser>
          <c:idx val="2"/>
          <c:order val="2"/>
          <c:tx>
            <c:strRef>
              <c:f>Sheet1!$D$1</c:f>
              <c:strCache>
                <c:ptCount val="1"/>
                <c:pt idx="0">
                  <c:v>Peer Group </c:v>
                </c:pt>
              </c:strCache>
            </c:strRef>
          </c:tx>
          <c:spPr>
            <a:ln>
              <a:solidFill>
                <a:schemeClr val="accent3">
                  <a:lumMod val="60000"/>
                  <a:lumOff val="40000"/>
                </a:schemeClr>
              </a:solidFill>
            </a:ln>
          </c:spPr>
          <c:marker>
            <c:symbol val="none"/>
          </c:marker>
          <c:cat>
            <c:strRef>
              <c:f>Sheet1!$A$2:$A$17</c:f>
              <c:strCache>
                <c:ptCount val="16"/>
                <c:pt idx="0">
                  <c:v>LSU HSC</c:v>
                </c:pt>
                <c:pt idx="1">
                  <c:v>MUSC</c:v>
                </c:pt>
                <c:pt idx="2">
                  <c:v>NEB MC</c:v>
                </c:pt>
                <c:pt idx="3">
                  <c:v>OUHSC</c:v>
                </c:pt>
                <c:pt idx="4">
                  <c:v>TTHSC</c:v>
                </c:pt>
                <c:pt idx="5">
                  <c:v>UAMS</c:v>
                </c:pt>
                <c:pt idx="6">
                  <c:v>UTHSC SA</c:v>
                </c:pt>
                <c:pt idx="8">
                  <c:v>Oregon HSC</c:v>
                </c:pt>
                <c:pt idx="9">
                  <c:v>UMD HSC</c:v>
                </c:pt>
                <c:pt idx="10">
                  <c:v>UTHSC Houston</c:v>
                </c:pt>
                <c:pt idx="12">
                  <c:v>LSU HSC</c:v>
                </c:pt>
                <c:pt idx="13">
                  <c:v>OUHSC</c:v>
                </c:pt>
                <c:pt idx="14">
                  <c:v>TTHSC</c:v>
                </c:pt>
                <c:pt idx="15">
                  <c:v>UAMS</c:v>
                </c:pt>
              </c:strCache>
            </c:strRef>
          </c:cat>
          <c:val>
            <c:numRef>
              <c:f>Sheet1!$D$2:$D$17</c:f>
              <c:numCache>
                <c:formatCode>General</c:formatCode>
                <c:ptCount val="16"/>
              </c:numCache>
            </c:numRef>
          </c:val>
          <c:smooth val="0"/>
          <c:extLst>
            <c:ext xmlns:c16="http://schemas.microsoft.com/office/drawing/2014/chart" uri="{C3380CC4-5D6E-409C-BE32-E72D297353CC}">
              <c16:uniqueId val="{00000016-87C2-4A63-9928-96C4407D19B6}"/>
            </c:ext>
          </c:extLst>
        </c:ser>
        <c:ser>
          <c:idx val="3"/>
          <c:order val="3"/>
          <c:tx>
            <c:strRef>
              <c:f>Sheet1!$E$1</c:f>
              <c:strCache>
                <c:ptCount val="1"/>
                <c:pt idx="0">
                  <c:v>Aspirational Institution</c:v>
                </c:pt>
              </c:strCache>
            </c:strRef>
          </c:tx>
          <c:spPr>
            <a:ln>
              <a:solidFill>
                <a:schemeClr val="accent2">
                  <a:lumMod val="60000"/>
                  <a:lumOff val="40000"/>
                </a:schemeClr>
              </a:solidFill>
            </a:ln>
          </c:spPr>
          <c:marker>
            <c:symbol val="none"/>
          </c:marker>
          <c:cat>
            <c:strRef>
              <c:f>Sheet1!$A$2:$A$17</c:f>
              <c:strCache>
                <c:ptCount val="16"/>
                <c:pt idx="0">
                  <c:v>LSU HSC</c:v>
                </c:pt>
                <c:pt idx="1">
                  <c:v>MUSC</c:v>
                </c:pt>
                <c:pt idx="2">
                  <c:v>NEB MC</c:v>
                </c:pt>
                <c:pt idx="3">
                  <c:v>OUHSC</c:v>
                </c:pt>
                <c:pt idx="4">
                  <c:v>TTHSC</c:v>
                </c:pt>
                <c:pt idx="5">
                  <c:v>UAMS</c:v>
                </c:pt>
                <c:pt idx="6">
                  <c:v>UTHSC SA</c:v>
                </c:pt>
                <c:pt idx="8">
                  <c:v>Oregon HSC</c:v>
                </c:pt>
                <c:pt idx="9">
                  <c:v>UMD HSC</c:v>
                </c:pt>
                <c:pt idx="10">
                  <c:v>UTHSC Houston</c:v>
                </c:pt>
                <c:pt idx="12">
                  <c:v>LSU HSC</c:v>
                </c:pt>
                <c:pt idx="13">
                  <c:v>OUHSC</c:v>
                </c:pt>
                <c:pt idx="14">
                  <c:v>TTHSC</c:v>
                </c:pt>
                <c:pt idx="15">
                  <c:v>UAMS</c:v>
                </c:pt>
              </c:strCache>
            </c:strRef>
          </c:cat>
          <c:val>
            <c:numRef>
              <c:f>Sheet1!$E$2:$E$17</c:f>
              <c:numCache>
                <c:formatCode>General</c:formatCode>
                <c:ptCount val="16"/>
              </c:numCache>
            </c:numRef>
          </c:val>
          <c:smooth val="0"/>
          <c:extLst>
            <c:ext xmlns:c16="http://schemas.microsoft.com/office/drawing/2014/chart" uri="{C3380CC4-5D6E-409C-BE32-E72D297353CC}">
              <c16:uniqueId val="{00000017-87C2-4A63-9928-96C4407D19B6}"/>
            </c:ext>
          </c:extLst>
        </c:ser>
        <c:dLbls>
          <c:showLegendKey val="0"/>
          <c:showVal val="0"/>
          <c:showCatName val="0"/>
          <c:showSerName val="0"/>
          <c:showPercent val="0"/>
          <c:showBubbleSize val="0"/>
        </c:dLbls>
        <c:marker val="1"/>
        <c:smooth val="0"/>
        <c:axId val="2136759768"/>
        <c:axId val="2136762824"/>
      </c:lineChart>
      <c:catAx>
        <c:axId val="2136759768"/>
        <c:scaling>
          <c:orientation val="minMax"/>
        </c:scaling>
        <c:delete val="0"/>
        <c:axPos val="b"/>
        <c:numFmt formatCode="General" sourceLinked="0"/>
        <c:majorTickMark val="out"/>
        <c:minorTickMark val="none"/>
        <c:tickLblPos val="nextTo"/>
        <c:txPr>
          <a:bodyPr rot="-5400000" vert="horz" anchor="b" anchorCtr="0"/>
          <a:lstStyle/>
          <a:p>
            <a:pPr>
              <a:defRPr sz="900"/>
            </a:pPr>
            <a:endParaRPr lang="en-US"/>
          </a:p>
        </c:txPr>
        <c:crossAx val="2136762824"/>
        <c:crosses val="autoZero"/>
        <c:auto val="1"/>
        <c:lblAlgn val="ctr"/>
        <c:lblOffset val="100"/>
        <c:noMultiLvlLbl val="0"/>
      </c:catAx>
      <c:valAx>
        <c:axId val="2136762824"/>
        <c:scaling>
          <c:orientation val="minMax"/>
          <c:max val="35000"/>
          <c:min val="0"/>
        </c:scaling>
        <c:delete val="0"/>
        <c:axPos val="l"/>
        <c:majorGridlines/>
        <c:numFmt formatCode="&quot;$&quot;#,##0" sourceLinked="0"/>
        <c:majorTickMark val="out"/>
        <c:minorTickMark val="none"/>
        <c:tickLblPos val="nextTo"/>
        <c:txPr>
          <a:bodyPr/>
          <a:lstStyle/>
          <a:p>
            <a:pPr>
              <a:defRPr sz="1100"/>
            </a:pPr>
            <a:endParaRPr lang="en-US"/>
          </a:p>
        </c:txPr>
        <c:crossAx val="2136759768"/>
        <c:crosses val="autoZero"/>
        <c:crossBetween val="between"/>
        <c:dispUnits>
          <c:builtInUnit val="thousands"/>
          <c:dispUnitsLbl>
            <c:txPr>
              <a:bodyPr/>
              <a:lstStyle/>
              <a:p>
                <a:pPr>
                  <a:defRPr sz="1100"/>
                </a:pPr>
                <a:endParaRPr lang="en-US"/>
              </a:p>
            </c:txPr>
          </c:dispUnitsLbl>
        </c:dispUnits>
      </c:valAx>
      <c:spPr>
        <a:ln>
          <a:solidFill>
            <a:schemeClr val="accent1"/>
          </a:solidFill>
        </a:ln>
      </c:spPr>
    </c:plotArea>
    <c:legend>
      <c:legendPos val="l"/>
      <c:layout>
        <c:manualLayout>
          <c:xMode val="edge"/>
          <c:yMode val="edge"/>
          <c:x val="0"/>
          <c:y val="0.39264412457439901"/>
          <c:w val="0.13081524927770499"/>
          <c:h val="0.452033730764068"/>
        </c:manualLayout>
      </c:layout>
      <c:overlay val="0"/>
      <c:txPr>
        <a:bodyPr/>
        <a:lstStyle/>
        <a:p>
          <a:pPr>
            <a:defRPr sz="1000"/>
          </a:pPr>
          <a:endParaRPr lang="en-US"/>
        </a:p>
      </c:txPr>
    </c:legend>
    <c:plotVisOnly val="1"/>
    <c:dispBlanksAs val="gap"/>
    <c:showDLblsOverMax val="0"/>
  </c:chart>
  <c:spPr>
    <a:ln w="31750">
      <a:solidFill>
        <a:schemeClr val="accent1"/>
      </a:solidFill>
    </a:ln>
  </c:spPr>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0.49024</cdr:x>
      <cdr:y>0.92461</cdr:y>
    </cdr:from>
    <cdr:to>
      <cdr:x>0.60658</cdr:x>
      <cdr:y>0.97487</cdr:y>
    </cdr:to>
    <cdr:sp macro="" textlink="">
      <cdr:nvSpPr>
        <cdr:cNvPr id="2" name="TextBox 1"/>
        <cdr:cNvSpPr txBox="1"/>
      </cdr:nvSpPr>
      <cdr:spPr>
        <a:xfrm xmlns:a="http://schemas.openxmlformats.org/drawingml/2006/main">
          <a:off x="4350909" y="5095705"/>
          <a:ext cx="103248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tx1"/>
              </a:solidFill>
            </a:rPr>
            <a:t>Fiscal Year</a:t>
          </a:r>
        </a:p>
      </cdr:txBody>
    </cdr:sp>
  </cdr:relSizeAnchor>
  <cdr:relSizeAnchor xmlns:cdr="http://schemas.openxmlformats.org/drawingml/2006/chartDrawing">
    <cdr:from>
      <cdr:x>0.37078</cdr:x>
      <cdr:y>0.47617</cdr:y>
    </cdr:from>
    <cdr:to>
      <cdr:x>0.51921</cdr:x>
      <cdr:y>0.5971</cdr:y>
    </cdr:to>
    <cdr:sp macro="" textlink="">
      <cdr:nvSpPr>
        <cdr:cNvPr id="3" name="TextBox 2">
          <a:extLst xmlns:a="http://schemas.openxmlformats.org/drawingml/2006/main">
            <a:ext uri="{FF2B5EF4-FFF2-40B4-BE49-F238E27FC236}">
              <a16:creationId xmlns:a16="http://schemas.microsoft.com/office/drawing/2014/main" id="{E2D4D5FD-9680-CB4E-8286-6312088C97DA}"/>
            </a:ext>
          </a:extLst>
        </cdr:cNvPr>
        <cdr:cNvSpPr txBox="1"/>
      </cdr:nvSpPr>
      <cdr:spPr>
        <a:xfrm xmlns:a="http://schemas.openxmlformats.org/drawingml/2006/main">
          <a:off x="3290656" y="2624293"/>
          <a:ext cx="1317356" cy="666428"/>
        </a:xfrm>
        <a:prstGeom xmlns:a="http://schemas.openxmlformats.org/drawingml/2006/main" prst="rect">
          <a:avLst/>
        </a:prstGeom>
      </cdr:spPr>
      <cdr: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r>
            <a:rPr lang="en-US" sz="1200" i="1" u="sng" dirty="0"/>
            <a:t>FY 14 Exceptions</a:t>
          </a:r>
        </a:p>
        <a:p xmlns:a="http://schemas.openxmlformats.org/drawingml/2006/main">
          <a:r>
            <a:rPr lang="en-US" sz="1200" dirty="0"/>
            <a:t>Nursing = 0.0%</a:t>
          </a:r>
        </a:p>
        <a:p xmlns:a="http://schemas.openxmlformats.org/drawingml/2006/main">
          <a:r>
            <a:rPr lang="en-US" sz="1200" dirty="0"/>
            <a:t>Pharm = 2.5%</a:t>
          </a:r>
        </a:p>
        <a:p xmlns:a="http://schemas.openxmlformats.org/drawingml/2006/main">
          <a:endParaRPr lang="en-US" sz="1200" dirty="0"/>
        </a:p>
      </cdr:txBody>
    </cdr:sp>
  </cdr:relSizeAnchor>
  <cdr:relSizeAnchor xmlns:cdr="http://schemas.openxmlformats.org/drawingml/2006/chartDrawing">
    <cdr:from>
      <cdr:x>0.84363</cdr:x>
      <cdr:y>0.41509</cdr:y>
    </cdr:from>
    <cdr:to>
      <cdr:x>0.99206</cdr:x>
      <cdr:y>0.53601</cdr:y>
    </cdr:to>
    <cdr:sp macro="" textlink="">
      <cdr:nvSpPr>
        <cdr:cNvPr id="4" name="TextBox 1">
          <a:extLst xmlns:a="http://schemas.openxmlformats.org/drawingml/2006/main">
            <a:ext uri="{FF2B5EF4-FFF2-40B4-BE49-F238E27FC236}">
              <a16:creationId xmlns:a16="http://schemas.microsoft.com/office/drawing/2014/main" id="{C7126112-2BA7-5B47-9984-00F7AD70A5A3}"/>
            </a:ext>
          </a:extLst>
        </cdr:cNvPr>
        <cdr:cNvSpPr txBox="1"/>
      </cdr:nvSpPr>
      <cdr:spPr>
        <a:xfrm xmlns:a="http://schemas.openxmlformats.org/drawingml/2006/main">
          <a:off x="7487252" y="2287636"/>
          <a:ext cx="1317356" cy="666428"/>
        </a:xfrm>
        <a:prstGeom xmlns:a="http://schemas.openxmlformats.org/drawingml/2006/main" prst="rect">
          <a:avLst/>
        </a:prstGeom>
      </cdr:spPr>
      <cdr: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200" i="1" u="sng" dirty="0"/>
            <a:t>_____FY 20_____ </a:t>
          </a:r>
        </a:p>
        <a:p xmlns:a="http://schemas.openxmlformats.org/drawingml/2006/main">
          <a:r>
            <a:rPr lang="en-US" sz="1200" dirty="0"/>
            <a:t>$200 increase – average 1.1%</a:t>
          </a:r>
        </a:p>
        <a:p xmlns:a="http://schemas.openxmlformats.org/drawingml/2006/main">
          <a:endParaRPr lang="en-US" sz="1200" dirty="0"/>
        </a:p>
      </cdr:txBody>
    </cdr:sp>
  </cdr:relSizeAnchor>
  <cdr:relSizeAnchor xmlns:cdr="http://schemas.openxmlformats.org/drawingml/2006/chartDrawing">
    <cdr:from>
      <cdr:x>0.52493</cdr:x>
      <cdr:y>0.54156</cdr:y>
    </cdr:from>
    <cdr:to>
      <cdr:x>0.67337</cdr:x>
      <cdr:y>0.63506</cdr:y>
    </cdr:to>
    <cdr:sp macro="" textlink="">
      <cdr:nvSpPr>
        <cdr:cNvPr id="5" name="TextBox 1">
          <a:extLst xmlns:a="http://schemas.openxmlformats.org/drawingml/2006/main">
            <a:ext uri="{FF2B5EF4-FFF2-40B4-BE49-F238E27FC236}">
              <a16:creationId xmlns:a16="http://schemas.microsoft.com/office/drawing/2014/main" id="{C7126112-2BA7-5B47-9984-00F7AD70A5A3}"/>
            </a:ext>
          </a:extLst>
        </cdr:cNvPr>
        <cdr:cNvSpPr txBox="1"/>
      </cdr:nvSpPr>
      <cdr:spPr>
        <a:xfrm xmlns:a="http://schemas.openxmlformats.org/drawingml/2006/main">
          <a:off x="4658811" y="2984627"/>
          <a:ext cx="1317356" cy="515319"/>
        </a:xfrm>
        <a:prstGeom xmlns:a="http://schemas.openxmlformats.org/drawingml/2006/main" prst="rect">
          <a:avLst/>
        </a:prstGeom>
      </cdr:spPr>
      <cdr: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200" i="1" u="sng" dirty="0"/>
            <a:t>FY 16 Exception</a:t>
          </a:r>
        </a:p>
        <a:p xmlns:a="http://schemas.openxmlformats.org/drawingml/2006/main">
          <a:r>
            <a:rPr lang="en-US" sz="1200" dirty="0"/>
            <a:t>Medicine = 0.0%</a:t>
          </a:r>
        </a:p>
        <a:p xmlns:a="http://schemas.openxmlformats.org/drawingml/2006/main">
          <a:endParaRPr lang="en-US" sz="1200" dirty="0"/>
        </a:p>
      </cdr:txBody>
    </cdr:sp>
  </cdr:relSizeAnchor>
  <cdr:relSizeAnchor xmlns:cdr="http://schemas.openxmlformats.org/drawingml/2006/chartDrawing">
    <cdr:from>
      <cdr:x>0.74758</cdr:x>
      <cdr:y>0.57116</cdr:y>
    </cdr:from>
    <cdr:to>
      <cdr:x>0.89602</cdr:x>
      <cdr:y>0.69208</cdr:y>
    </cdr:to>
    <cdr:sp macro="" textlink="">
      <cdr:nvSpPr>
        <cdr:cNvPr id="6" name="TextBox 1">
          <a:extLst xmlns:a="http://schemas.openxmlformats.org/drawingml/2006/main">
            <a:ext uri="{FF2B5EF4-FFF2-40B4-BE49-F238E27FC236}">
              <a16:creationId xmlns:a16="http://schemas.microsoft.com/office/drawing/2014/main" id="{C7126112-2BA7-5B47-9984-00F7AD70A5A3}"/>
            </a:ext>
          </a:extLst>
        </cdr:cNvPr>
        <cdr:cNvSpPr txBox="1"/>
      </cdr:nvSpPr>
      <cdr:spPr>
        <a:xfrm xmlns:a="http://schemas.openxmlformats.org/drawingml/2006/main">
          <a:off x="6634846" y="3147790"/>
          <a:ext cx="1317356" cy="666428"/>
        </a:xfrm>
        <a:prstGeom xmlns:a="http://schemas.openxmlformats.org/drawingml/2006/main" prst="rect">
          <a:avLst/>
        </a:prstGeom>
      </cdr:spPr>
      <cdr: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200" i="1" u="sng" dirty="0"/>
            <a:t>FY 19 Exceptions</a:t>
          </a:r>
        </a:p>
        <a:p xmlns:a="http://schemas.openxmlformats.org/drawingml/2006/main">
          <a:r>
            <a:rPr lang="en-US" sz="1200" dirty="0"/>
            <a:t>Nursing = 1.0%</a:t>
          </a:r>
        </a:p>
        <a:p xmlns:a="http://schemas.openxmlformats.org/drawingml/2006/main">
          <a:r>
            <a:rPr lang="en-US" sz="1200" dirty="0"/>
            <a:t>Pharm = 1.05%</a:t>
          </a:r>
        </a:p>
        <a:p xmlns:a="http://schemas.openxmlformats.org/drawingml/2006/main">
          <a:endParaRPr lang="en-US" sz="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0.49024</cdr:x>
      <cdr:y>0.92861</cdr:y>
    </cdr:from>
    <cdr:to>
      <cdr:x>0.56504</cdr:x>
      <cdr:y>1</cdr:y>
    </cdr:to>
    <cdr:sp macro="" textlink="">
      <cdr:nvSpPr>
        <cdr:cNvPr id="2" name="TextBox 1"/>
        <cdr:cNvSpPr txBox="1"/>
      </cdr:nvSpPr>
      <cdr:spPr>
        <a:xfrm xmlns:a="http://schemas.openxmlformats.org/drawingml/2006/main">
          <a:off x="4350932" y="2802099"/>
          <a:ext cx="663794" cy="2154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t>Fiscal Year</a:t>
          </a:r>
        </a:p>
      </cdr:txBody>
    </cdr:sp>
  </cdr:relSizeAnchor>
  <cdr:relSizeAnchor xmlns:cdr="http://schemas.openxmlformats.org/drawingml/2006/chartDrawing">
    <cdr:from>
      <cdr:x>0.41093</cdr:x>
      <cdr:y>0.17448</cdr:y>
    </cdr:from>
    <cdr:to>
      <cdr:x>0.65733</cdr:x>
      <cdr:y>0.32717</cdr:y>
    </cdr:to>
    <cdr:sp macro="" textlink="">
      <cdr:nvSpPr>
        <cdr:cNvPr id="3" name="TextBox 2">
          <a:extLst xmlns:a="http://schemas.openxmlformats.org/drawingml/2006/main">
            <a:ext uri="{FF2B5EF4-FFF2-40B4-BE49-F238E27FC236}">
              <a16:creationId xmlns:a16="http://schemas.microsoft.com/office/drawing/2014/main" id="{5E2616D0-6C62-2A45-B5F2-AB50B0DD18D8}"/>
            </a:ext>
          </a:extLst>
        </cdr:cNvPr>
        <cdr:cNvSpPr txBox="1"/>
      </cdr:nvSpPr>
      <cdr:spPr>
        <a:xfrm xmlns:a="http://schemas.openxmlformats.org/drawingml/2006/main">
          <a:off x="3757573" y="986397"/>
          <a:ext cx="2253081" cy="863194"/>
        </a:xfrm>
        <a:prstGeom xmlns:a="http://schemas.openxmlformats.org/drawingml/2006/main" prst="rect">
          <a:avLst/>
        </a:prstGeom>
      </cdr:spPr>
      <cdr: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r>
            <a:rPr lang="en-US" sz="1200" i="1" u="sng" dirty="0"/>
            <a:t>Colleges with Undergraduate Programs:</a:t>
          </a:r>
        </a:p>
        <a:p xmlns:a="http://schemas.openxmlformats.org/drawingml/2006/main">
          <a:r>
            <a:rPr lang="en-US" sz="1200" dirty="0"/>
            <a:t>Dentistry</a:t>
          </a:r>
        </a:p>
        <a:p xmlns:a="http://schemas.openxmlformats.org/drawingml/2006/main">
          <a:r>
            <a:rPr lang="en-US" sz="1200" dirty="0"/>
            <a:t>Health Professions</a:t>
          </a:r>
        </a:p>
        <a:p xmlns:a="http://schemas.openxmlformats.org/drawingml/2006/main">
          <a:r>
            <a:rPr lang="en-US" sz="1200" dirty="0"/>
            <a:t>Nursing</a:t>
          </a:r>
        </a:p>
      </cdr:txBody>
    </cdr:sp>
  </cdr:relSizeAnchor>
</c:userShapes>
</file>

<file path=ppt/drawings/drawing3.xml><?xml version="1.0" encoding="utf-8"?>
<c:userShapes xmlns:c="http://schemas.openxmlformats.org/drawingml/2006/chart">
  <cdr:relSizeAnchor xmlns:cdr="http://schemas.openxmlformats.org/drawingml/2006/chartDrawing">
    <cdr:from>
      <cdr:x>0.15517</cdr:x>
      <cdr:y>0.40002</cdr:y>
    </cdr:from>
    <cdr:to>
      <cdr:x>0.5</cdr:x>
      <cdr:y>1</cdr:y>
    </cdr:to>
    <cdr:sp macro="" textlink="">
      <cdr:nvSpPr>
        <cdr:cNvPr id="2" name="Oval 1">
          <a:extLst xmlns:a="http://schemas.openxmlformats.org/drawingml/2006/main">
            <a:ext uri="{FF2B5EF4-FFF2-40B4-BE49-F238E27FC236}">
              <a16:creationId xmlns:a16="http://schemas.microsoft.com/office/drawing/2014/main" id="{BDA31BFF-316A-C54F-877D-0EFA50116AD5}"/>
            </a:ext>
          </a:extLst>
        </cdr:cNvPr>
        <cdr:cNvSpPr/>
      </cdr:nvSpPr>
      <cdr:spPr>
        <a:xfrm xmlns:a="http://schemas.openxmlformats.org/drawingml/2006/main">
          <a:off x="1150749" y="1158498"/>
          <a:ext cx="2557220" cy="1737613"/>
        </a:xfrm>
        <a:prstGeom xmlns:a="http://schemas.openxmlformats.org/drawingml/2006/main" prst="ellipse">
          <a:avLst/>
        </a:prstGeom>
        <a:noFill xmlns:a="http://schemas.openxmlformats.org/drawingml/2006/main"/>
        <a:ln xmlns:a="http://schemas.openxmlformats.org/drawingml/2006/main" w="38100">
          <a:solidFill>
            <a:schemeClr val="accent1">
              <a:lumMod val="75000"/>
            </a:schemeClr>
          </a:solidFill>
          <a:prstDash val="sysDot"/>
          <a:extLst>
            <a:ext uri="{C807C97D-BFC1-408E-A445-0C87EB9F89A2}">
              <ask:lineSketchStyleProps xmlns:ask="http://schemas.microsoft.com/office/drawing/2018/sketchyshapes" sd="1219033472">
                <a:custGeom>
                  <a:avLst/>
                  <a:gdLst>
                    <a:gd name="connsiteX0" fmla="*/ 0 w 2557220"/>
                    <a:gd name="connsiteY0" fmla="*/ 868807 h 1737613"/>
                    <a:gd name="connsiteX1" fmla="*/ 1278610 w 2557220"/>
                    <a:gd name="connsiteY1" fmla="*/ 0 h 1737613"/>
                    <a:gd name="connsiteX2" fmla="*/ 2557220 w 2557220"/>
                    <a:gd name="connsiteY2" fmla="*/ 868807 h 1737613"/>
                    <a:gd name="connsiteX3" fmla="*/ 1278610 w 2557220"/>
                    <a:gd name="connsiteY3" fmla="*/ 1737614 h 1737613"/>
                    <a:gd name="connsiteX4" fmla="*/ 0 w 2557220"/>
                    <a:gd name="connsiteY4" fmla="*/ 868807 h 1737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220" h="1737613" extrusionOk="0">
                      <a:moveTo>
                        <a:pt x="0" y="868807"/>
                      </a:moveTo>
                      <a:cubicBezTo>
                        <a:pt x="-39536" y="364591"/>
                        <a:pt x="439359" y="49952"/>
                        <a:pt x="1278610" y="0"/>
                      </a:cubicBezTo>
                      <a:cubicBezTo>
                        <a:pt x="2111021" y="26579"/>
                        <a:pt x="2458491" y="392117"/>
                        <a:pt x="2557220" y="868807"/>
                      </a:cubicBezTo>
                      <a:cubicBezTo>
                        <a:pt x="2482608" y="1421499"/>
                        <a:pt x="1962384" y="1861331"/>
                        <a:pt x="1278610" y="1737614"/>
                      </a:cubicBezTo>
                      <a:cubicBezTo>
                        <a:pt x="540296" y="1720020"/>
                        <a:pt x="107898" y="1400191"/>
                        <a:pt x="0" y="868807"/>
                      </a:cubicBezTo>
                      <a:close/>
                    </a:path>
                  </a:pathLst>
                </a:custGeom>
                <ask:type>
                  <ask:lineSketchNone/>
                </ask:type>
              </ask:lineSketchStyleProps>
            </a:ext>
          </a:extLst>
        </a:l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0.51306</cdr:x>
      <cdr:y>0.3358</cdr:y>
    </cdr:from>
    <cdr:to>
      <cdr:x>0.67503</cdr:x>
      <cdr:y>1</cdr:y>
    </cdr:to>
    <cdr:sp macro="" textlink="">
      <cdr:nvSpPr>
        <cdr:cNvPr id="3" name="Oval 2">
          <a:extLst xmlns:a="http://schemas.openxmlformats.org/drawingml/2006/main">
            <a:ext uri="{FF2B5EF4-FFF2-40B4-BE49-F238E27FC236}">
              <a16:creationId xmlns:a16="http://schemas.microsoft.com/office/drawing/2014/main" id="{554EF8EF-3AEE-E545-9641-B5E8359E20BB}"/>
            </a:ext>
          </a:extLst>
        </cdr:cNvPr>
        <cdr:cNvSpPr/>
      </cdr:nvSpPr>
      <cdr:spPr>
        <a:xfrm xmlns:a="http://schemas.openxmlformats.org/drawingml/2006/main">
          <a:off x="3804834" y="972519"/>
          <a:ext cx="1201119" cy="1923592"/>
        </a:xfrm>
        <a:prstGeom xmlns:a="http://schemas.openxmlformats.org/drawingml/2006/main" prst="ellipse">
          <a:avLst/>
        </a:prstGeom>
        <a:noFill xmlns:a="http://schemas.openxmlformats.org/drawingml/2006/main"/>
        <a:ln xmlns:a="http://schemas.openxmlformats.org/drawingml/2006/main" w="38100">
          <a:solidFill>
            <a:schemeClr val="accent2"/>
          </a:solidFill>
          <a:prstDash val="dash"/>
        </a:l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0.70045</cdr:x>
      <cdr:y>0.40064</cdr:y>
    </cdr:from>
    <cdr:to>
      <cdr:x>0.93974</cdr:x>
      <cdr:y>1</cdr:y>
    </cdr:to>
    <cdr:sp macro="" textlink="">
      <cdr:nvSpPr>
        <cdr:cNvPr id="4" name="Oval 3">
          <a:extLst xmlns:a="http://schemas.openxmlformats.org/drawingml/2006/main">
            <a:ext uri="{FF2B5EF4-FFF2-40B4-BE49-F238E27FC236}">
              <a16:creationId xmlns:a16="http://schemas.microsoft.com/office/drawing/2014/main" id="{35C17888-45C9-7F49-8565-ED0CBA7EBE24}"/>
            </a:ext>
          </a:extLst>
        </cdr:cNvPr>
        <cdr:cNvSpPr/>
      </cdr:nvSpPr>
      <cdr:spPr>
        <a:xfrm xmlns:a="http://schemas.openxmlformats.org/drawingml/2006/main">
          <a:off x="5194516" y="1160301"/>
          <a:ext cx="1774556" cy="1735810"/>
        </a:xfrm>
        <a:prstGeom xmlns:a="http://schemas.openxmlformats.org/drawingml/2006/main" prst="ellipse">
          <a:avLst/>
        </a:prstGeom>
        <a:noFill xmlns:a="http://schemas.openxmlformats.org/drawingml/2006/main"/>
        <a:ln xmlns:a="http://schemas.openxmlformats.org/drawingml/2006/main" w="38100">
          <a:solidFill>
            <a:schemeClr val="accent5">
              <a:lumMod val="75000"/>
            </a:schemeClr>
          </a:solidFill>
          <a:prstDash val="lgDashDot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0.28109</cdr:x>
      <cdr:y>0.40269</cdr:y>
    </cdr:from>
    <cdr:to>
      <cdr:x>0.41693</cdr:x>
      <cdr:y>0.49099</cdr:y>
    </cdr:to>
    <cdr:sp macro="" textlink="">
      <cdr:nvSpPr>
        <cdr:cNvPr id="5" name="TextBox 4">
          <a:extLst xmlns:a="http://schemas.openxmlformats.org/drawingml/2006/main">
            <a:ext uri="{FF2B5EF4-FFF2-40B4-BE49-F238E27FC236}">
              <a16:creationId xmlns:a16="http://schemas.microsoft.com/office/drawing/2014/main" id="{AA85EC54-3135-D74A-B231-53484E193F4D}"/>
            </a:ext>
          </a:extLst>
        </cdr:cNvPr>
        <cdr:cNvSpPr txBox="1"/>
      </cdr:nvSpPr>
      <cdr:spPr>
        <a:xfrm xmlns:a="http://schemas.openxmlformats.org/drawingml/2006/main">
          <a:off x="2084522" y="1166247"/>
          <a:ext cx="1007390" cy="2557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accent1">
                  <a:lumMod val="75000"/>
                </a:schemeClr>
              </a:solidFill>
              <a:latin typeface="Chalkduster" panose="03050602040202020205" pitchFamily="66" charset="77"/>
            </a:rPr>
            <a:t>PEERS</a:t>
          </a:r>
        </a:p>
      </cdr:txBody>
    </cdr:sp>
  </cdr:relSizeAnchor>
  <cdr:relSizeAnchor xmlns:cdr="http://schemas.openxmlformats.org/drawingml/2006/chartDrawing">
    <cdr:from>
      <cdr:x>0.4441</cdr:x>
      <cdr:y>0.25434</cdr:y>
    </cdr:from>
    <cdr:to>
      <cdr:x>0.67561</cdr:x>
      <cdr:y>0.47226</cdr:y>
    </cdr:to>
    <cdr:sp macro="" textlink="">
      <cdr:nvSpPr>
        <cdr:cNvPr id="6" name="TextBox 1">
          <a:extLst xmlns:a="http://schemas.openxmlformats.org/drawingml/2006/main">
            <a:ext uri="{FF2B5EF4-FFF2-40B4-BE49-F238E27FC236}">
              <a16:creationId xmlns:a16="http://schemas.microsoft.com/office/drawing/2014/main" id="{F41881CB-4360-A044-840F-8F69D3BD22AA}"/>
            </a:ext>
          </a:extLst>
        </cdr:cNvPr>
        <cdr:cNvSpPr txBox="1"/>
      </cdr:nvSpPr>
      <cdr:spPr>
        <a:xfrm xmlns:a="http://schemas.openxmlformats.org/drawingml/2006/main">
          <a:off x="3293390" y="736600"/>
          <a:ext cx="1716868" cy="6311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chemeClr val="accent2"/>
              </a:solidFill>
              <a:latin typeface="Chalkduster" panose="03050602040202020205" pitchFamily="66" charset="77"/>
            </a:rPr>
            <a:t>ASPIRATIONAL</a:t>
          </a:r>
        </a:p>
      </cdr:txBody>
    </cdr:sp>
  </cdr:relSizeAnchor>
  <cdr:relSizeAnchor xmlns:cdr="http://schemas.openxmlformats.org/drawingml/2006/chartDrawing">
    <cdr:from>
      <cdr:x>0.75617</cdr:x>
      <cdr:y>0.4117</cdr:y>
    </cdr:from>
    <cdr:to>
      <cdr:x>1</cdr:x>
      <cdr:y>0.5</cdr:y>
    </cdr:to>
    <cdr:sp macro="" textlink="">
      <cdr:nvSpPr>
        <cdr:cNvPr id="7" name="TextBox 1">
          <a:extLst xmlns:a="http://schemas.openxmlformats.org/drawingml/2006/main">
            <a:ext uri="{FF2B5EF4-FFF2-40B4-BE49-F238E27FC236}">
              <a16:creationId xmlns:a16="http://schemas.microsoft.com/office/drawing/2014/main" id="{0FD49CC7-0360-F34D-8CFE-B6423CD83CB5}"/>
            </a:ext>
          </a:extLst>
        </cdr:cNvPr>
        <cdr:cNvSpPr txBox="1"/>
      </cdr:nvSpPr>
      <cdr:spPr>
        <a:xfrm xmlns:a="http://schemas.openxmlformats.org/drawingml/2006/main">
          <a:off x="5607744" y="1192334"/>
          <a:ext cx="1808195" cy="2557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a:solidFill>
                <a:schemeClr val="accent5">
                  <a:lumMod val="75000"/>
                </a:schemeClr>
              </a:solidFill>
              <a:latin typeface="Chalkduster" panose="03050602040202020205" pitchFamily="66" charset="77"/>
            </a:rPr>
            <a:t>COMPETITION</a:t>
          </a:r>
          <a:endParaRPr lang="en-US" sz="1400" b="1" dirty="0">
            <a:solidFill>
              <a:schemeClr val="accent5">
                <a:lumMod val="75000"/>
              </a:schemeClr>
            </a:solidFill>
            <a:latin typeface="Chalkduster" panose="03050602040202020205" pitchFamily="66" charset="77"/>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0.61244</cdr:x>
      <cdr:y>0.14726</cdr:y>
    </cdr:from>
    <cdr:to>
      <cdr:x>0.80878</cdr:x>
      <cdr:y>0.21832</cdr:y>
    </cdr:to>
    <cdr:sp macro="" textlink="">
      <cdr:nvSpPr>
        <cdr:cNvPr id="4" name="TextBox 3"/>
        <cdr:cNvSpPr txBox="1"/>
      </cdr:nvSpPr>
      <cdr:spPr>
        <a:xfrm xmlns:a="http://schemas.openxmlformats.org/drawingml/2006/main">
          <a:off x="5466755" y="473736"/>
          <a:ext cx="17526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0.59536</cdr:x>
      <cdr:y>0.17095</cdr:y>
    </cdr:from>
    <cdr:to>
      <cdr:x>0.6978</cdr:x>
      <cdr:y>0.4552</cdr:y>
    </cdr:to>
    <cdr:sp macro="" textlink="">
      <cdr:nvSpPr>
        <cdr:cNvPr id="5" name="TextBox 4"/>
        <cdr:cNvSpPr txBox="1"/>
      </cdr:nvSpPr>
      <cdr:spPr>
        <a:xfrm xmlns:a="http://schemas.openxmlformats.org/drawingml/2006/main">
          <a:off x="5314355" y="54993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1A2FDA-63EF-2C47-A8D0-C9A16D247C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AAB6638-2EFF-F840-AC6A-EC9A7730D5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4D930F-5053-7B42-B203-927B43A0DDC0}" type="datetimeFigureOut">
              <a:rPr lang="en-US" smtClean="0"/>
              <a:t>1/16/20</a:t>
            </a:fld>
            <a:endParaRPr lang="en-US"/>
          </a:p>
        </p:txBody>
      </p:sp>
      <p:sp>
        <p:nvSpPr>
          <p:cNvPr id="4" name="Footer Placeholder 3">
            <a:extLst>
              <a:ext uri="{FF2B5EF4-FFF2-40B4-BE49-F238E27FC236}">
                <a16:creationId xmlns:a16="http://schemas.microsoft.com/office/drawing/2014/main" id="{F40A7D57-F29D-A94E-B3A3-11A2893F2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4474A50-CCA1-4249-96F2-C0F7127A7F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AFD6E5-1999-A045-B904-899D13444A94}" type="slidenum">
              <a:rPr lang="en-US" smtClean="0"/>
              <a:t>‹#›</a:t>
            </a:fld>
            <a:endParaRPr lang="en-US"/>
          </a:p>
        </p:txBody>
      </p:sp>
    </p:spTree>
    <p:extLst>
      <p:ext uri="{BB962C8B-B14F-4D97-AF65-F5344CB8AC3E}">
        <p14:creationId xmlns:p14="http://schemas.microsoft.com/office/powerpoint/2010/main" val="1751016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08537E-D613-324D-8869-1B3E0EDE88DC}" type="datetimeFigureOut">
              <a:rPr lang="en-US" smtClean="0"/>
              <a:t>1/16/20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337A6C-DFB1-5B4A-9E08-ED16F7E5EF74}" type="slidenum">
              <a:rPr lang="en-US" smtClean="0"/>
              <a:t>‹#›</a:t>
            </a:fld>
            <a:endParaRPr lang="en-US"/>
          </a:p>
        </p:txBody>
      </p:sp>
    </p:spTree>
    <p:extLst>
      <p:ext uri="{BB962C8B-B14F-4D97-AF65-F5344CB8AC3E}">
        <p14:creationId xmlns:p14="http://schemas.microsoft.com/office/powerpoint/2010/main" val="2901210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BD7A-3425-4141-AE61-34BCDC90F0CB}" type="slidenum">
              <a:rPr lang="en-US" smtClean="0"/>
              <a:t>1</a:t>
            </a:fld>
            <a:endParaRPr lang="en-US"/>
          </a:p>
        </p:txBody>
      </p:sp>
    </p:spTree>
    <p:extLst>
      <p:ext uri="{BB962C8B-B14F-4D97-AF65-F5344CB8AC3E}">
        <p14:creationId xmlns:p14="http://schemas.microsoft.com/office/powerpoint/2010/main" val="677841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BD7A-3425-4141-AE61-34BCDC90F0CB}" type="slidenum">
              <a:rPr lang="en-US" smtClean="0"/>
              <a:t>2</a:t>
            </a:fld>
            <a:endParaRPr lang="en-US"/>
          </a:p>
        </p:txBody>
      </p:sp>
    </p:spTree>
    <p:extLst>
      <p:ext uri="{BB962C8B-B14F-4D97-AF65-F5344CB8AC3E}">
        <p14:creationId xmlns:p14="http://schemas.microsoft.com/office/powerpoint/2010/main" val="4059040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BD7A-3425-4141-AE61-34BCDC90F0CB}" type="slidenum">
              <a:rPr lang="en-US" smtClean="0"/>
              <a:t>5</a:t>
            </a:fld>
            <a:endParaRPr lang="en-US"/>
          </a:p>
        </p:txBody>
      </p:sp>
    </p:spTree>
    <p:extLst>
      <p:ext uri="{BB962C8B-B14F-4D97-AF65-F5344CB8AC3E}">
        <p14:creationId xmlns:p14="http://schemas.microsoft.com/office/powerpoint/2010/main" val="834262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BD7A-3425-4141-AE61-34BCDC90F0CB}" type="slidenum">
              <a:rPr lang="en-US" smtClean="0"/>
              <a:t>21</a:t>
            </a:fld>
            <a:endParaRPr lang="en-US"/>
          </a:p>
        </p:txBody>
      </p:sp>
    </p:spTree>
    <p:extLst>
      <p:ext uri="{BB962C8B-B14F-4D97-AF65-F5344CB8AC3E}">
        <p14:creationId xmlns:p14="http://schemas.microsoft.com/office/powerpoint/2010/main" val="739862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BD7A-3425-4141-AE61-34BCDC90F0CB}" type="slidenum">
              <a:rPr lang="en-US" smtClean="0"/>
              <a:t>22</a:t>
            </a:fld>
            <a:endParaRPr lang="en-US"/>
          </a:p>
        </p:txBody>
      </p:sp>
    </p:spTree>
    <p:extLst>
      <p:ext uri="{BB962C8B-B14F-4D97-AF65-F5344CB8AC3E}">
        <p14:creationId xmlns:p14="http://schemas.microsoft.com/office/powerpoint/2010/main" val="3001960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360170" y="2704977"/>
            <a:ext cx="7642860" cy="1865376"/>
          </a:xfrm>
          <a:solidFill>
            <a:srgbClr val="FFFFFF"/>
          </a:solidFill>
          <a:ln w="38100">
            <a:solidFill>
              <a:srgbClr val="404040"/>
            </a:solidFill>
          </a:ln>
        </p:spPr>
        <p:txBody>
          <a:bodyPr lIns="274320" rIns="274320" anchor="ctr" anchorCtr="1">
            <a:normAutofit/>
          </a:bodyPr>
          <a:lstStyle>
            <a:lvl1pPr algn="ctr">
              <a:defRPr sz="3230">
                <a:solidFill>
                  <a:srgbClr val="262626"/>
                </a:solidFill>
              </a:defRPr>
            </a:lvl1pPr>
          </a:lstStyle>
          <a:p>
            <a:r>
              <a:rPr lang="en-US"/>
              <a:t>Click to edit Master title style</a:t>
            </a:r>
          </a:p>
        </p:txBody>
      </p:sp>
      <p:sp>
        <p:nvSpPr>
          <p:cNvPr id="3" name="Subtitle 2"/>
          <p:cNvSpPr>
            <a:spLocks noGrp="1"/>
          </p:cNvSpPr>
          <p:nvPr>
            <p:ph type="subTitle" idx="1"/>
          </p:nvPr>
        </p:nvSpPr>
        <p:spPr>
          <a:xfrm>
            <a:off x="2290917" y="4932891"/>
            <a:ext cx="5781371" cy="1405213"/>
          </a:xfrm>
          <a:noFill/>
        </p:spPr>
        <p:txBody>
          <a:bodyPr>
            <a:normAutofit/>
          </a:bodyPr>
          <a:lstStyle>
            <a:lvl1pPr marL="0" indent="0" algn="ctr">
              <a:buNone/>
              <a:defRPr sz="1700">
                <a:solidFill>
                  <a:schemeClr val="tx1">
                    <a:lumMod val="75000"/>
                    <a:lumOff val="25000"/>
                  </a:schemeClr>
                </a:solidFill>
              </a:defRPr>
            </a:lvl1pPr>
            <a:lvl2pPr marL="388610" indent="0" algn="ctr">
              <a:buNone/>
              <a:defRPr sz="1700"/>
            </a:lvl2pPr>
            <a:lvl3pPr marL="777219" indent="0" algn="ctr">
              <a:buNone/>
              <a:defRPr sz="1530"/>
            </a:lvl3pPr>
            <a:lvl4pPr marL="1165829" indent="0" algn="ctr">
              <a:buNone/>
              <a:defRPr sz="1360"/>
            </a:lvl4pPr>
            <a:lvl5pPr marL="1554438" indent="0" algn="ctr">
              <a:buNone/>
              <a:defRPr sz="1360"/>
            </a:lvl5pPr>
            <a:lvl6pPr marL="1943048" indent="0" algn="ctr">
              <a:buNone/>
              <a:defRPr sz="1360"/>
            </a:lvl6pPr>
            <a:lvl7pPr marL="2331656" indent="0" algn="ctr">
              <a:buNone/>
              <a:defRPr sz="1360"/>
            </a:lvl7pPr>
            <a:lvl8pPr marL="2720266" indent="0" algn="ctr">
              <a:buNone/>
              <a:defRPr sz="1360"/>
            </a:lvl8pPr>
            <a:lvl9pPr marL="3108875" indent="0" algn="ctr">
              <a:buNone/>
              <a:defRPr sz="1360"/>
            </a:lvl9pPr>
          </a:lstStyle>
          <a:p>
            <a:r>
              <a:rPr lang="en-US"/>
              <a:t>Click to edit Master subtitle style</a:t>
            </a:r>
          </a:p>
        </p:txBody>
      </p:sp>
      <p:sp>
        <p:nvSpPr>
          <p:cNvPr id="7" name="Date Placeholder 6"/>
          <p:cNvSpPr>
            <a:spLocks noGrp="1"/>
          </p:cNvSpPr>
          <p:nvPr>
            <p:ph type="dt" sz="half" idx="10"/>
          </p:nvPr>
        </p:nvSpPr>
        <p:spPr/>
        <p:txBody>
          <a:bodyPr/>
          <a:lstStyle/>
          <a:p>
            <a:pPr defTabSz="1018850"/>
            <a:fld id="{BA791396-CA7F-44F1-9ABF-F036B54C344A}" type="datetime5">
              <a:rPr lang="en-US" smtClean="0">
                <a:solidFill>
                  <a:prstClr val="black">
                    <a:tint val="75000"/>
                  </a:prstClr>
                </a:solidFill>
              </a:rPr>
              <a:pPr defTabSz="1018850"/>
              <a:t>16-Jan-20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01885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018850"/>
            <a:fld id="{108C929C-3569-4985-AFD0-389906FF19CE}" type="slidenum">
              <a:rPr lang="en-US" smtClean="0">
                <a:solidFill>
                  <a:prstClr val="black">
                    <a:tint val="75000"/>
                  </a:prstClr>
                </a:solidFill>
              </a:rPr>
              <a:pPr defTabSz="1018850"/>
              <a:t>‹#›</a:t>
            </a:fld>
            <a:endParaRPr lang="en-US">
              <a:solidFill>
                <a:prstClr val="black">
                  <a:tint val="75000"/>
                </a:prstClr>
              </a:solidFill>
            </a:endParaRPr>
          </a:p>
        </p:txBody>
      </p:sp>
    </p:spTree>
    <p:extLst>
      <p:ext uri="{BB962C8B-B14F-4D97-AF65-F5344CB8AC3E}">
        <p14:creationId xmlns:p14="http://schemas.microsoft.com/office/powerpoint/2010/main" val="183813010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E5AD89-F3A6-44C1-98AD-B31C9587FF70}" type="datetime5">
              <a:rPr lang="en-US" smtClean="0">
                <a:solidFill>
                  <a:prstClr val="black">
                    <a:tint val="75000"/>
                  </a:prstClr>
                </a:solidFill>
              </a:rPr>
              <a:pPr/>
              <a:t>16-Jan-20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8C929C-3569-4985-AFD0-389906FF19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708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55147" y="1062228"/>
            <a:ext cx="1103817" cy="56479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96466" y="1062228"/>
            <a:ext cx="5268716" cy="56479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AD6F68-0971-461A-BF5E-1E0C7D8122D3}" type="datetime5">
              <a:rPr lang="en-US" smtClean="0">
                <a:solidFill>
                  <a:prstClr val="black">
                    <a:tint val="75000"/>
                  </a:prstClr>
                </a:solidFill>
              </a:rPr>
              <a:pPr/>
              <a:t>16-Jan-20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8C929C-3569-4985-AFD0-389906FF19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5069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shadeToTitle="1">
        <a:gradFill flip="none" rotWithShape="1">
          <a:gsLst>
            <a:gs pos="0">
              <a:schemeClr val="accent1"/>
            </a:gs>
            <a:gs pos="50000">
              <a:schemeClr val="accent1">
                <a:tint val="44500"/>
                <a:satMod val="160000"/>
              </a:schemeClr>
            </a:gs>
            <a:gs pos="100000">
              <a:schemeClr val="accent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583" y="5410200"/>
            <a:ext cx="8808720" cy="1752600"/>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none"/>
        </p:style>
        <p:txBody>
          <a:bodyPr>
            <a:noAutofit/>
          </a:bodyPr>
          <a:lstStyle>
            <a:lvl1pPr>
              <a:defRPr sz="11501">
                <a:latin typeface="Cooper Black" pitchFamily="18" charset="0"/>
                <a:ea typeface="DotumChe" pitchFamily="49" charset="-127"/>
              </a:defRPr>
            </a:lvl1pPr>
          </a:lstStyle>
          <a:p>
            <a:r>
              <a:rPr lang="en-US" dirty="0"/>
              <a:t>C O L </a:t>
            </a:r>
            <a:r>
              <a:rPr lang="en-US" dirty="0" err="1"/>
              <a:t>L</a:t>
            </a:r>
            <a:endParaRPr lang="en-US" dirty="0"/>
          </a:p>
        </p:txBody>
      </p:sp>
      <p:sp>
        <p:nvSpPr>
          <p:cNvPr id="4" name="Date Placeholder 3"/>
          <p:cNvSpPr>
            <a:spLocks noGrp="1"/>
          </p:cNvSpPr>
          <p:nvPr>
            <p:ph type="dt" sz="half" idx="10"/>
          </p:nvPr>
        </p:nvSpPr>
        <p:spPr/>
        <p:txBody>
          <a:bodyPr/>
          <a:lstStyle/>
          <a:p>
            <a:fld id="{1371FD02-F3EE-4232-A7A7-885889A07E66}" type="datetime5">
              <a:rPr lang="en-US" smtClean="0">
                <a:solidFill>
                  <a:prstClr val="black">
                    <a:tint val="75000"/>
                  </a:prstClr>
                </a:solidFill>
              </a:rPr>
              <a:pPr/>
              <a:t>16-Jan-20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8C929C-3569-4985-AFD0-389906FF19CE}" type="slidenum">
              <a:rPr lang="en-US" smtClean="0">
                <a:solidFill>
                  <a:prstClr val="black">
                    <a:tint val="75000"/>
                  </a:prstClr>
                </a:solidFill>
              </a:rPr>
              <a:pPr/>
              <a:t>‹#›</a:t>
            </a:fld>
            <a:endParaRPr lang="en-US">
              <a:solidFill>
                <a:prstClr val="black">
                  <a:tint val="75000"/>
                </a:prstClr>
              </a:solidFill>
            </a:endParaRPr>
          </a:p>
        </p:txBody>
      </p:sp>
      <p:sp>
        <p:nvSpPr>
          <p:cNvPr id="3" name="TextBox 2"/>
          <p:cNvSpPr txBox="1"/>
          <p:nvPr userDrawn="1"/>
        </p:nvSpPr>
        <p:spPr>
          <a:xfrm>
            <a:off x="1377956" y="533406"/>
            <a:ext cx="8015015" cy="2554545"/>
          </a:xfrm>
          <a:prstGeom prst="rect">
            <a:avLst/>
          </a:prstGeom>
          <a:noFill/>
        </p:spPr>
        <p:txBody>
          <a:bodyPr wrap="none" rtlCol="0">
            <a:spAutoFit/>
          </a:bodyPr>
          <a:lstStyle/>
          <a:p>
            <a:pPr algn="ctr" defTabSz="1018850"/>
            <a:r>
              <a:rPr lang="en-US" sz="8000" dirty="0">
                <a:solidFill>
                  <a:prstClr val="black"/>
                </a:solidFill>
                <a:latin typeface="Cooper Black" pitchFamily="18" charset="0"/>
              </a:rPr>
              <a:t>FY 2021 </a:t>
            </a:r>
          </a:p>
          <a:p>
            <a:pPr algn="ctr" defTabSz="1018850"/>
            <a:r>
              <a:rPr lang="en-US" sz="8000" dirty="0">
                <a:solidFill>
                  <a:prstClr val="black"/>
                </a:solidFill>
                <a:latin typeface="Cooper Black" pitchFamily="18" charset="0"/>
              </a:rPr>
              <a:t>Budget Review</a:t>
            </a:r>
          </a:p>
        </p:txBody>
      </p:sp>
    </p:spTree>
    <p:extLst>
      <p:ext uri="{BB962C8B-B14F-4D97-AF65-F5344CB8AC3E}">
        <p14:creationId xmlns:p14="http://schemas.microsoft.com/office/powerpoint/2010/main" val="2891823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024100-BAA2-4347-8333-7D45FCF608A4}" type="datetimeFigureOut">
              <a:rPr lang="en-US" smtClean="0"/>
              <a:t>1/16/20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B61ED3-2A2A-134E-92C8-60A6B4D7AB67}" type="slidenum">
              <a:rPr lang="en-US" smtClean="0"/>
              <a:t>‹#›</a:t>
            </a:fld>
            <a:endParaRPr lang="en-US"/>
          </a:p>
        </p:txBody>
      </p:sp>
    </p:spTree>
    <p:extLst>
      <p:ext uri="{BB962C8B-B14F-4D97-AF65-F5344CB8AC3E}">
        <p14:creationId xmlns:p14="http://schemas.microsoft.com/office/powerpoint/2010/main" val="2397160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10363200" cy="77724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2178192" y="2053445"/>
            <a:ext cx="6016715" cy="1717604"/>
          </a:xfrm>
        </p:spPr>
        <p:txBody>
          <a:bodyPr anchor="b">
            <a:noAutofit/>
          </a:bodyPr>
          <a:lstStyle>
            <a:lvl1pPr algn="ctr">
              <a:defRPr sz="5440">
                <a:effectLst/>
              </a:defRPr>
            </a:lvl1pPr>
          </a:lstStyle>
          <a:p>
            <a:r>
              <a:rPr lang="en-US"/>
              <a:t>Click to edit Master title style</a:t>
            </a:r>
            <a:endParaRPr lang="en-US" dirty="0"/>
          </a:p>
        </p:txBody>
      </p:sp>
      <p:sp>
        <p:nvSpPr>
          <p:cNvPr id="3" name="Subtitle 2"/>
          <p:cNvSpPr>
            <a:spLocks noGrp="1"/>
          </p:cNvSpPr>
          <p:nvPr>
            <p:ph type="subTitle" idx="1"/>
          </p:nvPr>
        </p:nvSpPr>
        <p:spPr>
          <a:xfrm>
            <a:off x="2178192" y="4078104"/>
            <a:ext cx="6016715" cy="1561338"/>
          </a:xfrm>
        </p:spPr>
        <p:txBody>
          <a:bodyPr anchor="t">
            <a:normAutofit/>
          </a:bodyPr>
          <a:lstStyle>
            <a:lvl1pPr marL="0" indent="0" algn="ctr">
              <a:buNone/>
              <a:defRPr sz="2267">
                <a:solidFill>
                  <a:schemeClr val="tx1"/>
                </a:solidFill>
              </a:defRPr>
            </a:lvl1pPr>
            <a:lvl2pPr marL="518145" indent="0" algn="ctr">
              <a:buNone/>
              <a:defRPr>
                <a:solidFill>
                  <a:schemeClr val="tx1">
                    <a:tint val="75000"/>
                  </a:schemeClr>
                </a:solidFill>
              </a:defRPr>
            </a:lvl2pPr>
            <a:lvl3pPr marL="1036290" indent="0" algn="ctr">
              <a:buNone/>
              <a:defRPr>
                <a:solidFill>
                  <a:schemeClr val="tx1">
                    <a:tint val="75000"/>
                  </a:schemeClr>
                </a:solidFill>
              </a:defRPr>
            </a:lvl3pPr>
            <a:lvl4pPr marL="1554434" indent="0" algn="ctr">
              <a:buNone/>
              <a:defRPr>
                <a:solidFill>
                  <a:schemeClr val="tx1">
                    <a:tint val="75000"/>
                  </a:schemeClr>
                </a:solidFill>
              </a:defRPr>
            </a:lvl4pPr>
            <a:lvl5pPr marL="2072579" indent="0" algn="ctr">
              <a:buNone/>
              <a:defRPr>
                <a:solidFill>
                  <a:schemeClr val="tx1">
                    <a:tint val="75000"/>
                  </a:schemeClr>
                </a:solidFill>
              </a:defRPr>
            </a:lvl5pPr>
            <a:lvl6pPr marL="2590724" indent="0" algn="ctr">
              <a:buNone/>
              <a:defRPr>
                <a:solidFill>
                  <a:schemeClr val="tx1">
                    <a:tint val="75000"/>
                  </a:schemeClr>
                </a:solidFill>
              </a:defRPr>
            </a:lvl6pPr>
            <a:lvl7pPr marL="3108869" indent="0" algn="ctr">
              <a:buNone/>
              <a:defRPr>
                <a:solidFill>
                  <a:schemeClr val="tx1">
                    <a:tint val="75000"/>
                  </a:schemeClr>
                </a:solidFill>
              </a:defRPr>
            </a:lvl7pPr>
            <a:lvl8pPr marL="3627013" indent="0" algn="ctr">
              <a:buNone/>
              <a:defRPr>
                <a:solidFill>
                  <a:schemeClr val="tx1">
                    <a:tint val="75000"/>
                  </a:schemeClr>
                </a:solidFill>
              </a:defRPr>
            </a:lvl8pPr>
            <a:lvl9pPr marL="414515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874139" y="5728549"/>
            <a:ext cx="763046" cy="316653"/>
          </a:xfrm>
        </p:spPr>
        <p:txBody>
          <a:bodyPr/>
          <a:lstStyle/>
          <a:p>
            <a:pPr defTabSz="1018850"/>
            <a:fld id="{BA791396-CA7F-44F1-9ABF-F036B54C344A}" type="datetime5">
              <a:rPr lang="en-US" smtClean="0">
                <a:solidFill>
                  <a:prstClr val="black">
                    <a:tint val="75000"/>
                  </a:prstClr>
                </a:solidFill>
              </a:rPr>
              <a:pPr defTabSz="1018850"/>
              <a:t>16-Jan-20</a:t>
            </a:fld>
            <a:endParaRPr lang="en-US">
              <a:solidFill>
                <a:prstClr val="black">
                  <a:tint val="75000"/>
                </a:prstClr>
              </a:solidFill>
            </a:endParaRPr>
          </a:p>
        </p:txBody>
      </p:sp>
      <p:sp>
        <p:nvSpPr>
          <p:cNvPr id="5" name="Footer Placeholder 4"/>
          <p:cNvSpPr>
            <a:spLocks noGrp="1"/>
          </p:cNvSpPr>
          <p:nvPr>
            <p:ph type="ftr" sz="quarter" idx="11"/>
          </p:nvPr>
        </p:nvSpPr>
        <p:spPr>
          <a:xfrm>
            <a:off x="2178192" y="5728549"/>
            <a:ext cx="4606841" cy="316653"/>
          </a:xfrm>
        </p:spPr>
        <p:txBody>
          <a:bodyPr/>
          <a:lstStyle/>
          <a:p>
            <a:pPr defTabSz="1018850"/>
            <a:endParaRPr lang="en-US">
              <a:solidFill>
                <a:prstClr val="black">
                  <a:tint val="75000"/>
                </a:prstClr>
              </a:solidFill>
            </a:endParaRPr>
          </a:p>
        </p:txBody>
      </p:sp>
      <p:sp>
        <p:nvSpPr>
          <p:cNvPr id="6" name="Slide Number Placeholder 5"/>
          <p:cNvSpPr>
            <a:spLocks noGrp="1"/>
          </p:cNvSpPr>
          <p:nvPr>
            <p:ph type="sldNum" sz="quarter" idx="12"/>
          </p:nvPr>
        </p:nvSpPr>
        <p:spPr>
          <a:xfrm>
            <a:off x="7726293" y="5728549"/>
            <a:ext cx="468614" cy="316653"/>
          </a:xfrm>
        </p:spPr>
        <p:txBody>
          <a:bodyPr/>
          <a:lstStyle/>
          <a:p>
            <a:pPr defTabSz="1018850"/>
            <a:fld id="{108C929C-3569-4985-AFD0-389906FF19CE}" type="slidenum">
              <a:rPr lang="en-US" smtClean="0">
                <a:solidFill>
                  <a:prstClr val="black">
                    <a:tint val="75000"/>
                  </a:prstClr>
                </a:solidFill>
              </a:rPr>
              <a:pPr defTabSz="1018850"/>
              <a:t>‹#›</a:t>
            </a:fld>
            <a:endParaRPr lang="en-US">
              <a:solidFill>
                <a:prstClr val="black">
                  <a:tint val="75000"/>
                </a:prstClr>
              </a:solidFill>
            </a:endParaRPr>
          </a:p>
        </p:txBody>
      </p:sp>
      <p:cxnSp>
        <p:nvCxnSpPr>
          <p:cNvPr id="15" name="Straight Connector 14"/>
          <p:cNvCxnSpPr/>
          <p:nvPr/>
        </p:nvCxnSpPr>
        <p:spPr>
          <a:xfrm>
            <a:off x="2289136" y="3934173"/>
            <a:ext cx="579482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74915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448929" y="1732457"/>
            <a:ext cx="747493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33781" y="1037382"/>
            <a:ext cx="7705232" cy="653524"/>
          </a:xfrm>
        </p:spPr>
        <p:txBody>
          <a:bodyPr/>
          <a:lstStyle/>
          <a:p>
            <a:r>
              <a:rPr lang="en-US"/>
              <a:t>Click to edit Master title style</a:t>
            </a:r>
            <a:endParaRPr lang="en-US" dirty="0"/>
          </a:p>
        </p:txBody>
      </p:sp>
      <p:sp>
        <p:nvSpPr>
          <p:cNvPr id="3" name="Content Placeholder 2"/>
          <p:cNvSpPr>
            <a:spLocks noGrp="1"/>
          </p:cNvSpPr>
          <p:nvPr>
            <p:ph idx="1"/>
          </p:nvPr>
        </p:nvSpPr>
        <p:spPr>
          <a:xfrm>
            <a:off x="1333780" y="1828801"/>
            <a:ext cx="7705234" cy="48976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52F8E3A-A8E3-4679-A1F5-2FD071F790BC}" type="datetime5">
              <a:rPr lang="en-US" smtClean="0">
                <a:solidFill>
                  <a:prstClr val="black">
                    <a:tint val="75000"/>
                  </a:prstClr>
                </a:solidFill>
              </a:rPr>
              <a:pPr/>
              <a:t>16-Jan-20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8C929C-3569-4985-AFD0-389906FF19CE}"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 close up of a sign&#10;&#10;Description automatically generated">
            <a:extLst>
              <a:ext uri="{FF2B5EF4-FFF2-40B4-BE49-F238E27FC236}">
                <a16:creationId xmlns:a16="http://schemas.microsoft.com/office/drawing/2014/main" id="{0C348B4F-8835-C44B-8453-68469B528F80}"/>
              </a:ext>
            </a:extLst>
          </p:cNvPr>
          <p:cNvPicPr>
            <a:picLocks noChangeAspect="1"/>
          </p:cNvPicPr>
          <p:nvPr userDrawn="1"/>
        </p:nvPicPr>
        <p:blipFill>
          <a:blip r:embed="rId2"/>
          <a:stretch>
            <a:fillRect/>
          </a:stretch>
        </p:blipFill>
        <p:spPr>
          <a:xfrm>
            <a:off x="9066020" y="6469956"/>
            <a:ext cx="690781" cy="666110"/>
          </a:xfrm>
          <a:prstGeom prst="rect">
            <a:avLst/>
          </a:prstGeom>
        </p:spPr>
      </p:pic>
    </p:spTree>
    <p:extLst>
      <p:ext uri="{BB962C8B-B14F-4D97-AF65-F5344CB8AC3E}">
        <p14:creationId xmlns:p14="http://schemas.microsoft.com/office/powerpoint/2010/main" val="1770230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8927" y="1860268"/>
            <a:ext cx="7474939" cy="2065516"/>
          </a:xfrm>
        </p:spPr>
        <p:txBody>
          <a:bodyPr anchor="b">
            <a:normAutofit/>
          </a:bodyPr>
          <a:lstStyle>
            <a:lvl1pPr algn="ctr">
              <a:defRPr sz="4533" b="0" cap="none"/>
            </a:lvl1pPr>
          </a:lstStyle>
          <a:p>
            <a:r>
              <a:rPr lang="en-US"/>
              <a:t>Click to edit Master title style</a:t>
            </a:r>
            <a:endParaRPr lang="en-US" dirty="0"/>
          </a:p>
        </p:txBody>
      </p:sp>
      <p:sp>
        <p:nvSpPr>
          <p:cNvPr id="3" name="Text Placeholder 2"/>
          <p:cNvSpPr>
            <a:spLocks noGrp="1"/>
          </p:cNvSpPr>
          <p:nvPr>
            <p:ph type="body" idx="1"/>
          </p:nvPr>
        </p:nvSpPr>
        <p:spPr>
          <a:xfrm>
            <a:off x="1448927" y="4232841"/>
            <a:ext cx="7474939" cy="1235350"/>
          </a:xfrm>
        </p:spPr>
        <p:txBody>
          <a:bodyPr anchor="t">
            <a:normAutofit/>
          </a:bodyPr>
          <a:lstStyle>
            <a:lvl1pPr marL="0" indent="0" algn="ctr">
              <a:buNone/>
              <a:defRPr sz="2720">
                <a:solidFill>
                  <a:schemeClr val="tx1"/>
                </a:solidFill>
              </a:defRPr>
            </a:lvl1pPr>
            <a:lvl2pPr marL="518145" indent="0">
              <a:buNone/>
              <a:defRPr sz="2040">
                <a:solidFill>
                  <a:schemeClr val="tx1">
                    <a:tint val="75000"/>
                  </a:schemeClr>
                </a:solidFill>
              </a:defRPr>
            </a:lvl2pPr>
            <a:lvl3pPr marL="1036290" indent="0">
              <a:buNone/>
              <a:defRPr sz="1813">
                <a:solidFill>
                  <a:schemeClr val="tx1">
                    <a:tint val="75000"/>
                  </a:schemeClr>
                </a:solidFill>
              </a:defRPr>
            </a:lvl3pPr>
            <a:lvl4pPr marL="1554434" indent="0">
              <a:buNone/>
              <a:defRPr sz="1587">
                <a:solidFill>
                  <a:schemeClr val="tx1">
                    <a:tint val="75000"/>
                  </a:schemeClr>
                </a:solidFill>
              </a:defRPr>
            </a:lvl4pPr>
            <a:lvl5pPr marL="2072579" indent="0">
              <a:buNone/>
              <a:defRPr sz="1587">
                <a:solidFill>
                  <a:schemeClr val="tx1">
                    <a:tint val="75000"/>
                  </a:schemeClr>
                </a:solidFill>
              </a:defRPr>
            </a:lvl5pPr>
            <a:lvl6pPr marL="2590724" indent="0">
              <a:buNone/>
              <a:defRPr sz="1587">
                <a:solidFill>
                  <a:schemeClr val="tx1">
                    <a:tint val="75000"/>
                  </a:schemeClr>
                </a:solidFill>
              </a:defRPr>
            </a:lvl6pPr>
            <a:lvl7pPr marL="3108869" indent="0">
              <a:buNone/>
              <a:defRPr sz="1587">
                <a:solidFill>
                  <a:schemeClr val="tx1">
                    <a:tint val="75000"/>
                  </a:schemeClr>
                </a:solidFill>
              </a:defRPr>
            </a:lvl7pPr>
            <a:lvl8pPr marL="3627013" indent="0">
              <a:buNone/>
              <a:defRPr sz="1587">
                <a:solidFill>
                  <a:schemeClr val="tx1">
                    <a:tint val="75000"/>
                  </a:schemeClr>
                </a:solidFill>
              </a:defRPr>
            </a:lvl8pPr>
            <a:lvl9pPr marL="4145158" indent="0">
              <a:buNone/>
              <a:defRPr sz="158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96C0C5-FE05-4583-B344-3C7A4B1C22A9}" type="datetime5">
              <a:rPr lang="en-US" smtClean="0">
                <a:solidFill>
                  <a:prstClr val="black">
                    <a:tint val="75000"/>
                  </a:prstClr>
                </a:solidFill>
              </a:rPr>
              <a:pPr/>
              <a:t>16-Jan-20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8C929C-3569-4985-AFD0-389906FF19CE}" type="slidenum">
              <a:rPr lang="en-US" smtClean="0">
                <a:solidFill>
                  <a:prstClr val="black">
                    <a:tint val="75000"/>
                  </a:prstClr>
                </a:solidFill>
              </a:rPr>
              <a:pPr/>
              <a:t>‹#›</a:t>
            </a:fld>
            <a:endParaRPr lang="en-US">
              <a:solidFill>
                <a:prstClr val="black">
                  <a:tint val="75000"/>
                </a:prstClr>
              </a:solidFill>
            </a:endParaRPr>
          </a:p>
        </p:txBody>
      </p:sp>
      <p:cxnSp>
        <p:nvCxnSpPr>
          <p:cNvPr id="31" name="Straight Connector 30"/>
          <p:cNvCxnSpPr/>
          <p:nvPr/>
        </p:nvCxnSpPr>
        <p:spPr>
          <a:xfrm>
            <a:off x="1448929" y="4079311"/>
            <a:ext cx="747493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8220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448927" y="2670428"/>
            <a:ext cx="747493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33781" y="1037382"/>
            <a:ext cx="7705232" cy="14777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333781" y="2818791"/>
            <a:ext cx="3782568" cy="390692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64506" y="2818791"/>
            <a:ext cx="3782568" cy="390692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FF6BA7-C130-49E0-B1CC-162288862994}" type="datetime5">
              <a:rPr lang="en-US" smtClean="0">
                <a:solidFill>
                  <a:prstClr val="black">
                    <a:tint val="75000"/>
                  </a:prstClr>
                </a:solidFill>
              </a:rPr>
              <a:pPr/>
              <a:t>16-Jan-20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8C929C-3569-4985-AFD0-389906FF19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42588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33784" y="3013004"/>
            <a:ext cx="3782568" cy="653097"/>
          </a:xfrm>
        </p:spPr>
        <p:txBody>
          <a:bodyPr anchor="b">
            <a:noAutofit/>
          </a:bodyPr>
          <a:lstStyle>
            <a:lvl1pPr marL="0" indent="0">
              <a:buNone/>
              <a:defRPr sz="2720" b="0">
                <a:solidFill>
                  <a:schemeClr val="accent1"/>
                </a:solidFill>
              </a:defRPr>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1333784" y="3675697"/>
            <a:ext cx="3782568" cy="306750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60743" y="3013004"/>
            <a:ext cx="3782568" cy="653097"/>
          </a:xfrm>
        </p:spPr>
        <p:txBody>
          <a:bodyPr anchor="b">
            <a:noAutofit/>
          </a:bodyPr>
          <a:lstStyle>
            <a:lvl1pPr marL="0" indent="0">
              <a:buNone/>
              <a:defRPr sz="2720" b="0">
                <a:solidFill>
                  <a:schemeClr val="accent1"/>
                </a:solidFill>
              </a:defRPr>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5260743" y="3675697"/>
            <a:ext cx="3782568" cy="306750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1018850"/>
            <a:fld id="{BA791396-CA7F-44F1-9ABF-F036B54C344A}" type="datetime5">
              <a:rPr lang="en-US" smtClean="0">
                <a:solidFill>
                  <a:prstClr val="black">
                    <a:tint val="75000"/>
                  </a:prstClr>
                </a:solidFill>
              </a:rPr>
              <a:pPr defTabSz="1018850"/>
              <a:t>16-Jan-20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01885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018850"/>
            <a:fld id="{108C929C-3569-4985-AFD0-389906FF19CE}" type="slidenum">
              <a:rPr lang="en-US" smtClean="0">
                <a:solidFill>
                  <a:prstClr val="black">
                    <a:tint val="75000"/>
                  </a:prstClr>
                </a:solidFill>
              </a:rPr>
              <a:pPr defTabSz="1018850"/>
              <a:t>‹#›</a:t>
            </a:fld>
            <a:endParaRPr lang="en-US" dirty="0">
              <a:solidFill>
                <a:prstClr val="black">
                  <a:tint val="75000"/>
                </a:prstClr>
              </a:solidFill>
            </a:endParaRPr>
          </a:p>
        </p:txBody>
      </p:sp>
      <p:cxnSp>
        <p:nvCxnSpPr>
          <p:cNvPr id="41" name="Straight Connector 40"/>
          <p:cNvCxnSpPr/>
          <p:nvPr/>
        </p:nvCxnSpPr>
        <p:spPr>
          <a:xfrm>
            <a:off x="1448928" y="2668626"/>
            <a:ext cx="747493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24146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33782" y="876017"/>
            <a:ext cx="7705233" cy="645418"/>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36D1D4-0569-4534-BFA6-719B14989896}" type="datetime5">
              <a:rPr lang="en-US" smtClean="0">
                <a:solidFill>
                  <a:prstClr val="black">
                    <a:tint val="75000"/>
                  </a:prstClr>
                </a:solidFill>
              </a:rPr>
              <a:pPr/>
              <a:t>16-Jan-20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701148" y="6755271"/>
            <a:ext cx="448245" cy="316653"/>
          </a:xfrm>
        </p:spPr>
        <p:txBody>
          <a:bodyPr/>
          <a:lstStyle>
            <a:lvl1pPr>
              <a:defRPr sz="1200" b="1">
                <a:solidFill>
                  <a:schemeClr val="accent1"/>
                </a:solidFill>
              </a:defRPr>
            </a:lvl1pPr>
          </a:lstStyle>
          <a:p>
            <a:fld id="{108C929C-3569-4985-AFD0-389906FF19CE}" type="slidenum">
              <a:rPr lang="en-US" smtClean="0"/>
              <a:pPr/>
              <a:t>‹#›</a:t>
            </a:fld>
            <a:endParaRPr lang="en-US" dirty="0"/>
          </a:p>
        </p:txBody>
      </p:sp>
      <p:cxnSp>
        <p:nvCxnSpPr>
          <p:cNvPr id="14" name="Straight Connector 13"/>
          <p:cNvCxnSpPr/>
          <p:nvPr/>
        </p:nvCxnSpPr>
        <p:spPr>
          <a:xfrm>
            <a:off x="1444130" y="1523701"/>
            <a:ext cx="7474939"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8" name="Picture 7" descr="A close up of a sign&#10;&#10;Description automatically generated">
            <a:extLst>
              <a:ext uri="{FF2B5EF4-FFF2-40B4-BE49-F238E27FC236}">
                <a16:creationId xmlns:a16="http://schemas.microsoft.com/office/drawing/2014/main" id="{0214B47A-E826-4843-88BC-AE720A5788FE}"/>
              </a:ext>
            </a:extLst>
          </p:cNvPr>
          <p:cNvPicPr>
            <a:picLocks noChangeAspect="1"/>
          </p:cNvPicPr>
          <p:nvPr userDrawn="1"/>
        </p:nvPicPr>
        <p:blipFill>
          <a:blip r:embed="rId2"/>
          <a:stretch>
            <a:fillRect/>
          </a:stretch>
        </p:blipFill>
        <p:spPr>
          <a:xfrm>
            <a:off x="9066020" y="6469956"/>
            <a:ext cx="690781" cy="666110"/>
          </a:xfrm>
          <a:prstGeom prst="rect">
            <a:avLst/>
          </a:prstGeom>
        </p:spPr>
      </p:pic>
    </p:spTree>
    <p:extLst>
      <p:ext uri="{BB962C8B-B14F-4D97-AF65-F5344CB8AC3E}">
        <p14:creationId xmlns:p14="http://schemas.microsoft.com/office/powerpoint/2010/main" val="83258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2F8E3A-A8E3-4679-A1F5-2FD071F790BC}" type="datetime5">
              <a:rPr lang="en-US" smtClean="0">
                <a:solidFill>
                  <a:prstClr val="black">
                    <a:tint val="75000"/>
                  </a:prstClr>
                </a:solidFill>
              </a:rPr>
              <a:pPr/>
              <a:t>16-Jan-20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08C929C-3569-4985-AFD0-389906FF19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6838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F41508-985B-4D1F-AE7B-2CE09D7A3FDC}" type="datetime5">
              <a:rPr lang="en-US" smtClean="0">
                <a:solidFill>
                  <a:prstClr val="black">
                    <a:tint val="75000"/>
                  </a:prstClr>
                </a:solidFill>
              </a:rPr>
              <a:pPr/>
              <a:t>16-Jan-20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08C929C-3569-4985-AFD0-389906FF19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902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3780" y="1573672"/>
            <a:ext cx="2875038" cy="1554480"/>
          </a:xfrm>
        </p:spPr>
        <p:txBody>
          <a:bodyPr anchor="b">
            <a:normAutofit/>
          </a:bodyPr>
          <a:lstStyle>
            <a:lvl1pPr algn="ctr">
              <a:defRPr sz="2720" b="0"/>
            </a:lvl1pPr>
          </a:lstStyle>
          <a:p>
            <a:r>
              <a:rPr lang="en-US"/>
              <a:t>Click to edit Master title style</a:t>
            </a:r>
            <a:endParaRPr lang="en-US" dirty="0"/>
          </a:p>
        </p:txBody>
      </p:sp>
      <p:sp>
        <p:nvSpPr>
          <p:cNvPr id="3" name="Content Placeholder 2"/>
          <p:cNvSpPr>
            <a:spLocks noGrp="1"/>
          </p:cNvSpPr>
          <p:nvPr>
            <p:ph idx="1"/>
          </p:nvPr>
        </p:nvSpPr>
        <p:spPr>
          <a:xfrm>
            <a:off x="4669404" y="1113084"/>
            <a:ext cx="4369611" cy="554623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33780" y="3435207"/>
            <a:ext cx="2875038" cy="2763525"/>
          </a:xfrm>
        </p:spPr>
        <p:txBody>
          <a:bodyPr anchor="t">
            <a:normAutofit/>
          </a:bodyPr>
          <a:lstStyle>
            <a:lvl1pPr marL="0" indent="0" algn="ctr">
              <a:buNone/>
              <a:defRPr sz="1813"/>
            </a:lvl1pPr>
            <a:lvl2pPr marL="518145" indent="0">
              <a:buNone/>
              <a:defRPr sz="1360"/>
            </a:lvl2pPr>
            <a:lvl3pPr marL="1036290" indent="0">
              <a:buNone/>
              <a:defRPr sz="1133"/>
            </a:lvl3pPr>
            <a:lvl4pPr marL="1554434" indent="0">
              <a:buNone/>
              <a:defRPr sz="1020"/>
            </a:lvl4pPr>
            <a:lvl5pPr marL="2072579" indent="0">
              <a:buNone/>
              <a:defRPr sz="1020"/>
            </a:lvl5pPr>
            <a:lvl6pPr marL="2590724" indent="0">
              <a:buNone/>
              <a:defRPr sz="1020"/>
            </a:lvl6pPr>
            <a:lvl7pPr marL="3108869" indent="0">
              <a:buNone/>
              <a:defRPr sz="1020"/>
            </a:lvl7pPr>
            <a:lvl8pPr marL="3627013" indent="0">
              <a:buNone/>
              <a:defRPr sz="1020"/>
            </a:lvl8pPr>
            <a:lvl9pPr marL="4145158" indent="0">
              <a:buNone/>
              <a:defRPr sz="1020"/>
            </a:lvl9pPr>
          </a:lstStyle>
          <a:p>
            <a:pPr lvl="0"/>
            <a:r>
              <a:rPr lang="en-US"/>
              <a:t>Click to edit Master text styles</a:t>
            </a:r>
          </a:p>
        </p:txBody>
      </p:sp>
      <p:sp>
        <p:nvSpPr>
          <p:cNvPr id="5" name="Date Placeholder 4"/>
          <p:cNvSpPr>
            <a:spLocks noGrp="1"/>
          </p:cNvSpPr>
          <p:nvPr>
            <p:ph type="dt" sz="half" idx="10"/>
          </p:nvPr>
        </p:nvSpPr>
        <p:spPr/>
        <p:txBody>
          <a:bodyPr/>
          <a:lstStyle/>
          <a:p>
            <a:fld id="{E555F583-13CC-4E08-AC9B-9FDF9754A362}" type="datetime5">
              <a:rPr lang="en-US" smtClean="0">
                <a:solidFill>
                  <a:prstClr val="black">
                    <a:tint val="75000"/>
                  </a:prstClr>
                </a:solidFill>
              </a:rPr>
              <a:pPr/>
              <a:t>16-Jan-20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8C929C-3569-4985-AFD0-389906FF19CE}" type="slidenum">
              <a:rPr lang="en-US" smtClean="0">
                <a:solidFill>
                  <a:prstClr val="black">
                    <a:tint val="75000"/>
                  </a:prstClr>
                </a:solidFill>
              </a:rPr>
              <a:pPr/>
              <a:t>‹#›</a:t>
            </a:fld>
            <a:endParaRPr lang="en-US">
              <a:solidFill>
                <a:prstClr val="black">
                  <a:tint val="75000"/>
                </a:prstClr>
              </a:solidFill>
            </a:endParaRPr>
          </a:p>
        </p:txBody>
      </p:sp>
      <p:cxnSp>
        <p:nvCxnSpPr>
          <p:cNvPr id="16" name="Straight Connector 15"/>
          <p:cNvCxnSpPr/>
          <p:nvPr/>
        </p:nvCxnSpPr>
        <p:spPr>
          <a:xfrm>
            <a:off x="1448928" y="3300871"/>
            <a:ext cx="264474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6620692"/>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3780" y="2135010"/>
            <a:ext cx="4116496" cy="1554480"/>
          </a:xfrm>
        </p:spPr>
        <p:txBody>
          <a:bodyPr anchor="b">
            <a:normAutofit/>
          </a:bodyPr>
          <a:lstStyle>
            <a:lvl1pPr algn="ctr">
              <a:defRPr sz="272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874147" y="1170658"/>
            <a:ext cx="3320058" cy="5431087"/>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813"/>
            </a:lvl1pPr>
            <a:lvl2pPr marL="518145" indent="0">
              <a:buNone/>
              <a:defRPr sz="1813"/>
            </a:lvl2pPr>
            <a:lvl3pPr marL="1036290" indent="0">
              <a:buNone/>
              <a:defRPr sz="1813"/>
            </a:lvl3pPr>
            <a:lvl4pPr marL="1554434" indent="0">
              <a:buNone/>
              <a:defRPr sz="1813"/>
            </a:lvl4pPr>
            <a:lvl5pPr marL="2072579" indent="0">
              <a:buNone/>
              <a:defRPr sz="1813"/>
            </a:lvl5pPr>
            <a:lvl6pPr marL="2590724" indent="0">
              <a:buNone/>
              <a:defRPr sz="1813"/>
            </a:lvl6pPr>
            <a:lvl7pPr marL="3108869" indent="0">
              <a:buNone/>
              <a:defRPr sz="1813"/>
            </a:lvl7pPr>
            <a:lvl8pPr marL="3627013" indent="0">
              <a:buNone/>
              <a:defRPr sz="1813"/>
            </a:lvl8pPr>
            <a:lvl9pPr marL="4145158" indent="0">
              <a:buNone/>
              <a:defRPr sz="1813"/>
            </a:lvl9pPr>
          </a:lstStyle>
          <a:p>
            <a:r>
              <a:rPr lang="en-US"/>
              <a:t>Click icon to add picture</a:t>
            </a:r>
            <a:endParaRPr lang="en-US" dirty="0"/>
          </a:p>
        </p:txBody>
      </p:sp>
      <p:sp>
        <p:nvSpPr>
          <p:cNvPr id="4" name="Text Placeholder 3"/>
          <p:cNvSpPr>
            <a:spLocks noGrp="1"/>
          </p:cNvSpPr>
          <p:nvPr>
            <p:ph type="body" sz="half" idx="2"/>
          </p:nvPr>
        </p:nvSpPr>
        <p:spPr>
          <a:xfrm>
            <a:off x="1333781" y="3689490"/>
            <a:ext cx="4116494" cy="2072640"/>
          </a:xfrm>
        </p:spPr>
        <p:txBody>
          <a:bodyPr anchor="t">
            <a:normAutofit/>
          </a:bodyPr>
          <a:lstStyle>
            <a:lvl1pPr marL="0" indent="0" algn="ctr">
              <a:buNone/>
              <a:defRPr sz="1813"/>
            </a:lvl1pPr>
            <a:lvl2pPr marL="518145" indent="0">
              <a:buNone/>
              <a:defRPr sz="1360"/>
            </a:lvl2pPr>
            <a:lvl3pPr marL="1036290" indent="0">
              <a:buNone/>
              <a:defRPr sz="1133"/>
            </a:lvl3pPr>
            <a:lvl4pPr marL="1554434" indent="0">
              <a:buNone/>
              <a:defRPr sz="1020"/>
            </a:lvl4pPr>
            <a:lvl5pPr marL="2072579" indent="0">
              <a:buNone/>
              <a:defRPr sz="1020"/>
            </a:lvl5pPr>
            <a:lvl6pPr marL="2590724" indent="0">
              <a:buNone/>
              <a:defRPr sz="1020"/>
            </a:lvl6pPr>
            <a:lvl7pPr marL="3108869" indent="0">
              <a:buNone/>
              <a:defRPr sz="1020"/>
            </a:lvl7pPr>
            <a:lvl8pPr marL="3627013" indent="0">
              <a:buNone/>
              <a:defRPr sz="1020"/>
            </a:lvl8pPr>
            <a:lvl9pPr marL="4145158" indent="0">
              <a:buNone/>
              <a:defRPr sz="1020"/>
            </a:lvl9pPr>
          </a:lstStyle>
          <a:p>
            <a:pPr lvl="0"/>
            <a:r>
              <a:rPr lang="en-US"/>
              <a:t>Click to edit Master text styles</a:t>
            </a:r>
          </a:p>
        </p:txBody>
      </p:sp>
      <p:sp>
        <p:nvSpPr>
          <p:cNvPr id="5" name="Date Placeholder 4"/>
          <p:cNvSpPr>
            <a:spLocks noGrp="1"/>
          </p:cNvSpPr>
          <p:nvPr>
            <p:ph type="dt" sz="half" idx="10"/>
          </p:nvPr>
        </p:nvSpPr>
        <p:spPr/>
        <p:txBody>
          <a:bodyPr/>
          <a:lstStyle/>
          <a:p>
            <a:pPr defTabSz="1018850"/>
            <a:fld id="{BA791396-CA7F-44F1-9ABF-F036B54C344A}" type="datetime5">
              <a:rPr lang="en-US" smtClean="0">
                <a:solidFill>
                  <a:prstClr val="black">
                    <a:tint val="75000"/>
                  </a:prstClr>
                </a:solidFill>
              </a:rPr>
              <a:pPr defTabSz="1018850"/>
              <a:t>16-Jan-20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01885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018850"/>
            <a:fld id="{108C929C-3569-4985-AFD0-389906FF19CE}" type="slidenum">
              <a:rPr lang="en-US" smtClean="0">
                <a:solidFill>
                  <a:prstClr val="black">
                    <a:tint val="75000"/>
                  </a:prstClr>
                </a:solidFill>
              </a:rPr>
              <a:pPr defTabSz="1018850"/>
              <a:t>‹#›</a:t>
            </a:fld>
            <a:endParaRPr lang="en-US" dirty="0">
              <a:solidFill>
                <a:prstClr val="black">
                  <a:tint val="75000"/>
                </a:prstClr>
              </a:solidFill>
            </a:endParaRPr>
          </a:p>
        </p:txBody>
      </p:sp>
    </p:spTree>
    <p:extLst>
      <p:ext uri="{BB962C8B-B14F-4D97-AF65-F5344CB8AC3E}">
        <p14:creationId xmlns:p14="http://schemas.microsoft.com/office/powerpoint/2010/main" val="336314217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3781" y="5457470"/>
            <a:ext cx="7705232" cy="642303"/>
          </a:xfrm>
        </p:spPr>
        <p:txBody>
          <a:bodyPr anchor="b">
            <a:normAutofit/>
          </a:bodyPr>
          <a:lstStyle>
            <a:lvl1pPr algn="ctr">
              <a:defRPr sz="272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3095" y="1170658"/>
            <a:ext cx="8037013" cy="3809438"/>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813"/>
            </a:lvl1pPr>
            <a:lvl2pPr marL="518145" indent="0">
              <a:buNone/>
              <a:defRPr sz="1813"/>
            </a:lvl2pPr>
            <a:lvl3pPr marL="1036290" indent="0">
              <a:buNone/>
              <a:defRPr sz="1813"/>
            </a:lvl3pPr>
            <a:lvl4pPr marL="1554434" indent="0">
              <a:buNone/>
              <a:defRPr sz="1813"/>
            </a:lvl4pPr>
            <a:lvl5pPr marL="2072579" indent="0">
              <a:buNone/>
              <a:defRPr sz="1813"/>
            </a:lvl5pPr>
            <a:lvl6pPr marL="2590724" indent="0">
              <a:buNone/>
              <a:defRPr sz="1813"/>
            </a:lvl6pPr>
            <a:lvl7pPr marL="3108869" indent="0">
              <a:buNone/>
              <a:defRPr sz="1813"/>
            </a:lvl7pPr>
            <a:lvl8pPr marL="3627013" indent="0">
              <a:buNone/>
              <a:defRPr sz="1813"/>
            </a:lvl8pPr>
            <a:lvl9pPr marL="4145158" indent="0">
              <a:buNone/>
              <a:defRPr sz="1813"/>
            </a:lvl9pPr>
          </a:lstStyle>
          <a:p>
            <a:r>
              <a:rPr lang="en-US"/>
              <a:t>Click icon to add picture</a:t>
            </a:r>
            <a:endParaRPr lang="en-US" dirty="0"/>
          </a:p>
        </p:txBody>
      </p:sp>
      <p:sp>
        <p:nvSpPr>
          <p:cNvPr id="4" name="Text Placeholder 3"/>
          <p:cNvSpPr>
            <a:spLocks noGrp="1"/>
          </p:cNvSpPr>
          <p:nvPr>
            <p:ph type="body" sz="half" idx="2"/>
          </p:nvPr>
        </p:nvSpPr>
        <p:spPr>
          <a:xfrm>
            <a:off x="1333781" y="6099774"/>
            <a:ext cx="7705232" cy="559540"/>
          </a:xfrm>
        </p:spPr>
        <p:txBody>
          <a:bodyPr anchor="t">
            <a:normAutofit/>
          </a:bodyPr>
          <a:lstStyle>
            <a:lvl1pPr marL="0" indent="0" algn="ctr">
              <a:buNone/>
              <a:defRPr sz="1813"/>
            </a:lvl1pPr>
            <a:lvl2pPr marL="518145" indent="0">
              <a:buNone/>
              <a:defRPr sz="1360"/>
            </a:lvl2pPr>
            <a:lvl3pPr marL="1036290" indent="0">
              <a:buNone/>
              <a:defRPr sz="1133"/>
            </a:lvl3pPr>
            <a:lvl4pPr marL="1554434" indent="0">
              <a:buNone/>
              <a:defRPr sz="1020"/>
            </a:lvl4pPr>
            <a:lvl5pPr marL="2072579" indent="0">
              <a:buNone/>
              <a:defRPr sz="1020"/>
            </a:lvl5pPr>
            <a:lvl6pPr marL="2590724" indent="0">
              <a:buNone/>
              <a:defRPr sz="1020"/>
            </a:lvl6pPr>
            <a:lvl7pPr marL="3108869" indent="0">
              <a:buNone/>
              <a:defRPr sz="1020"/>
            </a:lvl7pPr>
            <a:lvl8pPr marL="3627013" indent="0">
              <a:buNone/>
              <a:defRPr sz="1020"/>
            </a:lvl8pPr>
            <a:lvl9pPr marL="4145158" indent="0">
              <a:buNone/>
              <a:defRPr sz="1020"/>
            </a:lvl9pPr>
          </a:lstStyle>
          <a:p>
            <a:pPr lvl="0"/>
            <a:r>
              <a:rPr lang="en-US"/>
              <a:t>Click to edit Master text styles</a:t>
            </a:r>
          </a:p>
        </p:txBody>
      </p:sp>
      <p:sp>
        <p:nvSpPr>
          <p:cNvPr id="5" name="Date Placeholder 4"/>
          <p:cNvSpPr>
            <a:spLocks noGrp="1"/>
          </p:cNvSpPr>
          <p:nvPr>
            <p:ph type="dt" sz="half" idx="10"/>
          </p:nvPr>
        </p:nvSpPr>
        <p:spPr/>
        <p:txBody>
          <a:bodyPr/>
          <a:lstStyle/>
          <a:p>
            <a:pPr defTabSz="1018850"/>
            <a:fld id="{BA791396-CA7F-44F1-9ABF-F036B54C344A}" type="datetime5">
              <a:rPr lang="en-US" smtClean="0">
                <a:solidFill>
                  <a:prstClr val="black">
                    <a:tint val="75000"/>
                  </a:prstClr>
                </a:solidFill>
              </a:rPr>
              <a:pPr defTabSz="1018850"/>
              <a:t>16-Jan-20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01885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018850"/>
            <a:fld id="{108C929C-3569-4985-AFD0-389906FF19CE}" type="slidenum">
              <a:rPr lang="en-US" smtClean="0">
                <a:solidFill>
                  <a:prstClr val="black">
                    <a:tint val="75000"/>
                  </a:prstClr>
                </a:solidFill>
              </a:rPr>
              <a:pPr defTabSz="1018850"/>
              <a:t>‹#›</a:t>
            </a:fld>
            <a:endParaRPr lang="en-US" dirty="0">
              <a:solidFill>
                <a:prstClr val="black">
                  <a:tint val="75000"/>
                </a:prstClr>
              </a:solidFill>
            </a:endParaRPr>
          </a:p>
        </p:txBody>
      </p:sp>
    </p:spTree>
    <p:extLst>
      <p:ext uri="{BB962C8B-B14F-4D97-AF65-F5344CB8AC3E}">
        <p14:creationId xmlns:p14="http://schemas.microsoft.com/office/powerpoint/2010/main" val="2475314372"/>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33781" y="1027789"/>
            <a:ext cx="7705232" cy="3510908"/>
          </a:xfrm>
        </p:spPr>
        <p:txBody>
          <a:bodyPr anchor="ctr">
            <a:normAutofit/>
          </a:bodyPr>
          <a:lstStyle>
            <a:lvl1pPr algn="ctr">
              <a:defRPr sz="3627" b="0" cap="none"/>
            </a:lvl1pPr>
          </a:lstStyle>
          <a:p>
            <a:r>
              <a:rPr lang="en-US"/>
              <a:t>Click to edit Master title style</a:t>
            </a:r>
            <a:endParaRPr lang="en-US" dirty="0"/>
          </a:p>
        </p:txBody>
      </p:sp>
      <p:sp>
        <p:nvSpPr>
          <p:cNvPr id="3" name="Text Placeholder 2"/>
          <p:cNvSpPr>
            <a:spLocks noGrp="1"/>
          </p:cNvSpPr>
          <p:nvPr>
            <p:ph type="body" idx="1"/>
          </p:nvPr>
        </p:nvSpPr>
        <p:spPr>
          <a:xfrm>
            <a:off x="1333780" y="4845755"/>
            <a:ext cx="7705234" cy="1813562"/>
          </a:xfrm>
        </p:spPr>
        <p:txBody>
          <a:bodyPr anchor="ctr">
            <a:normAutofit/>
          </a:bodyPr>
          <a:lstStyle>
            <a:lvl1pPr marL="0" indent="0" algn="ctr">
              <a:buNone/>
              <a:defRPr sz="2267">
                <a:solidFill>
                  <a:schemeClr val="tx1"/>
                </a:solidFill>
              </a:defRPr>
            </a:lvl1pPr>
            <a:lvl2pPr marL="518145" indent="0">
              <a:buNone/>
              <a:defRPr sz="2040">
                <a:solidFill>
                  <a:schemeClr val="tx1">
                    <a:tint val="75000"/>
                  </a:schemeClr>
                </a:solidFill>
              </a:defRPr>
            </a:lvl2pPr>
            <a:lvl3pPr marL="1036290" indent="0">
              <a:buNone/>
              <a:defRPr sz="1813">
                <a:solidFill>
                  <a:schemeClr val="tx1">
                    <a:tint val="75000"/>
                  </a:schemeClr>
                </a:solidFill>
              </a:defRPr>
            </a:lvl3pPr>
            <a:lvl4pPr marL="1554434" indent="0">
              <a:buNone/>
              <a:defRPr sz="1587">
                <a:solidFill>
                  <a:schemeClr val="tx1">
                    <a:tint val="75000"/>
                  </a:schemeClr>
                </a:solidFill>
              </a:defRPr>
            </a:lvl4pPr>
            <a:lvl5pPr marL="2072579" indent="0">
              <a:buNone/>
              <a:defRPr sz="1587">
                <a:solidFill>
                  <a:schemeClr val="tx1">
                    <a:tint val="75000"/>
                  </a:schemeClr>
                </a:solidFill>
              </a:defRPr>
            </a:lvl5pPr>
            <a:lvl6pPr marL="2590724" indent="0">
              <a:buNone/>
              <a:defRPr sz="1587">
                <a:solidFill>
                  <a:schemeClr val="tx1">
                    <a:tint val="75000"/>
                  </a:schemeClr>
                </a:solidFill>
              </a:defRPr>
            </a:lvl6pPr>
            <a:lvl7pPr marL="3108869" indent="0">
              <a:buNone/>
              <a:defRPr sz="1587">
                <a:solidFill>
                  <a:schemeClr val="tx1">
                    <a:tint val="75000"/>
                  </a:schemeClr>
                </a:solidFill>
              </a:defRPr>
            </a:lvl7pPr>
            <a:lvl8pPr marL="3627013" indent="0">
              <a:buNone/>
              <a:defRPr sz="1587">
                <a:solidFill>
                  <a:schemeClr val="tx1">
                    <a:tint val="75000"/>
                  </a:schemeClr>
                </a:solidFill>
              </a:defRPr>
            </a:lvl8pPr>
            <a:lvl9pPr marL="4145158" indent="0">
              <a:buNone/>
              <a:defRPr sz="158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018850"/>
            <a:fld id="{BA791396-CA7F-44F1-9ABF-F036B54C344A}" type="datetime5">
              <a:rPr lang="en-US" smtClean="0">
                <a:solidFill>
                  <a:prstClr val="black">
                    <a:tint val="75000"/>
                  </a:prstClr>
                </a:solidFill>
              </a:rPr>
              <a:pPr defTabSz="1018850"/>
              <a:t>16-Jan-20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01885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018850"/>
            <a:fld id="{108C929C-3569-4985-AFD0-389906FF19CE}" type="slidenum">
              <a:rPr lang="en-US" smtClean="0">
                <a:solidFill>
                  <a:prstClr val="black">
                    <a:tint val="75000"/>
                  </a:prstClr>
                </a:solidFill>
              </a:rPr>
              <a:pPr defTabSz="1018850"/>
              <a:t>‹#›</a:t>
            </a:fld>
            <a:endParaRPr lang="en-US" dirty="0">
              <a:solidFill>
                <a:prstClr val="black">
                  <a:tint val="75000"/>
                </a:prstClr>
              </a:solidFill>
            </a:endParaRPr>
          </a:p>
        </p:txBody>
      </p:sp>
      <p:cxnSp>
        <p:nvCxnSpPr>
          <p:cNvPr id="15" name="Straight Connector 14"/>
          <p:cNvCxnSpPr/>
          <p:nvPr/>
        </p:nvCxnSpPr>
        <p:spPr>
          <a:xfrm>
            <a:off x="1448927" y="4692226"/>
            <a:ext cx="748728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8971541"/>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2244" y="1113083"/>
            <a:ext cx="7253617" cy="2686757"/>
          </a:xfrm>
        </p:spPr>
        <p:txBody>
          <a:bodyPr anchor="ctr">
            <a:normAutofit/>
          </a:bodyPr>
          <a:lstStyle>
            <a:lvl1pPr algn="ctr">
              <a:defRPr sz="3627"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813560" y="3799840"/>
            <a:ext cx="6678504" cy="738857"/>
          </a:xfrm>
        </p:spPr>
        <p:txBody>
          <a:bodyPr anchor="ctr">
            <a:normAutofit/>
          </a:bodyPr>
          <a:lstStyle>
            <a:lvl1pPr marL="0" indent="0" algn="r">
              <a:buFontTx/>
              <a:buNone/>
              <a:defRPr sz="2040"/>
            </a:lvl1pPr>
            <a:lvl2pPr marL="518145" indent="0">
              <a:buFontTx/>
              <a:buNone/>
              <a:defRPr/>
            </a:lvl2pPr>
            <a:lvl3pPr marL="1036290" indent="0">
              <a:buFontTx/>
              <a:buNone/>
              <a:defRPr/>
            </a:lvl3pPr>
            <a:lvl4pPr marL="1554434" indent="0">
              <a:buFontTx/>
              <a:buNone/>
              <a:defRPr/>
            </a:lvl4pPr>
            <a:lvl5pPr marL="2072579" indent="0">
              <a:buFontTx/>
              <a:buNone/>
              <a:defRPr/>
            </a:lvl5pPr>
          </a:lstStyle>
          <a:p>
            <a:pPr lvl="0"/>
            <a:r>
              <a:rPr lang="en-US"/>
              <a:t>Click to edit Master text styles</a:t>
            </a:r>
          </a:p>
        </p:txBody>
      </p:sp>
      <p:sp>
        <p:nvSpPr>
          <p:cNvPr id="3" name="Text Placeholder 2"/>
          <p:cNvSpPr>
            <a:spLocks noGrp="1"/>
          </p:cNvSpPr>
          <p:nvPr>
            <p:ph type="body" idx="1"/>
          </p:nvPr>
        </p:nvSpPr>
        <p:spPr>
          <a:xfrm>
            <a:off x="1333778" y="4922521"/>
            <a:ext cx="7705236" cy="1736796"/>
          </a:xfrm>
        </p:spPr>
        <p:txBody>
          <a:bodyPr anchor="ctr">
            <a:normAutofit/>
          </a:bodyPr>
          <a:lstStyle>
            <a:lvl1pPr marL="0" indent="0" algn="ctr">
              <a:buNone/>
              <a:defRPr sz="2267">
                <a:solidFill>
                  <a:schemeClr val="tx1"/>
                </a:solidFill>
              </a:defRPr>
            </a:lvl1pPr>
            <a:lvl2pPr marL="518145" indent="0">
              <a:buNone/>
              <a:defRPr sz="2040">
                <a:solidFill>
                  <a:schemeClr val="tx1">
                    <a:tint val="75000"/>
                  </a:schemeClr>
                </a:solidFill>
              </a:defRPr>
            </a:lvl2pPr>
            <a:lvl3pPr marL="1036290" indent="0">
              <a:buNone/>
              <a:defRPr sz="1813">
                <a:solidFill>
                  <a:schemeClr val="tx1">
                    <a:tint val="75000"/>
                  </a:schemeClr>
                </a:solidFill>
              </a:defRPr>
            </a:lvl3pPr>
            <a:lvl4pPr marL="1554434" indent="0">
              <a:buNone/>
              <a:defRPr sz="1587">
                <a:solidFill>
                  <a:schemeClr val="tx1">
                    <a:tint val="75000"/>
                  </a:schemeClr>
                </a:solidFill>
              </a:defRPr>
            </a:lvl4pPr>
            <a:lvl5pPr marL="2072579" indent="0">
              <a:buNone/>
              <a:defRPr sz="1587">
                <a:solidFill>
                  <a:schemeClr val="tx1">
                    <a:tint val="75000"/>
                  </a:schemeClr>
                </a:solidFill>
              </a:defRPr>
            </a:lvl5pPr>
            <a:lvl6pPr marL="2590724" indent="0">
              <a:buNone/>
              <a:defRPr sz="1587">
                <a:solidFill>
                  <a:schemeClr val="tx1">
                    <a:tint val="75000"/>
                  </a:schemeClr>
                </a:solidFill>
              </a:defRPr>
            </a:lvl6pPr>
            <a:lvl7pPr marL="3108869" indent="0">
              <a:buNone/>
              <a:defRPr sz="1587">
                <a:solidFill>
                  <a:schemeClr val="tx1">
                    <a:tint val="75000"/>
                  </a:schemeClr>
                </a:solidFill>
              </a:defRPr>
            </a:lvl7pPr>
            <a:lvl8pPr marL="3627013" indent="0">
              <a:buNone/>
              <a:defRPr sz="1587">
                <a:solidFill>
                  <a:schemeClr val="tx1">
                    <a:tint val="75000"/>
                  </a:schemeClr>
                </a:solidFill>
              </a:defRPr>
            </a:lvl8pPr>
            <a:lvl9pPr marL="4145158" indent="0">
              <a:buNone/>
              <a:defRPr sz="158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018850"/>
            <a:fld id="{BA791396-CA7F-44F1-9ABF-F036B54C344A}" type="datetime5">
              <a:rPr lang="en-US" smtClean="0">
                <a:solidFill>
                  <a:prstClr val="black">
                    <a:tint val="75000"/>
                  </a:prstClr>
                </a:solidFill>
              </a:rPr>
              <a:pPr defTabSz="1018850"/>
              <a:t>16-Jan-20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01885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018850"/>
            <a:fld id="{108C929C-3569-4985-AFD0-389906FF19CE}" type="slidenum">
              <a:rPr lang="en-US" smtClean="0">
                <a:solidFill>
                  <a:prstClr val="black">
                    <a:tint val="75000"/>
                  </a:prstClr>
                </a:solidFill>
              </a:rPr>
              <a:pPr defTabSz="1018850"/>
              <a:t>‹#›</a:t>
            </a:fld>
            <a:endParaRPr lang="en-US" dirty="0">
              <a:solidFill>
                <a:prstClr val="black">
                  <a:tint val="75000"/>
                </a:prstClr>
              </a:solidFill>
            </a:endParaRPr>
          </a:p>
        </p:txBody>
      </p:sp>
      <p:sp>
        <p:nvSpPr>
          <p:cNvPr id="14" name="TextBox 13"/>
          <p:cNvSpPr txBox="1"/>
          <p:nvPr/>
        </p:nvSpPr>
        <p:spPr>
          <a:xfrm>
            <a:off x="963299" y="1026077"/>
            <a:ext cx="518295" cy="662746"/>
          </a:xfrm>
          <a:prstGeom prst="rect">
            <a:avLst/>
          </a:prstGeom>
        </p:spPr>
        <p:txBody>
          <a:bodyPr vert="horz" lIns="103632" tIns="51816" rIns="103632" bIns="51816" rtlCol="0" anchor="ctr">
            <a:noAutofit/>
          </a:bodyPr>
          <a:lstStyle/>
          <a:p>
            <a:pPr lvl="0"/>
            <a:r>
              <a:rPr lang="en-US" sz="8160" dirty="0">
                <a:solidFill>
                  <a:schemeClr val="tx1"/>
                </a:solidFill>
                <a:effectLst/>
              </a:rPr>
              <a:t>“</a:t>
            </a:r>
          </a:p>
        </p:txBody>
      </p:sp>
      <p:sp>
        <p:nvSpPr>
          <p:cNvPr id="15" name="TextBox 14"/>
          <p:cNvSpPr txBox="1"/>
          <p:nvPr/>
        </p:nvSpPr>
        <p:spPr>
          <a:xfrm>
            <a:off x="8651304" y="3204919"/>
            <a:ext cx="518295" cy="662746"/>
          </a:xfrm>
          <a:prstGeom prst="rect">
            <a:avLst/>
          </a:prstGeom>
        </p:spPr>
        <p:txBody>
          <a:bodyPr vert="horz" lIns="103632" tIns="51816" rIns="103632" bIns="51816" rtlCol="0" anchor="ctr">
            <a:noAutofit/>
          </a:bodyPr>
          <a:lstStyle/>
          <a:p>
            <a:pPr lvl="0" algn="r"/>
            <a:r>
              <a:rPr lang="en-US" sz="8160" dirty="0">
                <a:solidFill>
                  <a:schemeClr val="tx1"/>
                </a:solidFill>
                <a:effectLst/>
              </a:rPr>
              <a:t>”</a:t>
            </a:r>
          </a:p>
        </p:txBody>
      </p:sp>
      <p:cxnSp>
        <p:nvCxnSpPr>
          <p:cNvPr id="19" name="Straight Connector 18"/>
          <p:cNvCxnSpPr/>
          <p:nvPr/>
        </p:nvCxnSpPr>
        <p:spPr>
          <a:xfrm>
            <a:off x="1448928" y="4692226"/>
            <a:ext cx="747493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957717"/>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333785" y="3749725"/>
            <a:ext cx="7705225" cy="1664640"/>
          </a:xfrm>
        </p:spPr>
        <p:txBody>
          <a:bodyPr anchor="b">
            <a:normAutofit/>
          </a:bodyPr>
          <a:lstStyle>
            <a:lvl1pPr algn="l">
              <a:defRPr sz="3627" b="0" cap="none"/>
            </a:lvl1pPr>
          </a:lstStyle>
          <a:p>
            <a:r>
              <a:rPr lang="en-US"/>
              <a:t>Click to edit Master title style</a:t>
            </a:r>
            <a:endParaRPr lang="en-US" dirty="0"/>
          </a:p>
        </p:txBody>
      </p:sp>
      <p:sp>
        <p:nvSpPr>
          <p:cNvPr id="3" name="Text Placeholder 2"/>
          <p:cNvSpPr>
            <a:spLocks noGrp="1"/>
          </p:cNvSpPr>
          <p:nvPr>
            <p:ph type="body" idx="1"/>
          </p:nvPr>
        </p:nvSpPr>
        <p:spPr>
          <a:xfrm>
            <a:off x="1333784" y="5414365"/>
            <a:ext cx="7705227" cy="975120"/>
          </a:xfrm>
        </p:spPr>
        <p:txBody>
          <a:bodyPr anchor="t">
            <a:normAutofit/>
          </a:bodyPr>
          <a:lstStyle>
            <a:lvl1pPr marL="0" indent="0" algn="l">
              <a:buNone/>
              <a:defRPr sz="2040">
                <a:solidFill>
                  <a:schemeClr val="tx1"/>
                </a:solidFill>
              </a:defRPr>
            </a:lvl1pPr>
            <a:lvl2pPr marL="518145" indent="0">
              <a:buNone/>
              <a:defRPr sz="2040">
                <a:solidFill>
                  <a:schemeClr val="tx1">
                    <a:tint val="75000"/>
                  </a:schemeClr>
                </a:solidFill>
              </a:defRPr>
            </a:lvl2pPr>
            <a:lvl3pPr marL="1036290" indent="0">
              <a:buNone/>
              <a:defRPr sz="1813">
                <a:solidFill>
                  <a:schemeClr val="tx1">
                    <a:tint val="75000"/>
                  </a:schemeClr>
                </a:solidFill>
              </a:defRPr>
            </a:lvl3pPr>
            <a:lvl4pPr marL="1554434" indent="0">
              <a:buNone/>
              <a:defRPr sz="1587">
                <a:solidFill>
                  <a:schemeClr val="tx1">
                    <a:tint val="75000"/>
                  </a:schemeClr>
                </a:solidFill>
              </a:defRPr>
            </a:lvl4pPr>
            <a:lvl5pPr marL="2072579" indent="0">
              <a:buNone/>
              <a:defRPr sz="1587">
                <a:solidFill>
                  <a:schemeClr val="tx1">
                    <a:tint val="75000"/>
                  </a:schemeClr>
                </a:solidFill>
              </a:defRPr>
            </a:lvl5pPr>
            <a:lvl6pPr marL="2590724" indent="0">
              <a:buNone/>
              <a:defRPr sz="1587">
                <a:solidFill>
                  <a:schemeClr val="tx1">
                    <a:tint val="75000"/>
                  </a:schemeClr>
                </a:solidFill>
              </a:defRPr>
            </a:lvl6pPr>
            <a:lvl7pPr marL="3108869" indent="0">
              <a:buNone/>
              <a:defRPr sz="1587">
                <a:solidFill>
                  <a:schemeClr val="tx1">
                    <a:tint val="75000"/>
                  </a:schemeClr>
                </a:solidFill>
              </a:defRPr>
            </a:lvl7pPr>
            <a:lvl8pPr marL="3627013" indent="0">
              <a:buNone/>
              <a:defRPr sz="1587">
                <a:solidFill>
                  <a:schemeClr val="tx1">
                    <a:tint val="75000"/>
                  </a:schemeClr>
                </a:solidFill>
              </a:defRPr>
            </a:lvl8pPr>
            <a:lvl9pPr marL="4145158" indent="0">
              <a:buNone/>
              <a:defRPr sz="158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018850"/>
            <a:fld id="{BA791396-CA7F-44F1-9ABF-F036B54C344A}" type="datetime5">
              <a:rPr lang="en-US" smtClean="0">
                <a:solidFill>
                  <a:prstClr val="black">
                    <a:tint val="75000"/>
                  </a:prstClr>
                </a:solidFill>
              </a:rPr>
              <a:pPr defTabSz="1018850"/>
              <a:t>16-Jan-20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01885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018850"/>
            <a:fld id="{108C929C-3569-4985-AFD0-389906FF19CE}" type="slidenum">
              <a:rPr lang="en-US" smtClean="0">
                <a:solidFill>
                  <a:prstClr val="black">
                    <a:tint val="75000"/>
                  </a:prstClr>
                </a:solidFill>
              </a:rPr>
              <a:pPr defTabSz="1018850"/>
              <a:t>‹#›</a:t>
            </a:fld>
            <a:endParaRPr lang="en-US" dirty="0">
              <a:solidFill>
                <a:prstClr val="black">
                  <a:tint val="75000"/>
                </a:prstClr>
              </a:solidFill>
            </a:endParaRPr>
          </a:p>
        </p:txBody>
      </p:sp>
    </p:spTree>
    <p:extLst>
      <p:ext uri="{BB962C8B-B14F-4D97-AF65-F5344CB8AC3E}">
        <p14:creationId xmlns:p14="http://schemas.microsoft.com/office/powerpoint/2010/main" val="2016926830"/>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97338" y="1113083"/>
            <a:ext cx="7168524" cy="2542824"/>
          </a:xfrm>
        </p:spPr>
        <p:txBody>
          <a:bodyPr anchor="ctr">
            <a:normAutofit/>
          </a:bodyPr>
          <a:lstStyle>
            <a:lvl1pPr algn="ctr">
              <a:defRPr sz="3627"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333784" y="4124554"/>
            <a:ext cx="7705227" cy="1005230"/>
          </a:xfrm>
        </p:spPr>
        <p:txBody>
          <a:bodyPr anchor="b">
            <a:normAutofit/>
          </a:bodyPr>
          <a:lstStyle>
            <a:lvl1pPr marL="0" indent="0" algn="l">
              <a:spcBef>
                <a:spcPts val="0"/>
              </a:spcBef>
              <a:buNone/>
              <a:defRPr sz="2267">
                <a:solidFill>
                  <a:schemeClr val="tx1"/>
                </a:solidFill>
              </a:defRPr>
            </a:lvl1pPr>
            <a:lvl2pPr marL="518145" indent="0">
              <a:buNone/>
              <a:defRPr sz="2040">
                <a:solidFill>
                  <a:schemeClr val="tx1">
                    <a:tint val="75000"/>
                  </a:schemeClr>
                </a:solidFill>
              </a:defRPr>
            </a:lvl2pPr>
            <a:lvl3pPr marL="1036290" indent="0">
              <a:buNone/>
              <a:defRPr sz="1813">
                <a:solidFill>
                  <a:schemeClr val="tx1">
                    <a:tint val="75000"/>
                  </a:schemeClr>
                </a:solidFill>
              </a:defRPr>
            </a:lvl3pPr>
            <a:lvl4pPr marL="1554434" indent="0">
              <a:buNone/>
              <a:defRPr sz="1587">
                <a:solidFill>
                  <a:schemeClr val="tx1">
                    <a:tint val="75000"/>
                  </a:schemeClr>
                </a:solidFill>
              </a:defRPr>
            </a:lvl4pPr>
            <a:lvl5pPr marL="2072579" indent="0">
              <a:buNone/>
              <a:defRPr sz="1587">
                <a:solidFill>
                  <a:schemeClr val="tx1">
                    <a:tint val="75000"/>
                  </a:schemeClr>
                </a:solidFill>
              </a:defRPr>
            </a:lvl5pPr>
            <a:lvl6pPr marL="2590724" indent="0">
              <a:buNone/>
              <a:defRPr sz="1587">
                <a:solidFill>
                  <a:schemeClr val="tx1">
                    <a:tint val="75000"/>
                  </a:schemeClr>
                </a:solidFill>
              </a:defRPr>
            </a:lvl6pPr>
            <a:lvl7pPr marL="3108869" indent="0">
              <a:buNone/>
              <a:defRPr sz="1587">
                <a:solidFill>
                  <a:schemeClr val="tx1">
                    <a:tint val="75000"/>
                  </a:schemeClr>
                </a:solidFill>
              </a:defRPr>
            </a:lvl7pPr>
            <a:lvl8pPr marL="3627013" indent="0">
              <a:buNone/>
              <a:defRPr sz="1587">
                <a:solidFill>
                  <a:schemeClr val="tx1">
                    <a:tint val="75000"/>
                  </a:schemeClr>
                </a:solidFill>
              </a:defRPr>
            </a:lvl8pPr>
            <a:lvl9pPr marL="4145158" indent="0">
              <a:buNone/>
              <a:defRPr sz="1587">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333780" y="5133623"/>
            <a:ext cx="7705234" cy="1525693"/>
          </a:xfrm>
        </p:spPr>
        <p:txBody>
          <a:bodyPr anchor="t">
            <a:normAutofit/>
          </a:bodyPr>
          <a:lstStyle>
            <a:lvl1pPr marL="0" indent="0" algn="l">
              <a:buNone/>
              <a:defRPr sz="1813">
                <a:solidFill>
                  <a:schemeClr val="tx1"/>
                </a:solidFill>
              </a:defRPr>
            </a:lvl1pPr>
            <a:lvl2pPr marL="518145" indent="0">
              <a:buNone/>
              <a:defRPr sz="1813">
                <a:solidFill>
                  <a:schemeClr val="tx1">
                    <a:tint val="75000"/>
                  </a:schemeClr>
                </a:solidFill>
              </a:defRPr>
            </a:lvl2pPr>
            <a:lvl3pPr marL="1036290" indent="0">
              <a:buNone/>
              <a:defRPr sz="1813">
                <a:solidFill>
                  <a:schemeClr val="tx1">
                    <a:tint val="75000"/>
                  </a:schemeClr>
                </a:solidFill>
              </a:defRPr>
            </a:lvl3pPr>
            <a:lvl4pPr marL="1554434" indent="0">
              <a:buNone/>
              <a:defRPr sz="1587">
                <a:solidFill>
                  <a:schemeClr val="tx1">
                    <a:tint val="75000"/>
                  </a:schemeClr>
                </a:solidFill>
              </a:defRPr>
            </a:lvl4pPr>
            <a:lvl5pPr marL="2072579" indent="0">
              <a:buNone/>
              <a:defRPr sz="1587">
                <a:solidFill>
                  <a:schemeClr val="tx1">
                    <a:tint val="75000"/>
                  </a:schemeClr>
                </a:solidFill>
              </a:defRPr>
            </a:lvl5pPr>
            <a:lvl6pPr marL="2590724" indent="0">
              <a:buNone/>
              <a:defRPr sz="1587">
                <a:solidFill>
                  <a:schemeClr val="tx1">
                    <a:tint val="75000"/>
                  </a:schemeClr>
                </a:solidFill>
              </a:defRPr>
            </a:lvl6pPr>
            <a:lvl7pPr marL="3108869" indent="0">
              <a:buNone/>
              <a:defRPr sz="1587">
                <a:solidFill>
                  <a:schemeClr val="tx1">
                    <a:tint val="75000"/>
                  </a:schemeClr>
                </a:solidFill>
              </a:defRPr>
            </a:lvl7pPr>
            <a:lvl8pPr marL="3627013" indent="0">
              <a:buNone/>
              <a:defRPr sz="1587">
                <a:solidFill>
                  <a:schemeClr val="tx1">
                    <a:tint val="75000"/>
                  </a:schemeClr>
                </a:solidFill>
              </a:defRPr>
            </a:lvl8pPr>
            <a:lvl9pPr marL="4145158" indent="0">
              <a:buNone/>
              <a:defRPr sz="158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018850"/>
            <a:fld id="{BA791396-CA7F-44F1-9ABF-F036B54C344A}" type="datetime5">
              <a:rPr lang="en-US" smtClean="0">
                <a:solidFill>
                  <a:prstClr val="black">
                    <a:tint val="75000"/>
                  </a:prstClr>
                </a:solidFill>
              </a:rPr>
              <a:pPr defTabSz="1018850"/>
              <a:t>16-Jan-20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01885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018850"/>
            <a:fld id="{108C929C-3569-4985-AFD0-389906FF19CE}" type="slidenum">
              <a:rPr lang="en-US" smtClean="0">
                <a:solidFill>
                  <a:prstClr val="black">
                    <a:tint val="75000"/>
                  </a:prstClr>
                </a:solidFill>
              </a:rPr>
              <a:pPr defTabSz="1018850"/>
              <a:t>‹#›</a:t>
            </a:fld>
            <a:endParaRPr lang="en-US" dirty="0">
              <a:solidFill>
                <a:prstClr val="black">
                  <a:tint val="75000"/>
                </a:prstClr>
              </a:solidFill>
            </a:endParaRPr>
          </a:p>
        </p:txBody>
      </p:sp>
      <p:sp>
        <p:nvSpPr>
          <p:cNvPr id="12" name="TextBox 11"/>
          <p:cNvSpPr txBox="1"/>
          <p:nvPr/>
        </p:nvSpPr>
        <p:spPr>
          <a:xfrm>
            <a:off x="995135" y="1016481"/>
            <a:ext cx="518295" cy="662746"/>
          </a:xfrm>
          <a:prstGeom prst="rect">
            <a:avLst/>
          </a:prstGeom>
        </p:spPr>
        <p:txBody>
          <a:bodyPr vert="horz" lIns="103632" tIns="51816" rIns="103632" bIns="51816" rtlCol="0" anchor="ctr">
            <a:noAutofit/>
          </a:bodyPr>
          <a:lstStyle/>
          <a:p>
            <a:pPr lvl="0"/>
            <a:r>
              <a:rPr lang="en-US" sz="9066" dirty="0">
                <a:solidFill>
                  <a:schemeClr val="tx1"/>
                </a:solidFill>
                <a:effectLst/>
              </a:rPr>
              <a:t>“</a:t>
            </a:r>
          </a:p>
        </p:txBody>
      </p:sp>
      <p:sp>
        <p:nvSpPr>
          <p:cNvPr id="13" name="TextBox 12"/>
          <p:cNvSpPr txBox="1"/>
          <p:nvPr/>
        </p:nvSpPr>
        <p:spPr>
          <a:xfrm>
            <a:off x="8669769" y="2955425"/>
            <a:ext cx="518295" cy="662746"/>
          </a:xfrm>
          <a:prstGeom prst="rect">
            <a:avLst/>
          </a:prstGeom>
        </p:spPr>
        <p:txBody>
          <a:bodyPr vert="horz" lIns="103632" tIns="51816" rIns="103632" bIns="51816" rtlCol="0" anchor="ctr">
            <a:noAutofit/>
          </a:bodyPr>
          <a:lstStyle/>
          <a:p>
            <a:pPr lvl="0" algn="r"/>
            <a:r>
              <a:rPr lang="en-US" sz="9066" dirty="0">
                <a:solidFill>
                  <a:schemeClr val="tx1"/>
                </a:solidFill>
                <a:effectLst/>
              </a:rPr>
              <a:t>”</a:t>
            </a:r>
          </a:p>
        </p:txBody>
      </p:sp>
      <p:cxnSp>
        <p:nvCxnSpPr>
          <p:cNvPr id="26" name="Straight Connector 25"/>
          <p:cNvCxnSpPr/>
          <p:nvPr/>
        </p:nvCxnSpPr>
        <p:spPr>
          <a:xfrm>
            <a:off x="1448928" y="3886200"/>
            <a:ext cx="747493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9294322"/>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333780" y="1113082"/>
            <a:ext cx="7705232" cy="2600396"/>
          </a:xfrm>
        </p:spPr>
        <p:txBody>
          <a:bodyPr vert="horz" lIns="91440" tIns="45720" rIns="91440" bIns="45720" rtlCol="0" anchor="ctr">
            <a:normAutofit/>
          </a:bodyPr>
          <a:lstStyle>
            <a:lvl1pPr>
              <a:defRPr lang="en-US" sz="3627" b="0" dirty="0"/>
            </a:lvl1pPr>
          </a:lstStyle>
          <a:p>
            <a:pPr marL="0" lvl="0"/>
            <a:r>
              <a:rPr lang="en-US"/>
              <a:t>Click to edit Master title style</a:t>
            </a:r>
            <a:endParaRPr lang="en-US" dirty="0"/>
          </a:p>
        </p:txBody>
      </p:sp>
      <p:sp>
        <p:nvSpPr>
          <p:cNvPr id="17" name="Text Placeholder 2"/>
          <p:cNvSpPr>
            <a:spLocks noGrp="1"/>
          </p:cNvSpPr>
          <p:nvPr>
            <p:ph type="body" idx="13"/>
          </p:nvPr>
        </p:nvSpPr>
        <p:spPr>
          <a:xfrm>
            <a:off x="1333784" y="4041648"/>
            <a:ext cx="7705227" cy="1025957"/>
          </a:xfrm>
        </p:spPr>
        <p:txBody>
          <a:bodyPr anchor="b">
            <a:normAutofit/>
          </a:bodyPr>
          <a:lstStyle>
            <a:lvl1pPr marL="0" indent="0" algn="l">
              <a:spcBef>
                <a:spcPts val="0"/>
              </a:spcBef>
              <a:buNone/>
              <a:defRPr sz="2267">
                <a:solidFill>
                  <a:schemeClr val="tx1"/>
                </a:solidFill>
              </a:defRPr>
            </a:lvl1pPr>
            <a:lvl2pPr marL="518145" indent="0">
              <a:buNone/>
              <a:defRPr sz="2040">
                <a:solidFill>
                  <a:schemeClr val="tx1">
                    <a:tint val="75000"/>
                  </a:schemeClr>
                </a:solidFill>
              </a:defRPr>
            </a:lvl2pPr>
            <a:lvl3pPr marL="1036290" indent="0">
              <a:buNone/>
              <a:defRPr sz="1813">
                <a:solidFill>
                  <a:schemeClr val="tx1">
                    <a:tint val="75000"/>
                  </a:schemeClr>
                </a:solidFill>
              </a:defRPr>
            </a:lvl3pPr>
            <a:lvl4pPr marL="1554434" indent="0">
              <a:buNone/>
              <a:defRPr sz="1587">
                <a:solidFill>
                  <a:schemeClr val="tx1">
                    <a:tint val="75000"/>
                  </a:schemeClr>
                </a:solidFill>
              </a:defRPr>
            </a:lvl4pPr>
            <a:lvl5pPr marL="2072579" indent="0">
              <a:buNone/>
              <a:defRPr sz="1587">
                <a:solidFill>
                  <a:schemeClr val="tx1">
                    <a:tint val="75000"/>
                  </a:schemeClr>
                </a:solidFill>
              </a:defRPr>
            </a:lvl5pPr>
            <a:lvl6pPr marL="2590724" indent="0">
              <a:buNone/>
              <a:defRPr sz="1587">
                <a:solidFill>
                  <a:schemeClr val="tx1">
                    <a:tint val="75000"/>
                  </a:schemeClr>
                </a:solidFill>
              </a:defRPr>
            </a:lvl6pPr>
            <a:lvl7pPr marL="3108869" indent="0">
              <a:buNone/>
              <a:defRPr sz="1587">
                <a:solidFill>
                  <a:schemeClr val="tx1">
                    <a:tint val="75000"/>
                  </a:schemeClr>
                </a:solidFill>
              </a:defRPr>
            </a:lvl7pPr>
            <a:lvl8pPr marL="3627013" indent="0">
              <a:buNone/>
              <a:defRPr sz="1587">
                <a:solidFill>
                  <a:schemeClr val="tx1">
                    <a:tint val="75000"/>
                  </a:schemeClr>
                </a:solidFill>
              </a:defRPr>
            </a:lvl8pPr>
            <a:lvl9pPr marL="4145158" indent="0">
              <a:buNone/>
              <a:defRPr sz="1587">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333781" y="5066454"/>
            <a:ext cx="7705232" cy="1592863"/>
          </a:xfrm>
        </p:spPr>
        <p:txBody>
          <a:bodyPr anchor="t">
            <a:normAutofit/>
          </a:bodyPr>
          <a:lstStyle>
            <a:lvl1pPr marL="0" indent="0" algn="l">
              <a:buNone/>
              <a:defRPr sz="1813">
                <a:solidFill>
                  <a:schemeClr val="tx1"/>
                </a:solidFill>
              </a:defRPr>
            </a:lvl1pPr>
            <a:lvl2pPr marL="518145" indent="0">
              <a:buNone/>
              <a:defRPr sz="1813">
                <a:solidFill>
                  <a:schemeClr val="tx1">
                    <a:tint val="75000"/>
                  </a:schemeClr>
                </a:solidFill>
              </a:defRPr>
            </a:lvl2pPr>
            <a:lvl3pPr marL="1036290" indent="0">
              <a:buNone/>
              <a:defRPr sz="1813">
                <a:solidFill>
                  <a:schemeClr val="tx1">
                    <a:tint val="75000"/>
                  </a:schemeClr>
                </a:solidFill>
              </a:defRPr>
            </a:lvl3pPr>
            <a:lvl4pPr marL="1554434" indent="0">
              <a:buNone/>
              <a:defRPr sz="1587">
                <a:solidFill>
                  <a:schemeClr val="tx1">
                    <a:tint val="75000"/>
                  </a:schemeClr>
                </a:solidFill>
              </a:defRPr>
            </a:lvl4pPr>
            <a:lvl5pPr marL="2072579" indent="0">
              <a:buNone/>
              <a:defRPr sz="1587">
                <a:solidFill>
                  <a:schemeClr val="tx1">
                    <a:tint val="75000"/>
                  </a:schemeClr>
                </a:solidFill>
              </a:defRPr>
            </a:lvl5pPr>
            <a:lvl6pPr marL="2590724" indent="0">
              <a:buNone/>
              <a:defRPr sz="1587">
                <a:solidFill>
                  <a:schemeClr val="tx1">
                    <a:tint val="75000"/>
                  </a:schemeClr>
                </a:solidFill>
              </a:defRPr>
            </a:lvl6pPr>
            <a:lvl7pPr marL="3108869" indent="0">
              <a:buNone/>
              <a:defRPr sz="1587">
                <a:solidFill>
                  <a:schemeClr val="tx1">
                    <a:tint val="75000"/>
                  </a:schemeClr>
                </a:solidFill>
              </a:defRPr>
            </a:lvl7pPr>
            <a:lvl8pPr marL="3627013" indent="0">
              <a:buNone/>
              <a:defRPr sz="1587">
                <a:solidFill>
                  <a:schemeClr val="tx1">
                    <a:tint val="75000"/>
                  </a:schemeClr>
                </a:solidFill>
              </a:defRPr>
            </a:lvl8pPr>
            <a:lvl9pPr marL="4145158" indent="0">
              <a:buNone/>
              <a:defRPr sz="158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018850"/>
            <a:fld id="{BA791396-CA7F-44F1-9ABF-F036B54C344A}" type="datetime5">
              <a:rPr lang="en-US" smtClean="0">
                <a:solidFill>
                  <a:prstClr val="black">
                    <a:tint val="75000"/>
                  </a:prstClr>
                </a:solidFill>
              </a:rPr>
              <a:pPr defTabSz="1018850"/>
              <a:t>16-Jan-20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01885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018850"/>
            <a:fld id="{108C929C-3569-4985-AFD0-389906FF19CE}" type="slidenum">
              <a:rPr lang="en-US" smtClean="0">
                <a:solidFill>
                  <a:prstClr val="black">
                    <a:tint val="75000"/>
                  </a:prstClr>
                </a:solidFill>
              </a:rPr>
              <a:pPr defTabSz="1018850"/>
              <a:t>‹#›</a:t>
            </a:fld>
            <a:endParaRPr lang="en-US" dirty="0">
              <a:solidFill>
                <a:prstClr val="black">
                  <a:tint val="75000"/>
                </a:prstClr>
              </a:solidFill>
            </a:endParaRPr>
          </a:p>
        </p:txBody>
      </p:sp>
      <p:cxnSp>
        <p:nvCxnSpPr>
          <p:cNvPr id="15" name="Straight Connector 14"/>
          <p:cNvCxnSpPr/>
          <p:nvPr/>
        </p:nvCxnSpPr>
        <p:spPr>
          <a:xfrm>
            <a:off x="1448932" y="3886200"/>
            <a:ext cx="748727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7521369"/>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33780" y="2822154"/>
            <a:ext cx="7705234" cy="383716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E5AD89-F3A6-44C1-98AD-B31C9587FF70}" type="datetime5">
              <a:rPr lang="en-US" smtClean="0">
                <a:solidFill>
                  <a:prstClr val="black">
                    <a:tint val="75000"/>
                  </a:prstClr>
                </a:solidFill>
              </a:rPr>
              <a:pPr/>
              <a:t>16-Jan-20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8C929C-3569-4985-AFD0-389906FF19CE}" type="slidenum">
              <a:rPr lang="en-US" smtClean="0">
                <a:solidFill>
                  <a:prstClr val="black">
                    <a:tint val="75000"/>
                  </a:prstClr>
                </a:solidFill>
              </a:rPr>
              <a:pPr/>
              <a:t>‹#›</a:t>
            </a:fld>
            <a:endParaRPr lang="en-US">
              <a:solidFill>
                <a:prstClr val="black">
                  <a:tint val="75000"/>
                </a:prstClr>
              </a:solidFill>
            </a:endParaRPr>
          </a:p>
        </p:txBody>
      </p:sp>
      <p:cxnSp>
        <p:nvCxnSpPr>
          <p:cNvPr id="14" name="Straight Connector 13"/>
          <p:cNvCxnSpPr/>
          <p:nvPr/>
        </p:nvCxnSpPr>
        <p:spPr>
          <a:xfrm>
            <a:off x="1448928" y="2668626"/>
            <a:ext cx="748728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621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360170" y="2704977"/>
            <a:ext cx="7642860" cy="1865376"/>
          </a:xfrm>
          <a:solidFill>
            <a:srgbClr val="FFFFFF"/>
          </a:solidFill>
          <a:ln w="38100">
            <a:solidFill>
              <a:srgbClr val="404040"/>
            </a:solidFill>
          </a:ln>
        </p:spPr>
        <p:txBody>
          <a:bodyPr lIns="274320" rIns="274320" anchor="ctr" anchorCtr="1">
            <a:normAutofit/>
          </a:bodyPr>
          <a:lstStyle>
            <a:lvl1pPr>
              <a:defRPr sz="323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290917" y="4932793"/>
            <a:ext cx="5781371" cy="1433760"/>
          </a:xfrm>
        </p:spPr>
        <p:txBody>
          <a:bodyPr anchor="t" anchorCtr="1">
            <a:normAutofit/>
          </a:bodyPr>
          <a:lstStyle>
            <a:lvl1pPr marL="0" indent="0">
              <a:buNone/>
              <a:defRPr sz="1700">
                <a:solidFill>
                  <a:schemeClr val="tx1"/>
                </a:solidFill>
              </a:defRPr>
            </a:lvl1pPr>
            <a:lvl2pPr marL="388610" indent="0">
              <a:buNone/>
              <a:defRPr sz="1700">
                <a:solidFill>
                  <a:schemeClr val="tx1">
                    <a:tint val="75000"/>
                  </a:schemeClr>
                </a:solidFill>
              </a:defRPr>
            </a:lvl2pPr>
            <a:lvl3pPr marL="777219" indent="0">
              <a:buNone/>
              <a:defRPr sz="1530">
                <a:solidFill>
                  <a:schemeClr val="tx1">
                    <a:tint val="75000"/>
                  </a:schemeClr>
                </a:solidFill>
              </a:defRPr>
            </a:lvl3pPr>
            <a:lvl4pPr marL="1165829" indent="0">
              <a:buNone/>
              <a:defRPr sz="1360">
                <a:solidFill>
                  <a:schemeClr val="tx1">
                    <a:tint val="75000"/>
                  </a:schemeClr>
                </a:solidFill>
              </a:defRPr>
            </a:lvl4pPr>
            <a:lvl5pPr marL="1554438" indent="0">
              <a:buNone/>
              <a:defRPr sz="1360">
                <a:solidFill>
                  <a:schemeClr val="tx1">
                    <a:tint val="75000"/>
                  </a:schemeClr>
                </a:solidFill>
              </a:defRPr>
            </a:lvl5pPr>
            <a:lvl6pPr marL="1943048" indent="0">
              <a:buNone/>
              <a:defRPr sz="1360">
                <a:solidFill>
                  <a:schemeClr val="tx1">
                    <a:tint val="75000"/>
                  </a:schemeClr>
                </a:solidFill>
              </a:defRPr>
            </a:lvl6pPr>
            <a:lvl7pPr marL="2331656" indent="0">
              <a:buNone/>
              <a:defRPr sz="1360">
                <a:solidFill>
                  <a:schemeClr val="tx1">
                    <a:tint val="75000"/>
                  </a:schemeClr>
                </a:solidFill>
              </a:defRPr>
            </a:lvl7pPr>
            <a:lvl8pPr marL="2720266" indent="0">
              <a:buNone/>
              <a:defRPr sz="1360">
                <a:solidFill>
                  <a:schemeClr val="tx1">
                    <a:tint val="75000"/>
                  </a:schemeClr>
                </a:solidFill>
              </a:defRPr>
            </a:lvl8pPr>
            <a:lvl9pPr marL="3108875" indent="0">
              <a:buNone/>
              <a:defRPr sz="136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6C96C0C5-FE05-4583-B344-3C7A4B1C22A9}" type="datetime5">
              <a:rPr lang="en-US" smtClean="0">
                <a:solidFill>
                  <a:prstClr val="black">
                    <a:tint val="75000"/>
                  </a:prstClr>
                </a:solidFill>
              </a:rPr>
              <a:pPr/>
              <a:t>16-Jan-20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08C929C-3569-4985-AFD0-389906FF19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75012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4223" y="1027790"/>
            <a:ext cx="1834787" cy="563152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33783" y="1027790"/>
            <a:ext cx="5570910" cy="563152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AD6F68-0971-461A-BF5E-1E0C7D8122D3}" type="datetime5">
              <a:rPr lang="en-US" smtClean="0">
                <a:solidFill>
                  <a:prstClr val="black">
                    <a:tint val="75000"/>
                  </a:prstClr>
                </a:solidFill>
              </a:rPr>
              <a:pPr/>
              <a:t>16-Jan-20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8C929C-3569-4985-AFD0-389906FF19CE}" type="slidenum">
              <a:rPr lang="en-US" smtClean="0">
                <a:solidFill>
                  <a:prstClr val="black">
                    <a:tint val="75000"/>
                  </a:prstClr>
                </a:solidFill>
              </a:rPr>
              <a:pPr/>
              <a:t>‹#›</a:t>
            </a:fld>
            <a:endParaRPr lang="en-US">
              <a:solidFill>
                <a:prstClr val="black">
                  <a:tint val="75000"/>
                </a:prstClr>
              </a:solidFill>
            </a:endParaRPr>
          </a:p>
        </p:txBody>
      </p:sp>
      <p:cxnSp>
        <p:nvCxnSpPr>
          <p:cNvPr id="14" name="Straight Connector 13"/>
          <p:cNvCxnSpPr/>
          <p:nvPr/>
        </p:nvCxnSpPr>
        <p:spPr>
          <a:xfrm>
            <a:off x="7078247" y="1027790"/>
            <a:ext cx="0" cy="5631525"/>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349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44626" y="2989783"/>
            <a:ext cx="3631005" cy="3515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87570" y="2989783"/>
            <a:ext cx="3629711" cy="3515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36FF6BA7-C130-49E0-B1CC-162288862994}" type="datetime5">
              <a:rPr lang="en-US" smtClean="0">
                <a:solidFill>
                  <a:prstClr val="black">
                    <a:tint val="75000"/>
                  </a:prstClr>
                </a:solidFill>
              </a:rPr>
              <a:pPr/>
              <a:t>16-Jan-20</a:t>
            </a:fld>
            <a:endParaRPr lang="en-US">
              <a:solidFill>
                <a:prstClr val="black">
                  <a:tint val="75000"/>
                </a:prstClr>
              </a:solidFill>
            </a:endParaRPr>
          </a:p>
        </p:txBody>
      </p:sp>
      <p:sp>
        <p:nvSpPr>
          <p:cNvPr id="9" name="Footer Placeholder 8"/>
          <p:cNvSpPr>
            <a:spLocks noGrp="1"/>
          </p:cNvSpPr>
          <p:nvPr>
            <p:ph type="ftr" sz="quarter" idx="11"/>
          </p:nvPr>
        </p:nvSpPr>
        <p:spPr/>
        <p:txBody>
          <a:bodyPr/>
          <a:lstStyle/>
          <a:p>
            <a:endParaRPr lang="en-US">
              <a:solidFill>
                <a:prstClr val="black">
                  <a:tint val="75000"/>
                </a:prstClr>
              </a:solidFill>
            </a:endParaRPr>
          </a:p>
        </p:txBody>
      </p:sp>
      <p:sp>
        <p:nvSpPr>
          <p:cNvPr id="10" name="Slide Number Placeholder 9"/>
          <p:cNvSpPr>
            <a:spLocks noGrp="1"/>
          </p:cNvSpPr>
          <p:nvPr>
            <p:ph type="sldNum" sz="quarter" idx="12"/>
          </p:nvPr>
        </p:nvSpPr>
        <p:spPr/>
        <p:txBody>
          <a:bodyPr/>
          <a:lstStyle/>
          <a:p>
            <a:fld id="{108C929C-3569-4985-AFD0-389906FF19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64763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5925" y="2621899"/>
            <a:ext cx="3629711" cy="797965"/>
          </a:xfrm>
        </p:spPr>
        <p:txBody>
          <a:bodyPr anchor="b" anchorCtr="1">
            <a:normAutofit/>
          </a:bodyPr>
          <a:lstStyle>
            <a:lvl1pPr marL="0" indent="0" algn="ctr">
              <a:buNone/>
              <a:defRPr sz="1616" b="0" cap="all" spc="86" baseline="0">
                <a:solidFill>
                  <a:schemeClr val="accent2">
                    <a:lumMod val="75000"/>
                  </a:schemeClr>
                </a:solidFill>
              </a:defRPr>
            </a:lvl1pPr>
            <a:lvl2pPr marL="388610" indent="0">
              <a:buNone/>
              <a:defRPr sz="1616" b="1"/>
            </a:lvl2pPr>
            <a:lvl3pPr marL="777219" indent="0">
              <a:buNone/>
              <a:defRPr sz="1530" b="1"/>
            </a:lvl3pPr>
            <a:lvl4pPr marL="1165829" indent="0">
              <a:buNone/>
              <a:defRPr sz="1360" b="1"/>
            </a:lvl4pPr>
            <a:lvl5pPr marL="1554438" indent="0">
              <a:buNone/>
              <a:defRPr sz="1360" b="1"/>
            </a:lvl5pPr>
            <a:lvl6pPr marL="1943048" indent="0">
              <a:buNone/>
              <a:defRPr sz="1360" b="1"/>
            </a:lvl6pPr>
            <a:lvl7pPr marL="2331656" indent="0">
              <a:buNone/>
              <a:defRPr sz="1360" b="1"/>
            </a:lvl7pPr>
            <a:lvl8pPr marL="2720266" indent="0">
              <a:buNone/>
              <a:defRPr sz="1360" b="1"/>
            </a:lvl8pPr>
            <a:lvl9pPr marL="3108875" indent="0">
              <a:buNone/>
              <a:defRPr sz="1360" b="1"/>
            </a:lvl9pPr>
          </a:lstStyle>
          <a:p>
            <a:pPr lvl="0"/>
            <a:r>
              <a:rPr lang="en-US"/>
              <a:t>Click to edit Master text styles</a:t>
            </a:r>
          </a:p>
        </p:txBody>
      </p:sp>
      <p:sp>
        <p:nvSpPr>
          <p:cNvPr id="4" name="Content Placeholder 3"/>
          <p:cNvSpPr>
            <a:spLocks noGrp="1"/>
          </p:cNvSpPr>
          <p:nvPr>
            <p:ph sz="half" idx="2"/>
          </p:nvPr>
        </p:nvSpPr>
        <p:spPr>
          <a:xfrm>
            <a:off x="1345925" y="3562358"/>
            <a:ext cx="3629711" cy="2943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387571" y="3562358"/>
            <a:ext cx="3615461" cy="2943013"/>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5387572" y="2621899"/>
            <a:ext cx="3629711" cy="797965"/>
          </a:xfrm>
        </p:spPr>
        <p:txBody>
          <a:bodyPr anchor="b" anchorCtr="1">
            <a:normAutofit/>
          </a:bodyPr>
          <a:lstStyle>
            <a:lvl1pPr marL="0" indent="0" algn="ctr">
              <a:buNone/>
              <a:defRPr sz="1616" b="0" cap="all" spc="86" baseline="0">
                <a:solidFill>
                  <a:schemeClr val="accent2">
                    <a:lumMod val="75000"/>
                  </a:schemeClr>
                </a:solidFill>
              </a:defRPr>
            </a:lvl1pPr>
            <a:lvl2pPr marL="388610" indent="0">
              <a:buNone/>
              <a:defRPr sz="1616" b="1"/>
            </a:lvl2pPr>
            <a:lvl3pPr marL="777219" indent="0">
              <a:buNone/>
              <a:defRPr sz="1530" b="1"/>
            </a:lvl3pPr>
            <a:lvl4pPr marL="1165829" indent="0">
              <a:buNone/>
              <a:defRPr sz="1360" b="1"/>
            </a:lvl4pPr>
            <a:lvl5pPr marL="1554438" indent="0">
              <a:buNone/>
              <a:defRPr sz="1360" b="1"/>
            </a:lvl5pPr>
            <a:lvl6pPr marL="1943048" indent="0">
              <a:buNone/>
              <a:defRPr sz="1360" b="1"/>
            </a:lvl6pPr>
            <a:lvl7pPr marL="2331656" indent="0">
              <a:buNone/>
              <a:defRPr sz="1360" b="1"/>
            </a:lvl7pPr>
            <a:lvl8pPr marL="2720266" indent="0">
              <a:buNone/>
              <a:defRPr sz="1360" b="1"/>
            </a:lvl8pPr>
            <a:lvl9pPr marL="3108875" indent="0">
              <a:buNone/>
              <a:defRPr sz="1360" b="1"/>
            </a:lvl9pPr>
          </a:lstStyle>
          <a:p>
            <a:pPr lvl="0"/>
            <a:r>
              <a:rPr lang="en-US"/>
              <a:t>Click to edit Master text styles</a:t>
            </a:r>
          </a:p>
        </p:txBody>
      </p:sp>
      <p:sp>
        <p:nvSpPr>
          <p:cNvPr id="7" name="Date Placeholder 6"/>
          <p:cNvSpPr>
            <a:spLocks noGrp="1"/>
          </p:cNvSpPr>
          <p:nvPr>
            <p:ph type="dt" sz="half" idx="10"/>
          </p:nvPr>
        </p:nvSpPr>
        <p:spPr/>
        <p:txBody>
          <a:bodyPr/>
          <a:lstStyle/>
          <a:p>
            <a:pPr defTabSz="1018850"/>
            <a:fld id="{BA791396-CA7F-44F1-9ABF-F036B54C344A}" type="datetime5">
              <a:rPr lang="en-US" smtClean="0">
                <a:solidFill>
                  <a:prstClr val="black">
                    <a:tint val="75000"/>
                  </a:prstClr>
                </a:solidFill>
              </a:rPr>
              <a:pPr defTabSz="1018850"/>
              <a:t>16-Jan-20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01885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018850"/>
            <a:fld id="{108C929C-3569-4985-AFD0-389906FF19CE}" type="slidenum">
              <a:rPr lang="en-US" smtClean="0">
                <a:solidFill>
                  <a:prstClr val="black">
                    <a:tint val="75000"/>
                  </a:prstClr>
                </a:solidFill>
              </a:rPr>
              <a:pPr defTabSz="1018850"/>
              <a:t>‹#›</a:t>
            </a:fld>
            <a:endParaRPr lang="en-US" dirty="0">
              <a:solidFill>
                <a:prstClr val="black">
                  <a:tint val="75000"/>
                </a:prstClr>
              </a:solidFill>
            </a:endParaRP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038461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36D1D4-0569-4534-BFA6-719B14989896}" type="datetime5">
              <a:rPr lang="en-US" smtClean="0">
                <a:solidFill>
                  <a:prstClr val="black">
                    <a:tint val="75000"/>
                  </a:prstClr>
                </a:solidFill>
              </a:rPr>
              <a:pPr/>
              <a:t>16-Jan-20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08C929C-3569-4985-AFD0-389906FF19CE}" type="slidenum">
              <a:rPr lang="en-US" smtClean="0"/>
              <a:pPr/>
              <a:t>‹#›</a:t>
            </a:fld>
            <a:endParaRPr lang="en-US" dirty="0"/>
          </a:p>
        </p:txBody>
      </p:sp>
      <p:pic>
        <p:nvPicPr>
          <p:cNvPr id="6" name="Picture 5" descr="A close up of a logo&#10;&#10;Description automatically generated">
            <a:extLst>
              <a:ext uri="{FF2B5EF4-FFF2-40B4-BE49-F238E27FC236}">
                <a16:creationId xmlns:a16="http://schemas.microsoft.com/office/drawing/2014/main" id="{4F8EE417-04B8-3B48-AE10-6CBDA05E3A52}"/>
              </a:ext>
            </a:extLst>
          </p:cNvPr>
          <p:cNvPicPr>
            <a:picLocks noChangeAspect="1"/>
          </p:cNvPicPr>
          <p:nvPr userDrawn="1"/>
        </p:nvPicPr>
        <p:blipFill>
          <a:blip r:embed="rId2"/>
          <a:stretch>
            <a:fillRect/>
          </a:stretch>
        </p:blipFill>
        <p:spPr>
          <a:xfrm>
            <a:off x="4167769" y="7050630"/>
            <a:ext cx="2027664" cy="721770"/>
          </a:xfrm>
          <a:prstGeom prst="rect">
            <a:avLst/>
          </a:prstGeom>
        </p:spPr>
      </p:pic>
    </p:spTree>
    <p:extLst>
      <p:ext uri="{BB962C8B-B14F-4D97-AF65-F5344CB8AC3E}">
        <p14:creationId xmlns:p14="http://schemas.microsoft.com/office/powerpoint/2010/main" val="1429849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F41508-985B-4D1F-AE7B-2CE09D7A3FDC}" type="datetime5">
              <a:rPr lang="en-US" smtClean="0">
                <a:solidFill>
                  <a:prstClr val="black">
                    <a:tint val="75000"/>
                  </a:prstClr>
                </a:solidFill>
              </a:rPr>
              <a:pPr/>
              <a:t>16-Jan-20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08C929C-3569-4985-AFD0-389906FF19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802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5181600" cy="77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83973" y="2543013"/>
            <a:ext cx="3813658" cy="1293697"/>
          </a:xfrm>
          <a:solidFill>
            <a:srgbClr val="FFFFFF"/>
          </a:solidFill>
          <a:ln>
            <a:solidFill>
              <a:srgbClr val="404040"/>
            </a:solidFill>
          </a:ln>
        </p:spPr>
        <p:txBody>
          <a:bodyPr anchor="ctr" anchorCtr="1">
            <a:normAutofit/>
          </a:bodyPr>
          <a:lstStyle>
            <a:lvl1pPr>
              <a:defRPr sz="1870">
                <a:solidFill>
                  <a:srgbClr val="262626"/>
                </a:solidFill>
              </a:defRPr>
            </a:lvl1pPr>
          </a:lstStyle>
          <a:p>
            <a:r>
              <a:rPr lang="en-US"/>
              <a:t>Click to edit Master title style</a:t>
            </a:r>
          </a:p>
        </p:txBody>
      </p:sp>
      <p:sp>
        <p:nvSpPr>
          <p:cNvPr id="3" name="Content Placeholder 2"/>
          <p:cNvSpPr>
            <a:spLocks noGrp="1"/>
          </p:cNvSpPr>
          <p:nvPr>
            <p:ph idx="1"/>
          </p:nvPr>
        </p:nvSpPr>
        <p:spPr>
          <a:xfrm>
            <a:off x="5725668" y="911966"/>
            <a:ext cx="4093464" cy="5948477"/>
          </a:xfrm>
        </p:spPr>
        <p:txBody>
          <a:bodyPr>
            <a:normAutofit/>
          </a:bodyPr>
          <a:lstStyle>
            <a:lvl1pPr>
              <a:defRPr sz="1616">
                <a:solidFill>
                  <a:schemeClr val="tx1"/>
                </a:solidFill>
              </a:defRPr>
            </a:lvl1pPr>
            <a:lvl2pPr>
              <a:defRPr sz="1360">
                <a:solidFill>
                  <a:schemeClr val="tx1"/>
                </a:solidFill>
              </a:defRPr>
            </a:lvl2pPr>
            <a:lvl3pPr>
              <a:defRPr sz="1360">
                <a:solidFill>
                  <a:schemeClr val="tx1"/>
                </a:solidFill>
              </a:defRPr>
            </a:lvl3pPr>
            <a:lvl4pPr>
              <a:defRPr sz="1360">
                <a:solidFill>
                  <a:schemeClr val="tx1"/>
                </a:solidFill>
              </a:defRPr>
            </a:lvl4pPr>
            <a:lvl5pPr>
              <a:defRPr sz="1360">
                <a:solidFill>
                  <a:schemeClr val="tx1"/>
                </a:solidFill>
              </a:defRPr>
            </a:lvl5pPr>
            <a:lvl6pPr>
              <a:defRPr sz="1360"/>
            </a:lvl6pPr>
            <a:lvl7pPr>
              <a:defRPr sz="1360"/>
            </a:lvl7pPr>
            <a:lvl8pPr>
              <a:defRPr sz="1360"/>
            </a:lvl8pPr>
            <a:lvl9pPr>
              <a:defRPr sz="13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48235" y="4023240"/>
            <a:ext cx="3225546" cy="2486574"/>
          </a:xfrm>
        </p:spPr>
        <p:txBody>
          <a:bodyPr anchor="t" anchorCtr="1">
            <a:normAutofit/>
          </a:bodyPr>
          <a:lstStyle>
            <a:lvl1pPr marL="0" indent="0" algn="ctr">
              <a:buNone/>
              <a:defRPr sz="1276">
                <a:solidFill>
                  <a:srgbClr val="FFFFFF"/>
                </a:solidFill>
              </a:defRPr>
            </a:lvl1pPr>
            <a:lvl2pPr marL="388610" indent="0">
              <a:buNone/>
              <a:defRPr sz="1190"/>
            </a:lvl2pPr>
            <a:lvl3pPr marL="777219" indent="0">
              <a:buNone/>
              <a:defRPr sz="1020"/>
            </a:lvl3pPr>
            <a:lvl4pPr marL="1165829" indent="0">
              <a:buNone/>
              <a:defRPr sz="850"/>
            </a:lvl4pPr>
            <a:lvl5pPr marL="1554438" indent="0">
              <a:buNone/>
              <a:defRPr sz="850"/>
            </a:lvl5pPr>
            <a:lvl6pPr marL="1943048" indent="0">
              <a:buNone/>
              <a:defRPr sz="850"/>
            </a:lvl6pPr>
            <a:lvl7pPr marL="2331656" indent="0">
              <a:buNone/>
              <a:defRPr sz="850"/>
            </a:lvl7pPr>
            <a:lvl8pPr marL="2720266" indent="0">
              <a:buNone/>
              <a:defRPr sz="850"/>
            </a:lvl8pPr>
            <a:lvl9pPr marL="3108875" indent="0">
              <a:buNone/>
              <a:defRPr sz="850"/>
            </a:lvl9pPr>
          </a:lstStyle>
          <a:p>
            <a:pPr lvl="0"/>
            <a:r>
              <a:rPr lang="en-US"/>
              <a:t>Click to edit Master text styles</a:t>
            </a:r>
          </a:p>
        </p:txBody>
      </p:sp>
      <p:sp>
        <p:nvSpPr>
          <p:cNvPr id="9" name="Date Placeholder 8"/>
          <p:cNvSpPr>
            <a:spLocks noGrp="1"/>
          </p:cNvSpPr>
          <p:nvPr>
            <p:ph type="dt" sz="half" idx="10"/>
          </p:nvPr>
        </p:nvSpPr>
        <p:spPr/>
        <p:txBody>
          <a:bodyPr/>
          <a:lstStyle/>
          <a:p>
            <a:fld id="{E555F583-13CC-4E08-AC9B-9FDF9754A362}" type="datetime5">
              <a:rPr lang="en-US" smtClean="0">
                <a:solidFill>
                  <a:prstClr val="black">
                    <a:tint val="75000"/>
                  </a:prstClr>
                </a:solidFill>
              </a:rPr>
              <a:pPr/>
              <a:t>16-Jan-20</a:t>
            </a:fld>
            <a:endParaRPr lang="en-US">
              <a:solidFill>
                <a:prstClr val="black">
                  <a:tint val="75000"/>
                </a:prstClr>
              </a:solidFill>
            </a:endParaRPr>
          </a:p>
        </p:txBody>
      </p:sp>
      <p:sp>
        <p:nvSpPr>
          <p:cNvPr id="10" name="Footer Placeholder 9"/>
          <p:cNvSpPr>
            <a:spLocks noGrp="1"/>
          </p:cNvSpPr>
          <p:nvPr>
            <p:ph type="ftr" sz="quarter" idx="11"/>
          </p:nvPr>
        </p:nvSpPr>
        <p:spPr>
          <a:xfrm>
            <a:off x="683972" y="7067702"/>
            <a:ext cx="4356078" cy="362712"/>
          </a:xfrm>
        </p:spPr>
        <p:txBody>
          <a:bodyPr/>
          <a:lstStyle>
            <a:lvl1pPr>
              <a:defRPr>
                <a:solidFill>
                  <a:srgbClr val="FFFFFF">
                    <a:alpha val="70000"/>
                  </a:srgbClr>
                </a:solidFill>
              </a:defRPr>
            </a:lvl1pPr>
          </a:lstStyle>
          <a:p>
            <a:endParaRPr lang="en-US">
              <a:solidFill>
                <a:prstClr val="black">
                  <a:tint val="75000"/>
                </a:prstClr>
              </a:solidFill>
            </a:endParaRPr>
          </a:p>
        </p:txBody>
      </p:sp>
      <p:sp>
        <p:nvSpPr>
          <p:cNvPr id="11" name="Slide Number Placeholder 10"/>
          <p:cNvSpPr>
            <a:spLocks noGrp="1"/>
          </p:cNvSpPr>
          <p:nvPr>
            <p:ph type="sldNum" sz="quarter" idx="12"/>
          </p:nvPr>
        </p:nvSpPr>
        <p:spPr/>
        <p:txBody>
          <a:bodyPr/>
          <a:lstStyle/>
          <a:p>
            <a:fld id="{108C929C-3569-4985-AFD0-389906FF19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95712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5" y="0"/>
            <a:ext cx="5181599" cy="77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87247" y="2543013"/>
            <a:ext cx="3820748" cy="1285925"/>
          </a:xfrm>
          <a:solidFill>
            <a:srgbClr val="FFFFFF"/>
          </a:solidFill>
          <a:ln>
            <a:solidFill>
              <a:srgbClr val="404040"/>
            </a:solidFill>
          </a:ln>
        </p:spPr>
        <p:txBody>
          <a:bodyPr anchor="ctr" anchorCtr="1">
            <a:noAutofit/>
          </a:bodyPr>
          <a:lstStyle>
            <a:lvl1pPr>
              <a:defRPr sz="187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5181602" y="0"/>
            <a:ext cx="5186783" cy="7772400"/>
          </a:xfrm>
          <a:solidFill>
            <a:schemeClr val="bg1">
              <a:lumMod val="75000"/>
            </a:schemeClr>
          </a:solidFill>
        </p:spPr>
        <p:txBody>
          <a:bodyPr anchor="t"/>
          <a:lstStyle>
            <a:lvl1pPr marL="0" indent="0">
              <a:buNone/>
              <a:defRPr sz="2720">
                <a:solidFill>
                  <a:schemeClr val="bg1">
                    <a:lumMod val="85000"/>
                    <a:lumOff val="15000"/>
                  </a:schemeClr>
                </a:solidFill>
              </a:defRPr>
            </a:lvl1pPr>
            <a:lvl2pPr marL="388610" indent="0">
              <a:buNone/>
              <a:defRPr sz="2380"/>
            </a:lvl2pPr>
            <a:lvl3pPr marL="777219" indent="0">
              <a:buNone/>
              <a:defRPr sz="2040"/>
            </a:lvl3pPr>
            <a:lvl4pPr marL="1165829" indent="0">
              <a:buNone/>
              <a:defRPr sz="1700"/>
            </a:lvl4pPr>
            <a:lvl5pPr marL="1554438" indent="0">
              <a:buNone/>
              <a:defRPr sz="1700"/>
            </a:lvl5pPr>
            <a:lvl6pPr marL="1943048" indent="0">
              <a:buNone/>
              <a:defRPr sz="1700"/>
            </a:lvl6pPr>
            <a:lvl7pPr marL="2331656" indent="0">
              <a:buNone/>
              <a:defRPr sz="1700"/>
            </a:lvl7pPr>
            <a:lvl8pPr marL="2720266" indent="0">
              <a:buNone/>
              <a:defRPr sz="1700"/>
            </a:lvl8pPr>
            <a:lvl9pPr marL="3108875" indent="0">
              <a:buNone/>
              <a:defRPr sz="1700"/>
            </a:lvl9pPr>
          </a:lstStyle>
          <a:p>
            <a:r>
              <a:rPr lang="en-US"/>
              <a:t>Click icon to add picture</a:t>
            </a:r>
          </a:p>
        </p:txBody>
      </p:sp>
      <p:sp>
        <p:nvSpPr>
          <p:cNvPr id="4" name="Text Placeholder 3"/>
          <p:cNvSpPr>
            <a:spLocks noGrp="1"/>
          </p:cNvSpPr>
          <p:nvPr>
            <p:ph type="body" sz="half" idx="2"/>
          </p:nvPr>
        </p:nvSpPr>
        <p:spPr>
          <a:xfrm>
            <a:off x="948235" y="4023249"/>
            <a:ext cx="3225546" cy="2486575"/>
          </a:xfrm>
        </p:spPr>
        <p:txBody>
          <a:bodyPr anchor="t" anchorCtr="1">
            <a:normAutofit/>
          </a:bodyPr>
          <a:lstStyle>
            <a:lvl1pPr marL="0" indent="0" algn="ctr">
              <a:buNone/>
              <a:defRPr sz="1276">
                <a:solidFill>
                  <a:srgbClr val="FFFFFF"/>
                </a:solidFill>
              </a:defRPr>
            </a:lvl1pPr>
            <a:lvl2pPr marL="388610" indent="0">
              <a:buNone/>
              <a:defRPr sz="1190"/>
            </a:lvl2pPr>
            <a:lvl3pPr marL="777219" indent="0">
              <a:buNone/>
              <a:defRPr sz="1020"/>
            </a:lvl3pPr>
            <a:lvl4pPr marL="1165829" indent="0">
              <a:buNone/>
              <a:defRPr sz="850"/>
            </a:lvl4pPr>
            <a:lvl5pPr marL="1554438" indent="0">
              <a:buNone/>
              <a:defRPr sz="850"/>
            </a:lvl5pPr>
            <a:lvl6pPr marL="1943048" indent="0">
              <a:buNone/>
              <a:defRPr sz="850"/>
            </a:lvl6pPr>
            <a:lvl7pPr marL="2331656" indent="0">
              <a:buNone/>
              <a:defRPr sz="850"/>
            </a:lvl7pPr>
            <a:lvl8pPr marL="2720266" indent="0">
              <a:buNone/>
              <a:defRPr sz="850"/>
            </a:lvl8pPr>
            <a:lvl9pPr marL="3108875" indent="0">
              <a:buNone/>
              <a:defRPr sz="85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defTabSz="1018850"/>
            <a:fld id="{BA791396-CA7F-44F1-9ABF-F036B54C344A}" type="datetime5">
              <a:rPr lang="en-US" smtClean="0">
                <a:solidFill>
                  <a:prstClr val="black">
                    <a:tint val="75000"/>
                  </a:prstClr>
                </a:solidFill>
              </a:rPr>
              <a:pPr defTabSz="1018850"/>
              <a:t>16-Jan-20</a:t>
            </a:fld>
            <a:endParaRPr lang="en-US">
              <a:solidFill>
                <a:prstClr val="black">
                  <a:tint val="75000"/>
                </a:prstClr>
              </a:solidFill>
            </a:endParaRPr>
          </a:p>
        </p:txBody>
      </p:sp>
      <p:sp>
        <p:nvSpPr>
          <p:cNvPr id="9" name="Footer Placeholder 8"/>
          <p:cNvSpPr>
            <a:spLocks noGrp="1"/>
          </p:cNvSpPr>
          <p:nvPr>
            <p:ph type="ftr" sz="quarter" idx="11"/>
          </p:nvPr>
        </p:nvSpPr>
        <p:spPr>
          <a:xfrm>
            <a:off x="683972" y="7067702"/>
            <a:ext cx="4356078" cy="362712"/>
          </a:xfrm>
        </p:spPr>
        <p:txBody>
          <a:bodyPr/>
          <a:lstStyle>
            <a:lvl1pPr>
              <a:defRPr>
                <a:solidFill>
                  <a:srgbClr val="FFFFFF">
                    <a:alpha val="70000"/>
                  </a:srgbClr>
                </a:solidFill>
              </a:defRPr>
            </a:lvl1pPr>
          </a:lstStyle>
          <a:p>
            <a:pPr defTabSz="1018850"/>
            <a:endParaRPr lang="en-US">
              <a:solidFill>
                <a:prstClr val="black">
                  <a:tint val="75000"/>
                </a:prstClr>
              </a:solidFill>
            </a:endParaRPr>
          </a:p>
        </p:txBody>
      </p:sp>
      <p:sp>
        <p:nvSpPr>
          <p:cNvPr id="10" name="Slide Number Placeholder 9"/>
          <p:cNvSpPr>
            <a:spLocks noGrp="1"/>
          </p:cNvSpPr>
          <p:nvPr>
            <p:ph type="sldNum" sz="quarter" idx="12"/>
          </p:nvPr>
        </p:nvSpPr>
        <p:spPr/>
        <p:txBody>
          <a:bodyPr/>
          <a:lstStyle/>
          <a:p>
            <a:pPr defTabSz="1018850"/>
            <a:fld id="{108C929C-3569-4985-AFD0-389906FF19CE}" type="slidenum">
              <a:rPr lang="en-US" smtClean="0">
                <a:solidFill>
                  <a:prstClr val="black">
                    <a:tint val="75000"/>
                  </a:prstClr>
                </a:solidFill>
              </a:rPr>
              <a:pPr defTabSz="1018850"/>
              <a:t>‹#›</a:t>
            </a:fld>
            <a:endParaRPr lang="en-US" dirty="0">
              <a:solidFill>
                <a:prstClr val="black">
                  <a:tint val="75000"/>
                </a:prstClr>
              </a:solidFill>
            </a:endParaRPr>
          </a:p>
        </p:txBody>
      </p:sp>
    </p:spTree>
    <p:extLst>
      <p:ext uri="{BB962C8B-B14F-4D97-AF65-F5344CB8AC3E}">
        <p14:creationId xmlns:p14="http://schemas.microsoft.com/office/powerpoint/2010/main" val="321079416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4.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896469" y="1093318"/>
            <a:ext cx="6570269" cy="1347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1896469" y="2989792"/>
            <a:ext cx="6570269" cy="35155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48215" y="7070658"/>
            <a:ext cx="2340684" cy="367164"/>
          </a:xfrm>
          <a:prstGeom prst="rect">
            <a:avLst/>
          </a:prstGeom>
        </p:spPr>
        <p:txBody>
          <a:bodyPr vert="horz" lIns="91440" tIns="45720" rIns="91440" bIns="45720" rtlCol="0" anchor="ctr"/>
          <a:lstStyle>
            <a:lvl1pPr algn="r">
              <a:defRPr sz="893">
                <a:solidFill>
                  <a:schemeClr val="tx1">
                    <a:alpha val="70000"/>
                  </a:schemeClr>
                </a:solidFill>
              </a:defRPr>
            </a:lvl1pPr>
          </a:lstStyle>
          <a:p>
            <a:pPr defTabSz="1018850"/>
            <a:fld id="{BA791396-CA7F-44F1-9ABF-F036B54C344A}" type="datetime5">
              <a:rPr lang="en-US" smtClean="0">
                <a:solidFill>
                  <a:prstClr val="black">
                    <a:tint val="75000"/>
                  </a:prstClr>
                </a:solidFill>
              </a:rPr>
              <a:pPr defTabSz="1018850"/>
              <a:t>16-Jan-20</a:t>
            </a:fld>
            <a:endParaRPr lang="en-US">
              <a:solidFill>
                <a:prstClr val="black">
                  <a:tint val="75000"/>
                </a:prstClr>
              </a:solidFill>
            </a:endParaRPr>
          </a:p>
        </p:txBody>
      </p:sp>
      <p:sp>
        <p:nvSpPr>
          <p:cNvPr id="5" name="Footer Placeholder 4"/>
          <p:cNvSpPr>
            <a:spLocks noGrp="1"/>
          </p:cNvSpPr>
          <p:nvPr>
            <p:ph type="ftr" sz="quarter" idx="3"/>
          </p:nvPr>
        </p:nvSpPr>
        <p:spPr>
          <a:xfrm>
            <a:off x="1360173" y="7067702"/>
            <a:ext cx="5016011" cy="362712"/>
          </a:xfrm>
          <a:prstGeom prst="rect">
            <a:avLst/>
          </a:prstGeom>
        </p:spPr>
        <p:txBody>
          <a:bodyPr vert="horz" lIns="91440" tIns="45720" rIns="91440" bIns="45720" rtlCol="0" anchor="ctr"/>
          <a:lstStyle>
            <a:lvl1pPr algn="l">
              <a:defRPr sz="893">
                <a:solidFill>
                  <a:schemeClr val="tx1">
                    <a:alpha val="70000"/>
                  </a:schemeClr>
                </a:solidFill>
              </a:defRPr>
            </a:lvl1pPr>
          </a:lstStyle>
          <a:p>
            <a:pPr defTabSz="1018850"/>
            <a:endParaRPr lang="en-US">
              <a:solidFill>
                <a:prstClr val="black">
                  <a:tint val="75000"/>
                </a:prstClr>
              </a:solidFill>
            </a:endParaRPr>
          </a:p>
        </p:txBody>
      </p:sp>
      <p:sp>
        <p:nvSpPr>
          <p:cNvPr id="6" name="Slide Number Placeholder 5"/>
          <p:cNvSpPr>
            <a:spLocks noGrp="1"/>
          </p:cNvSpPr>
          <p:nvPr>
            <p:ph type="sldNum" sz="quarter" idx="4"/>
          </p:nvPr>
        </p:nvSpPr>
        <p:spPr>
          <a:xfrm>
            <a:off x="9145084" y="7046976"/>
            <a:ext cx="310896" cy="414528"/>
          </a:xfrm>
          <a:prstGeom prst="ellipse">
            <a:avLst/>
          </a:prstGeom>
          <a:solidFill>
            <a:srgbClr val="1D1D1D">
              <a:alpha val="70000"/>
            </a:srgbClr>
          </a:solidFill>
        </p:spPr>
        <p:txBody>
          <a:bodyPr vert="horz" lIns="18288" tIns="45720" rIns="18288" bIns="45720" rtlCol="0" anchor="ctr">
            <a:noAutofit/>
          </a:bodyPr>
          <a:lstStyle>
            <a:lvl1pPr algn="ctr">
              <a:defRPr sz="935" spc="0" baseline="0">
                <a:solidFill>
                  <a:srgbClr val="FFFFFF"/>
                </a:solidFill>
              </a:defRPr>
            </a:lvl1pPr>
          </a:lstStyle>
          <a:p>
            <a:pPr defTabSz="1018850"/>
            <a:fld id="{108C929C-3569-4985-AFD0-389906FF19CE}" type="slidenum">
              <a:rPr lang="en-US" smtClean="0">
                <a:solidFill>
                  <a:prstClr val="black">
                    <a:tint val="75000"/>
                  </a:prstClr>
                </a:solidFill>
              </a:rPr>
              <a:pPr defTabSz="1018850"/>
              <a:t>‹#›</a:t>
            </a:fld>
            <a:endParaRPr lang="en-US" dirty="0">
              <a:solidFill>
                <a:prstClr val="black">
                  <a:tint val="75000"/>
                </a:prstClr>
              </a:solidFill>
            </a:endParaRPr>
          </a:p>
        </p:txBody>
      </p:sp>
    </p:spTree>
    <p:extLst>
      <p:ext uri="{BB962C8B-B14F-4D97-AF65-F5344CB8AC3E}">
        <p14:creationId xmlns:p14="http://schemas.microsoft.com/office/powerpoint/2010/main" val="3958074557"/>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Lst>
  <p:hf sldNum="0" hdr="0" ftr="0" dt="0"/>
  <p:txStyles>
    <p:titleStyle>
      <a:lvl1pPr algn="ctr" defTabSz="777219" rtl="0" eaLnBrk="1" latinLnBrk="0" hangingPunct="1">
        <a:lnSpc>
          <a:spcPct val="90000"/>
        </a:lnSpc>
        <a:spcBef>
          <a:spcPct val="0"/>
        </a:spcBef>
        <a:buNone/>
        <a:defRPr sz="2380" kern="1200" cap="all" spc="170" baseline="0">
          <a:solidFill>
            <a:srgbClr val="262626"/>
          </a:solidFill>
          <a:latin typeface="+mj-lt"/>
          <a:ea typeface="+mj-ea"/>
          <a:cs typeface="+mj-cs"/>
        </a:defRPr>
      </a:lvl1pPr>
    </p:titleStyle>
    <p:bodyStyle>
      <a:lvl1pPr marL="194305" indent="-194305" algn="l" defTabSz="777219" rtl="0" eaLnBrk="1" latinLnBrk="0" hangingPunct="1">
        <a:lnSpc>
          <a:spcPct val="100000"/>
        </a:lnSpc>
        <a:spcBef>
          <a:spcPts val="850"/>
        </a:spcBef>
        <a:buClr>
          <a:schemeClr val="accent2"/>
        </a:buClr>
        <a:buFont typeface="Arial" panose="020B0604020202020204" pitchFamily="34" charset="0"/>
        <a:buChar char="•"/>
        <a:defRPr sz="1530" kern="1200">
          <a:solidFill>
            <a:schemeClr val="tx1">
              <a:lumMod val="85000"/>
              <a:lumOff val="15000"/>
            </a:schemeClr>
          </a:solidFill>
          <a:latin typeface="+mn-lt"/>
          <a:ea typeface="+mn-ea"/>
          <a:cs typeface="+mn-cs"/>
        </a:defRPr>
      </a:lvl1pPr>
      <a:lvl2pPr marL="388610" indent="-194305" algn="l" defTabSz="777219" rtl="0" eaLnBrk="1" latinLnBrk="0" hangingPunct="1">
        <a:lnSpc>
          <a:spcPct val="100000"/>
        </a:lnSpc>
        <a:spcBef>
          <a:spcPts val="850"/>
        </a:spcBef>
        <a:buClr>
          <a:schemeClr val="accent2"/>
        </a:buClr>
        <a:buFont typeface="Arial" panose="020B0604020202020204" pitchFamily="34" charset="0"/>
        <a:buChar char="•"/>
        <a:defRPr sz="1360" kern="1200">
          <a:solidFill>
            <a:schemeClr val="tx1">
              <a:lumMod val="85000"/>
              <a:lumOff val="15000"/>
            </a:schemeClr>
          </a:solidFill>
          <a:latin typeface="+mn-lt"/>
          <a:ea typeface="+mn-ea"/>
          <a:cs typeface="+mn-cs"/>
        </a:defRPr>
      </a:lvl2pPr>
      <a:lvl3pPr marL="582914" indent="-194305" algn="l" defTabSz="777219" rtl="0" eaLnBrk="1" latinLnBrk="0" hangingPunct="1">
        <a:lnSpc>
          <a:spcPct val="100000"/>
        </a:lnSpc>
        <a:spcBef>
          <a:spcPts val="850"/>
        </a:spcBef>
        <a:buClr>
          <a:schemeClr val="accent2"/>
        </a:buClr>
        <a:buFont typeface="Arial" panose="020B0604020202020204" pitchFamily="34" charset="0"/>
        <a:buChar char="•"/>
        <a:defRPr sz="1360" kern="1200">
          <a:solidFill>
            <a:schemeClr val="tx1">
              <a:lumMod val="85000"/>
              <a:lumOff val="15000"/>
            </a:schemeClr>
          </a:solidFill>
          <a:latin typeface="+mn-lt"/>
          <a:ea typeface="+mn-ea"/>
          <a:cs typeface="+mn-cs"/>
        </a:defRPr>
      </a:lvl3pPr>
      <a:lvl4pPr marL="777219" indent="-194305" algn="l" defTabSz="777219" rtl="0" eaLnBrk="1" latinLnBrk="0" hangingPunct="1">
        <a:lnSpc>
          <a:spcPct val="100000"/>
        </a:lnSpc>
        <a:spcBef>
          <a:spcPts val="850"/>
        </a:spcBef>
        <a:buClr>
          <a:schemeClr val="accent2"/>
        </a:buClr>
        <a:buFont typeface="Arial" panose="020B0604020202020204" pitchFamily="34" charset="0"/>
        <a:buChar char="•"/>
        <a:defRPr sz="1360" kern="1200">
          <a:solidFill>
            <a:schemeClr val="tx1">
              <a:lumMod val="85000"/>
              <a:lumOff val="15000"/>
            </a:schemeClr>
          </a:solidFill>
          <a:latin typeface="+mn-lt"/>
          <a:ea typeface="+mn-ea"/>
          <a:cs typeface="+mn-cs"/>
        </a:defRPr>
      </a:lvl4pPr>
      <a:lvl5pPr marL="971524" indent="-194305" algn="l" defTabSz="777219" rtl="0" eaLnBrk="1" latinLnBrk="0" hangingPunct="1">
        <a:lnSpc>
          <a:spcPct val="100000"/>
        </a:lnSpc>
        <a:spcBef>
          <a:spcPts val="850"/>
        </a:spcBef>
        <a:buClr>
          <a:schemeClr val="accent2"/>
        </a:buClr>
        <a:buFont typeface="Arial" panose="020B0604020202020204" pitchFamily="34" charset="0"/>
        <a:buChar char="•"/>
        <a:defRPr sz="1360" kern="1200">
          <a:solidFill>
            <a:schemeClr val="tx1">
              <a:lumMod val="85000"/>
              <a:lumOff val="15000"/>
            </a:schemeClr>
          </a:solidFill>
          <a:latin typeface="+mn-lt"/>
          <a:ea typeface="+mn-ea"/>
          <a:cs typeface="+mn-cs"/>
        </a:defRPr>
      </a:lvl5pPr>
      <a:lvl6pPr marL="1115903" indent="-194305" algn="l" defTabSz="777219" rtl="0" eaLnBrk="1" latinLnBrk="0" hangingPunct="1">
        <a:lnSpc>
          <a:spcPct val="100000"/>
        </a:lnSpc>
        <a:spcBef>
          <a:spcPts val="850"/>
        </a:spcBef>
        <a:buClr>
          <a:schemeClr val="accent2"/>
        </a:buClr>
        <a:buFont typeface="Arial" panose="020B0604020202020204" pitchFamily="34" charset="0"/>
        <a:buChar char="•"/>
        <a:defRPr sz="1360" kern="1200">
          <a:solidFill>
            <a:schemeClr val="tx1"/>
          </a:solidFill>
          <a:latin typeface="+mn-lt"/>
          <a:ea typeface="+mn-ea"/>
          <a:cs typeface="+mn-cs"/>
        </a:defRPr>
      </a:lvl6pPr>
      <a:lvl7pPr marL="1261631" indent="-194305" algn="l" defTabSz="777219" rtl="0" eaLnBrk="1" latinLnBrk="0" hangingPunct="1">
        <a:lnSpc>
          <a:spcPct val="100000"/>
        </a:lnSpc>
        <a:spcBef>
          <a:spcPts val="850"/>
        </a:spcBef>
        <a:buClr>
          <a:schemeClr val="accent2"/>
        </a:buClr>
        <a:buFont typeface="Arial" panose="020B0604020202020204" pitchFamily="34" charset="0"/>
        <a:buChar char="•"/>
        <a:defRPr sz="1360" kern="1200">
          <a:solidFill>
            <a:schemeClr val="tx1"/>
          </a:solidFill>
          <a:latin typeface="+mn-lt"/>
          <a:ea typeface="+mn-ea"/>
          <a:cs typeface="+mn-cs"/>
        </a:defRPr>
      </a:lvl7pPr>
      <a:lvl8pPr marL="1408709" indent="-194305" algn="l" defTabSz="777219" rtl="0" eaLnBrk="1" latinLnBrk="0" hangingPunct="1">
        <a:lnSpc>
          <a:spcPct val="100000"/>
        </a:lnSpc>
        <a:spcBef>
          <a:spcPts val="850"/>
        </a:spcBef>
        <a:buClr>
          <a:schemeClr val="accent2"/>
        </a:buClr>
        <a:buFont typeface="Arial" panose="020B0604020202020204" pitchFamily="34" charset="0"/>
        <a:buChar char="•"/>
        <a:defRPr sz="1360" kern="1200" baseline="0">
          <a:solidFill>
            <a:schemeClr val="tx1"/>
          </a:solidFill>
          <a:latin typeface="+mn-lt"/>
          <a:ea typeface="+mn-ea"/>
          <a:cs typeface="+mn-cs"/>
        </a:defRPr>
      </a:lvl8pPr>
      <a:lvl9pPr marL="1600315" indent="-194305" algn="l" defTabSz="777219" rtl="0" eaLnBrk="1" latinLnBrk="0" hangingPunct="1">
        <a:lnSpc>
          <a:spcPct val="100000"/>
        </a:lnSpc>
        <a:spcBef>
          <a:spcPts val="850"/>
        </a:spcBef>
        <a:buClr>
          <a:schemeClr val="accent2"/>
        </a:buClr>
        <a:buFont typeface="Arial" panose="020B0604020202020204" pitchFamily="34" charset="0"/>
        <a:buChar char="•"/>
        <a:defRPr sz="1360" kern="1200" baseline="0">
          <a:solidFill>
            <a:schemeClr val="tx1"/>
          </a:solidFill>
          <a:latin typeface="+mn-lt"/>
          <a:ea typeface="+mn-ea"/>
          <a:cs typeface="+mn-cs"/>
        </a:defRPr>
      </a:lvl9pPr>
    </p:bodyStyle>
    <p:otherStyle>
      <a:defPPr>
        <a:defRPr lang="en-US"/>
      </a:defPPr>
      <a:lvl1pPr marL="0" algn="l" defTabSz="777219" rtl="0" eaLnBrk="1" latinLnBrk="0" hangingPunct="1">
        <a:defRPr sz="1530" kern="1200">
          <a:solidFill>
            <a:schemeClr val="tx1"/>
          </a:solidFill>
          <a:latin typeface="+mn-lt"/>
          <a:ea typeface="+mn-ea"/>
          <a:cs typeface="+mn-cs"/>
        </a:defRPr>
      </a:lvl1pPr>
      <a:lvl2pPr marL="388610" algn="l" defTabSz="777219" rtl="0" eaLnBrk="1" latinLnBrk="0" hangingPunct="1">
        <a:defRPr sz="1530" kern="1200">
          <a:solidFill>
            <a:schemeClr val="tx1"/>
          </a:solidFill>
          <a:latin typeface="+mn-lt"/>
          <a:ea typeface="+mn-ea"/>
          <a:cs typeface="+mn-cs"/>
        </a:defRPr>
      </a:lvl2pPr>
      <a:lvl3pPr marL="777219" algn="l" defTabSz="777219" rtl="0" eaLnBrk="1" latinLnBrk="0" hangingPunct="1">
        <a:defRPr sz="1530" kern="1200">
          <a:solidFill>
            <a:schemeClr val="tx1"/>
          </a:solidFill>
          <a:latin typeface="+mn-lt"/>
          <a:ea typeface="+mn-ea"/>
          <a:cs typeface="+mn-cs"/>
        </a:defRPr>
      </a:lvl3pPr>
      <a:lvl4pPr marL="1165829" algn="l" defTabSz="777219" rtl="0" eaLnBrk="1" latinLnBrk="0" hangingPunct="1">
        <a:defRPr sz="1530" kern="1200">
          <a:solidFill>
            <a:schemeClr val="tx1"/>
          </a:solidFill>
          <a:latin typeface="+mn-lt"/>
          <a:ea typeface="+mn-ea"/>
          <a:cs typeface="+mn-cs"/>
        </a:defRPr>
      </a:lvl4pPr>
      <a:lvl5pPr marL="1554438" algn="l" defTabSz="777219" rtl="0" eaLnBrk="1" latinLnBrk="0" hangingPunct="1">
        <a:defRPr sz="1530" kern="1200">
          <a:solidFill>
            <a:schemeClr val="tx1"/>
          </a:solidFill>
          <a:latin typeface="+mn-lt"/>
          <a:ea typeface="+mn-ea"/>
          <a:cs typeface="+mn-cs"/>
        </a:defRPr>
      </a:lvl5pPr>
      <a:lvl6pPr marL="1943048" algn="l" defTabSz="777219" rtl="0" eaLnBrk="1" latinLnBrk="0" hangingPunct="1">
        <a:defRPr sz="1530" kern="1200">
          <a:solidFill>
            <a:schemeClr val="tx1"/>
          </a:solidFill>
          <a:latin typeface="+mn-lt"/>
          <a:ea typeface="+mn-ea"/>
          <a:cs typeface="+mn-cs"/>
        </a:defRPr>
      </a:lvl6pPr>
      <a:lvl7pPr marL="2331656" algn="l" defTabSz="777219" rtl="0" eaLnBrk="1" latinLnBrk="0" hangingPunct="1">
        <a:defRPr sz="1530" kern="1200">
          <a:solidFill>
            <a:schemeClr val="tx1"/>
          </a:solidFill>
          <a:latin typeface="+mn-lt"/>
          <a:ea typeface="+mn-ea"/>
          <a:cs typeface="+mn-cs"/>
        </a:defRPr>
      </a:lvl7pPr>
      <a:lvl8pPr marL="2720266" algn="l" defTabSz="777219" rtl="0" eaLnBrk="1" latinLnBrk="0" hangingPunct="1">
        <a:defRPr sz="1530" kern="1200">
          <a:solidFill>
            <a:schemeClr val="tx1"/>
          </a:solidFill>
          <a:latin typeface="+mn-lt"/>
          <a:ea typeface="+mn-ea"/>
          <a:cs typeface="+mn-cs"/>
        </a:defRPr>
      </a:lvl8pPr>
      <a:lvl9pPr marL="3108875" algn="l" defTabSz="777219"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18161" y="7203865"/>
            <a:ext cx="2418080" cy="413808"/>
          </a:xfrm>
          <a:prstGeom prst="rect">
            <a:avLst/>
          </a:prstGeom>
        </p:spPr>
        <p:txBody>
          <a:bodyPr vert="horz" lIns="91440" tIns="45720" rIns="91440" bIns="45720" rtlCol="0" anchor="ctr"/>
          <a:lstStyle>
            <a:lvl1pPr algn="l">
              <a:defRPr sz="1020">
                <a:solidFill>
                  <a:schemeClr val="tx1">
                    <a:tint val="75000"/>
                  </a:schemeClr>
                </a:solidFill>
              </a:defRPr>
            </a:lvl1pPr>
          </a:lstStyle>
          <a:p>
            <a:fld id="{24024100-BAA2-4347-8333-7D45FCF608A4}" type="datetimeFigureOut">
              <a:rPr lang="en-US" smtClean="0"/>
              <a:t>1/16/20</a:t>
            </a:fld>
            <a:endParaRPr lang="en-US"/>
          </a:p>
        </p:txBody>
      </p:sp>
      <p:sp>
        <p:nvSpPr>
          <p:cNvPr id="5" name="Footer Placeholder 4"/>
          <p:cNvSpPr>
            <a:spLocks noGrp="1"/>
          </p:cNvSpPr>
          <p:nvPr>
            <p:ph type="ftr" sz="quarter" idx="3"/>
          </p:nvPr>
        </p:nvSpPr>
        <p:spPr>
          <a:xfrm>
            <a:off x="3540762" y="7203865"/>
            <a:ext cx="3281680" cy="413808"/>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426960" y="7203865"/>
            <a:ext cx="2418080" cy="413808"/>
          </a:xfrm>
          <a:prstGeom prst="rect">
            <a:avLst/>
          </a:prstGeom>
        </p:spPr>
        <p:txBody>
          <a:bodyPr vert="horz" lIns="91440" tIns="45720" rIns="91440" bIns="45720" rtlCol="0" anchor="ctr"/>
          <a:lstStyle>
            <a:lvl1pPr algn="r">
              <a:defRPr sz="1020">
                <a:solidFill>
                  <a:schemeClr val="tx1">
                    <a:tint val="75000"/>
                  </a:schemeClr>
                </a:solidFill>
              </a:defRPr>
            </a:lvl1pPr>
          </a:lstStyle>
          <a:p>
            <a:fld id="{F4B61ED3-2A2A-134E-92C8-60A6B4D7AB67}" type="slidenum">
              <a:rPr lang="en-US" smtClean="0"/>
              <a:t>‹#›</a:t>
            </a:fld>
            <a:endParaRPr lang="en-US"/>
          </a:p>
        </p:txBody>
      </p:sp>
    </p:spTree>
    <p:extLst>
      <p:ext uri="{BB962C8B-B14F-4D97-AF65-F5344CB8AC3E}">
        <p14:creationId xmlns:p14="http://schemas.microsoft.com/office/powerpoint/2010/main" val="3580845196"/>
      </p:ext>
    </p:extLst>
  </p:cSld>
  <p:clrMap bg1="lt1" tx1="dk1" bg2="lt2" tx2="dk2" accent1="accent1" accent2="accent2" accent3="accent3" accent4="accent4" accent5="accent5" accent6="accent6" hlink="hlink" folHlink="folHlink"/>
  <p:sldLayoutIdLst>
    <p:sldLayoutId id="2147483956" r:id="rId1"/>
  </p:sldLayoutIdLst>
  <p:txStyles>
    <p:titleStyle>
      <a:lvl1pPr algn="ctr" defTabSz="388610" rtl="0" eaLnBrk="1" latinLnBrk="0" hangingPunct="1">
        <a:spcBef>
          <a:spcPct val="0"/>
        </a:spcBef>
        <a:buNone/>
        <a:defRPr sz="3740" kern="1200">
          <a:solidFill>
            <a:schemeClr val="tx1"/>
          </a:solidFill>
          <a:latin typeface="+mj-lt"/>
          <a:ea typeface="+mj-ea"/>
          <a:cs typeface="+mj-cs"/>
        </a:defRPr>
      </a:lvl1pPr>
    </p:titleStyle>
    <p:bodyStyle>
      <a:lvl1pPr marL="291458" indent="-291458" algn="l" defTabSz="388610" rtl="0" eaLnBrk="1" latinLnBrk="0" hangingPunct="1">
        <a:spcBef>
          <a:spcPct val="20000"/>
        </a:spcBef>
        <a:buFont typeface="Arial"/>
        <a:buChar char="•"/>
        <a:defRPr sz="2720" kern="1200">
          <a:solidFill>
            <a:schemeClr val="tx1"/>
          </a:solidFill>
          <a:latin typeface="+mn-lt"/>
          <a:ea typeface="+mn-ea"/>
          <a:cs typeface="+mn-cs"/>
        </a:defRPr>
      </a:lvl1pPr>
      <a:lvl2pPr marL="631490" indent="-242882" algn="l" defTabSz="388610" rtl="0" eaLnBrk="1" latinLnBrk="0" hangingPunct="1">
        <a:spcBef>
          <a:spcPct val="20000"/>
        </a:spcBef>
        <a:buFont typeface="Arial"/>
        <a:buChar char="–"/>
        <a:defRPr sz="2380" kern="1200">
          <a:solidFill>
            <a:schemeClr val="tx1"/>
          </a:solidFill>
          <a:latin typeface="+mn-lt"/>
          <a:ea typeface="+mn-ea"/>
          <a:cs typeface="+mn-cs"/>
        </a:defRPr>
      </a:lvl2pPr>
      <a:lvl3pPr marL="971524" indent="-194305" algn="l" defTabSz="388610" rtl="0" eaLnBrk="1" latinLnBrk="0" hangingPunct="1">
        <a:spcBef>
          <a:spcPct val="20000"/>
        </a:spcBef>
        <a:buFont typeface="Arial"/>
        <a:buChar char="•"/>
        <a:defRPr sz="2040" kern="1200">
          <a:solidFill>
            <a:schemeClr val="tx1"/>
          </a:solidFill>
          <a:latin typeface="+mn-lt"/>
          <a:ea typeface="+mn-ea"/>
          <a:cs typeface="+mn-cs"/>
        </a:defRPr>
      </a:lvl3pPr>
      <a:lvl4pPr marL="1360133" indent="-194305" algn="l" defTabSz="388610" rtl="0" eaLnBrk="1" latinLnBrk="0" hangingPunct="1">
        <a:spcBef>
          <a:spcPct val="20000"/>
        </a:spcBef>
        <a:buFont typeface="Arial"/>
        <a:buChar char="–"/>
        <a:defRPr sz="1700" kern="1200">
          <a:solidFill>
            <a:schemeClr val="tx1"/>
          </a:solidFill>
          <a:latin typeface="+mn-lt"/>
          <a:ea typeface="+mn-ea"/>
          <a:cs typeface="+mn-cs"/>
        </a:defRPr>
      </a:lvl4pPr>
      <a:lvl5pPr marL="1748743" indent="-194305" algn="l" defTabSz="388610" rtl="0" eaLnBrk="1" latinLnBrk="0" hangingPunct="1">
        <a:spcBef>
          <a:spcPct val="20000"/>
        </a:spcBef>
        <a:buFont typeface="Arial"/>
        <a:buChar char="»"/>
        <a:defRPr sz="1700" kern="1200">
          <a:solidFill>
            <a:schemeClr val="tx1"/>
          </a:solidFill>
          <a:latin typeface="+mn-lt"/>
          <a:ea typeface="+mn-ea"/>
          <a:cs typeface="+mn-cs"/>
        </a:defRPr>
      </a:lvl5pPr>
      <a:lvl6pPr marL="2137352" indent="-194305" algn="l" defTabSz="388610" rtl="0" eaLnBrk="1" latinLnBrk="0" hangingPunct="1">
        <a:spcBef>
          <a:spcPct val="20000"/>
        </a:spcBef>
        <a:buFont typeface="Arial"/>
        <a:buChar char="•"/>
        <a:defRPr sz="1700" kern="1200">
          <a:solidFill>
            <a:schemeClr val="tx1"/>
          </a:solidFill>
          <a:latin typeface="+mn-lt"/>
          <a:ea typeface="+mn-ea"/>
          <a:cs typeface="+mn-cs"/>
        </a:defRPr>
      </a:lvl6pPr>
      <a:lvl7pPr marL="2525961" indent="-194305" algn="l" defTabSz="388610" rtl="0" eaLnBrk="1" latinLnBrk="0" hangingPunct="1">
        <a:spcBef>
          <a:spcPct val="20000"/>
        </a:spcBef>
        <a:buFont typeface="Arial"/>
        <a:buChar char="•"/>
        <a:defRPr sz="1700" kern="1200">
          <a:solidFill>
            <a:schemeClr val="tx1"/>
          </a:solidFill>
          <a:latin typeface="+mn-lt"/>
          <a:ea typeface="+mn-ea"/>
          <a:cs typeface="+mn-cs"/>
        </a:defRPr>
      </a:lvl7pPr>
      <a:lvl8pPr marL="2914571" indent="-194305" algn="l" defTabSz="388610" rtl="0" eaLnBrk="1" latinLnBrk="0" hangingPunct="1">
        <a:spcBef>
          <a:spcPct val="20000"/>
        </a:spcBef>
        <a:buFont typeface="Arial"/>
        <a:buChar char="•"/>
        <a:defRPr sz="1700" kern="1200">
          <a:solidFill>
            <a:schemeClr val="tx1"/>
          </a:solidFill>
          <a:latin typeface="+mn-lt"/>
          <a:ea typeface="+mn-ea"/>
          <a:cs typeface="+mn-cs"/>
        </a:defRPr>
      </a:lvl8pPr>
      <a:lvl9pPr marL="3303180" indent="-194305" algn="l" defTabSz="388610"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8610" rtl="0" eaLnBrk="1" latinLnBrk="0" hangingPunct="1">
        <a:defRPr sz="1530" kern="1200">
          <a:solidFill>
            <a:schemeClr val="tx1"/>
          </a:solidFill>
          <a:latin typeface="+mn-lt"/>
          <a:ea typeface="+mn-ea"/>
          <a:cs typeface="+mn-cs"/>
        </a:defRPr>
      </a:lvl1pPr>
      <a:lvl2pPr marL="388610" algn="l" defTabSz="388610" rtl="0" eaLnBrk="1" latinLnBrk="0" hangingPunct="1">
        <a:defRPr sz="1530" kern="1200">
          <a:solidFill>
            <a:schemeClr val="tx1"/>
          </a:solidFill>
          <a:latin typeface="+mn-lt"/>
          <a:ea typeface="+mn-ea"/>
          <a:cs typeface="+mn-cs"/>
        </a:defRPr>
      </a:lvl2pPr>
      <a:lvl3pPr marL="777219" algn="l" defTabSz="388610" rtl="0" eaLnBrk="1" latinLnBrk="0" hangingPunct="1">
        <a:defRPr sz="1530" kern="1200">
          <a:solidFill>
            <a:schemeClr val="tx1"/>
          </a:solidFill>
          <a:latin typeface="+mn-lt"/>
          <a:ea typeface="+mn-ea"/>
          <a:cs typeface="+mn-cs"/>
        </a:defRPr>
      </a:lvl3pPr>
      <a:lvl4pPr marL="1165829" algn="l" defTabSz="388610" rtl="0" eaLnBrk="1" latinLnBrk="0" hangingPunct="1">
        <a:defRPr sz="1530" kern="1200">
          <a:solidFill>
            <a:schemeClr val="tx1"/>
          </a:solidFill>
          <a:latin typeface="+mn-lt"/>
          <a:ea typeface="+mn-ea"/>
          <a:cs typeface="+mn-cs"/>
        </a:defRPr>
      </a:lvl4pPr>
      <a:lvl5pPr marL="1554438" algn="l" defTabSz="388610" rtl="0" eaLnBrk="1" latinLnBrk="0" hangingPunct="1">
        <a:defRPr sz="1530" kern="1200">
          <a:solidFill>
            <a:schemeClr val="tx1"/>
          </a:solidFill>
          <a:latin typeface="+mn-lt"/>
          <a:ea typeface="+mn-ea"/>
          <a:cs typeface="+mn-cs"/>
        </a:defRPr>
      </a:lvl5pPr>
      <a:lvl6pPr marL="1943048" algn="l" defTabSz="388610" rtl="0" eaLnBrk="1" latinLnBrk="0" hangingPunct="1">
        <a:defRPr sz="1530" kern="1200">
          <a:solidFill>
            <a:schemeClr val="tx1"/>
          </a:solidFill>
          <a:latin typeface="+mn-lt"/>
          <a:ea typeface="+mn-ea"/>
          <a:cs typeface="+mn-cs"/>
        </a:defRPr>
      </a:lvl6pPr>
      <a:lvl7pPr marL="2331656" algn="l" defTabSz="388610" rtl="0" eaLnBrk="1" latinLnBrk="0" hangingPunct="1">
        <a:defRPr sz="1530" kern="1200">
          <a:solidFill>
            <a:schemeClr val="tx1"/>
          </a:solidFill>
          <a:latin typeface="+mn-lt"/>
          <a:ea typeface="+mn-ea"/>
          <a:cs typeface="+mn-cs"/>
        </a:defRPr>
      </a:lvl7pPr>
      <a:lvl8pPr marL="2720266" algn="l" defTabSz="388610" rtl="0" eaLnBrk="1" latinLnBrk="0" hangingPunct="1">
        <a:defRPr sz="1530" kern="1200">
          <a:solidFill>
            <a:schemeClr val="tx1"/>
          </a:solidFill>
          <a:latin typeface="+mn-lt"/>
          <a:ea typeface="+mn-ea"/>
          <a:cs typeface="+mn-cs"/>
        </a:defRPr>
      </a:lvl8pPr>
      <a:lvl9pPr marL="3108875" algn="l" defTabSz="388610" rtl="0" eaLnBrk="1" latinLnBrk="0" hangingPunct="1">
        <a:defRPr sz="153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1"/>
            <a:ext cx="10363200" cy="77724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333781" y="1037382"/>
            <a:ext cx="7705232" cy="1477716"/>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33780" y="2822154"/>
            <a:ext cx="7705234" cy="3904330"/>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4227" y="6755271"/>
            <a:ext cx="1301387" cy="316653"/>
          </a:xfrm>
          <a:prstGeom prst="rect">
            <a:avLst/>
          </a:prstGeom>
        </p:spPr>
        <p:txBody>
          <a:bodyPr vert="horz" lIns="91440" tIns="45720" rIns="91440" bIns="45720" rtlCol="0" anchor="ctr"/>
          <a:lstStyle>
            <a:lvl1pPr algn="r">
              <a:defRPr sz="1133" b="0" i="0">
                <a:solidFill>
                  <a:schemeClr val="tx1"/>
                </a:solidFill>
                <a:effectLst/>
                <a:latin typeface="+mn-lt"/>
              </a:defRPr>
            </a:lvl1pPr>
          </a:lstStyle>
          <a:p>
            <a:pPr defTabSz="1018850"/>
            <a:fld id="{BA791396-CA7F-44F1-9ABF-F036B54C344A}" type="datetime5">
              <a:rPr lang="en-US" smtClean="0">
                <a:solidFill>
                  <a:prstClr val="black">
                    <a:tint val="75000"/>
                  </a:prstClr>
                </a:solidFill>
              </a:rPr>
              <a:pPr defTabSz="1018850"/>
              <a:t>16-Jan-20</a:t>
            </a:fld>
            <a:endParaRPr lang="en-US">
              <a:solidFill>
                <a:prstClr val="black">
                  <a:tint val="75000"/>
                </a:prstClr>
              </a:solidFill>
            </a:endParaRPr>
          </a:p>
        </p:txBody>
      </p:sp>
      <p:sp>
        <p:nvSpPr>
          <p:cNvPr id="5" name="Footer Placeholder 4"/>
          <p:cNvSpPr>
            <a:spLocks noGrp="1"/>
          </p:cNvSpPr>
          <p:nvPr>
            <p:ph type="ftr" sz="quarter" idx="3"/>
          </p:nvPr>
        </p:nvSpPr>
        <p:spPr>
          <a:xfrm>
            <a:off x="1333781" y="6755271"/>
            <a:ext cx="5785289" cy="316653"/>
          </a:xfrm>
          <a:prstGeom prst="rect">
            <a:avLst/>
          </a:prstGeom>
        </p:spPr>
        <p:txBody>
          <a:bodyPr vert="horz" lIns="91440" tIns="45720" rIns="91440" bIns="45720" rtlCol="0" anchor="ctr"/>
          <a:lstStyle>
            <a:lvl1pPr algn="l">
              <a:defRPr sz="1133" b="0" i="0">
                <a:solidFill>
                  <a:schemeClr val="tx1"/>
                </a:solidFill>
                <a:effectLst/>
                <a:latin typeface="+mn-lt"/>
              </a:defRPr>
            </a:lvl1pPr>
          </a:lstStyle>
          <a:p>
            <a:pPr defTabSz="1018850"/>
            <a:endParaRPr lang="en-US">
              <a:solidFill>
                <a:prstClr val="black">
                  <a:tint val="75000"/>
                </a:prstClr>
              </a:solidFill>
            </a:endParaRPr>
          </a:p>
        </p:txBody>
      </p:sp>
      <p:sp>
        <p:nvSpPr>
          <p:cNvPr id="6" name="Slide Number Placeholder 5"/>
          <p:cNvSpPr>
            <a:spLocks noGrp="1"/>
          </p:cNvSpPr>
          <p:nvPr>
            <p:ph type="sldNum" sz="quarter" idx="4"/>
          </p:nvPr>
        </p:nvSpPr>
        <p:spPr>
          <a:xfrm>
            <a:off x="8590770" y="6755271"/>
            <a:ext cx="448245" cy="316653"/>
          </a:xfrm>
          <a:prstGeom prst="rect">
            <a:avLst/>
          </a:prstGeom>
        </p:spPr>
        <p:txBody>
          <a:bodyPr vert="horz" lIns="91440" tIns="45720" rIns="91440" bIns="45720" rtlCol="0" anchor="ctr"/>
          <a:lstStyle>
            <a:lvl1pPr algn="r">
              <a:defRPr sz="1133" b="0" i="0">
                <a:solidFill>
                  <a:schemeClr val="tx1"/>
                </a:solidFill>
                <a:effectLst/>
                <a:latin typeface="+mn-lt"/>
              </a:defRPr>
            </a:lvl1pPr>
          </a:lstStyle>
          <a:p>
            <a:pPr defTabSz="1018850"/>
            <a:fld id="{108C929C-3569-4985-AFD0-389906FF19CE}" type="slidenum">
              <a:rPr lang="en-US" smtClean="0">
                <a:solidFill>
                  <a:prstClr val="black">
                    <a:tint val="75000"/>
                  </a:prstClr>
                </a:solidFill>
              </a:rPr>
              <a:pPr defTabSz="1018850"/>
              <a:t>‹#›</a:t>
            </a:fld>
            <a:endParaRPr lang="en-US" dirty="0">
              <a:solidFill>
                <a:prstClr val="black">
                  <a:tint val="75000"/>
                </a:prstClr>
              </a:solidFill>
            </a:endParaRPr>
          </a:p>
        </p:txBody>
      </p:sp>
    </p:spTree>
    <p:extLst>
      <p:ext uri="{BB962C8B-B14F-4D97-AF65-F5344CB8AC3E}">
        <p14:creationId xmlns:p14="http://schemas.microsoft.com/office/powerpoint/2010/main" val="594894501"/>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 id="2147484025" r:id="rId14"/>
    <p:sldLayoutId id="2147484026" r:id="rId15"/>
    <p:sldLayoutId id="2147484027" r:id="rId16"/>
    <p:sldLayoutId id="2147484028" r:id="rId17"/>
  </p:sldLayoutIdLst>
  <p:hf sldNum="0" hdr="0" ftr="0" dt="0"/>
  <p:txStyles>
    <p:titleStyle>
      <a:lvl1pPr algn="ctr" defTabSz="518145" rtl="0" eaLnBrk="1" latinLnBrk="0" hangingPunct="1">
        <a:spcBef>
          <a:spcPct val="0"/>
        </a:spcBef>
        <a:buNone/>
        <a:defRPr sz="4533"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23840" indent="-323840" algn="l" defTabSz="518145" rtl="0" eaLnBrk="1" latinLnBrk="0" hangingPunct="1">
        <a:spcBef>
          <a:spcPct val="20000"/>
        </a:spcBef>
        <a:spcAft>
          <a:spcPts val="680"/>
        </a:spcAft>
        <a:buClr>
          <a:schemeClr val="accent1"/>
        </a:buClr>
        <a:buSzPct val="115000"/>
        <a:buFont typeface="Arial"/>
        <a:buChar char="•"/>
        <a:defRPr sz="2720" kern="1200" cap="none">
          <a:solidFill>
            <a:schemeClr val="tx1">
              <a:lumMod val="85000"/>
              <a:lumOff val="15000"/>
            </a:schemeClr>
          </a:solidFill>
          <a:effectLst/>
          <a:latin typeface="+mn-lt"/>
          <a:ea typeface="+mn-ea"/>
          <a:cs typeface="+mn-cs"/>
        </a:defRPr>
      </a:lvl1pPr>
      <a:lvl2pPr marL="841985" indent="-323840" algn="l" defTabSz="518145" rtl="0" eaLnBrk="1" latinLnBrk="0" hangingPunct="1">
        <a:spcBef>
          <a:spcPct val="20000"/>
        </a:spcBef>
        <a:spcAft>
          <a:spcPts val="680"/>
        </a:spcAft>
        <a:buClr>
          <a:schemeClr val="accent1"/>
        </a:buClr>
        <a:buSzPct val="115000"/>
        <a:buFont typeface="Arial"/>
        <a:buChar char="•"/>
        <a:defRPr sz="2267" kern="1200" cap="none">
          <a:solidFill>
            <a:schemeClr val="tx1">
              <a:lumMod val="85000"/>
              <a:lumOff val="15000"/>
            </a:schemeClr>
          </a:solidFill>
          <a:effectLst/>
          <a:latin typeface="+mn-lt"/>
          <a:ea typeface="+mn-ea"/>
          <a:cs typeface="+mn-cs"/>
        </a:defRPr>
      </a:lvl2pPr>
      <a:lvl3pPr marL="1360130" indent="-323840" algn="l" defTabSz="518145" rtl="0" eaLnBrk="1" latinLnBrk="0" hangingPunct="1">
        <a:spcBef>
          <a:spcPct val="20000"/>
        </a:spcBef>
        <a:spcAft>
          <a:spcPts val="680"/>
        </a:spcAft>
        <a:buClr>
          <a:schemeClr val="accent1"/>
        </a:buClr>
        <a:buSzPct val="115000"/>
        <a:buFont typeface="Arial"/>
        <a:buChar char="•"/>
        <a:defRPr sz="2040" kern="1200" cap="none">
          <a:solidFill>
            <a:schemeClr val="tx1">
              <a:lumMod val="85000"/>
              <a:lumOff val="15000"/>
            </a:schemeClr>
          </a:solidFill>
          <a:effectLst/>
          <a:latin typeface="+mn-lt"/>
          <a:ea typeface="+mn-ea"/>
          <a:cs typeface="+mn-cs"/>
        </a:defRPr>
      </a:lvl3pPr>
      <a:lvl4pPr marL="1748739" indent="-194304" algn="l" defTabSz="518145" rtl="0" eaLnBrk="1" latinLnBrk="0" hangingPunct="1">
        <a:spcBef>
          <a:spcPct val="20000"/>
        </a:spcBef>
        <a:spcAft>
          <a:spcPts val="680"/>
        </a:spcAft>
        <a:buClr>
          <a:schemeClr val="accent1"/>
        </a:buClr>
        <a:buSzPct val="115000"/>
        <a:buFont typeface="Arial"/>
        <a:buChar char="•"/>
        <a:defRPr sz="1813" kern="1200" cap="none">
          <a:solidFill>
            <a:schemeClr val="tx1">
              <a:lumMod val="85000"/>
              <a:lumOff val="15000"/>
            </a:schemeClr>
          </a:solidFill>
          <a:effectLst/>
          <a:latin typeface="+mn-lt"/>
          <a:ea typeface="+mn-ea"/>
          <a:cs typeface="+mn-cs"/>
        </a:defRPr>
      </a:lvl4pPr>
      <a:lvl5pPr marL="2266883" indent="-194304" algn="l" defTabSz="518145" rtl="0" eaLnBrk="1" latinLnBrk="0" hangingPunct="1">
        <a:spcBef>
          <a:spcPct val="20000"/>
        </a:spcBef>
        <a:spcAft>
          <a:spcPts val="680"/>
        </a:spcAft>
        <a:buClr>
          <a:schemeClr val="accent1"/>
        </a:buClr>
        <a:buSzPct val="115000"/>
        <a:buFont typeface="Arial"/>
        <a:buChar char="•"/>
        <a:defRPr sz="1587" kern="1200" cap="none">
          <a:solidFill>
            <a:schemeClr val="tx1">
              <a:lumMod val="85000"/>
              <a:lumOff val="15000"/>
            </a:schemeClr>
          </a:solidFill>
          <a:effectLst/>
          <a:latin typeface="+mn-lt"/>
          <a:ea typeface="+mn-ea"/>
          <a:cs typeface="+mn-cs"/>
        </a:defRPr>
      </a:lvl5pPr>
      <a:lvl6pPr marL="2849796" indent="-259072" algn="l" defTabSz="518145" rtl="0" eaLnBrk="1" latinLnBrk="0" hangingPunct="1">
        <a:spcBef>
          <a:spcPct val="20000"/>
        </a:spcBef>
        <a:spcAft>
          <a:spcPts val="680"/>
        </a:spcAft>
        <a:buClr>
          <a:schemeClr val="accent1"/>
        </a:buClr>
        <a:buSzPct val="115000"/>
        <a:buFont typeface="Arial"/>
        <a:buChar char="•"/>
        <a:defRPr sz="1587" kern="1200" cap="none">
          <a:solidFill>
            <a:schemeClr val="tx1">
              <a:lumMod val="85000"/>
              <a:lumOff val="15000"/>
            </a:schemeClr>
          </a:solidFill>
          <a:effectLst/>
          <a:latin typeface="+mn-lt"/>
          <a:ea typeface="+mn-ea"/>
          <a:cs typeface="+mn-cs"/>
        </a:defRPr>
      </a:lvl6pPr>
      <a:lvl7pPr marL="3367941" indent="-259072" algn="l" defTabSz="518145" rtl="0" eaLnBrk="1" latinLnBrk="0" hangingPunct="1">
        <a:spcBef>
          <a:spcPct val="20000"/>
        </a:spcBef>
        <a:spcAft>
          <a:spcPts val="680"/>
        </a:spcAft>
        <a:buClr>
          <a:schemeClr val="accent1"/>
        </a:buClr>
        <a:buSzPct val="115000"/>
        <a:buFont typeface="Arial"/>
        <a:buChar char="•"/>
        <a:defRPr sz="1587" kern="1200" cap="none">
          <a:solidFill>
            <a:schemeClr val="tx1">
              <a:lumMod val="85000"/>
              <a:lumOff val="15000"/>
            </a:schemeClr>
          </a:solidFill>
          <a:effectLst/>
          <a:latin typeface="+mn-lt"/>
          <a:ea typeface="+mn-ea"/>
          <a:cs typeface="+mn-cs"/>
        </a:defRPr>
      </a:lvl7pPr>
      <a:lvl8pPr marL="3886086" indent="-259072" algn="l" defTabSz="518145" rtl="0" eaLnBrk="1" latinLnBrk="0" hangingPunct="1">
        <a:spcBef>
          <a:spcPct val="20000"/>
        </a:spcBef>
        <a:spcAft>
          <a:spcPts val="680"/>
        </a:spcAft>
        <a:buClr>
          <a:schemeClr val="accent1"/>
        </a:buClr>
        <a:buSzPct val="115000"/>
        <a:buFont typeface="Arial"/>
        <a:buChar char="•"/>
        <a:defRPr sz="1587" kern="1200" cap="none">
          <a:solidFill>
            <a:schemeClr val="tx1">
              <a:lumMod val="85000"/>
              <a:lumOff val="15000"/>
            </a:schemeClr>
          </a:solidFill>
          <a:effectLst/>
          <a:latin typeface="+mn-lt"/>
          <a:ea typeface="+mn-ea"/>
          <a:cs typeface="+mn-cs"/>
        </a:defRPr>
      </a:lvl8pPr>
      <a:lvl9pPr marL="4404230" indent="-259072" algn="l" defTabSz="518145" rtl="0" eaLnBrk="1" latinLnBrk="0" hangingPunct="1">
        <a:spcBef>
          <a:spcPct val="20000"/>
        </a:spcBef>
        <a:spcAft>
          <a:spcPts val="680"/>
        </a:spcAft>
        <a:buClr>
          <a:schemeClr val="accent1"/>
        </a:buClr>
        <a:buSzPct val="115000"/>
        <a:buFont typeface="Arial"/>
        <a:buChar char="•"/>
        <a:defRPr sz="1587" kern="1200" cap="none">
          <a:solidFill>
            <a:schemeClr val="tx1">
              <a:lumMod val="85000"/>
              <a:lumOff val="15000"/>
            </a:schemeClr>
          </a:solidFill>
          <a:effectLst/>
          <a:latin typeface="+mn-lt"/>
          <a:ea typeface="+mn-ea"/>
          <a:cs typeface="+mn-cs"/>
        </a:defRPr>
      </a:lvl9pPr>
    </p:bodyStyle>
    <p:otherStyle>
      <a:defPPr>
        <a:defRPr lang="en-US"/>
      </a:defPPr>
      <a:lvl1pPr marL="0" algn="l" defTabSz="518145" rtl="0" eaLnBrk="1" latinLnBrk="0" hangingPunct="1">
        <a:defRPr sz="2040" kern="1200">
          <a:solidFill>
            <a:schemeClr val="tx1"/>
          </a:solidFill>
          <a:latin typeface="+mn-lt"/>
          <a:ea typeface="+mn-ea"/>
          <a:cs typeface="+mn-cs"/>
        </a:defRPr>
      </a:lvl1pPr>
      <a:lvl2pPr marL="518145" algn="l" defTabSz="518145" rtl="0" eaLnBrk="1" latinLnBrk="0" hangingPunct="1">
        <a:defRPr sz="2040" kern="1200">
          <a:solidFill>
            <a:schemeClr val="tx1"/>
          </a:solidFill>
          <a:latin typeface="+mn-lt"/>
          <a:ea typeface="+mn-ea"/>
          <a:cs typeface="+mn-cs"/>
        </a:defRPr>
      </a:lvl2pPr>
      <a:lvl3pPr marL="1036290" algn="l" defTabSz="518145" rtl="0" eaLnBrk="1" latinLnBrk="0" hangingPunct="1">
        <a:defRPr sz="2040" kern="1200">
          <a:solidFill>
            <a:schemeClr val="tx1"/>
          </a:solidFill>
          <a:latin typeface="+mn-lt"/>
          <a:ea typeface="+mn-ea"/>
          <a:cs typeface="+mn-cs"/>
        </a:defRPr>
      </a:lvl3pPr>
      <a:lvl4pPr marL="1554434" algn="l" defTabSz="518145" rtl="0" eaLnBrk="1" latinLnBrk="0" hangingPunct="1">
        <a:defRPr sz="2040" kern="1200">
          <a:solidFill>
            <a:schemeClr val="tx1"/>
          </a:solidFill>
          <a:latin typeface="+mn-lt"/>
          <a:ea typeface="+mn-ea"/>
          <a:cs typeface="+mn-cs"/>
        </a:defRPr>
      </a:lvl4pPr>
      <a:lvl5pPr marL="2072579" algn="l" defTabSz="518145" rtl="0" eaLnBrk="1" latinLnBrk="0" hangingPunct="1">
        <a:defRPr sz="2040" kern="1200">
          <a:solidFill>
            <a:schemeClr val="tx1"/>
          </a:solidFill>
          <a:latin typeface="+mn-lt"/>
          <a:ea typeface="+mn-ea"/>
          <a:cs typeface="+mn-cs"/>
        </a:defRPr>
      </a:lvl5pPr>
      <a:lvl6pPr marL="2590724" algn="l" defTabSz="518145" rtl="0" eaLnBrk="1" latinLnBrk="0" hangingPunct="1">
        <a:defRPr sz="2040" kern="1200">
          <a:solidFill>
            <a:schemeClr val="tx1"/>
          </a:solidFill>
          <a:latin typeface="+mn-lt"/>
          <a:ea typeface="+mn-ea"/>
          <a:cs typeface="+mn-cs"/>
        </a:defRPr>
      </a:lvl6pPr>
      <a:lvl7pPr marL="3108869" algn="l" defTabSz="518145" rtl="0" eaLnBrk="1" latinLnBrk="0" hangingPunct="1">
        <a:defRPr sz="2040" kern="1200">
          <a:solidFill>
            <a:schemeClr val="tx1"/>
          </a:solidFill>
          <a:latin typeface="+mn-lt"/>
          <a:ea typeface="+mn-ea"/>
          <a:cs typeface="+mn-cs"/>
        </a:defRPr>
      </a:lvl7pPr>
      <a:lvl8pPr marL="3627013" algn="l" defTabSz="518145" rtl="0" eaLnBrk="1" latinLnBrk="0" hangingPunct="1">
        <a:defRPr sz="2040" kern="1200">
          <a:solidFill>
            <a:schemeClr val="tx1"/>
          </a:solidFill>
          <a:latin typeface="+mn-lt"/>
          <a:ea typeface="+mn-ea"/>
          <a:cs typeface="+mn-cs"/>
        </a:defRPr>
      </a:lvl8pPr>
      <a:lvl9pPr marL="4145158" algn="l" defTabSz="518145"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image" Target="../media/image9.jpe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3A9D86E-2110-414C-A789-1B14FCD552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0360501" cy="7788522"/>
            <a:chOff x="0" y="0"/>
            <a:chExt cx="12188825" cy="6872226"/>
          </a:xfrm>
        </p:grpSpPr>
        <p:pic>
          <p:nvPicPr>
            <p:cNvPr id="10" name="Picture 9">
              <a:extLst>
                <a:ext uri="{FF2B5EF4-FFF2-40B4-BE49-F238E27FC236}">
                  <a16:creationId xmlns:a16="http://schemas.microsoft.com/office/drawing/2014/main" id="{6D3F86C2-6800-4B48-AA85-2C7CD1B53D0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EE59C5B5-C483-49A7-8EA0-506138526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BD6C58B8-7BB1-49FF-830C-A105A4CE53F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3" name="Picture 12">
              <a:extLst>
                <a:ext uri="{FF2B5EF4-FFF2-40B4-BE49-F238E27FC236}">
                  <a16:creationId xmlns:a16="http://schemas.microsoft.com/office/drawing/2014/main" id="{3EF8675D-B8F2-4363-95EB-AB8CE5FA01C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5" name="Straight Connector 14">
            <a:extLst>
              <a:ext uri="{FF2B5EF4-FFF2-40B4-BE49-F238E27FC236}">
                <a16:creationId xmlns:a16="http://schemas.microsoft.com/office/drawing/2014/main" id="{48A3ACA9-28FE-44FE-8439-756750473D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8539" y="3991748"/>
            <a:ext cx="5793317"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8583DFEB-5151-4660-89D5-CFF22B7D33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72223" y="0"/>
            <a:ext cx="6636935" cy="7788522"/>
            <a:chOff x="2202616" y="0"/>
            <a:chExt cx="7808159" cy="6872226"/>
          </a:xfrm>
        </p:grpSpPr>
        <p:sp>
          <p:nvSpPr>
            <p:cNvPr id="18" name="Rectangle 17">
              <a:extLst>
                <a:ext uri="{FF2B5EF4-FFF2-40B4-BE49-F238E27FC236}">
                  <a16:creationId xmlns:a16="http://schemas.microsoft.com/office/drawing/2014/main" id="{05333858-9740-488A-BE3B-C5F6D991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6">
                <a:alphaModFix amt="89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3CEC346-C965-4D6D-8731-6E98E4A0F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grpSp>
          <p:nvGrpSpPr>
            <p:cNvPr id="20" name="Group 19">
              <a:extLst>
                <a:ext uri="{FF2B5EF4-FFF2-40B4-BE49-F238E27FC236}">
                  <a16:creationId xmlns:a16="http://schemas.microsoft.com/office/drawing/2014/main" id="{42DB17EC-F444-4873-9D0D-E50649FF18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51576" y="0"/>
              <a:ext cx="658370" cy="6872226"/>
              <a:chOff x="5751576" y="0"/>
              <a:chExt cx="658370" cy="6872226"/>
            </a:xfrm>
          </p:grpSpPr>
          <p:sp>
            <p:nvSpPr>
              <p:cNvPr id="21" name="Rounded Rectangle 27">
                <a:extLst>
                  <a:ext uri="{FF2B5EF4-FFF2-40B4-BE49-F238E27FC236}">
                    <a16:creationId xmlns:a16="http://schemas.microsoft.com/office/drawing/2014/main" id="{41391103-A2DF-42E2-AE62-A4B3A00801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057900" y="1339739"/>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A243CCE6-ABA2-4424-B322-B16F2212BF8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sp>
            <p:nvSpPr>
              <p:cNvPr id="23" name="Rounded Rectangle 29">
                <a:extLst>
                  <a:ext uri="{FF2B5EF4-FFF2-40B4-BE49-F238E27FC236}">
                    <a16:creationId xmlns:a16="http://schemas.microsoft.com/office/drawing/2014/main" id="{E8CDA82D-F294-4F9E-B11E-E054B34F04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057902" y="4907292"/>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C6537F1-0373-41B7-B6A9-FD747524D33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grpSp>
      <p:sp>
        <p:nvSpPr>
          <p:cNvPr id="3" name="TextBox 2">
            <a:extLst>
              <a:ext uri="{FF2B5EF4-FFF2-40B4-BE49-F238E27FC236}">
                <a16:creationId xmlns:a16="http://schemas.microsoft.com/office/drawing/2014/main" id="{A4B0AABC-6245-DB4D-8DD9-FC0A98CE8918}"/>
              </a:ext>
            </a:extLst>
          </p:cNvPr>
          <p:cNvSpPr txBox="1"/>
          <p:nvPr/>
        </p:nvSpPr>
        <p:spPr>
          <a:xfrm>
            <a:off x="2288538" y="3212426"/>
            <a:ext cx="5793318" cy="2232272"/>
          </a:xfrm>
          <a:prstGeom prst="rect">
            <a:avLst/>
          </a:prstGeom>
        </p:spPr>
        <p:txBody>
          <a:bodyPr vert="horz" lIns="91440" tIns="45720" rIns="91440" bIns="45720" rtlCol="0" anchor="b">
            <a:normAutofit fontScale="92500" lnSpcReduction="20000"/>
          </a:bodyPr>
          <a:lstStyle/>
          <a:p>
            <a:pPr algn="ctr">
              <a:lnSpc>
                <a:spcPct val="90000"/>
              </a:lnSpc>
              <a:spcBef>
                <a:spcPct val="0"/>
              </a:spcBef>
              <a:spcAft>
                <a:spcPts val="600"/>
              </a:spcAft>
            </a:pPr>
            <a:r>
              <a:rPr lang="en-US" sz="4000" b="1" dirty="0">
                <a:ln w="3175" cmpd="sng">
                  <a:noFill/>
                </a:ln>
                <a:solidFill>
                  <a:schemeClr val="tx1">
                    <a:lumMod val="85000"/>
                    <a:lumOff val="15000"/>
                  </a:schemeClr>
                </a:solidFill>
                <a:latin typeface="+mj-lt"/>
                <a:ea typeface="+mj-ea"/>
                <a:cs typeface="+mj-cs"/>
              </a:rPr>
              <a:t>FY 2021 Tuition Proposal</a:t>
            </a:r>
          </a:p>
          <a:p>
            <a:pPr algn="ctr">
              <a:lnSpc>
                <a:spcPct val="90000"/>
              </a:lnSpc>
              <a:spcBef>
                <a:spcPct val="0"/>
              </a:spcBef>
              <a:spcAft>
                <a:spcPts val="600"/>
              </a:spcAft>
            </a:pPr>
            <a:endParaRPr lang="en-US" b="1" dirty="0">
              <a:ln w="3175" cmpd="sng">
                <a:noFill/>
              </a:ln>
              <a:solidFill>
                <a:schemeClr val="tx1">
                  <a:lumMod val="85000"/>
                  <a:lumOff val="15000"/>
                </a:schemeClr>
              </a:solidFill>
              <a:latin typeface="+mj-lt"/>
              <a:ea typeface="+mj-ea"/>
              <a:cs typeface="+mj-cs"/>
            </a:endParaRPr>
          </a:p>
          <a:p>
            <a:pPr algn="ctr">
              <a:lnSpc>
                <a:spcPct val="90000"/>
              </a:lnSpc>
              <a:spcBef>
                <a:spcPct val="0"/>
              </a:spcBef>
              <a:spcAft>
                <a:spcPts val="600"/>
              </a:spcAft>
            </a:pPr>
            <a:endParaRPr lang="en-US" b="1" dirty="0">
              <a:ln w="3175" cmpd="sng">
                <a:noFill/>
              </a:ln>
              <a:solidFill>
                <a:schemeClr val="tx1">
                  <a:lumMod val="85000"/>
                  <a:lumOff val="15000"/>
                </a:schemeClr>
              </a:solidFill>
              <a:latin typeface="+mj-lt"/>
              <a:ea typeface="+mj-ea"/>
              <a:cs typeface="+mj-cs"/>
            </a:endParaRPr>
          </a:p>
          <a:p>
            <a:pPr algn="ctr">
              <a:lnSpc>
                <a:spcPct val="90000"/>
              </a:lnSpc>
              <a:spcBef>
                <a:spcPct val="0"/>
              </a:spcBef>
              <a:spcAft>
                <a:spcPts val="600"/>
              </a:spcAft>
            </a:pPr>
            <a:endParaRPr lang="en-US" b="1" dirty="0">
              <a:ln w="3175" cmpd="sng">
                <a:noFill/>
              </a:ln>
              <a:solidFill>
                <a:schemeClr val="tx1">
                  <a:lumMod val="85000"/>
                  <a:lumOff val="15000"/>
                </a:schemeClr>
              </a:solidFill>
              <a:latin typeface="+mj-lt"/>
              <a:ea typeface="+mj-ea"/>
              <a:cs typeface="+mj-cs"/>
            </a:endParaRPr>
          </a:p>
          <a:p>
            <a:pPr algn="ctr">
              <a:lnSpc>
                <a:spcPct val="90000"/>
              </a:lnSpc>
              <a:spcBef>
                <a:spcPct val="0"/>
              </a:spcBef>
              <a:spcAft>
                <a:spcPts val="600"/>
              </a:spcAft>
            </a:pPr>
            <a:r>
              <a:rPr lang="en-US" dirty="0">
                <a:ln w="3175" cmpd="sng">
                  <a:noFill/>
                </a:ln>
                <a:solidFill>
                  <a:schemeClr val="tx1">
                    <a:lumMod val="85000"/>
                    <a:lumOff val="15000"/>
                  </a:schemeClr>
                </a:solidFill>
                <a:latin typeface="+mj-lt"/>
                <a:ea typeface="+mj-ea"/>
                <a:cs typeface="+mj-cs"/>
              </a:rPr>
              <a:t>Presented to the </a:t>
            </a:r>
          </a:p>
          <a:p>
            <a:pPr algn="ctr">
              <a:lnSpc>
                <a:spcPct val="90000"/>
              </a:lnSpc>
              <a:spcBef>
                <a:spcPct val="0"/>
              </a:spcBef>
              <a:spcAft>
                <a:spcPts val="600"/>
              </a:spcAft>
            </a:pPr>
            <a:r>
              <a:rPr lang="en-US" dirty="0">
                <a:ln w="3175" cmpd="sng">
                  <a:noFill/>
                </a:ln>
                <a:solidFill>
                  <a:schemeClr val="tx1">
                    <a:lumMod val="85000"/>
                    <a:lumOff val="15000"/>
                  </a:schemeClr>
                </a:solidFill>
                <a:latin typeface="+mj-lt"/>
                <a:ea typeface="+mj-ea"/>
                <a:cs typeface="+mj-cs"/>
              </a:rPr>
              <a:t>UTHSC Advisory Board</a:t>
            </a:r>
          </a:p>
          <a:p>
            <a:pPr algn="ctr">
              <a:lnSpc>
                <a:spcPct val="90000"/>
              </a:lnSpc>
              <a:spcBef>
                <a:spcPct val="0"/>
              </a:spcBef>
              <a:spcAft>
                <a:spcPts val="600"/>
              </a:spcAft>
            </a:pPr>
            <a:r>
              <a:rPr lang="en-US" dirty="0">
                <a:ln w="3175" cmpd="sng">
                  <a:noFill/>
                </a:ln>
                <a:solidFill>
                  <a:schemeClr val="tx1">
                    <a:lumMod val="85000"/>
                    <a:lumOff val="15000"/>
                  </a:schemeClr>
                </a:solidFill>
                <a:latin typeface="+mj-lt"/>
                <a:ea typeface="+mj-ea"/>
                <a:cs typeface="+mj-cs"/>
              </a:rPr>
              <a:t>January 16, 2020</a:t>
            </a:r>
          </a:p>
        </p:txBody>
      </p:sp>
      <p:cxnSp>
        <p:nvCxnSpPr>
          <p:cNvPr id="26" name="Straight Connector 25">
            <a:extLst>
              <a:ext uri="{FF2B5EF4-FFF2-40B4-BE49-F238E27FC236}">
                <a16:creationId xmlns:a16="http://schemas.microsoft.com/office/drawing/2014/main" id="{A2791DF4-D04C-49C1-8B91-E745F20463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8539" y="3991748"/>
            <a:ext cx="579331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A close up of a logo&#10;&#10;Description automatically generated">
            <a:extLst>
              <a:ext uri="{FF2B5EF4-FFF2-40B4-BE49-F238E27FC236}">
                <a16:creationId xmlns:a16="http://schemas.microsoft.com/office/drawing/2014/main" id="{0DCDD063-4986-844F-B524-C07430A48CD3}"/>
              </a:ext>
            </a:extLst>
          </p:cNvPr>
          <p:cNvPicPr>
            <a:picLocks noChangeAspect="1"/>
          </p:cNvPicPr>
          <p:nvPr/>
        </p:nvPicPr>
        <p:blipFill>
          <a:blip r:embed="rId7">
            <a:clrChange>
              <a:clrFrom>
                <a:srgbClr val="FEFEFE"/>
              </a:clrFrom>
              <a:clrTo>
                <a:srgbClr val="FEFEFE">
                  <a:alpha val="0"/>
                </a:srgbClr>
              </a:clrTo>
            </a:clrChange>
          </a:blip>
          <a:stretch>
            <a:fillRect/>
          </a:stretch>
        </p:blipFill>
        <p:spPr>
          <a:xfrm>
            <a:off x="2658205" y="1811820"/>
            <a:ext cx="5020880" cy="1558869"/>
          </a:xfrm>
          <a:prstGeom prst="rect">
            <a:avLst/>
          </a:prstGeom>
        </p:spPr>
      </p:pic>
    </p:spTree>
    <p:extLst>
      <p:ext uri="{BB962C8B-B14F-4D97-AF65-F5344CB8AC3E}">
        <p14:creationId xmlns:p14="http://schemas.microsoft.com/office/powerpoint/2010/main" val="3564915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COHP – MS Speech Lang Pathology</a:t>
            </a:r>
          </a:p>
        </p:txBody>
      </p:sp>
      <p:graphicFrame>
        <p:nvGraphicFramePr>
          <p:cNvPr id="8" name="Chart 7"/>
          <p:cNvGraphicFramePr/>
          <p:nvPr>
            <p:extLst>
              <p:ext uri="{D42A27DB-BD31-4B8C-83A1-F6EECF244321}">
                <p14:modId xmlns:p14="http://schemas.microsoft.com/office/powerpoint/2010/main" val="3099436056"/>
              </p:ext>
            </p:extLst>
          </p:nvPr>
        </p:nvGraphicFramePr>
        <p:xfrm>
          <a:off x="1066800" y="1752386"/>
          <a:ext cx="8229600"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4166573248"/>
              </p:ext>
            </p:extLst>
          </p:nvPr>
        </p:nvGraphicFramePr>
        <p:xfrm>
          <a:off x="1066800" y="4038386"/>
          <a:ext cx="8229600" cy="228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6852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COHP – MS Occupational Therapy</a:t>
            </a:r>
          </a:p>
        </p:txBody>
      </p:sp>
      <p:graphicFrame>
        <p:nvGraphicFramePr>
          <p:cNvPr id="10" name="Chart 9"/>
          <p:cNvGraphicFramePr/>
          <p:nvPr>
            <p:extLst>
              <p:ext uri="{D42A27DB-BD31-4B8C-83A1-F6EECF244321}">
                <p14:modId xmlns:p14="http://schemas.microsoft.com/office/powerpoint/2010/main" val="346254333"/>
              </p:ext>
            </p:extLst>
          </p:nvPr>
        </p:nvGraphicFramePr>
        <p:xfrm>
          <a:off x="1066800" y="4079016"/>
          <a:ext cx="8229600"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extLst>
              <p:ext uri="{D42A27DB-BD31-4B8C-83A1-F6EECF244321}">
                <p14:modId xmlns:p14="http://schemas.microsoft.com/office/powerpoint/2010/main" val="190227105"/>
              </p:ext>
            </p:extLst>
          </p:nvPr>
        </p:nvGraphicFramePr>
        <p:xfrm>
          <a:off x="1066800" y="1793016"/>
          <a:ext cx="8229600" cy="228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4973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COHP – DPT </a:t>
            </a:r>
          </a:p>
        </p:txBody>
      </p:sp>
      <p:graphicFrame>
        <p:nvGraphicFramePr>
          <p:cNvPr id="14" name="Chart 13"/>
          <p:cNvGraphicFramePr/>
          <p:nvPr>
            <p:extLst>
              <p:ext uri="{D42A27DB-BD31-4B8C-83A1-F6EECF244321}">
                <p14:modId xmlns:p14="http://schemas.microsoft.com/office/powerpoint/2010/main" val="794365189"/>
              </p:ext>
            </p:extLst>
          </p:nvPr>
        </p:nvGraphicFramePr>
        <p:xfrm>
          <a:off x="989356" y="1821371"/>
          <a:ext cx="8229600"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1724663725"/>
              </p:ext>
            </p:extLst>
          </p:nvPr>
        </p:nvGraphicFramePr>
        <p:xfrm>
          <a:off x="989356" y="4107371"/>
          <a:ext cx="8229600" cy="228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2532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COHP – Dr. Audiology</a:t>
            </a:r>
          </a:p>
        </p:txBody>
      </p:sp>
      <p:graphicFrame>
        <p:nvGraphicFramePr>
          <p:cNvPr id="13" name="Chart 12"/>
          <p:cNvGraphicFramePr/>
          <p:nvPr>
            <p:extLst>
              <p:ext uri="{D42A27DB-BD31-4B8C-83A1-F6EECF244321}">
                <p14:modId xmlns:p14="http://schemas.microsoft.com/office/powerpoint/2010/main" val="408185874"/>
              </p:ext>
            </p:extLst>
          </p:nvPr>
        </p:nvGraphicFramePr>
        <p:xfrm>
          <a:off x="1118695" y="1826694"/>
          <a:ext cx="8229600"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p:nvPr>
            <p:extLst>
              <p:ext uri="{D42A27DB-BD31-4B8C-83A1-F6EECF244321}">
                <p14:modId xmlns:p14="http://schemas.microsoft.com/office/powerpoint/2010/main" val="1478199847"/>
              </p:ext>
            </p:extLst>
          </p:nvPr>
        </p:nvGraphicFramePr>
        <p:xfrm>
          <a:off x="1118695" y="4112694"/>
          <a:ext cx="8229600" cy="228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1746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COHP – Laboratory Sciences</a:t>
            </a:r>
          </a:p>
        </p:txBody>
      </p:sp>
    </p:spTree>
    <p:extLst>
      <p:ext uri="{BB962C8B-B14F-4D97-AF65-F5344CB8AC3E}">
        <p14:creationId xmlns:p14="http://schemas.microsoft.com/office/powerpoint/2010/main" val="2271276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2826F-C8F0-2A4D-B872-B9FD8F2950D4}"/>
              </a:ext>
            </a:extLst>
          </p:cNvPr>
          <p:cNvSpPr>
            <a:spLocks noGrp="1"/>
          </p:cNvSpPr>
          <p:nvPr>
            <p:ph type="title"/>
          </p:nvPr>
        </p:nvSpPr>
        <p:spPr/>
        <p:txBody>
          <a:bodyPr>
            <a:normAutofit fontScale="90000"/>
          </a:bodyPr>
          <a:lstStyle/>
          <a:p>
            <a:r>
              <a:rPr lang="en-US" dirty="0"/>
              <a:t>COHP – Laboratory Sciences</a:t>
            </a:r>
          </a:p>
        </p:txBody>
      </p:sp>
      <p:graphicFrame>
        <p:nvGraphicFramePr>
          <p:cNvPr id="6" name="Content Placeholder 5">
            <a:extLst>
              <a:ext uri="{FF2B5EF4-FFF2-40B4-BE49-F238E27FC236}">
                <a16:creationId xmlns:a16="http://schemas.microsoft.com/office/drawing/2014/main" id="{6830DF14-5BFF-9840-B23A-BF3DEB59909E}"/>
              </a:ext>
            </a:extLst>
          </p:cNvPr>
          <p:cNvGraphicFramePr>
            <a:graphicFrameLocks noGrp="1"/>
          </p:cNvGraphicFramePr>
          <p:nvPr>
            <p:ph idx="1"/>
            <p:extLst>
              <p:ext uri="{D42A27DB-BD31-4B8C-83A1-F6EECF244321}">
                <p14:modId xmlns:p14="http://schemas.microsoft.com/office/powerpoint/2010/main" val="2898155882"/>
              </p:ext>
            </p:extLst>
          </p:nvPr>
        </p:nvGraphicFramePr>
        <p:xfrm>
          <a:off x="1333500" y="1828800"/>
          <a:ext cx="7627621" cy="4846320"/>
        </p:xfrm>
        <a:graphic>
          <a:graphicData uri="http://schemas.openxmlformats.org/drawingml/2006/table">
            <a:tbl>
              <a:tblPr firstRow="1" bandRow="1">
                <a:tableStyleId>{5C22544A-7EE6-4342-B048-85BDC9FD1C3A}</a:tableStyleId>
              </a:tblPr>
              <a:tblGrid>
                <a:gridCol w="1281836">
                  <a:extLst>
                    <a:ext uri="{9D8B030D-6E8A-4147-A177-3AD203B41FA5}">
                      <a16:colId xmlns:a16="http://schemas.microsoft.com/office/drawing/2014/main" val="264006030"/>
                    </a:ext>
                  </a:extLst>
                </a:gridCol>
                <a:gridCol w="1281836">
                  <a:extLst>
                    <a:ext uri="{9D8B030D-6E8A-4147-A177-3AD203B41FA5}">
                      <a16:colId xmlns:a16="http://schemas.microsoft.com/office/drawing/2014/main" val="816910781"/>
                    </a:ext>
                  </a:extLst>
                </a:gridCol>
                <a:gridCol w="1687983">
                  <a:extLst>
                    <a:ext uri="{9D8B030D-6E8A-4147-A177-3AD203B41FA5}">
                      <a16:colId xmlns:a16="http://schemas.microsoft.com/office/drawing/2014/main" val="3512761965"/>
                    </a:ext>
                  </a:extLst>
                </a:gridCol>
                <a:gridCol w="1687983">
                  <a:extLst>
                    <a:ext uri="{9D8B030D-6E8A-4147-A177-3AD203B41FA5}">
                      <a16:colId xmlns:a16="http://schemas.microsoft.com/office/drawing/2014/main" val="1718372658"/>
                    </a:ext>
                  </a:extLst>
                </a:gridCol>
                <a:gridCol w="1687983">
                  <a:extLst>
                    <a:ext uri="{9D8B030D-6E8A-4147-A177-3AD203B41FA5}">
                      <a16:colId xmlns:a16="http://schemas.microsoft.com/office/drawing/2014/main" val="1033288531"/>
                    </a:ext>
                  </a:extLst>
                </a:gridCol>
              </a:tblGrid>
              <a:tr h="370840">
                <a:tc>
                  <a:txBody>
                    <a:bodyPr/>
                    <a:lstStyle/>
                    <a:p>
                      <a:endParaRPr lang="en-US" dirty="0"/>
                    </a:p>
                  </a:txBody>
                  <a:tcPr/>
                </a:tc>
                <a:tc>
                  <a:txBody>
                    <a:bodyPr/>
                    <a:lstStyle/>
                    <a:p>
                      <a:endParaRPr lang="en-US" dirty="0"/>
                    </a:p>
                  </a:txBody>
                  <a:tcPr/>
                </a:tc>
                <a:tc>
                  <a:txBody>
                    <a:bodyPr/>
                    <a:lstStyle/>
                    <a:p>
                      <a:pPr algn="ctr"/>
                      <a:r>
                        <a:rPr lang="en-US" sz="1800" dirty="0"/>
                        <a:t>BS Med Lab Sciences</a:t>
                      </a:r>
                    </a:p>
                  </a:txBody>
                  <a:tcPr/>
                </a:tc>
                <a:tc>
                  <a:txBody>
                    <a:bodyPr/>
                    <a:lstStyle/>
                    <a:p>
                      <a:pPr algn="ctr"/>
                      <a:r>
                        <a:rPr lang="en-US" sz="1800" dirty="0"/>
                        <a:t>Masters in Cytopathology Practice</a:t>
                      </a:r>
                    </a:p>
                  </a:txBody>
                  <a:tcPr/>
                </a:tc>
                <a:tc>
                  <a:txBody>
                    <a:bodyPr/>
                    <a:lstStyle/>
                    <a:p>
                      <a:pPr algn="ctr"/>
                      <a:r>
                        <a:rPr lang="en-US" sz="1800" dirty="0"/>
                        <a:t>MS in Clinical Lab Sciences</a:t>
                      </a:r>
                    </a:p>
                  </a:txBody>
                  <a:tcPr/>
                </a:tc>
                <a:extLst>
                  <a:ext uri="{0D108BD9-81ED-4DB2-BD59-A6C34878D82A}">
                    <a16:rowId xmlns:a16="http://schemas.microsoft.com/office/drawing/2014/main" val="4019472262"/>
                  </a:ext>
                </a:extLst>
              </a:tr>
              <a:tr h="370840">
                <a:tc rowSpan="6">
                  <a:txBody>
                    <a:bodyPr/>
                    <a:lstStyle/>
                    <a:p>
                      <a:pPr algn="ctr"/>
                      <a:r>
                        <a:rPr lang="en-US" dirty="0"/>
                        <a:t>Enrollment</a:t>
                      </a:r>
                    </a:p>
                  </a:txBody>
                  <a:tcPr vert="vert270" anchor="ctr"/>
                </a:tc>
                <a:tc>
                  <a:txBody>
                    <a:bodyPr/>
                    <a:lstStyle/>
                    <a:p>
                      <a:pPr algn="r"/>
                      <a:r>
                        <a:rPr lang="en-US" dirty="0"/>
                        <a:t>Fall 14</a:t>
                      </a:r>
                    </a:p>
                  </a:txBody>
                  <a:tcPr anchor="ctr"/>
                </a:tc>
                <a:tc>
                  <a:txBody>
                    <a:bodyPr/>
                    <a:lstStyle/>
                    <a:p>
                      <a:pPr algn="ctr"/>
                      <a:r>
                        <a:rPr lang="en-US" dirty="0"/>
                        <a:t>29</a:t>
                      </a:r>
                    </a:p>
                  </a:txBody>
                  <a:tcPr anchor="ctr"/>
                </a:tc>
                <a:tc>
                  <a:txBody>
                    <a:bodyPr/>
                    <a:lstStyle/>
                    <a:p>
                      <a:pPr algn="ctr"/>
                      <a:r>
                        <a:rPr lang="en-US" dirty="0"/>
                        <a:t>12</a:t>
                      </a:r>
                    </a:p>
                  </a:txBody>
                  <a:tcPr anchor="ctr"/>
                </a:tc>
                <a:tc>
                  <a:txBody>
                    <a:bodyPr/>
                    <a:lstStyle/>
                    <a:p>
                      <a:pPr algn="ctr"/>
                      <a:r>
                        <a:rPr lang="en-US" dirty="0"/>
                        <a:t>26</a:t>
                      </a:r>
                    </a:p>
                  </a:txBody>
                  <a:tcPr anchor="ctr"/>
                </a:tc>
                <a:extLst>
                  <a:ext uri="{0D108BD9-81ED-4DB2-BD59-A6C34878D82A}">
                    <a16:rowId xmlns:a16="http://schemas.microsoft.com/office/drawing/2014/main" val="3700733128"/>
                  </a:ext>
                </a:extLst>
              </a:tr>
              <a:tr h="370840">
                <a:tc vMerge="1">
                  <a:txBody>
                    <a:bodyPr/>
                    <a:lstStyle/>
                    <a:p>
                      <a:pPr algn="r"/>
                      <a:endParaRPr lang="en-US" dirty="0"/>
                    </a:p>
                  </a:txBody>
                  <a:tcPr anchor="ctr"/>
                </a:tc>
                <a:tc>
                  <a:txBody>
                    <a:bodyPr/>
                    <a:lstStyle/>
                    <a:p>
                      <a:pPr algn="r"/>
                      <a:r>
                        <a:rPr lang="en-US" dirty="0"/>
                        <a:t>Fall 15</a:t>
                      </a:r>
                    </a:p>
                  </a:txBody>
                  <a:tcPr anchor="ctr"/>
                </a:tc>
                <a:tc>
                  <a:txBody>
                    <a:bodyPr/>
                    <a:lstStyle/>
                    <a:p>
                      <a:pPr algn="ctr"/>
                      <a:r>
                        <a:rPr lang="en-US" dirty="0"/>
                        <a:t>39</a:t>
                      </a:r>
                    </a:p>
                  </a:txBody>
                  <a:tcPr anchor="ctr"/>
                </a:tc>
                <a:tc>
                  <a:txBody>
                    <a:bodyPr/>
                    <a:lstStyle/>
                    <a:p>
                      <a:pPr algn="ctr"/>
                      <a:r>
                        <a:rPr lang="en-US" dirty="0"/>
                        <a:t>12</a:t>
                      </a:r>
                    </a:p>
                  </a:txBody>
                  <a:tcPr anchor="ctr"/>
                </a:tc>
                <a:tc>
                  <a:txBody>
                    <a:bodyPr/>
                    <a:lstStyle/>
                    <a:p>
                      <a:pPr algn="ctr"/>
                      <a:r>
                        <a:rPr lang="en-US" dirty="0"/>
                        <a:t>29</a:t>
                      </a:r>
                    </a:p>
                  </a:txBody>
                  <a:tcPr anchor="ctr"/>
                </a:tc>
                <a:extLst>
                  <a:ext uri="{0D108BD9-81ED-4DB2-BD59-A6C34878D82A}">
                    <a16:rowId xmlns:a16="http://schemas.microsoft.com/office/drawing/2014/main" val="3552853723"/>
                  </a:ext>
                </a:extLst>
              </a:tr>
              <a:tr h="370840">
                <a:tc vMerge="1">
                  <a:txBody>
                    <a:bodyPr/>
                    <a:lstStyle/>
                    <a:p>
                      <a:pPr algn="r"/>
                      <a:endParaRPr lang="en-US" dirty="0"/>
                    </a:p>
                  </a:txBody>
                  <a:tcPr anchor="ctr"/>
                </a:tc>
                <a:tc>
                  <a:txBody>
                    <a:bodyPr/>
                    <a:lstStyle/>
                    <a:p>
                      <a:pPr algn="r"/>
                      <a:r>
                        <a:rPr lang="en-US" dirty="0"/>
                        <a:t>Fall 16</a:t>
                      </a:r>
                    </a:p>
                  </a:txBody>
                  <a:tcPr anchor="ctr"/>
                </a:tc>
                <a:tc>
                  <a:txBody>
                    <a:bodyPr/>
                    <a:lstStyle/>
                    <a:p>
                      <a:pPr algn="ctr"/>
                      <a:r>
                        <a:rPr lang="en-US" dirty="0"/>
                        <a:t>41</a:t>
                      </a:r>
                    </a:p>
                  </a:txBody>
                  <a:tcPr anchor="ctr"/>
                </a:tc>
                <a:tc>
                  <a:txBody>
                    <a:bodyPr/>
                    <a:lstStyle/>
                    <a:p>
                      <a:pPr algn="ctr"/>
                      <a:r>
                        <a:rPr lang="en-US" dirty="0"/>
                        <a:t>11</a:t>
                      </a:r>
                    </a:p>
                  </a:txBody>
                  <a:tcPr anchor="ctr"/>
                </a:tc>
                <a:tc>
                  <a:txBody>
                    <a:bodyPr/>
                    <a:lstStyle/>
                    <a:p>
                      <a:pPr algn="ctr"/>
                      <a:r>
                        <a:rPr lang="en-US" dirty="0"/>
                        <a:t>25</a:t>
                      </a:r>
                    </a:p>
                  </a:txBody>
                  <a:tcPr anchor="ctr"/>
                </a:tc>
                <a:extLst>
                  <a:ext uri="{0D108BD9-81ED-4DB2-BD59-A6C34878D82A}">
                    <a16:rowId xmlns:a16="http://schemas.microsoft.com/office/drawing/2014/main" val="580335528"/>
                  </a:ext>
                </a:extLst>
              </a:tr>
              <a:tr h="370840">
                <a:tc vMerge="1">
                  <a:txBody>
                    <a:bodyPr/>
                    <a:lstStyle/>
                    <a:p>
                      <a:pPr algn="r"/>
                      <a:endParaRPr lang="en-US" dirty="0"/>
                    </a:p>
                  </a:txBody>
                  <a:tcPr anchor="ctr"/>
                </a:tc>
                <a:tc>
                  <a:txBody>
                    <a:bodyPr/>
                    <a:lstStyle/>
                    <a:p>
                      <a:pPr algn="r"/>
                      <a:r>
                        <a:rPr lang="en-US" dirty="0"/>
                        <a:t>Fall 17</a:t>
                      </a:r>
                    </a:p>
                  </a:txBody>
                  <a:tcPr anchor="ctr"/>
                </a:tc>
                <a:tc>
                  <a:txBody>
                    <a:bodyPr/>
                    <a:lstStyle/>
                    <a:p>
                      <a:pPr algn="ctr"/>
                      <a:r>
                        <a:rPr lang="en-US" dirty="0"/>
                        <a:t>27</a:t>
                      </a:r>
                    </a:p>
                  </a:txBody>
                  <a:tcPr anchor="ctr"/>
                </a:tc>
                <a:tc>
                  <a:txBody>
                    <a:bodyPr/>
                    <a:lstStyle/>
                    <a:p>
                      <a:pPr algn="ctr"/>
                      <a:r>
                        <a:rPr lang="en-US" dirty="0"/>
                        <a:t>10</a:t>
                      </a:r>
                    </a:p>
                  </a:txBody>
                  <a:tcPr anchor="ctr"/>
                </a:tc>
                <a:tc>
                  <a:txBody>
                    <a:bodyPr/>
                    <a:lstStyle/>
                    <a:p>
                      <a:pPr algn="ctr"/>
                      <a:r>
                        <a:rPr lang="en-US" dirty="0"/>
                        <a:t>30</a:t>
                      </a:r>
                    </a:p>
                  </a:txBody>
                  <a:tcPr anchor="ctr"/>
                </a:tc>
                <a:extLst>
                  <a:ext uri="{0D108BD9-81ED-4DB2-BD59-A6C34878D82A}">
                    <a16:rowId xmlns:a16="http://schemas.microsoft.com/office/drawing/2014/main" val="1405545154"/>
                  </a:ext>
                </a:extLst>
              </a:tr>
              <a:tr h="370840">
                <a:tc vMerge="1">
                  <a:txBody>
                    <a:bodyPr/>
                    <a:lstStyle/>
                    <a:p>
                      <a:pPr algn="r"/>
                      <a:endParaRPr lang="en-US" dirty="0"/>
                    </a:p>
                  </a:txBody>
                  <a:tcPr anchor="ctr"/>
                </a:tc>
                <a:tc>
                  <a:txBody>
                    <a:bodyPr/>
                    <a:lstStyle/>
                    <a:p>
                      <a:pPr algn="r"/>
                      <a:r>
                        <a:rPr lang="en-US" dirty="0"/>
                        <a:t>Fall 18</a:t>
                      </a:r>
                    </a:p>
                  </a:txBody>
                  <a:tcPr anchor="ctr"/>
                </a:tc>
                <a:tc>
                  <a:txBody>
                    <a:bodyPr/>
                    <a:lstStyle/>
                    <a:p>
                      <a:pPr algn="ctr"/>
                      <a:r>
                        <a:rPr lang="en-US" dirty="0"/>
                        <a:t>20</a:t>
                      </a:r>
                    </a:p>
                  </a:txBody>
                  <a:tcPr anchor="ctr"/>
                </a:tc>
                <a:tc>
                  <a:txBody>
                    <a:bodyPr/>
                    <a:lstStyle/>
                    <a:p>
                      <a:pPr algn="ctr"/>
                      <a:r>
                        <a:rPr lang="en-US" dirty="0"/>
                        <a:t>7</a:t>
                      </a:r>
                    </a:p>
                  </a:txBody>
                  <a:tcPr anchor="ctr"/>
                </a:tc>
                <a:tc>
                  <a:txBody>
                    <a:bodyPr/>
                    <a:lstStyle/>
                    <a:p>
                      <a:pPr algn="ctr"/>
                      <a:r>
                        <a:rPr lang="en-US" dirty="0"/>
                        <a:t>25</a:t>
                      </a:r>
                    </a:p>
                  </a:txBody>
                  <a:tcPr anchor="ctr"/>
                </a:tc>
                <a:extLst>
                  <a:ext uri="{0D108BD9-81ED-4DB2-BD59-A6C34878D82A}">
                    <a16:rowId xmlns:a16="http://schemas.microsoft.com/office/drawing/2014/main" val="798205447"/>
                  </a:ext>
                </a:extLst>
              </a:tr>
              <a:tr h="370840">
                <a:tc vMerge="1">
                  <a:txBody>
                    <a:bodyPr/>
                    <a:lstStyle/>
                    <a:p>
                      <a:pPr algn="r"/>
                      <a:endParaRPr lang="en-US" dirty="0"/>
                    </a:p>
                  </a:txBody>
                  <a:tcPr anchor="ctr"/>
                </a:tc>
                <a:tc>
                  <a:txBody>
                    <a:bodyPr/>
                    <a:lstStyle/>
                    <a:p>
                      <a:pPr algn="r"/>
                      <a:r>
                        <a:rPr lang="en-US" dirty="0"/>
                        <a:t>Fall 19</a:t>
                      </a:r>
                    </a:p>
                  </a:txBody>
                  <a:tcPr anchor="ctr"/>
                </a:tc>
                <a:tc>
                  <a:txBody>
                    <a:bodyPr/>
                    <a:lstStyle/>
                    <a:p>
                      <a:pPr algn="ctr"/>
                      <a:r>
                        <a:rPr lang="en-US" dirty="0"/>
                        <a:t>30</a:t>
                      </a:r>
                    </a:p>
                  </a:txBody>
                  <a:tcPr anchor="ctr"/>
                </a:tc>
                <a:tc>
                  <a:txBody>
                    <a:bodyPr/>
                    <a:lstStyle/>
                    <a:p>
                      <a:pPr algn="ctr"/>
                      <a:r>
                        <a:rPr lang="en-US" dirty="0"/>
                        <a:t>9</a:t>
                      </a:r>
                    </a:p>
                  </a:txBody>
                  <a:tcPr anchor="ctr"/>
                </a:tc>
                <a:tc>
                  <a:txBody>
                    <a:bodyPr/>
                    <a:lstStyle/>
                    <a:p>
                      <a:pPr algn="ctr"/>
                      <a:r>
                        <a:rPr lang="en-US" dirty="0"/>
                        <a:t>21</a:t>
                      </a:r>
                    </a:p>
                  </a:txBody>
                  <a:tcPr anchor="ctr"/>
                </a:tc>
                <a:extLst>
                  <a:ext uri="{0D108BD9-81ED-4DB2-BD59-A6C34878D82A}">
                    <a16:rowId xmlns:a16="http://schemas.microsoft.com/office/drawing/2014/main" val="2503322143"/>
                  </a:ext>
                </a:extLst>
              </a:tr>
              <a:tr h="0">
                <a:tc>
                  <a:txBody>
                    <a:bodyPr/>
                    <a:lstStyle/>
                    <a:p>
                      <a:endParaRPr lang="en-US" sz="8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62410520"/>
                  </a:ext>
                </a:extLst>
              </a:tr>
              <a:tr h="370840">
                <a:tc rowSpan="2">
                  <a:txBody>
                    <a:bodyPr/>
                    <a:lstStyle/>
                    <a:p>
                      <a:pPr algn="ctr"/>
                      <a:r>
                        <a:rPr lang="en-US" dirty="0"/>
                        <a:t>Tuition Rates</a:t>
                      </a:r>
                    </a:p>
                  </a:txBody>
                  <a:tcPr vert="vert270" anchor="ctr"/>
                </a:tc>
                <a:tc>
                  <a:txBody>
                    <a:bodyPr/>
                    <a:lstStyle/>
                    <a:p>
                      <a:r>
                        <a:rPr lang="en-US" dirty="0"/>
                        <a:t>In-State</a:t>
                      </a:r>
                    </a:p>
                  </a:txBody>
                  <a:tcPr/>
                </a:tc>
                <a:tc>
                  <a:txBody>
                    <a:bodyPr/>
                    <a:lstStyle/>
                    <a:p>
                      <a:pPr algn="r"/>
                      <a:r>
                        <a:rPr lang="en-US" dirty="0"/>
                        <a:t>$7,990</a:t>
                      </a:r>
                    </a:p>
                  </a:txBody>
                  <a:tcPr/>
                </a:tc>
                <a:tc>
                  <a:txBody>
                    <a:bodyPr/>
                    <a:lstStyle/>
                    <a:p>
                      <a:pPr algn="r"/>
                      <a:r>
                        <a:rPr lang="en-US" dirty="0"/>
                        <a:t>$13,814</a:t>
                      </a:r>
                    </a:p>
                  </a:txBody>
                  <a:tcPr/>
                </a:tc>
                <a:tc>
                  <a:txBody>
                    <a:bodyPr/>
                    <a:lstStyle/>
                    <a:p>
                      <a:pPr algn="r"/>
                      <a:r>
                        <a:rPr lang="en-US" dirty="0"/>
                        <a:t>$13,814</a:t>
                      </a:r>
                    </a:p>
                  </a:txBody>
                  <a:tcPr/>
                </a:tc>
                <a:extLst>
                  <a:ext uri="{0D108BD9-81ED-4DB2-BD59-A6C34878D82A}">
                    <a16:rowId xmlns:a16="http://schemas.microsoft.com/office/drawing/2014/main" val="4060078867"/>
                  </a:ext>
                </a:extLst>
              </a:tr>
              <a:tr h="370840">
                <a:tc vMerge="1">
                  <a:txBody>
                    <a:bodyPr/>
                    <a:lstStyle/>
                    <a:p>
                      <a:endParaRPr lang="en-US" dirty="0"/>
                    </a:p>
                  </a:txBody>
                  <a:tcPr/>
                </a:tc>
                <a:tc>
                  <a:txBody>
                    <a:bodyPr/>
                    <a:lstStyle/>
                    <a:p>
                      <a:r>
                        <a:rPr lang="en-US" dirty="0"/>
                        <a:t>Out-of-State</a:t>
                      </a:r>
                    </a:p>
                  </a:txBody>
                  <a:tcPr/>
                </a:tc>
                <a:tc>
                  <a:txBody>
                    <a:bodyPr/>
                    <a:lstStyle/>
                    <a:p>
                      <a:pPr algn="r"/>
                      <a:r>
                        <a:rPr lang="en-US" dirty="0"/>
                        <a:t>$26,156</a:t>
                      </a:r>
                    </a:p>
                  </a:txBody>
                  <a:tcPr/>
                </a:tc>
                <a:tc>
                  <a:txBody>
                    <a:bodyPr/>
                    <a:lstStyle/>
                    <a:p>
                      <a:pPr algn="r"/>
                      <a:r>
                        <a:rPr lang="en-US" dirty="0"/>
                        <a:t>$31,796</a:t>
                      </a:r>
                    </a:p>
                  </a:txBody>
                  <a:tcPr/>
                </a:tc>
                <a:tc>
                  <a:txBody>
                    <a:bodyPr/>
                    <a:lstStyle/>
                    <a:p>
                      <a:pPr algn="r"/>
                      <a:r>
                        <a:rPr lang="en-US" dirty="0"/>
                        <a:t>$31,796</a:t>
                      </a:r>
                    </a:p>
                  </a:txBody>
                  <a:tcPr/>
                </a:tc>
                <a:extLst>
                  <a:ext uri="{0D108BD9-81ED-4DB2-BD59-A6C34878D82A}">
                    <a16:rowId xmlns:a16="http://schemas.microsoft.com/office/drawing/2014/main" val="1504031503"/>
                  </a:ext>
                </a:extLst>
              </a:tr>
            </a:tbl>
          </a:graphicData>
        </a:graphic>
      </p:graphicFrame>
    </p:spTree>
    <p:extLst>
      <p:ext uri="{BB962C8B-B14F-4D97-AF65-F5344CB8AC3E}">
        <p14:creationId xmlns:p14="http://schemas.microsoft.com/office/powerpoint/2010/main" val="3195839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3691" y="876017"/>
            <a:ext cx="8950289" cy="645418"/>
          </a:xfrm>
        </p:spPr>
        <p:txBody>
          <a:bodyPr>
            <a:normAutofit fontScale="90000"/>
          </a:bodyPr>
          <a:lstStyle/>
          <a:p>
            <a:r>
              <a:rPr lang="en-US" dirty="0"/>
              <a:t>COM – MS Physician Assistant</a:t>
            </a:r>
          </a:p>
        </p:txBody>
      </p:sp>
      <p:graphicFrame>
        <p:nvGraphicFramePr>
          <p:cNvPr id="5" name="Chart 4"/>
          <p:cNvGraphicFramePr/>
          <p:nvPr>
            <p:extLst>
              <p:ext uri="{D42A27DB-BD31-4B8C-83A1-F6EECF244321}">
                <p14:modId xmlns:p14="http://schemas.microsoft.com/office/powerpoint/2010/main" val="2836062236"/>
              </p:ext>
            </p:extLst>
          </p:nvPr>
        </p:nvGraphicFramePr>
        <p:xfrm>
          <a:off x="1114035" y="1779177"/>
          <a:ext cx="8229600"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2113261072"/>
              </p:ext>
            </p:extLst>
          </p:nvPr>
        </p:nvGraphicFramePr>
        <p:xfrm>
          <a:off x="1114035" y="4065177"/>
          <a:ext cx="8229600" cy="228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2012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COM – MD </a:t>
            </a:r>
          </a:p>
        </p:txBody>
      </p:sp>
      <p:graphicFrame>
        <p:nvGraphicFramePr>
          <p:cNvPr id="12" name="Chart 11"/>
          <p:cNvGraphicFramePr/>
          <p:nvPr>
            <p:extLst>
              <p:ext uri="{D42A27DB-BD31-4B8C-83A1-F6EECF244321}">
                <p14:modId xmlns:p14="http://schemas.microsoft.com/office/powerpoint/2010/main" val="3617435294"/>
              </p:ext>
            </p:extLst>
          </p:nvPr>
        </p:nvGraphicFramePr>
        <p:xfrm>
          <a:off x="1066800" y="1767667"/>
          <a:ext cx="8229600"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94465F8E-B971-8B4D-BDCB-E822C4770FC7}"/>
              </a:ext>
            </a:extLst>
          </p:cNvPr>
          <p:cNvGraphicFramePr/>
          <p:nvPr>
            <p:extLst>
              <p:ext uri="{D42A27DB-BD31-4B8C-83A1-F6EECF244321}">
                <p14:modId xmlns:p14="http://schemas.microsoft.com/office/powerpoint/2010/main" val="278383342"/>
              </p:ext>
            </p:extLst>
          </p:nvPr>
        </p:nvGraphicFramePr>
        <p:xfrm>
          <a:off x="1066800" y="4053667"/>
          <a:ext cx="8229600" cy="228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2728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CON – BSN </a:t>
            </a:r>
          </a:p>
        </p:txBody>
      </p:sp>
      <p:graphicFrame>
        <p:nvGraphicFramePr>
          <p:cNvPr id="5" name="Chart 4"/>
          <p:cNvGraphicFramePr/>
          <p:nvPr>
            <p:extLst>
              <p:ext uri="{D42A27DB-BD31-4B8C-83A1-F6EECF244321}">
                <p14:modId xmlns:p14="http://schemas.microsoft.com/office/powerpoint/2010/main" val="2453356272"/>
              </p:ext>
            </p:extLst>
          </p:nvPr>
        </p:nvGraphicFramePr>
        <p:xfrm>
          <a:off x="1066800" y="1748721"/>
          <a:ext cx="8229600"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4106567175"/>
              </p:ext>
            </p:extLst>
          </p:nvPr>
        </p:nvGraphicFramePr>
        <p:xfrm>
          <a:off x="1066800" y="4034721"/>
          <a:ext cx="8229600" cy="228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583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CON – DNP </a:t>
            </a:r>
          </a:p>
        </p:txBody>
      </p:sp>
      <p:graphicFrame>
        <p:nvGraphicFramePr>
          <p:cNvPr id="7" name="Chart 6"/>
          <p:cNvGraphicFramePr/>
          <p:nvPr>
            <p:extLst>
              <p:ext uri="{D42A27DB-BD31-4B8C-83A1-F6EECF244321}">
                <p14:modId xmlns:p14="http://schemas.microsoft.com/office/powerpoint/2010/main" val="1122818747"/>
              </p:ext>
            </p:extLst>
          </p:nvPr>
        </p:nvGraphicFramePr>
        <p:xfrm>
          <a:off x="1066800" y="1668677"/>
          <a:ext cx="8229600"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extLst>
              <p:ext uri="{D42A27DB-BD31-4B8C-83A1-F6EECF244321}">
                <p14:modId xmlns:p14="http://schemas.microsoft.com/office/powerpoint/2010/main" val="1317216794"/>
              </p:ext>
            </p:extLst>
          </p:nvPr>
        </p:nvGraphicFramePr>
        <p:xfrm>
          <a:off x="1066800" y="3954677"/>
          <a:ext cx="8229600" cy="228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8878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AFBCD3-4E73-FB4F-9983-432B38BDDD55}"/>
              </a:ext>
            </a:extLst>
          </p:cNvPr>
          <p:cNvSpPr txBox="1"/>
          <p:nvPr/>
        </p:nvSpPr>
        <p:spPr>
          <a:xfrm>
            <a:off x="980134" y="1975148"/>
            <a:ext cx="8590069" cy="3970318"/>
          </a:xfrm>
          <a:prstGeom prst="rect">
            <a:avLst/>
          </a:prstGeom>
          <a:noFill/>
        </p:spPr>
        <p:txBody>
          <a:bodyPr wrap="square" rtlCol="0">
            <a:spAutoFit/>
          </a:bodyPr>
          <a:lstStyle/>
          <a:p>
            <a:pPr marL="342900" indent="-342900">
              <a:buFont typeface="Arial" panose="020B0604020202020204" pitchFamily="34" charset="0"/>
              <a:buChar char="•"/>
            </a:pPr>
            <a:r>
              <a:rPr lang="en-US" sz="2100" b="1" u="sng" dirty="0">
                <a:solidFill>
                  <a:schemeClr val="accent1"/>
                </a:solidFill>
              </a:rPr>
              <a:t>HSC Advisory Board – January 16, 2020</a:t>
            </a:r>
          </a:p>
          <a:p>
            <a:pPr marL="800100" lvl="1" indent="-342900">
              <a:buFont typeface="Arial" panose="020B0604020202020204" pitchFamily="34" charset="0"/>
              <a:buChar char="•"/>
            </a:pPr>
            <a:r>
              <a:rPr lang="en-US" sz="2100" dirty="0"/>
              <a:t>UT Focus Act Sec.49-9-503(a)(1):</a:t>
            </a:r>
          </a:p>
          <a:p>
            <a:pPr marL="1257300" lvl="2" indent="-342900">
              <a:buFont typeface="Arial" panose="020B0604020202020204" pitchFamily="34" charset="0"/>
              <a:buChar char="•"/>
            </a:pPr>
            <a:r>
              <a:rPr lang="en-US" sz="2100" dirty="0"/>
              <a:t>Submit a recommendation, in accordance with the process established pursuant to [the BOT Process], regarding the proposed operating budget, including tuition and fees, as it relates to the respective institution;</a:t>
            </a:r>
          </a:p>
          <a:p>
            <a:pPr marL="1257300" lvl="2" indent="-342900">
              <a:buFont typeface="Arial" panose="020B0604020202020204" pitchFamily="34" charset="0"/>
              <a:buChar char="•"/>
            </a:pPr>
            <a:endParaRPr lang="en-US" sz="2100" dirty="0"/>
          </a:p>
          <a:p>
            <a:pPr marL="342900" indent="-342900">
              <a:buFont typeface="Arial" panose="020B0604020202020204" pitchFamily="34" charset="0"/>
              <a:buChar char="•"/>
            </a:pPr>
            <a:r>
              <a:rPr lang="en-US" sz="2100" b="1" u="sng" dirty="0">
                <a:solidFill>
                  <a:schemeClr val="accent1"/>
                </a:solidFill>
              </a:rPr>
              <a:t>Board of Trustees Approval </a:t>
            </a:r>
          </a:p>
          <a:p>
            <a:pPr marL="800100" lvl="1" indent="-342900">
              <a:buFont typeface="Arial" panose="020B0604020202020204" pitchFamily="34" charset="0"/>
              <a:buChar char="•"/>
            </a:pPr>
            <a:r>
              <a:rPr lang="en-US" sz="2100" dirty="0"/>
              <a:t>February 19, 2020</a:t>
            </a:r>
          </a:p>
          <a:p>
            <a:pPr marL="800100" lvl="1" indent="-342900">
              <a:buFont typeface="Arial" panose="020B0604020202020204" pitchFamily="34" charset="0"/>
              <a:buChar char="•"/>
            </a:pPr>
            <a:endParaRPr lang="en-US" sz="2100" dirty="0"/>
          </a:p>
          <a:p>
            <a:pPr marL="342900" indent="-342900">
              <a:buFont typeface="Arial" panose="020B0604020202020204" pitchFamily="34" charset="0"/>
              <a:buChar char="•"/>
            </a:pPr>
            <a:r>
              <a:rPr lang="en-US" sz="2100" b="1" u="sng" dirty="0">
                <a:solidFill>
                  <a:schemeClr val="accent1"/>
                </a:solidFill>
              </a:rPr>
              <a:t>Effective </a:t>
            </a:r>
          </a:p>
          <a:p>
            <a:pPr marL="800100" lvl="1" indent="-342900">
              <a:buFont typeface="Arial" panose="020B0604020202020204" pitchFamily="34" charset="0"/>
              <a:buChar char="•"/>
            </a:pPr>
            <a:r>
              <a:rPr lang="en-US" sz="2100" dirty="0"/>
              <a:t>July 1, 2020</a:t>
            </a:r>
          </a:p>
        </p:txBody>
      </p:sp>
      <p:sp>
        <p:nvSpPr>
          <p:cNvPr id="2" name="Title 1">
            <a:extLst>
              <a:ext uri="{FF2B5EF4-FFF2-40B4-BE49-F238E27FC236}">
                <a16:creationId xmlns:a16="http://schemas.microsoft.com/office/drawing/2014/main" id="{38DBBB42-5C33-6245-B963-67525DD8AEC5}"/>
              </a:ext>
            </a:extLst>
          </p:cNvPr>
          <p:cNvSpPr>
            <a:spLocks noGrp="1"/>
          </p:cNvSpPr>
          <p:nvPr>
            <p:ph type="title"/>
          </p:nvPr>
        </p:nvSpPr>
        <p:spPr/>
        <p:txBody>
          <a:bodyPr>
            <a:normAutofit fontScale="90000"/>
          </a:bodyPr>
          <a:lstStyle/>
          <a:p>
            <a:r>
              <a:rPr lang="en-US" dirty="0"/>
              <a:t>Process / Timeline</a:t>
            </a:r>
          </a:p>
        </p:txBody>
      </p:sp>
    </p:spTree>
    <p:extLst>
      <p:ext uri="{BB962C8B-B14F-4D97-AF65-F5344CB8AC3E}">
        <p14:creationId xmlns:p14="http://schemas.microsoft.com/office/powerpoint/2010/main" val="3146179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COP – PharmD </a:t>
            </a:r>
          </a:p>
        </p:txBody>
      </p:sp>
      <p:graphicFrame>
        <p:nvGraphicFramePr>
          <p:cNvPr id="5" name="Chart 4">
            <a:extLst>
              <a:ext uri="{FF2B5EF4-FFF2-40B4-BE49-F238E27FC236}">
                <a16:creationId xmlns:a16="http://schemas.microsoft.com/office/drawing/2014/main" id="{5504342A-034F-894A-B46F-1D2F9A297965}"/>
              </a:ext>
            </a:extLst>
          </p:cNvPr>
          <p:cNvGraphicFramePr/>
          <p:nvPr>
            <p:extLst>
              <p:ext uri="{D42A27DB-BD31-4B8C-83A1-F6EECF244321}">
                <p14:modId xmlns:p14="http://schemas.microsoft.com/office/powerpoint/2010/main" val="807582962"/>
              </p:ext>
            </p:extLst>
          </p:nvPr>
        </p:nvGraphicFramePr>
        <p:xfrm>
          <a:off x="1066800" y="4020714"/>
          <a:ext cx="8229600"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6416E63E-3C9B-1E4E-8E64-4CADAED8AAF0}"/>
              </a:ext>
            </a:extLst>
          </p:cNvPr>
          <p:cNvGraphicFramePr/>
          <p:nvPr>
            <p:extLst>
              <p:ext uri="{D42A27DB-BD31-4B8C-83A1-F6EECF244321}">
                <p14:modId xmlns:p14="http://schemas.microsoft.com/office/powerpoint/2010/main" val="3147167950"/>
              </p:ext>
            </p:extLst>
          </p:nvPr>
        </p:nvGraphicFramePr>
        <p:xfrm>
          <a:off x="1066800" y="1734714"/>
          <a:ext cx="8229600" cy="228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2372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AFBCD3-4E73-FB4F-9983-432B38BDDD55}"/>
              </a:ext>
            </a:extLst>
          </p:cNvPr>
          <p:cNvSpPr txBox="1"/>
          <p:nvPr/>
        </p:nvSpPr>
        <p:spPr>
          <a:xfrm>
            <a:off x="980134" y="1975148"/>
            <a:ext cx="8590069" cy="3970318"/>
          </a:xfrm>
          <a:prstGeom prst="rect">
            <a:avLst/>
          </a:prstGeom>
          <a:noFill/>
        </p:spPr>
        <p:txBody>
          <a:bodyPr wrap="square" rtlCol="0">
            <a:spAutoFit/>
          </a:bodyPr>
          <a:lstStyle/>
          <a:p>
            <a:pPr marL="342900" indent="-342900">
              <a:buFont typeface="Arial" panose="020B0604020202020204" pitchFamily="34" charset="0"/>
              <a:buChar char="•"/>
            </a:pPr>
            <a:r>
              <a:rPr lang="en-US" sz="2100" b="1" u="sng" dirty="0">
                <a:solidFill>
                  <a:schemeClr val="accent1"/>
                </a:solidFill>
              </a:rPr>
              <a:t>HSC Advisory Board – January 16, 2020</a:t>
            </a:r>
          </a:p>
          <a:p>
            <a:pPr marL="800100" lvl="1" indent="-342900">
              <a:buFont typeface="Arial" panose="020B0604020202020204" pitchFamily="34" charset="0"/>
              <a:buChar char="•"/>
            </a:pPr>
            <a:r>
              <a:rPr lang="en-US" sz="2100" dirty="0"/>
              <a:t>UT Focus Act Sec.49-9-503(a)(1):</a:t>
            </a:r>
          </a:p>
          <a:p>
            <a:pPr marL="1257300" lvl="2" indent="-342900">
              <a:buFont typeface="Arial" panose="020B0604020202020204" pitchFamily="34" charset="0"/>
              <a:buChar char="•"/>
            </a:pPr>
            <a:r>
              <a:rPr lang="en-US" sz="2100" dirty="0"/>
              <a:t>Submit a recommendation, in accordance with the process established pursuant to Sec. 49-9-209(d)(1)(N), regarding the proposed operating budget, including tuition and fees, as it relates to the respective institution;</a:t>
            </a:r>
          </a:p>
          <a:p>
            <a:pPr marL="1257300" lvl="2" indent="-342900">
              <a:buFont typeface="Arial" panose="020B0604020202020204" pitchFamily="34" charset="0"/>
              <a:buChar char="•"/>
            </a:pPr>
            <a:endParaRPr lang="en-US" sz="2100" dirty="0"/>
          </a:p>
          <a:p>
            <a:pPr marL="342900" indent="-342900">
              <a:buFont typeface="Arial" panose="020B0604020202020204" pitchFamily="34" charset="0"/>
              <a:buChar char="•"/>
            </a:pPr>
            <a:r>
              <a:rPr lang="en-US" sz="2100" b="1" u="sng" dirty="0">
                <a:solidFill>
                  <a:schemeClr val="accent1"/>
                </a:solidFill>
              </a:rPr>
              <a:t>Board of Trustees Approval </a:t>
            </a:r>
          </a:p>
          <a:p>
            <a:pPr marL="800100" lvl="1" indent="-342900">
              <a:buFont typeface="Arial" panose="020B0604020202020204" pitchFamily="34" charset="0"/>
              <a:buChar char="•"/>
            </a:pPr>
            <a:r>
              <a:rPr lang="en-US" sz="2100" dirty="0"/>
              <a:t>February 19, 2020</a:t>
            </a:r>
          </a:p>
          <a:p>
            <a:pPr marL="800100" lvl="1" indent="-342900">
              <a:buFont typeface="Arial" panose="020B0604020202020204" pitchFamily="34" charset="0"/>
              <a:buChar char="•"/>
            </a:pPr>
            <a:endParaRPr lang="en-US" sz="2100" dirty="0"/>
          </a:p>
          <a:p>
            <a:pPr marL="342900" indent="-342900">
              <a:buFont typeface="Arial" panose="020B0604020202020204" pitchFamily="34" charset="0"/>
              <a:buChar char="•"/>
            </a:pPr>
            <a:r>
              <a:rPr lang="en-US" sz="2100" b="1" u="sng" dirty="0">
                <a:solidFill>
                  <a:schemeClr val="accent1"/>
                </a:solidFill>
              </a:rPr>
              <a:t>Effective </a:t>
            </a:r>
          </a:p>
          <a:p>
            <a:pPr marL="800100" lvl="1" indent="-342900">
              <a:buFont typeface="Arial" panose="020B0604020202020204" pitchFamily="34" charset="0"/>
              <a:buChar char="•"/>
            </a:pPr>
            <a:r>
              <a:rPr lang="en-US" sz="2100" dirty="0"/>
              <a:t>July 1, 2020</a:t>
            </a:r>
          </a:p>
        </p:txBody>
      </p:sp>
      <p:sp>
        <p:nvSpPr>
          <p:cNvPr id="2" name="Title 1">
            <a:extLst>
              <a:ext uri="{FF2B5EF4-FFF2-40B4-BE49-F238E27FC236}">
                <a16:creationId xmlns:a16="http://schemas.microsoft.com/office/drawing/2014/main" id="{38DBBB42-5C33-6245-B963-67525DD8AEC5}"/>
              </a:ext>
            </a:extLst>
          </p:cNvPr>
          <p:cNvSpPr>
            <a:spLocks noGrp="1"/>
          </p:cNvSpPr>
          <p:nvPr>
            <p:ph type="title"/>
          </p:nvPr>
        </p:nvSpPr>
        <p:spPr/>
        <p:txBody>
          <a:bodyPr>
            <a:normAutofit fontScale="90000"/>
          </a:bodyPr>
          <a:lstStyle/>
          <a:p>
            <a:r>
              <a:rPr lang="en-US" dirty="0"/>
              <a:t>Process / Timeline</a:t>
            </a:r>
          </a:p>
        </p:txBody>
      </p:sp>
      <p:sp>
        <p:nvSpPr>
          <p:cNvPr id="3" name="Oval 2">
            <a:extLst>
              <a:ext uri="{FF2B5EF4-FFF2-40B4-BE49-F238E27FC236}">
                <a16:creationId xmlns:a16="http://schemas.microsoft.com/office/drawing/2014/main" id="{1161F574-9155-154D-B8F1-946DEFB35E00}"/>
              </a:ext>
            </a:extLst>
          </p:cNvPr>
          <p:cNvSpPr/>
          <p:nvPr/>
        </p:nvSpPr>
        <p:spPr>
          <a:xfrm>
            <a:off x="5387163" y="3948222"/>
            <a:ext cx="3473301" cy="1715387"/>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halkduster" panose="03050602040202020205" pitchFamily="66" charset="77"/>
              </a:rPr>
              <a:t>Our challenge -- the Governor’s budget will not be released until early February</a:t>
            </a:r>
          </a:p>
        </p:txBody>
      </p:sp>
      <p:cxnSp>
        <p:nvCxnSpPr>
          <p:cNvPr id="6" name="Curved Connector 5">
            <a:extLst>
              <a:ext uri="{FF2B5EF4-FFF2-40B4-BE49-F238E27FC236}">
                <a16:creationId xmlns:a16="http://schemas.microsoft.com/office/drawing/2014/main" id="{472B722D-365B-6B40-8A56-B0BF2F17ABAC}"/>
              </a:ext>
            </a:extLst>
          </p:cNvPr>
          <p:cNvCxnSpPr>
            <a:cxnSpLocks/>
            <a:stCxn id="3" idx="1"/>
          </p:cNvCxnSpPr>
          <p:nvPr/>
        </p:nvCxnSpPr>
        <p:spPr>
          <a:xfrm rot="16200000" flipV="1">
            <a:off x="4633381" y="2937000"/>
            <a:ext cx="66914" cy="2457956"/>
          </a:xfrm>
          <a:prstGeom prst="curvedConnector4">
            <a:avLst>
              <a:gd name="adj1" fmla="val 119174"/>
              <a:gd name="adj2" fmla="val 57752"/>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93711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AFBCD3-4E73-FB4F-9983-432B38BDDD55}"/>
              </a:ext>
            </a:extLst>
          </p:cNvPr>
          <p:cNvSpPr txBox="1"/>
          <p:nvPr/>
        </p:nvSpPr>
        <p:spPr>
          <a:xfrm>
            <a:off x="980134" y="1975148"/>
            <a:ext cx="8590069" cy="4478149"/>
          </a:xfrm>
          <a:prstGeom prst="rect">
            <a:avLst/>
          </a:prstGeom>
          <a:noFill/>
        </p:spPr>
        <p:txBody>
          <a:bodyPr wrap="square" rtlCol="0">
            <a:spAutoFit/>
          </a:bodyPr>
          <a:lstStyle/>
          <a:p>
            <a:pPr marL="342900" indent="-342900">
              <a:buFont typeface="Arial" panose="020B0604020202020204" pitchFamily="34" charset="0"/>
              <a:buChar char="•"/>
            </a:pPr>
            <a:r>
              <a:rPr lang="en-US" sz="2100" b="1" u="sng" dirty="0">
                <a:solidFill>
                  <a:schemeClr val="accent1"/>
                </a:solidFill>
              </a:rPr>
              <a:t>General Tuition Increase</a:t>
            </a:r>
          </a:p>
          <a:p>
            <a:pPr marL="742950" lvl="1" indent="-285750" algn="just">
              <a:buFont typeface="Arial" panose="020B0604020202020204" pitchFamily="34" charset="0"/>
              <a:buChar char="•"/>
            </a:pPr>
            <a:r>
              <a:rPr lang="en-US" dirty="0"/>
              <a:t>The Health Science Center proposes a general tuition rate increase in a range of 0% to 2% for undergraduate programs and 0% to 3% for graduate and professional programs.</a:t>
            </a:r>
          </a:p>
          <a:p>
            <a:pPr marL="742950" lvl="1" indent="-285750" algn="just">
              <a:buFont typeface="Arial" panose="020B0604020202020204" pitchFamily="34" charset="0"/>
              <a:buChar char="•"/>
            </a:pPr>
            <a:r>
              <a:rPr lang="en-US" dirty="0"/>
              <a:t>Once the Governor’s Budget is released in early February, the Chancellor and Senior Vice Chancellor will review the options with the Chair of the Advisory Board and finalize the attached summary of proposed increases. </a:t>
            </a:r>
          </a:p>
          <a:p>
            <a:pPr marL="742950" lvl="1" indent="-285750" algn="just">
              <a:buFont typeface="Arial" panose="020B0604020202020204" pitchFamily="34" charset="0"/>
              <a:buChar char="•"/>
            </a:pPr>
            <a:endParaRPr lang="en-US" sz="2100" dirty="0"/>
          </a:p>
          <a:p>
            <a:pPr marL="342900" indent="-342900">
              <a:buFont typeface="Arial" panose="020B0604020202020204" pitchFamily="34" charset="0"/>
              <a:buChar char="•"/>
            </a:pPr>
            <a:r>
              <a:rPr lang="en-US" sz="2100" b="1" u="sng" dirty="0">
                <a:solidFill>
                  <a:schemeClr val="accent1"/>
                </a:solidFill>
              </a:rPr>
              <a:t>Other Changes </a:t>
            </a:r>
          </a:p>
          <a:p>
            <a:pPr marL="747713" lvl="1" indent="-290513">
              <a:buFont typeface="Arial" panose="020B0604020202020204" pitchFamily="34" charset="0"/>
              <a:buChar char="•"/>
            </a:pPr>
            <a:r>
              <a:rPr lang="en-US" b="1" i="1" dirty="0"/>
              <a:t>MD Program: </a:t>
            </a:r>
            <a:r>
              <a:rPr lang="en-US" dirty="0"/>
              <a:t>Reduce out-of-state tuition to an amount of 175% of the in-state rate</a:t>
            </a:r>
            <a:r>
              <a:rPr lang="en-US" sz="2400" dirty="0"/>
              <a:t>.</a:t>
            </a:r>
          </a:p>
          <a:p>
            <a:pPr marL="742950" lvl="1" indent="-285750">
              <a:buFont typeface="Arial" panose="020B0604020202020204" pitchFamily="34" charset="0"/>
              <a:buChar char="•"/>
            </a:pPr>
            <a:r>
              <a:rPr lang="en-US" b="1" i="1" dirty="0"/>
              <a:t>Masters in Cytopathology Practice:</a:t>
            </a:r>
          </a:p>
          <a:p>
            <a:pPr marL="1200150" lvl="2" indent="-285750">
              <a:buFont typeface="Arial" panose="020B0604020202020204" pitchFamily="34" charset="0"/>
              <a:buChar char="•"/>
            </a:pPr>
            <a:r>
              <a:rPr lang="en-US" dirty="0"/>
              <a:t>Reduce the in-state tuition from $13,814 to $9,900.  </a:t>
            </a:r>
          </a:p>
          <a:p>
            <a:pPr marL="1200150" lvl="2" indent="-285750">
              <a:buFont typeface="Arial" panose="020B0604020202020204" pitchFamily="34" charset="0"/>
              <a:buChar char="•"/>
            </a:pPr>
            <a:r>
              <a:rPr lang="en-US" dirty="0"/>
              <a:t>Reduce the out-of-state tuition from $31,796 to $14,400.</a:t>
            </a:r>
          </a:p>
          <a:p>
            <a:pPr marL="742950" lvl="1" indent="-285750">
              <a:buFont typeface="Arial" panose="020B0604020202020204" pitchFamily="34" charset="0"/>
              <a:buChar char="•"/>
            </a:pPr>
            <a:r>
              <a:rPr lang="en-US" b="1" i="1" dirty="0"/>
              <a:t>Bachelors in Medical Lab Sci: </a:t>
            </a:r>
            <a:r>
              <a:rPr lang="en-US" dirty="0"/>
              <a:t>Reduce</a:t>
            </a:r>
            <a:r>
              <a:rPr lang="en-US" b="1" i="1" dirty="0"/>
              <a:t> </a:t>
            </a:r>
            <a:r>
              <a:rPr lang="en-US" dirty="0"/>
              <a:t>out-of-state tuition from $26,156 to $12,000 </a:t>
            </a:r>
          </a:p>
          <a:p>
            <a:pPr marL="742950" lvl="1" indent="-285750">
              <a:buFont typeface="Arial" panose="020B0604020202020204" pitchFamily="34" charset="0"/>
              <a:buChar char="•"/>
            </a:pPr>
            <a:r>
              <a:rPr lang="en-US" b="1" i="1" dirty="0"/>
              <a:t>Masters in Clinical Lab Sciences: </a:t>
            </a:r>
            <a:r>
              <a:rPr lang="en-US" dirty="0"/>
              <a:t>A Reduce out-of-state tuition $31,796 to $14,400.</a:t>
            </a:r>
          </a:p>
        </p:txBody>
      </p:sp>
      <p:sp>
        <p:nvSpPr>
          <p:cNvPr id="2" name="Title 1">
            <a:extLst>
              <a:ext uri="{FF2B5EF4-FFF2-40B4-BE49-F238E27FC236}">
                <a16:creationId xmlns:a16="http://schemas.microsoft.com/office/drawing/2014/main" id="{38DBBB42-5C33-6245-B963-67525DD8AEC5}"/>
              </a:ext>
            </a:extLst>
          </p:cNvPr>
          <p:cNvSpPr>
            <a:spLocks noGrp="1"/>
          </p:cNvSpPr>
          <p:nvPr>
            <p:ph type="title"/>
          </p:nvPr>
        </p:nvSpPr>
        <p:spPr/>
        <p:txBody>
          <a:bodyPr>
            <a:normAutofit fontScale="90000"/>
          </a:bodyPr>
          <a:lstStyle/>
          <a:p>
            <a:r>
              <a:rPr lang="en-US" dirty="0"/>
              <a:t>HSC Proposal </a:t>
            </a:r>
          </a:p>
        </p:txBody>
      </p:sp>
    </p:spTree>
    <p:extLst>
      <p:ext uri="{BB962C8B-B14F-4D97-AF65-F5344CB8AC3E}">
        <p14:creationId xmlns:p14="http://schemas.microsoft.com/office/powerpoint/2010/main" val="369610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linds(horizontal)">
                                      <p:cBhvr>
                                        <p:cTn id="18" dur="500"/>
                                        <p:tgtEl>
                                          <p:spTgt spid="5">
                                            <p:txEl>
                                              <p:pRg st="4" end="4"/>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blinds(horizontal)">
                                      <p:cBhvr>
                                        <p:cTn id="21" dur="500"/>
                                        <p:tgtEl>
                                          <p:spTgt spid="5">
                                            <p:txEl>
                                              <p:pRg st="5" end="5"/>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blinds(horizontal)">
                                      <p:cBhvr>
                                        <p:cTn id="24" dur="500"/>
                                        <p:tgtEl>
                                          <p:spTgt spid="5">
                                            <p:txEl>
                                              <p:pRg st="6" end="6"/>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blinds(horizontal)">
                                      <p:cBhvr>
                                        <p:cTn id="27" dur="500"/>
                                        <p:tgtEl>
                                          <p:spTgt spid="5">
                                            <p:txEl>
                                              <p:pRg st="7" end="7"/>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blinds(horizontal)">
                                      <p:cBhvr>
                                        <p:cTn id="30" dur="500"/>
                                        <p:tgtEl>
                                          <p:spTgt spid="5">
                                            <p:txEl>
                                              <p:pRg st="8" end="8"/>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animEffect transition="in" filter="blinds(horizontal)">
                                      <p:cBhvr>
                                        <p:cTn id="33" dur="500"/>
                                        <p:tgtEl>
                                          <p:spTgt spid="5">
                                            <p:txEl>
                                              <p:pRg st="9" end="9"/>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5">
                                            <p:txEl>
                                              <p:pRg st="10" end="10"/>
                                            </p:txEl>
                                          </p:spTgt>
                                        </p:tgtEl>
                                        <p:attrNameLst>
                                          <p:attrName>style.visibility</p:attrName>
                                        </p:attrNameLst>
                                      </p:cBhvr>
                                      <p:to>
                                        <p:strVal val="visible"/>
                                      </p:to>
                                    </p:set>
                                    <p:animEffect transition="in" filter="blinds(horizontal)">
                                      <p:cBhvr>
                                        <p:cTn id="36"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70F82E3E-E291-4077-9561-D03BD8817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0360501" cy="7788522"/>
            <a:chOff x="0" y="0"/>
            <a:chExt cx="12188825" cy="6872226"/>
          </a:xfrm>
        </p:grpSpPr>
        <p:pic>
          <p:nvPicPr>
            <p:cNvPr id="32" name="Picture 31">
              <a:extLst>
                <a:ext uri="{FF2B5EF4-FFF2-40B4-BE49-F238E27FC236}">
                  <a16:creationId xmlns:a16="http://schemas.microsoft.com/office/drawing/2014/main" id="{064A9319-91FB-4B4F-815A-A046C6378C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3" name="Rectangle 32">
              <a:extLst>
                <a:ext uri="{FF2B5EF4-FFF2-40B4-BE49-F238E27FC236}">
                  <a16:creationId xmlns:a16="http://schemas.microsoft.com/office/drawing/2014/main" id="{1365E65E-138F-4485-AA9E-188DF346C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34" name="Picture 33">
              <a:extLst>
                <a:ext uri="{FF2B5EF4-FFF2-40B4-BE49-F238E27FC236}">
                  <a16:creationId xmlns:a16="http://schemas.microsoft.com/office/drawing/2014/main" id="{82DE2924-A79E-4612-8899-0413800032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35" name="Picture 34">
              <a:extLst>
                <a:ext uri="{FF2B5EF4-FFF2-40B4-BE49-F238E27FC236}">
                  <a16:creationId xmlns:a16="http://schemas.microsoft.com/office/drawing/2014/main" id="{594B8494-882E-4FE9-BFAD-2651558746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37" name="Straight Connector 36">
            <a:extLst>
              <a:ext uri="{FF2B5EF4-FFF2-40B4-BE49-F238E27FC236}">
                <a16:creationId xmlns:a16="http://schemas.microsoft.com/office/drawing/2014/main" id="{9A5BFCFB-CCDF-43A8-888F-E16CF73D2F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8539" y="3991748"/>
            <a:ext cx="5793317"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39" name="Group 38">
            <a:extLst>
              <a:ext uri="{FF2B5EF4-FFF2-40B4-BE49-F238E27FC236}">
                <a16:creationId xmlns:a16="http://schemas.microsoft.com/office/drawing/2014/main" id="{17E54A9A-C353-44DE-A4F2-CB4451345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0363200" cy="7772400"/>
            <a:chOff x="0" y="0"/>
            <a:chExt cx="12192000" cy="6858000"/>
          </a:xfrm>
        </p:grpSpPr>
        <p:sp useBgFill="1">
          <p:nvSpPr>
            <p:cNvPr id="28" name="Rectangle 39">
              <a:extLst>
                <a:ext uri="{FF2B5EF4-FFF2-40B4-BE49-F238E27FC236}">
                  <a16:creationId xmlns:a16="http://schemas.microsoft.com/office/drawing/2014/main" id="{D4071868-6980-4C45-83AB-30058637D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E16D8F9F-59A6-4BC9-8DFE-ED60618FC6C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42" name="Picture 41">
                <a:extLst>
                  <a:ext uri="{FF2B5EF4-FFF2-40B4-BE49-F238E27FC236}">
                    <a16:creationId xmlns:a16="http://schemas.microsoft.com/office/drawing/2014/main" id="{D9FE5CB9-13CA-4343-BC1A-DA1132B4D79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3" name="Rectangle 42">
                <a:extLst>
                  <a:ext uri="{FF2B5EF4-FFF2-40B4-BE49-F238E27FC236}">
                    <a16:creationId xmlns:a16="http://schemas.microsoft.com/office/drawing/2014/main" id="{B973DCF3-9BE0-4E66-8DFE-3FBE025F5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4" name="Picture 43">
                <a:extLst>
                  <a:ext uri="{FF2B5EF4-FFF2-40B4-BE49-F238E27FC236}">
                    <a16:creationId xmlns:a16="http://schemas.microsoft.com/office/drawing/2014/main" id="{D809BA1F-396A-41B1-A897-99476DBA8D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45" name="Picture 44">
                <a:extLst>
                  <a:ext uri="{FF2B5EF4-FFF2-40B4-BE49-F238E27FC236}">
                    <a16:creationId xmlns:a16="http://schemas.microsoft.com/office/drawing/2014/main" id="{FFAB676C-8A11-4B22-BA24-ACB2FB42B01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2988681A-AF39-314D-B110-6E1AF97AC5C8}"/>
              </a:ext>
            </a:extLst>
          </p:cNvPr>
          <p:cNvSpPr>
            <a:spLocks noGrp="1"/>
          </p:cNvSpPr>
          <p:nvPr>
            <p:ph type="title"/>
          </p:nvPr>
        </p:nvSpPr>
        <p:spPr>
          <a:xfrm>
            <a:off x="5570704" y="1180254"/>
            <a:ext cx="3857747" cy="2657966"/>
          </a:xfrm>
        </p:spPr>
        <p:txBody>
          <a:bodyPr vert="horz" lIns="91440" tIns="45720" rIns="91440" bIns="45720" rtlCol="0" anchor="b">
            <a:normAutofit/>
          </a:bodyPr>
          <a:lstStyle/>
          <a:p>
            <a:pPr defTabSz="457200"/>
            <a:r>
              <a:rPr lang="en-US" sz="5400" dirty="0"/>
              <a:t>FY 2021 Proposed Tuition Rates</a:t>
            </a:r>
          </a:p>
        </p:txBody>
      </p:sp>
      <p:sp>
        <p:nvSpPr>
          <p:cNvPr id="47" name="Rectangle 46">
            <a:extLst>
              <a:ext uri="{FF2B5EF4-FFF2-40B4-BE49-F238E27FC236}">
                <a16:creationId xmlns:a16="http://schemas.microsoft.com/office/drawing/2014/main" id="{12A3A34B-F13A-40B6-99A9-41598F440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8747" y="1237826"/>
            <a:ext cx="4230020" cy="5117118"/>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3C18343-C335-C947-A549-77075D22B511}"/>
              </a:ext>
            </a:extLst>
          </p:cNvPr>
          <p:cNvPicPr/>
          <p:nvPr/>
        </p:nvPicPr>
        <p:blipFill rotWithShape="1">
          <a:blip r:embed="rId7"/>
          <a:srcRect b="18238"/>
          <a:stretch/>
        </p:blipFill>
        <p:spPr>
          <a:xfrm>
            <a:off x="1228206" y="1598235"/>
            <a:ext cx="3641734" cy="4373284"/>
          </a:xfrm>
          <a:prstGeom prst="rect">
            <a:avLst/>
          </a:prstGeom>
        </p:spPr>
      </p:pic>
      <p:cxnSp>
        <p:nvCxnSpPr>
          <p:cNvPr id="49" name="Straight Connector 48">
            <a:extLst>
              <a:ext uri="{FF2B5EF4-FFF2-40B4-BE49-F238E27FC236}">
                <a16:creationId xmlns:a16="http://schemas.microsoft.com/office/drawing/2014/main" id="{0ADC4750-67CB-4B67-B80F-E157788C03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70704" y="3991748"/>
            <a:ext cx="384254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9571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7572773-EFED-4240-886B-69624490C9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0360501" cy="7788522"/>
            <a:chOff x="0" y="0"/>
            <a:chExt cx="12188825" cy="6872226"/>
          </a:xfrm>
        </p:grpSpPr>
        <p:pic>
          <p:nvPicPr>
            <p:cNvPr id="8" name="Picture 7">
              <a:extLst>
                <a:ext uri="{FF2B5EF4-FFF2-40B4-BE49-F238E27FC236}">
                  <a16:creationId xmlns:a16="http://schemas.microsoft.com/office/drawing/2014/main" id="{AA1CA1AF-5204-432F-BD8E-57A786399A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a:extLst>
                <a:ext uri="{FF2B5EF4-FFF2-40B4-BE49-F238E27FC236}">
                  <a16:creationId xmlns:a16="http://schemas.microsoft.com/office/drawing/2014/main" id="{EE3D1EE3-433A-41E2-8487-E98B4F3EC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0" name="Picture 9">
              <a:extLst>
                <a:ext uri="{FF2B5EF4-FFF2-40B4-BE49-F238E27FC236}">
                  <a16:creationId xmlns:a16="http://schemas.microsoft.com/office/drawing/2014/main" id="{80D43889-CB91-4677-AA9D-108C1AFB82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1" name="Picture 10">
              <a:extLst>
                <a:ext uri="{FF2B5EF4-FFF2-40B4-BE49-F238E27FC236}">
                  <a16:creationId xmlns:a16="http://schemas.microsoft.com/office/drawing/2014/main" id="{CA50A65F-E0C2-4FEB-892C-03ACF95DA2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3" name="Straight Connector 12">
            <a:extLst>
              <a:ext uri="{FF2B5EF4-FFF2-40B4-BE49-F238E27FC236}">
                <a16:creationId xmlns:a16="http://schemas.microsoft.com/office/drawing/2014/main" id="{B3C176ED-7D6F-4F56-A1F8-9687B0C631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8539" y="3991748"/>
            <a:ext cx="5793317"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5" name="Rectangle 14">
            <a:extLst>
              <a:ext uri="{FF2B5EF4-FFF2-40B4-BE49-F238E27FC236}">
                <a16:creationId xmlns:a16="http://schemas.microsoft.com/office/drawing/2014/main" id="{7E3F2784-92E5-48AF-8AA7-DA101BE3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363200"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DC48685-54C0-406B-BCC6-CD5287724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2223" y="1599150"/>
            <a:ext cx="6636935" cy="4651155"/>
          </a:xfrm>
          <a:prstGeom prst="rect">
            <a:avLst/>
          </a:prstGeom>
          <a:blipFill dpi="0" rotWithShape="1">
            <a:blip r:embed="rId5">
              <a:duotone>
                <a:schemeClr val="bg2">
                  <a:shade val="45000"/>
                  <a:satMod val="135000"/>
                </a:schemeClr>
                <a:prstClr val="white"/>
              </a:duotone>
            </a:blip>
            <a:srcRect/>
            <a:tile tx="0" ty="0" sx="90000" sy="100000" flip="none" algn="ctr"/>
          </a:blipFill>
          <a:ln>
            <a:noFill/>
          </a:ln>
          <a:effectLst>
            <a:outerShdw blurRad="114300" dist="139700" dir="3000000" sx="98000" sy="98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AA4E61-C13A-7341-A346-29E68ED164D4}"/>
              </a:ext>
            </a:extLst>
          </p:cNvPr>
          <p:cNvSpPr>
            <a:spLocks noGrp="1"/>
          </p:cNvSpPr>
          <p:nvPr>
            <p:ph type="title"/>
          </p:nvPr>
        </p:nvSpPr>
        <p:spPr>
          <a:xfrm>
            <a:off x="2294031" y="2120615"/>
            <a:ext cx="5793319" cy="2663017"/>
          </a:xfrm>
        </p:spPr>
        <p:txBody>
          <a:bodyPr vert="horz" lIns="91440" tIns="45720" rIns="91440" bIns="45720" rtlCol="0" anchor="ctr">
            <a:normAutofit/>
          </a:bodyPr>
          <a:lstStyle/>
          <a:p>
            <a:pPr defTabSz="457200"/>
            <a:r>
              <a:rPr lang="en-US" sz="4400" dirty="0">
                <a:solidFill>
                  <a:srgbClr val="212121"/>
                </a:solidFill>
              </a:rPr>
              <a:t>Thank You ! !</a:t>
            </a:r>
            <a:br>
              <a:rPr lang="en-US" sz="4400" dirty="0">
                <a:solidFill>
                  <a:srgbClr val="212121"/>
                </a:solidFill>
              </a:rPr>
            </a:br>
            <a:br>
              <a:rPr lang="en-US" sz="4400" dirty="0">
                <a:solidFill>
                  <a:srgbClr val="212121"/>
                </a:solidFill>
              </a:rPr>
            </a:br>
            <a:r>
              <a:rPr lang="en-US" sz="4400" dirty="0">
                <a:solidFill>
                  <a:srgbClr val="212121"/>
                </a:solidFill>
              </a:rPr>
              <a:t>Questions ? ?</a:t>
            </a:r>
          </a:p>
        </p:txBody>
      </p:sp>
      <p:cxnSp>
        <p:nvCxnSpPr>
          <p:cNvPr id="19" name="Straight Connector 18">
            <a:extLst>
              <a:ext uri="{FF2B5EF4-FFF2-40B4-BE49-F238E27FC236}">
                <a16:creationId xmlns:a16="http://schemas.microsoft.com/office/drawing/2014/main" id="{DE9E818D-F990-490E-9599-A842EBC9B0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07760" y="4850803"/>
            <a:ext cx="1165860"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2722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Tuition Trends – FY 2010-2020</a:t>
            </a:r>
          </a:p>
        </p:txBody>
      </p:sp>
      <p:graphicFrame>
        <p:nvGraphicFramePr>
          <p:cNvPr id="8" name="Chart 7"/>
          <p:cNvGraphicFramePr/>
          <p:nvPr>
            <p:extLst>
              <p:ext uri="{D42A27DB-BD31-4B8C-83A1-F6EECF244321}">
                <p14:modId xmlns:p14="http://schemas.microsoft.com/office/powerpoint/2010/main" val="2876905342"/>
              </p:ext>
            </p:extLst>
          </p:nvPr>
        </p:nvGraphicFramePr>
        <p:xfrm>
          <a:off x="609602" y="1441865"/>
          <a:ext cx="9144000" cy="567821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130531" y="5723313"/>
            <a:ext cx="184731" cy="377796"/>
          </a:xfrm>
          <a:prstGeom prst="rect">
            <a:avLst/>
          </a:prstGeom>
          <a:noFill/>
        </p:spPr>
        <p:txBody>
          <a:bodyPr wrap="none" rtlCol="0">
            <a:spAutoFit/>
          </a:bodyPr>
          <a:lstStyle/>
          <a:p>
            <a:endParaRPr lang="en-US" sz="1855" dirty="0"/>
          </a:p>
        </p:txBody>
      </p:sp>
    </p:spTree>
    <p:extLst>
      <p:ext uri="{BB962C8B-B14F-4D97-AF65-F5344CB8AC3E}">
        <p14:creationId xmlns:p14="http://schemas.microsoft.com/office/powerpoint/2010/main" val="1852332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Tuition Trends FY 2010-2020</a:t>
            </a:r>
          </a:p>
        </p:txBody>
      </p:sp>
      <p:sp>
        <p:nvSpPr>
          <p:cNvPr id="2" name="TextBox 1"/>
          <p:cNvSpPr txBox="1"/>
          <p:nvPr/>
        </p:nvSpPr>
        <p:spPr>
          <a:xfrm>
            <a:off x="-1130531" y="5723313"/>
            <a:ext cx="184731" cy="377796"/>
          </a:xfrm>
          <a:prstGeom prst="rect">
            <a:avLst/>
          </a:prstGeom>
          <a:noFill/>
        </p:spPr>
        <p:txBody>
          <a:bodyPr wrap="none" rtlCol="0">
            <a:spAutoFit/>
          </a:bodyPr>
          <a:lstStyle/>
          <a:p>
            <a:endParaRPr lang="en-US" sz="1855" dirty="0"/>
          </a:p>
        </p:txBody>
      </p:sp>
      <p:graphicFrame>
        <p:nvGraphicFramePr>
          <p:cNvPr id="7" name="Chart 6">
            <a:extLst>
              <a:ext uri="{FF2B5EF4-FFF2-40B4-BE49-F238E27FC236}">
                <a16:creationId xmlns:a16="http://schemas.microsoft.com/office/drawing/2014/main" id="{538D696F-0FD5-234E-9B29-04468BB34D41}"/>
              </a:ext>
            </a:extLst>
          </p:cNvPr>
          <p:cNvGraphicFramePr/>
          <p:nvPr>
            <p:extLst>
              <p:ext uri="{D42A27DB-BD31-4B8C-83A1-F6EECF244321}">
                <p14:modId xmlns:p14="http://schemas.microsoft.com/office/powerpoint/2010/main" val="825245962"/>
              </p:ext>
            </p:extLst>
          </p:nvPr>
        </p:nvGraphicFramePr>
        <p:xfrm>
          <a:off x="609602" y="1347152"/>
          <a:ext cx="9144000" cy="56532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440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AFBCD3-4E73-FB4F-9983-432B38BDDD55}"/>
              </a:ext>
            </a:extLst>
          </p:cNvPr>
          <p:cNvSpPr txBox="1"/>
          <p:nvPr/>
        </p:nvSpPr>
        <p:spPr>
          <a:xfrm>
            <a:off x="972385" y="1781420"/>
            <a:ext cx="8590069" cy="4939814"/>
          </a:xfrm>
          <a:prstGeom prst="rect">
            <a:avLst/>
          </a:prstGeom>
          <a:noFill/>
        </p:spPr>
        <p:txBody>
          <a:bodyPr wrap="square" rtlCol="0">
            <a:spAutoFit/>
          </a:bodyPr>
          <a:lstStyle/>
          <a:p>
            <a:r>
              <a:rPr lang="en-US" sz="2100" dirty="0"/>
              <a:t>In 2018, the Board of Trustees approved peer and aspirational peer universities for each campus.</a:t>
            </a:r>
          </a:p>
          <a:p>
            <a:endParaRPr lang="en-US" sz="2100" dirty="0"/>
          </a:p>
          <a:p>
            <a:pPr lvl="1"/>
            <a:r>
              <a:rPr lang="en-US" sz="2100" b="1" u="sng" dirty="0">
                <a:solidFill>
                  <a:schemeClr val="accent1"/>
                </a:solidFill>
              </a:rPr>
              <a:t>HSC Peers</a:t>
            </a:r>
          </a:p>
          <a:p>
            <a:pPr marL="1257300" lvl="2" indent="-342900">
              <a:buFont typeface="Arial" panose="020B0604020202020204" pitchFamily="34" charset="0"/>
              <a:buChar char="•"/>
            </a:pPr>
            <a:r>
              <a:rPr lang="en-US" sz="2100" dirty="0"/>
              <a:t>Medical University of South Carolina</a:t>
            </a:r>
          </a:p>
          <a:p>
            <a:pPr marL="1257300" lvl="2" indent="-342900">
              <a:buFont typeface="Arial" panose="020B0604020202020204" pitchFamily="34" charset="0"/>
              <a:buChar char="•"/>
            </a:pPr>
            <a:r>
              <a:rPr lang="en-US" sz="2100" dirty="0"/>
              <a:t>Nebraska Medical Center</a:t>
            </a:r>
          </a:p>
          <a:p>
            <a:pPr marL="1257300" lvl="2" indent="-342900">
              <a:buFont typeface="Arial" panose="020B0604020202020204" pitchFamily="34" charset="0"/>
              <a:buChar char="•"/>
            </a:pPr>
            <a:r>
              <a:rPr lang="en-US" sz="2100" dirty="0"/>
              <a:t>Oklahoma University Health Science Center</a:t>
            </a:r>
          </a:p>
          <a:p>
            <a:pPr marL="1257300" lvl="2" indent="-342900">
              <a:buFont typeface="Arial" panose="020B0604020202020204" pitchFamily="34" charset="0"/>
              <a:buChar char="•"/>
            </a:pPr>
            <a:r>
              <a:rPr lang="en-US" sz="2100" dirty="0"/>
              <a:t>Texas Tech Health Science Center</a:t>
            </a:r>
          </a:p>
          <a:p>
            <a:pPr marL="1257300" lvl="2" indent="-342900">
              <a:buFont typeface="Arial" panose="020B0604020202020204" pitchFamily="34" charset="0"/>
              <a:buChar char="•"/>
            </a:pPr>
            <a:r>
              <a:rPr lang="en-US" sz="2100" dirty="0"/>
              <a:t>University of Arkansas for the Medical Sciences</a:t>
            </a:r>
          </a:p>
          <a:p>
            <a:pPr marL="1257300" lvl="2" indent="-342900">
              <a:buFont typeface="Arial" panose="020B0604020202020204" pitchFamily="34" charset="0"/>
              <a:buChar char="•"/>
            </a:pPr>
            <a:r>
              <a:rPr lang="en-US" sz="2100" dirty="0"/>
              <a:t>University of Texas Health Science Center at San Antonio</a:t>
            </a:r>
          </a:p>
          <a:p>
            <a:pPr marL="1257300" lvl="2" indent="-342900">
              <a:buFont typeface="Arial" panose="020B0604020202020204" pitchFamily="34" charset="0"/>
              <a:buChar char="•"/>
            </a:pPr>
            <a:endParaRPr lang="en-US" sz="2100" dirty="0"/>
          </a:p>
          <a:p>
            <a:pPr lvl="1"/>
            <a:r>
              <a:rPr lang="en-US" sz="2100" b="1" u="sng" dirty="0">
                <a:solidFill>
                  <a:schemeClr val="accent1"/>
                </a:solidFill>
              </a:rPr>
              <a:t>Aspirational Peers</a:t>
            </a:r>
          </a:p>
          <a:p>
            <a:pPr marL="1257300" lvl="2" indent="-342900">
              <a:buFont typeface="Arial" panose="020B0604020202020204" pitchFamily="34" charset="0"/>
              <a:buChar char="•"/>
            </a:pPr>
            <a:r>
              <a:rPr lang="en-US" sz="2100" dirty="0"/>
              <a:t>Oregon Health and Sciences University</a:t>
            </a:r>
          </a:p>
          <a:p>
            <a:pPr marL="1257300" lvl="2" indent="-342900">
              <a:buFont typeface="Arial" panose="020B0604020202020204" pitchFamily="34" charset="0"/>
              <a:buChar char="•"/>
            </a:pPr>
            <a:r>
              <a:rPr lang="en-US" sz="2100" dirty="0"/>
              <a:t>University of Maryland Health Science Center</a:t>
            </a:r>
          </a:p>
          <a:p>
            <a:pPr marL="1257300" lvl="2" indent="-342900">
              <a:buFont typeface="Arial" panose="020B0604020202020204" pitchFamily="34" charset="0"/>
              <a:buChar char="•"/>
            </a:pPr>
            <a:r>
              <a:rPr lang="en-US" sz="2100" dirty="0"/>
              <a:t>University of Texas Health Science Center at Houston</a:t>
            </a:r>
          </a:p>
        </p:txBody>
      </p:sp>
      <p:sp>
        <p:nvSpPr>
          <p:cNvPr id="2" name="Title 1">
            <a:extLst>
              <a:ext uri="{FF2B5EF4-FFF2-40B4-BE49-F238E27FC236}">
                <a16:creationId xmlns:a16="http://schemas.microsoft.com/office/drawing/2014/main" id="{38DBBB42-5C33-6245-B963-67525DD8AEC5}"/>
              </a:ext>
            </a:extLst>
          </p:cNvPr>
          <p:cNvSpPr>
            <a:spLocks noGrp="1"/>
          </p:cNvSpPr>
          <p:nvPr>
            <p:ph type="title"/>
          </p:nvPr>
        </p:nvSpPr>
        <p:spPr/>
        <p:txBody>
          <a:bodyPr>
            <a:normAutofit fontScale="90000"/>
          </a:bodyPr>
          <a:lstStyle/>
          <a:p>
            <a:r>
              <a:rPr lang="en-US" dirty="0"/>
              <a:t>Peer Comparisons</a:t>
            </a:r>
          </a:p>
        </p:txBody>
      </p:sp>
    </p:spTree>
    <p:extLst>
      <p:ext uri="{BB962C8B-B14F-4D97-AF65-F5344CB8AC3E}">
        <p14:creationId xmlns:p14="http://schemas.microsoft.com/office/powerpoint/2010/main" val="2856229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972D5-0727-134D-8EDA-F64484382BF7}"/>
              </a:ext>
            </a:extLst>
          </p:cNvPr>
          <p:cNvSpPr>
            <a:spLocks noGrp="1"/>
          </p:cNvSpPr>
          <p:nvPr>
            <p:ph type="title"/>
          </p:nvPr>
        </p:nvSpPr>
        <p:spPr/>
        <p:txBody>
          <a:bodyPr>
            <a:normAutofit fontScale="90000"/>
          </a:bodyPr>
          <a:lstStyle/>
          <a:p>
            <a:r>
              <a:rPr lang="en-US" dirty="0"/>
              <a:t>HSC Tuition Rate Comparisons</a:t>
            </a:r>
          </a:p>
        </p:txBody>
      </p:sp>
      <p:sp>
        <p:nvSpPr>
          <p:cNvPr id="3" name="TextBox 2">
            <a:extLst>
              <a:ext uri="{FF2B5EF4-FFF2-40B4-BE49-F238E27FC236}">
                <a16:creationId xmlns:a16="http://schemas.microsoft.com/office/drawing/2014/main" id="{BC9C4D91-E74E-D94A-8995-A9630BB63FDB}"/>
              </a:ext>
            </a:extLst>
          </p:cNvPr>
          <p:cNvSpPr txBox="1"/>
          <p:nvPr/>
        </p:nvSpPr>
        <p:spPr>
          <a:xfrm>
            <a:off x="972385" y="1781420"/>
            <a:ext cx="8590069" cy="2031325"/>
          </a:xfrm>
          <a:prstGeom prst="rect">
            <a:avLst/>
          </a:prstGeom>
          <a:noFill/>
        </p:spPr>
        <p:txBody>
          <a:bodyPr wrap="square" rtlCol="0">
            <a:spAutoFit/>
          </a:bodyPr>
          <a:lstStyle/>
          <a:p>
            <a:pPr marL="342900" indent="-342900">
              <a:buFont typeface="Arial" panose="020B0604020202020204" pitchFamily="34" charset="0"/>
              <a:buChar char="•"/>
            </a:pPr>
            <a:r>
              <a:rPr lang="en-US" sz="2100" dirty="0"/>
              <a:t>Peer comparison are required by the Board of Trustees.</a:t>
            </a:r>
          </a:p>
          <a:p>
            <a:pPr marL="342900" indent="-342900">
              <a:buFont typeface="Arial" panose="020B0604020202020204" pitchFamily="34" charset="0"/>
              <a:buChar char="•"/>
            </a:pPr>
            <a:r>
              <a:rPr lang="en-US" sz="2100" dirty="0"/>
              <a:t>However, peers are not always the schools each college competes with for the best students.</a:t>
            </a:r>
          </a:p>
          <a:p>
            <a:pPr marL="342900" indent="-342900">
              <a:buFont typeface="Arial" panose="020B0604020202020204" pitchFamily="34" charset="0"/>
              <a:buChar char="•"/>
            </a:pPr>
            <a:r>
              <a:rPr lang="en-US" sz="2100" dirty="0"/>
              <a:t>We created a third category</a:t>
            </a:r>
            <a:r>
              <a:rPr lang="en-US" sz="2100"/>
              <a:t>, “Competition” </a:t>
            </a:r>
            <a:r>
              <a:rPr lang="en-US" sz="2100" dirty="0"/>
              <a:t>that each college identifies as whom they compete against.</a:t>
            </a:r>
          </a:p>
          <a:p>
            <a:pPr marL="342900" indent="-342900">
              <a:buFont typeface="Arial" panose="020B0604020202020204" pitchFamily="34" charset="0"/>
              <a:buChar char="•"/>
            </a:pPr>
            <a:r>
              <a:rPr lang="en-US" sz="2100" dirty="0"/>
              <a:t>On the graphics:</a:t>
            </a:r>
          </a:p>
        </p:txBody>
      </p:sp>
      <p:graphicFrame>
        <p:nvGraphicFramePr>
          <p:cNvPr id="4" name="Chart 3">
            <a:extLst>
              <a:ext uri="{FF2B5EF4-FFF2-40B4-BE49-F238E27FC236}">
                <a16:creationId xmlns:a16="http://schemas.microsoft.com/office/drawing/2014/main" id="{528312DA-0DC4-7741-A4CB-535052BDE246}"/>
              </a:ext>
            </a:extLst>
          </p:cNvPr>
          <p:cNvGraphicFramePr/>
          <p:nvPr>
            <p:extLst>
              <p:ext uri="{D42A27DB-BD31-4B8C-83A1-F6EECF244321}">
                <p14:modId xmlns:p14="http://schemas.microsoft.com/office/powerpoint/2010/main" val="3476124140"/>
              </p:ext>
            </p:extLst>
          </p:nvPr>
        </p:nvGraphicFramePr>
        <p:xfrm>
          <a:off x="1697064" y="3886200"/>
          <a:ext cx="7415939" cy="289611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0FD49CC7-0360-F34D-8CFE-B6423CD83CB5}"/>
              </a:ext>
            </a:extLst>
          </p:cNvPr>
          <p:cNvSpPr txBox="1"/>
          <p:nvPr/>
        </p:nvSpPr>
        <p:spPr>
          <a:xfrm>
            <a:off x="6374969" y="4184542"/>
            <a:ext cx="1007390" cy="25572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rgbClr val="FF9300"/>
                </a:solidFill>
                <a:latin typeface="Chalkduster" panose="03050602040202020205" pitchFamily="66" charset="77"/>
              </a:rPr>
              <a:t>UTHSC</a:t>
            </a:r>
          </a:p>
        </p:txBody>
      </p:sp>
      <p:cxnSp>
        <p:nvCxnSpPr>
          <p:cNvPr id="7" name="Straight Arrow Connector 6">
            <a:extLst>
              <a:ext uri="{FF2B5EF4-FFF2-40B4-BE49-F238E27FC236}">
                <a16:creationId xmlns:a16="http://schemas.microsoft.com/office/drawing/2014/main" id="{7B4BA21F-7704-6144-8A89-DAA54EB8C5CF}"/>
              </a:ext>
            </a:extLst>
          </p:cNvPr>
          <p:cNvCxnSpPr>
            <a:cxnSpLocks/>
            <a:stCxn id="5" idx="2"/>
          </p:cNvCxnSpPr>
          <p:nvPr/>
        </p:nvCxnSpPr>
        <p:spPr>
          <a:xfrm>
            <a:off x="6878664" y="4440263"/>
            <a:ext cx="0" cy="898903"/>
          </a:xfrm>
          <a:prstGeom prst="straightConnector1">
            <a:avLst/>
          </a:prstGeom>
          <a:ln w="381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24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COD – BS Dental Hygiene</a:t>
            </a:r>
          </a:p>
        </p:txBody>
      </p:sp>
      <p:graphicFrame>
        <p:nvGraphicFramePr>
          <p:cNvPr id="7" name="Chart 6">
            <a:extLst>
              <a:ext uri="{FF2B5EF4-FFF2-40B4-BE49-F238E27FC236}">
                <a16:creationId xmlns:a16="http://schemas.microsoft.com/office/drawing/2014/main" id="{E24EF7E6-389F-2D47-A7A8-A1B97EA5321F}"/>
              </a:ext>
            </a:extLst>
          </p:cNvPr>
          <p:cNvGraphicFramePr/>
          <p:nvPr>
            <p:extLst>
              <p:ext uri="{D42A27DB-BD31-4B8C-83A1-F6EECF244321}">
                <p14:modId xmlns:p14="http://schemas.microsoft.com/office/powerpoint/2010/main" val="3838256961"/>
              </p:ext>
            </p:extLst>
          </p:nvPr>
        </p:nvGraphicFramePr>
        <p:xfrm>
          <a:off x="1066800" y="1800909"/>
          <a:ext cx="8229600"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688D1DA0-6C63-7146-8BBA-FEA6F2AB6C64}"/>
              </a:ext>
            </a:extLst>
          </p:cNvPr>
          <p:cNvGraphicFramePr/>
          <p:nvPr>
            <p:extLst>
              <p:ext uri="{D42A27DB-BD31-4B8C-83A1-F6EECF244321}">
                <p14:modId xmlns:p14="http://schemas.microsoft.com/office/powerpoint/2010/main" val="2531772446"/>
              </p:ext>
            </p:extLst>
          </p:nvPr>
        </p:nvGraphicFramePr>
        <p:xfrm>
          <a:off x="1066800" y="4086909"/>
          <a:ext cx="8229600" cy="228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7926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COD – DDS </a:t>
            </a:r>
          </a:p>
        </p:txBody>
      </p:sp>
      <p:graphicFrame>
        <p:nvGraphicFramePr>
          <p:cNvPr id="8" name="Chart 7"/>
          <p:cNvGraphicFramePr/>
          <p:nvPr>
            <p:extLst>
              <p:ext uri="{D42A27DB-BD31-4B8C-83A1-F6EECF244321}">
                <p14:modId xmlns:p14="http://schemas.microsoft.com/office/powerpoint/2010/main" val="1078042456"/>
              </p:ext>
            </p:extLst>
          </p:nvPr>
        </p:nvGraphicFramePr>
        <p:xfrm>
          <a:off x="1137674" y="1872578"/>
          <a:ext cx="8229600"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extLst>
              <p:ext uri="{D42A27DB-BD31-4B8C-83A1-F6EECF244321}">
                <p14:modId xmlns:p14="http://schemas.microsoft.com/office/powerpoint/2010/main" val="3048371053"/>
              </p:ext>
            </p:extLst>
          </p:nvPr>
        </p:nvGraphicFramePr>
        <p:xfrm>
          <a:off x="1137674" y="4158578"/>
          <a:ext cx="8229600" cy="228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2301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CGHS – PhD </a:t>
            </a:r>
          </a:p>
        </p:txBody>
      </p:sp>
      <p:graphicFrame>
        <p:nvGraphicFramePr>
          <p:cNvPr id="5" name="Chart 4"/>
          <p:cNvGraphicFramePr/>
          <p:nvPr>
            <p:extLst>
              <p:ext uri="{D42A27DB-BD31-4B8C-83A1-F6EECF244321}">
                <p14:modId xmlns:p14="http://schemas.microsoft.com/office/powerpoint/2010/main" val="3028710553"/>
              </p:ext>
            </p:extLst>
          </p:nvPr>
        </p:nvGraphicFramePr>
        <p:xfrm>
          <a:off x="1066800" y="1730983"/>
          <a:ext cx="8229600"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4182565404"/>
              </p:ext>
            </p:extLst>
          </p:nvPr>
        </p:nvGraphicFramePr>
        <p:xfrm>
          <a:off x="1066800" y="4016983"/>
          <a:ext cx="8229600" cy="228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271026"/>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Firs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AEE5A343A6724FB013DB8604DA9520" ma:contentTypeVersion="0" ma:contentTypeDescription="Create a new document." ma:contentTypeScope="" ma:versionID="7e53109bfcbe1e6142345404c784ad6e">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E92D5D-5D04-46C8-ADBD-D23C4381CDE7}"/>
</file>

<file path=customXml/itemProps2.xml><?xml version="1.0" encoding="utf-8"?>
<ds:datastoreItem xmlns:ds="http://schemas.openxmlformats.org/officeDocument/2006/customXml" ds:itemID="{1378D7E9-BD91-4457-BB2D-F1F99C1DABD6}"/>
</file>

<file path=customXml/itemProps3.xml><?xml version="1.0" encoding="utf-8"?>
<ds:datastoreItem xmlns:ds="http://schemas.openxmlformats.org/officeDocument/2006/customXml" ds:itemID="{67A58D44-FAB7-4A7B-B7F5-F9A7DA3B1A6E}"/>
</file>

<file path=docProps/app.xml><?xml version="1.0" encoding="utf-8"?>
<Properties xmlns="http://schemas.openxmlformats.org/officeDocument/2006/extended-properties" xmlns:vt="http://schemas.openxmlformats.org/officeDocument/2006/docPropsVTypes">
  <TotalTime>179</TotalTime>
  <Words>743</Words>
  <Application>Microsoft Macintosh PowerPoint</Application>
  <PresentationFormat>Custom</PresentationFormat>
  <Paragraphs>167</Paragraphs>
  <Slides>24</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Arial</vt:lpstr>
      <vt:lpstr>Calibri</vt:lpstr>
      <vt:lpstr>Chalkduster</vt:lpstr>
      <vt:lpstr>Cooper Black</vt:lpstr>
      <vt:lpstr>Garamond</vt:lpstr>
      <vt:lpstr>Gill Sans MT</vt:lpstr>
      <vt:lpstr>Parcel</vt:lpstr>
      <vt:lpstr>First Slide</vt:lpstr>
      <vt:lpstr>Organic</vt:lpstr>
      <vt:lpstr>PowerPoint Presentation</vt:lpstr>
      <vt:lpstr>Process / Timeline</vt:lpstr>
      <vt:lpstr>Tuition Trends – FY 2010-2020</vt:lpstr>
      <vt:lpstr>Tuition Trends FY 2010-2020</vt:lpstr>
      <vt:lpstr>Peer Comparisons</vt:lpstr>
      <vt:lpstr>HSC Tuition Rate Comparisons</vt:lpstr>
      <vt:lpstr>COD – BS Dental Hygiene</vt:lpstr>
      <vt:lpstr>COD – DDS </vt:lpstr>
      <vt:lpstr>CGHS – PhD </vt:lpstr>
      <vt:lpstr>COHP – MS Speech Lang Pathology</vt:lpstr>
      <vt:lpstr>COHP – MS Occupational Therapy</vt:lpstr>
      <vt:lpstr>COHP – DPT </vt:lpstr>
      <vt:lpstr>COHP – Dr. Audiology</vt:lpstr>
      <vt:lpstr>COHP – Laboratory Sciences</vt:lpstr>
      <vt:lpstr>COHP – Laboratory Sciences</vt:lpstr>
      <vt:lpstr>COM – MS Physician Assistant</vt:lpstr>
      <vt:lpstr>COM – MD </vt:lpstr>
      <vt:lpstr>CON – BSN </vt:lpstr>
      <vt:lpstr>CON – DNP </vt:lpstr>
      <vt:lpstr>COP – PharmD </vt:lpstr>
      <vt:lpstr>Process / Timeline</vt:lpstr>
      <vt:lpstr>HSC Proposal </vt:lpstr>
      <vt:lpstr>FY 2021 Proposed Tuition Rates</vt:lpstr>
      <vt:lpstr>Thank You ! !  Questions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Ferrara, Anthony Alan</dc:creator>
  <cp:lastModifiedBy>Ferrara, Anthony Alan</cp:lastModifiedBy>
  <cp:revision>12</cp:revision>
  <cp:lastPrinted>2020-01-16T16:23:08Z</cp:lastPrinted>
  <dcterms:created xsi:type="dcterms:W3CDTF">2020-01-14T21:13:22Z</dcterms:created>
  <dcterms:modified xsi:type="dcterms:W3CDTF">2020-01-16T16:43:48Z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0x01010091AEE5A343A6724FB013DB8604DA9520</vt:lpwstr>
  </property>
</Properties>
</file>