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5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18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98" r:id="rId2"/>
    <p:sldId id="299" r:id="rId3"/>
    <p:sldId id="291" r:id="rId4"/>
    <p:sldId id="304" r:id="rId5"/>
    <p:sldId id="305" r:id="rId6"/>
    <p:sldId id="295" r:id="rId7"/>
    <p:sldId id="306" r:id="rId8"/>
    <p:sldId id="260" r:id="rId9"/>
    <p:sldId id="318" r:id="rId10"/>
    <p:sldId id="307" r:id="rId11"/>
    <p:sldId id="269" r:id="rId12"/>
    <p:sldId id="309" r:id="rId13"/>
    <p:sldId id="311" r:id="rId14"/>
    <p:sldId id="312" r:id="rId15"/>
    <p:sldId id="313" r:id="rId16"/>
    <p:sldId id="308" r:id="rId17"/>
    <p:sldId id="315" r:id="rId18"/>
    <p:sldId id="310" r:id="rId19"/>
    <p:sldId id="316" r:id="rId20"/>
    <p:sldId id="314" r:id="rId21"/>
    <p:sldId id="302" r:id="rId22"/>
    <p:sldId id="31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A16F5-E579-514B-BAAB-8EE5D4C19523}" v="39" dt="2021-11-11T13:56:30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97300" autoAdjust="0"/>
  </p:normalViewPr>
  <p:slideViewPr>
    <p:cSldViewPr snapToGrid="0" snapToObjects="1">
      <p:cViewPr varScale="1">
        <p:scale>
          <a:sx n="177" d="100"/>
          <a:sy n="177" d="100"/>
        </p:scale>
        <p:origin x="42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Summary</a:t>
            </a:r>
            <a:r>
              <a:rPr lang="en-US" sz="2000" baseline="0" dirty="0"/>
              <a:t> Graduate In-State Tuition Increases</a:t>
            </a:r>
            <a:endParaRPr lang="en-US" sz="2000" dirty="0"/>
          </a:p>
        </c:rich>
      </c:tx>
      <c:layout>
        <c:manualLayout>
          <c:xMode val="edge"/>
          <c:yMode val="edge"/>
          <c:x val="0.22780008520483416"/>
          <c:y val="2.656193016645079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27198162729657"/>
          <c:y val="0.14903236662895228"/>
          <c:w val="0.84445669291338599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0.1</c:v>
                </c:pt>
                <c:pt idx="1">
                  <c:v>0.1</c:v>
                </c:pt>
                <c:pt idx="2">
                  <c:v>0.15</c:v>
                </c:pt>
                <c:pt idx="3">
                  <c:v>0.04</c:v>
                </c:pt>
                <c:pt idx="4">
                  <c:v>0.05</c:v>
                </c:pt>
                <c:pt idx="5">
                  <c:v>0</c:v>
                </c:pt>
                <c:pt idx="6">
                  <c:v>0.04</c:v>
                </c:pt>
                <c:pt idx="7">
                  <c:v>0</c:v>
                </c:pt>
                <c:pt idx="8">
                  <c:v>0.02</c:v>
                </c:pt>
                <c:pt idx="9">
                  <c:v>0.02</c:v>
                </c:pt>
                <c:pt idx="10">
                  <c:v>1.0999999999999999E-2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9A-2F40-B814-BEC4215CF4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Sheet1!$C$2:$C$14</c:f>
            </c:numRef>
          </c:val>
          <c:extLst>
            <c:ext xmlns:c16="http://schemas.microsoft.com/office/drawing/2014/chart" uri="{C3380CC4-5D6E-409C-BE32-E72D297353CC}">
              <c16:uniqueId val="{00000001-709A-2F40-B814-BEC4215CF4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Sheet1!$D$2:$D$14</c:f>
            </c:numRef>
          </c:val>
          <c:extLst>
            <c:ext xmlns:c16="http://schemas.microsoft.com/office/drawing/2014/chart" uri="{C3380CC4-5D6E-409C-BE32-E72D297353CC}">
              <c16:uniqueId val="{00000002-709A-2F40-B814-BEC4215CF46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Sheet1!$E$2:$E$14</c:f>
            </c:numRef>
          </c:val>
          <c:extLst>
            <c:ext xmlns:c16="http://schemas.microsoft.com/office/drawing/2014/chart" uri="{C3380CC4-5D6E-409C-BE32-E72D297353CC}">
              <c16:uniqueId val="{00000003-709A-2F40-B814-BEC4215CF46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Sheet1!$F$2:$F$14</c:f>
            </c:numRef>
          </c:val>
          <c:extLst>
            <c:ext xmlns:c16="http://schemas.microsoft.com/office/drawing/2014/chart" uri="{C3380CC4-5D6E-409C-BE32-E72D297353CC}">
              <c16:uniqueId val="{00000004-709A-2F40-B814-BEC4215CF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06539872"/>
        <c:axId val="-406537552"/>
      </c:barChart>
      <c:catAx>
        <c:axId val="-40653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6537552"/>
        <c:crosses val="autoZero"/>
        <c:auto val="1"/>
        <c:lblAlgn val="ctr"/>
        <c:lblOffset val="100"/>
        <c:noMultiLvlLbl val="0"/>
      </c:catAx>
      <c:valAx>
        <c:axId val="-40653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6539872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 w="3175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–State Tuition Peer Analysis (CGHS)</a:t>
            </a:r>
          </a:p>
        </c:rich>
      </c:tx>
      <c:layout>
        <c:manualLayout>
          <c:xMode val="edge"/>
          <c:yMode val="edge"/>
          <c:x val="0.36257853847849097"/>
          <c:y val="8.7354465307221095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604938271604938"/>
          <c:y val="0.10991287547389909"/>
          <c:w val="0.79426722535344096"/>
          <c:h val="0.65362824438611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0215-EE4D-B1A5-56310267510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0215-EE4D-B1A5-56310267510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0215-EE4D-B1A5-56310267510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0215-EE4D-B1A5-563102675107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0215-EE4D-B1A5-563102675107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0215-EE4D-B1A5-563102675107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D-0215-EE4D-B1A5-563102675107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0215-EE4D-B1A5-563102675107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0215-EE4D-B1A5-563102675107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0215-EE4D-B1A5-563102675107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5-0215-EE4D-B1A5-563102675107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0215-EE4D-B1A5-563102675107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0215-EE4D-B1A5-563102675107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0215-EE4D-B1A5-563102675107}"/>
              </c:ext>
            </c:extLst>
          </c:dPt>
          <c:dLbls>
            <c:dLbl>
              <c:idx val="3"/>
              <c:layout>
                <c:manualLayout>
                  <c:x val="-3.0864197530864196E-3"/>
                  <c:y val="-1.4978856809565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15-EE4D-B1A5-563102675107}"/>
                </c:ext>
              </c:extLst>
            </c:dLbl>
            <c:dLbl>
              <c:idx val="4"/>
              <c:layout>
                <c:manualLayout>
                  <c:x val="0"/>
                  <c:y val="-1.70548993875765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15-EE4D-B1A5-563102675107}"/>
                </c:ext>
              </c:extLst>
            </c:dLbl>
            <c:dLbl>
              <c:idx val="6"/>
              <c:layout>
                <c:manualLayout>
                  <c:x val="3.0864197530864196E-3"/>
                  <c:y val="-2.2198527267424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15-EE4D-B1A5-563102675107}"/>
                </c:ext>
              </c:extLst>
            </c:dLbl>
            <c:dLbl>
              <c:idx val="10"/>
              <c:layout>
                <c:manualLayout>
                  <c:x val="-1.1316741696017772E-16"/>
                  <c:y val="4.01684164479440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215-EE4D-B1A5-563102675107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 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 HSC</c:v>
                </c:pt>
                <c:pt idx="15">
                  <c:v>UAMS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9335</c:v>
                </c:pt>
                <c:pt idx="1">
                  <c:v>20464</c:v>
                </c:pt>
                <c:pt idx="2">
                  <c:v>6138</c:v>
                </c:pt>
                <c:pt idx="3">
                  <c:v>3839</c:v>
                </c:pt>
                <c:pt idx="4">
                  <c:v>3708</c:v>
                </c:pt>
                <c:pt idx="5">
                  <c:v>8280</c:v>
                </c:pt>
                <c:pt idx="6">
                  <c:v>3114</c:v>
                </c:pt>
                <c:pt idx="8">
                  <c:v>14256</c:v>
                </c:pt>
                <c:pt idx="9">
                  <c:v>10723</c:v>
                </c:pt>
                <c:pt idx="10">
                  <c:v>3870</c:v>
                </c:pt>
                <c:pt idx="12">
                  <c:v>9335</c:v>
                </c:pt>
                <c:pt idx="13">
                  <c:v>3839</c:v>
                </c:pt>
                <c:pt idx="14">
                  <c:v>3708</c:v>
                </c:pt>
                <c:pt idx="15">
                  <c:v>8280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215-EE4D-B1A5-563102675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9156040"/>
        <c:axId val="-20691650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 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 HSC</c:v>
                </c:pt>
                <c:pt idx="15">
                  <c:v>UAMS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0215-EE4D-B1A5-563102675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 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 HSC</c:v>
                </c:pt>
                <c:pt idx="15">
                  <c:v>UAMS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0215-EE4D-B1A5-5631026751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215-EE4D-B1A5-563102675107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 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 HSC</c:v>
                </c:pt>
                <c:pt idx="15">
                  <c:v>UAMS</c:v>
                </c:pt>
              </c:strCache>
            </c:strRef>
          </c:cat>
          <c:val>
            <c:numRef>
              <c:f>Sheet1!$E$2:$E$17</c:f>
              <c:numCache>
                <c:formatCode>#,##0</c:formatCode>
                <c:ptCount val="16"/>
                <c:pt idx="0">
                  <c:v>10894</c:v>
                </c:pt>
                <c:pt idx="1">
                  <c:v>10894</c:v>
                </c:pt>
                <c:pt idx="2">
                  <c:v>10894</c:v>
                </c:pt>
                <c:pt idx="3">
                  <c:v>10894</c:v>
                </c:pt>
                <c:pt idx="4">
                  <c:v>10894</c:v>
                </c:pt>
                <c:pt idx="5">
                  <c:v>10894</c:v>
                </c:pt>
                <c:pt idx="6">
                  <c:v>10894</c:v>
                </c:pt>
                <c:pt idx="7">
                  <c:v>10894</c:v>
                </c:pt>
                <c:pt idx="8">
                  <c:v>10894</c:v>
                </c:pt>
                <c:pt idx="9">
                  <c:v>10894</c:v>
                </c:pt>
                <c:pt idx="10">
                  <c:v>10894</c:v>
                </c:pt>
                <c:pt idx="11">
                  <c:v>10894</c:v>
                </c:pt>
                <c:pt idx="12">
                  <c:v>10894</c:v>
                </c:pt>
                <c:pt idx="13">
                  <c:v>10894</c:v>
                </c:pt>
                <c:pt idx="14">
                  <c:v>10894</c:v>
                </c:pt>
                <c:pt idx="15">
                  <c:v>10894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0215-EE4D-B1A5-56310267510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215-EE4D-B1A5-563102675107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 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 HSC</c:v>
                </c:pt>
                <c:pt idx="15">
                  <c:v>UAMS</c:v>
                </c:pt>
              </c:strCache>
            </c:str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16342</c:v>
                </c:pt>
                <c:pt idx="1">
                  <c:v>16342</c:v>
                </c:pt>
                <c:pt idx="2">
                  <c:v>16342</c:v>
                </c:pt>
                <c:pt idx="3">
                  <c:v>16342</c:v>
                </c:pt>
                <c:pt idx="4">
                  <c:v>16342</c:v>
                </c:pt>
                <c:pt idx="5">
                  <c:v>16342</c:v>
                </c:pt>
                <c:pt idx="6">
                  <c:v>16342</c:v>
                </c:pt>
                <c:pt idx="7">
                  <c:v>16342</c:v>
                </c:pt>
                <c:pt idx="8">
                  <c:v>16342</c:v>
                </c:pt>
                <c:pt idx="9">
                  <c:v>16342</c:v>
                </c:pt>
                <c:pt idx="10">
                  <c:v>16342</c:v>
                </c:pt>
                <c:pt idx="11">
                  <c:v>16342</c:v>
                </c:pt>
                <c:pt idx="12">
                  <c:v>16342</c:v>
                </c:pt>
                <c:pt idx="13">
                  <c:v>16342</c:v>
                </c:pt>
                <c:pt idx="14">
                  <c:v>16342</c:v>
                </c:pt>
                <c:pt idx="15">
                  <c:v>16342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0215-EE4D-B1A5-563102675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9156040"/>
        <c:axId val="-2069165096"/>
      </c:lineChart>
      <c:catAx>
        <c:axId val="-2069156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69165096"/>
        <c:crosses val="autoZero"/>
        <c:auto val="1"/>
        <c:lblAlgn val="ctr"/>
        <c:lblOffset val="100"/>
        <c:noMultiLvlLbl val="0"/>
      </c:catAx>
      <c:valAx>
        <c:axId val="-2069165096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69156040"/>
        <c:crosses val="autoZero"/>
        <c:crossBetween val="between"/>
        <c:majorUnit val="5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3.552542043355692E-3"/>
          <c:y val="0.57089457567804025"/>
          <c:w val="0.1244525857878876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 (CGHS)</a:t>
            </a:r>
          </a:p>
        </c:rich>
      </c:tx>
      <c:layout>
        <c:manualLayout>
          <c:xMode val="edge"/>
          <c:yMode val="edge"/>
          <c:x val="0.35027891070029699"/>
          <c:y val="4.071606433811159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112126960388201"/>
          <c:y val="0.123058482725797"/>
          <c:w val="0.79441114466635998"/>
          <c:h val="0.63708296879556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9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ADD-644F-98CB-D5D02138B07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ADD-644F-98CB-D5D02138B07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ADD-644F-98CB-D5D02138B07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ADD-644F-98CB-D5D02138B071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ADD-644F-98CB-D5D02138B071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ADD-644F-98CB-D5D02138B071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ADD-644F-98CB-D5D02138B071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ADD-644F-98CB-D5D02138B071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ADD-644F-98CB-D5D02138B071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3-3ADD-644F-98CB-D5D02138B0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3ADD-644F-98CB-D5D02138B071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3ADD-644F-98CB-D5D02138B07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3ADD-644F-98CB-D5D02138B0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3ADD-644F-98CB-D5D02138B071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TTHSC</c:v>
                </c:pt>
                <c:pt idx="15">
                  <c:v>UAMS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19426</c:v>
                </c:pt>
                <c:pt idx="1">
                  <c:v>29968</c:v>
                </c:pt>
                <c:pt idx="2">
                  <c:v>17586</c:v>
                </c:pt>
                <c:pt idx="3">
                  <c:v>14834</c:v>
                </c:pt>
                <c:pt idx="4">
                  <c:v>11070</c:v>
                </c:pt>
                <c:pt idx="5">
                  <c:v>16560</c:v>
                </c:pt>
                <c:pt idx="6">
                  <c:v>11772</c:v>
                </c:pt>
                <c:pt idx="8">
                  <c:v>14256</c:v>
                </c:pt>
                <c:pt idx="9">
                  <c:v>18787</c:v>
                </c:pt>
                <c:pt idx="10">
                  <c:v>11232</c:v>
                </c:pt>
                <c:pt idx="12">
                  <c:v>19426</c:v>
                </c:pt>
                <c:pt idx="13">
                  <c:v>14834</c:v>
                </c:pt>
                <c:pt idx="14">
                  <c:v>11070</c:v>
                </c:pt>
                <c:pt idx="15">
                  <c:v>16560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ADD-644F-98CB-D5D02138B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9259608"/>
        <c:axId val="-2069265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 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TTHSC</c:v>
                </c:pt>
                <c:pt idx="15">
                  <c:v>UAMS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3ADD-644F-98CB-D5D02138B0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TTHSC</c:v>
                </c:pt>
                <c:pt idx="15">
                  <c:v>UAMS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3ADD-644F-98CB-D5D02138B0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3.3950617283950615E-2"/>
                  <c:y val="-0.2222222222222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ADD-644F-98CB-D5D02138B071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TTHSC</c:v>
                </c:pt>
                <c:pt idx="15">
                  <c:v>UAMS</c:v>
                </c:pt>
              </c:strCache>
            </c:strRef>
          </c:cat>
          <c:val>
            <c:numRef>
              <c:f>Sheet1!$E$2:$E$17</c:f>
              <c:numCache>
                <c:formatCode>#,##0</c:formatCode>
                <c:ptCount val="16"/>
                <c:pt idx="0">
                  <c:v>10894</c:v>
                </c:pt>
                <c:pt idx="1">
                  <c:v>10894</c:v>
                </c:pt>
                <c:pt idx="2">
                  <c:v>10894</c:v>
                </c:pt>
                <c:pt idx="3">
                  <c:v>10894</c:v>
                </c:pt>
                <c:pt idx="4">
                  <c:v>10894</c:v>
                </c:pt>
                <c:pt idx="5">
                  <c:v>10894</c:v>
                </c:pt>
                <c:pt idx="6">
                  <c:v>10894</c:v>
                </c:pt>
                <c:pt idx="7">
                  <c:v>10894</c:v>
                </c:pt>
                <c:pt idx="8">
                  <c:v>10894</c:v>
                </c:pt>
                <c:pt idx="9">
                  <c:v>10894</c:v>
                </c:pt>
                <c:pt idx="10">
                  <c:v>10894</c:v>
                </c:pt>
                <c:pt idx="11">
                  <c:v>10894</c:v>
                </c:pt>
                <c:pt idx="12">
                  <c:v>10894</c:v>
                </c:pt>
                <c:pt idx="13">
                  <c:v>10894</c:v>
                </c:pt>
                <c:pt idx="14">
                  <c:v>10894</c:v>
                </c:pt>
                <c:pt idx="15">
                  <c:v>10894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3ADD-644F-98CB-D5D02138B07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5.5555555555555615E-2"/>
                  <c:y val="-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ADD-644F-98CB-D5D02138B071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TTHSC</c:v>
                </c:pt>
                <c:pt idx="15">
                  <c:v>UAMS</c:v>
                </c:pt>
              </c:strCache>
            </c:str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16342</c:v>
                </c:pt>
                <c:pt idx="1">
                  <c:v>16342</c:v>
                </c:pt>
                <c:pt idx="2">
                  <c:v>16342</c:v>
                </c:pt>
                <c:pt idx="3">
                  <c:v>16342</c:v>
                </c:pt>
                <c:pt idx="4">
                  <c:v>16342</c:v>
                </c:pt>
                <c:pt idx="5">
                  <c:v>16342</c:v>
                </c:pt>
                <c:pt idx="6">
                  <c:v>16342</c:v>
                </c:pt>
                <c:pt idx="7">
                  <c:v>16342</c:v>
                </c:pt>
                <c:pt idx="8">
                  <c:v>16342</c:v>
                </c:pt>
                <c:pt idx="9">
                  <c:v>16342</c:v>
                </c:pt>
                <c:pt idx="10">
                  <c:v>16342</c:v>
                </c:pt>
                <c:pt idx="11">
                  <c:v>16342</c:v>
                </c:pt>
                <c:pt idx="12">
                  <c:v>16342</c:v>
                </c:pt>
                <c:pt idx="13">
                  <c:v>16342</c:v>
                </c:pt>
                <c:pt idx="14">
                  <c:v>16342</c:v>
                </c:pt>
                <c:pt idx="15">
                  <c:v>16342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3ADD-644F-98CB-D5D02138B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9259608"/>
        <c:axId val="-2069265720"/>
      </c:lineChart>
      <c:catAx>
        <c:axId val="-2069259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69265720"/>
        <c:crosses val="autoZero"/>
        <c:auto val="1"/>
        <c:lblAlgn val="ctr"/>
        <c:lblOffset val="100"/>
        <c:noMultiLvlLbl val="0"/>
      </c:catAx>
      <c:valAx>
        <c:axId val="-2069265720"/>
        <c:scaling>
          <c:orientation val="minMax"/>
          <c:max val="35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69259608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54542177019539229"/>
          <c:w val="0.12506221444541654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–State Tuition Peer Analysis (MS SLP)</a:t>
            </a:r>
          </a:p>
        </c:rich>
      </c:tx>
      <c:layout>
        <c:manualLayout>
          <c:xMode val="edge"/>
          <c:yMode val="edge"/>
          <c:x val="0.39382105817834401"/>
          <c:y val="7.04297349797231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314122193059204"/>
          <c:y val="6.5948527267424922E-2"/>
          <c:w val="0.79966918081238203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35E2-9C43-ABC7-21F66B8E8C6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35E2-9C43-ABC7-21F66B8E8C6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35E2-9C43-ABC7-21F66B8E8C69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35E2-9C43-ABC7-21F66B8E8C69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35E2-9C43-ABC7-21F66B8E8C69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35E2-9C43-ABC7-21F66B8E8C69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 formatCode="#,##0">
                  <c:v>11683</c:v>
                </c:pt>
                <c:pt idx="3" formatCode="#,##0">
                  <c:v>6612</c:v>
                </c:pt>
                <c:pt idx="5" formatCode="#,##0">
                  <c:v>11966</c:v>
                </c:pt>
                <c:pt idx="6" formatCode="#,##0">
                  <c:v>18774</c:v>
                </c:pt>
                <c:pt idx="9" formatCode="#,##0">
                  <c:v>22136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5E2-9C43-ABC7-21F66B8E8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9494920"/>
        <c:axId val="-20717239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5E2-9C43-ABC7-21F66B8E8C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35E2-9C43-ABC7-21F66B8E8C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6.3271604938271664E-2"/>
                  <c:y val="-9.259259259259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5E2-9C43-ABC7-21F66B8E8C69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Sheet1!$E$2:$E$18</c:f>
              <c:numCache>
                <c:formatCode>#,##0</c:formatCode>
                <c:ptCount val="17"/>
                <c:pt idx="0">
                  <c:v>18621</c:v>
                </c:pt>
                <c:pt idx="1">
                  <c:v>18621</c:v>
                </c:pt>
                <c:pt idx="2">
                  <c:v>18621</c:v>
                </c:pt>
                <c:pt idx="3">
                  <c:v>18621</c:v>
                </c:pt>
                <c:pt idx="4">
                  <c:v>18621</c:v>
                </c:pt>
                <c:pt idx="5">
                  <c:v>18621</c:v>
                </c:pt>
                <c:pt idx="6">
                  <c:v>18621</c:v>
                </c:pt>
                <c:pt idx="7">
                  <c:v>18621</c:v>
                </c:pt>
                <c:pt idx="8">
                  <c:v>18621</c:v>
                </c:pt>
                <c:pt idx="9">
                  <c:v>18621</c:v>
                </c:pt>
                <c:pt idx="10">
                  <c:v>18621</c:v>
                </c:pt>
                <c:pt idx="11">
                  <c:v>18621</c:v>
                </c:pt>
                <c:pt idx="12">
                  <c:v>18621</c:v>
                </c:pt>
                <c:pt idx="13">
                  <c:v>18621</c:v>
                </c:pt>
                <c:pt idx="14">
                  <c:v>18621</c:v>
                </c:pt>
                <c:pt idx="15">
                  <c:v>18621</c:v>
                </c:pt>
                <c:pt idx="16">
                  <c:v>18621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5E2-9C43-ABC7-21F66B8E8C6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5E2-9C43-ABC7-21F66B8E8C69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43197</c:v>
                </c:pt>
                <c:pt idx="1">
                  <c:v>43197</c:v>
                </c:pt>
                <c:pt idx="2">
                  <c:v>43197</c:v>
                </c:pt>
                <c:pt idx="3">
                  <c:v>43197</c:v>
                </c:pt>
                <c:pt idx="4">
                  <c:v>43197</c:v>
                </c:pt>
                <c:pt idx="5">
                  <c:v>43197</c:v>
                </c:pt>
                <c:pt idx="6">
                  <c:v>43197</c:v>
                </c:pt>
                <c:pt idx="7">
                  <c:v>43197</c:v>
                </c:pt>
                <c:pt idx="8">
                  <c:v>43197</c:v>
                </c:pt>
                <c:pt idx="9">
                  <c:v>43197</c:v>
                </c:pt>
                <c:pt idx="10">
                  <c:v>43197</c:v>
                </c:pt>
                <c:pt idx="11">
                  <c:v>43197</c:v>
                </c:pt>
                <c:pt idx="12">
                  <c:v>43197</c:v>
                </c:pt>
                <c:pt idx="13">
                  <c:v>43197</c:v>
                </c:pt>
                <c:pt idx="14">
                  <c:v>43197</c:v>
                </c:pt>
                <c:pt idx="15">
                  <c:v>43197</c:v>
                </c:pt>
                <c:pt idx="16">
                  <c:v>43197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5E2-9C43-ABC7-21F66B8E8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9494920"/>
        <c:axId val="-2071723928"/>
      </c:lineChart>
      <c:catAx>
        <c:axId val="-2059494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71723928"/>
        <c:crosses val="autoZero"/>
        <c:auto val="1"/>
        <c:lblAlgn val="ctr"/>
        <c:lblOffset val="100"/>
        <c:noMultiLvlLbl val="0"/>
      </c:catAx>
      <c:valAx>
        <c:axId val="-2071723928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59494920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53925561388159815"/>
          <c:w val="0.1244525857878876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baseline="0" dirty="0"/>
              <a:t>Out –State Tuition Peer Analysis (MS SLP)</a:t>
            </a:r>
          </a:p>
        </c:rich>
      </c:tx>
      <c:layout>
        <c:manualLayout>
          <c:xMode val="edge"/>
          <c:yMode val="edge"/>
          <c:x val="0.39382105817834401"/>
          <c:y val="7.04297349797231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3141230587818"/>
          <c:y val="8.2135097696121318E-2"/>
          <c:w val="0.79966918081238203"/>
          <c:h val="0.68140602216389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CDBB-D64B-BC73-5AB43D08A11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CDBB-D64B-BC73-5AB43D08A11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CDBB-D64B-BC73-5AB43D08A11E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CDBB-D64B-BC73-5AB43D08A11E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CDBB-D64B-BC73-5AB43D08A11E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CDBB-D64B-BC73-5AB43D08A11E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 formatCode="#,##0">
                  <c:v>24279</c:v>
                </c:pt>
                <c:pt idx="3" formatCode="#,##0">
                  <c:v>25547</c:v>
                </c:pt>
                <c:pt idx="5" formatCode="#,##0">
                  <c:v>25885</c:v>
                </c:pt>
                <c:pt idx="6" formatCode="#,##0">
                  <c:v>37179</c:v>
                </c:pt>
                <c:pt idx="9" formatCode="#,##0">
                  <c:v>47168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DBB-D64B-BC73-5AB43D08A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1284392"/>
        <c:axId val="-203700736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DBB-D64B-BC73-5AB43D08A1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 Institution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DBB-D64B-BC73-5AB43D08A1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2.7777777777777891E-2"/>
                  <c:y val="-0.12962962962962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DBB-D64B-BC73-5AB43D08A11E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18621</c:v>
                </c:pt>
                <c:pt idx="1">
                  <c:v>18621</c:v>
                </c:pt>
                <c:pt idx="2">
                  <c:v>18621</c:v>
                </c:pt>
                <c:pt idx="3">
                  <c:v>18621</c:v>
                </c:pt>
                <c:pt idx="4">
                  <c:v>18621</c:v>
                </c:pt>
                <c:pt idx="5">
                  <c:v>18621</c:v>
                </c:pt>
                <c:pt idx="6">
                  <c:v>18621</c:v>
                </c:pt>
                <c:pt idx="7">
                  <c:v>18621</c:v>
                </c:pt>
                <c:pt idx="8">
                  <c:v>18621</c:v>
                </c:pt>
                <c:pt idx="9">
                  <c:v>18621</c:v>
                </c:pt>
                <c:pt idx="10">
                  <c:v>18621</c:v>
                </c:pt>
                <c:pt idx="11">
                  <c:v>18621</c:v>
                </c:pt>
                <c:pt idx="12">
                  <c:v>18621</c:v>
                </c:pt>
                <c:pt idx="13">
                  <c:v>18621</c:v>
                </c:pt>
                <c:pt idx="14">
                  <c:v>18621</c:v>
                </c:pt>
                <c:pt idx="15">
                  <c:v>18621</c:v>
                </c:pt>
                <c:pt idx="16">
                  <c:v>18621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CDBB-D64B-BC73-5AB43D08A11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DBB-D64B-BC73-5AB43D08A11E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Sheet1!$F$2:$F$18</c:f>
              <c:numCache>
                <c:formatCode>#,##0</c:formatCode>
                <c:ptCount val="17"/>
                <c:pt idx="0">
                  <c:v>43197</c:v>
                </c:pt>
                <c:pt idx="1">
                  <c:v>43197</c:v>
                </c:pt>
                <c:pt idx="2">
                  <c:v>43197</c:v>
                </c:pt>
                <c:pt idx="3">
                  <c:v>43197</c:v>
                </c:pt>
                <c:pt idx="4">
                  <c:v>43197</c:v>
                </c:pt>
                <c:pt idx="5">
                  <c:v>43197</c:v>
                </c:pt>
                <c:pt idx="6">
                  <c:v>43197</c:v>
                </c:pt>
                <c:pt idx="7">
                  <c:v>43197</c:v>
                </c:pt>
                <c:pt idx="8">
                  <c:v>43197</c:v>
                </c:pt>
                <c:pt idx="9">
                  <c:v>43197</c:v>
                </c:pt>
                <c:pt idx="10">
                  <c:v>43197</c:v>
                </c:pt>
                <c:pt idx="11">
                  <c:v>43197</c:v>
                </c:pt>
                <c:pt idx="12">
                  <c:v>43197</c:v>
                </c:pt>
                <c:pt idx="13">
                  <c:v>43197</c:v>
                </c:pt>
                <c:pt idx="14">
                  <c:v>43197</c:v>
                </c:pt>
                <c:pt idx="15">
                  <c:v>43197</c:v>
                </c:pt>
                <c:pt idx="16">
                  <c:v>43197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CDBB-D64B-BC73-5AB43D08A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1284392"/>
        <c:axId val="-2037007368"/>
      </c:lineChart>
      <c:catAx>
        <c:axId val="-2071284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37007368"/>
        <c:crosses val="autoZero"/>
        <c:auto val="1"/>
        <c:lblAlgn val="ctr"/>
        <c:lblOffset val="100"/>
        <c:noMultiLvlLbl val="0"/>
      </c:catAx>
      <c:valAx>
        <c:axId val="-2037007368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71284392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53925561388159815"/>
          <c:w val="0.1900471468844172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–State Tuition Peer Analysis (MS OT)</a:t>
            </a:r>
          </a:p>
        </c:rich>
      </c:tx>
      <c:layout>
        <c:manualLayout>
          <c:xMode val="edge"/>
          <c:yMode val="edge"/>
          <c:x val="0.44662965260940302"/>
          <c:y val="7.04297349797231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214943618158841"/>
          <c:y val="8.2135097696121318E-2"/>
          <c:w val="0.79713145231846017"/>
          <c:h val="0.68140602216389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AF98-914B-98A7-45B69B471D6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AF98-914B-98A7-45B69B471D6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F98-914B-98A7-45B69B471D6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AF98-914B-98A7-45B69B471D67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AF98-914B-98A7-45B69B471D67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AF98-914B-98A7-45B69B471D67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AF98-914B-98A7-45B69B471D67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Sheet1!$B$2:$B$19</c:f>
              <c:numCache>
                <c:formatCode>#,##0</c:formatCode>
                <c:ptCount val="18"/>
                <c:pt idx="0">
                  <c:v>11683</c:v>
                </c:pt>
                <c:pt idx="1">
                  <c:v>25038</c:v>
                </c:pt>
                <c:pt idx="3">
                  <c:v>10569.31</c:v>
                </c:pt>
                <c:pt idx="4">
                  <c:v>10179</c:v>
                </c:pt>
                <c:pt idx="5">
                  <c:v>16200</c:v>
                </c:pt>
                <c:pt idx="6">
                  <c:v>9120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F98-914B-98A7-45B69B47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0637240"/>
        <c:axId val="-203027943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F98-914B-98A7-45B69B471D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AF98-914B-98A7-45B69B471D6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8"/>
              <c:numFmt formatCode="&quot;$&quot;#,##0.0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F98-914B-98A7-45B69B471D67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Sheet1!$E$2:$E$19</c:f>
              <c:numCache>
                <c:formatCode>#,##0</c:formatCode>
                <c:ptCount val="18"/>
                <c:pt idx="0">
                  <c:v>13814</c:v>
                </c:pt>
                <c:pt idx="1">
                  <c:v>13814</c:v>
                </c:pt>
                <c:pt idx="2">
                  <c:v>13814</c:v>
                </c:pt>
                <c:pt idx="3">
                  <c:v>13814</c:v>
                </c:pt>
                <c:pt idx="4">
                  <c:v>13814</c:v>
                </c:pt>
                <c:pt idx="5">
                  <c:v>13814</c:v>
                </c:pt>
                <c:pt idx="6">
                  <c:v>13814</c:v>
                </c:pt>
                <c:pt idx="7">
                  <c:v>13814</c:v>
                </c:pt>
                <c:pt idx="8">
                  <c:v>13814</c:v>
                </c:pt>
                <c:pt idx="9">
                  <c:v>13814</c:v>
                </c:pt>
                <c:pt idx="10">
                  <c:v>13814</c:v>
                </c:pt>
                <c:pt idx="11">
                  <c:v>13814</c:v>
                </c:pt>
                <c:pt idx="12">
                  <c:v>13814</c:v>
                </c:pt>
                <c:pt idx="13">
                  <c:v>13814</c:v>
                </c:pt>
                <c:pt idx="14">
                  <c:v>13814</c:v>
                </c:pt>
                <c:pt idx="15">
                  <c:v>13814</c:v>
                </c:pt>
                <c:pt idx="16">
                  <c:v>13814</c:v>
                </c:pt>
                <c:pt idx="17">
                  <c:v>13814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AF98-914B-98A7-45B69B471D6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F98-914B-98A7-45B69B471D67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Sheet1!$F$2:$F$19</c:f>
              <c:numCache>
                <c:formatCode>General</c:formatCode>
                <c:ptCount val="18"/>
                <c:pt idx="0">
                  <c:v>32808</c:v>
                </c:pt>
                <c:pt idx="1">
                  <c:v>32808</c:v>
                </c:pt>
                <c:pt idx="2">
                  <c:v>32808</c:v>
                </c:pt>
                <c:pt idx="3">
                  <c:v>32808</c:v>
                </c:pt>
                <c:pt idx="4">
                  <c:v>32808</c:v>
                </c:pt>
                <c:pt idx="5">
                  <c:v>32808</c:v>
                </c:pt>
                <c:pt idx="6">
                  <c:v>32808</c:v>
                </c:pt>
                <c:pt idx="7">
                  <c:v>32808</c:v>
                </c:pt>
                <c:pt idx="8">
                  <c:v>32808</c:v>
                </c:pt>
                <c:pt idx="9">
                  <c:v>32808</c:v>
                </c:pt>
                <c:pt idx="10">
                  <c:v>32808</c:v>
                </c:pt>
                <c:pt idx="11">
                  <c:v>32808</c:v>
                </c:pt>
                <c:pt idx="12">
                  <c:v>32808</c:v>
                </c:pt>
                <c:pt idx="13">
                  <c:v>32808</c:v>
                </c:pt>
                <c:pt idx="14">
                  <c:v>32808</c:v>
                </c:pt>
                <c:pt idx="15">
                  <c:v>32808</c:v>
                </c:pt>
                <c:pt idx="16">
                  <c:v>32808</c:v>
                </c:pt>
                <c:pt idx="17">
                  <c:v>32808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AF98-914B-98A7-45B69B471D6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HSC OOS Regl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F98-914B-98A7-45B69B471D67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Sheet1!$G$2:$G$19</c:f>
              <c:numCache>
                <c:formatCode>General</c:formatCode>
                <c:ptCount val="18"/>
                <c:pt idx="0">
                  <c:v>18310</c:v>
                </c:pt>
                <c:pt idx="1">
                  <c:v>18310</c:v>
                </c:pt>
                <c:pt idx="2">
                  <c:v>18310</c:v>
                </c:pt>
                <c:pt idx="3">
                  <c:v>18310</c:v>
                </c:pt>
                <c:pt idx="4">
                  <c:v>18310</c:v>
                </c:pt>
                <c:pt idx="5">
                  <c:v>18310</c:v>
                </c:pt>
                <c:pt idx="6">
                  <c:v>18310</c:v>
                </c:pt>
                <c:pt idx="7">
                  <c:v>18310</c:v>
                </c:pt>
                <c:pt idx="8">
                  <c:v>18310</c:v>
                </c:pt>
                <c:pt idx="9">
                  <c:v>18310</c:v>
                </c:pt>
                <c:pt idx="10">
                  <c:v>18310</c:v>
                </c:pt>
                <c:pt idx="11">
                  <c:v>18310</c:v>
                </c:pt>
                <c:pt idx="12">
                  <c:v>18310</c:v>
                </c:pt>
                <c:pt idx="13">
                  <c:v>18310</c:v>
                </c:pt>
                <c:pt idx="14">
                  <c:v>18310</c:v>
                </c:pt>
                <c:pt idx="15">
                  <c:v>18310</c:v>
                </c:pt>
                <c:pt idx="16">
                  <c:v>18310</c:v>
                </c:pt>
                <c:pt idx="17">
                  <c:v>18310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AF98-914B-98A7-45B69B47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0637240"/>
        <c:axId val="-2030279432"/>
      </c:lineChart>
      <c:catAx>
        <c:axId val="-2030637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30279432"/>
        <c:crosses val="autoZero"/>
        <c:auto val="1"/>
        <c:lblAlgn val="ctr"/>
        <c:lblOffset val="100"/>
        <c:noMultiLvlLbl val="0"/>
      </c:catAx>
      <c:valAx>
        <c:axId val="-2030279432"/>
        <c:scaling>
          <c:orientation val="minMax"/>
          <c:max val="45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30637240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6"/>
          </a:solidFill>
        </a:ln>
      </c:spPr>
    </c:plotArea>
    <c:legend>
      <c:legendPos val="l"/>
      <c:layout>
        <c:manualLayout>
          <c:xMode val="edge"/>
          <c:yMode val="edge"/>
          <c:x val="0"/>
          <c:y val="0.50384550889472157"/>
          <c:w val="0.14330064644697188"/>
          <c:h val="0.49615449110527848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 (MS OT)</a:t>
            </a:r>
          </a:p>
        </c:rich>
      </c:tx>
      <c:layout>
        <c:manualLayout>
          <c:xMode val="edge"/>
          <c:yMode val="edge"/>
          <c:x val="0.43980190730648"/>
          <c:y val="5.1837799563032704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833236123262369"/>
          <c:y val="8.2689119541444894E-2"/>
          <c:w val="0.80303769320501617"/>
          <c:h val="0.71208290934596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A26-D748-BCD4-511AE490B6D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A26-D748-BCD4-511AE490B6D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A26-D748-BCD4-511AE490B6D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1A26-D748-BCD4-511AE490B6D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A26-D748-BCD4-511AE490B6D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1A26-D748-BCD4-511AE490B6D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A26-D748-BCD4-511AE490B6D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A26-D748-BCD4-511AE490B6D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A26-D748-BCD4-511AE490B6DE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Sheet1!$B$2:$B$19</c:f>
              <c:numCache>
                <c:formatCode>#,##0</c:formatCode>
                <c:ptCount val="18"/>
                <c:pt idx="0">
                  <c:v>24259</c:v>
                </c:pt>
                <c:pt idx="1">
                  <c:v>36660</c:v>
                </c:pt>
                <c:pt idx="3">
                  <c:v>25080.36</c:v>
                </c:pt>
                <c:pt idx="4">
                  <c:v>28158</c:v>
                </c:pt>
                <c:pt idx="5">
                  <c:v>32895</c:v>
                </c:pt>
                <c:pt idx="6">
                  <c:v>30920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A26-D748-BCD4-511AE490B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8116968"/>
        <c:axId val="-200845788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 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A26-D748-BCD4-511AE490B6DE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1A26-D748-BCD4-511AE490B6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A26-D748-BCD4-511AE490B6DE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A26-D748-BCD4-511AE490B6D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A26-D748-BCD4-511AE490B6DE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13814</c:v>
                </c:pt>
                <c:pt idx="1">
                  <c:v>13814</c:v>
                </c:pt>
                <c:pt idx="2">
                  <c:v>13814</c:v>
                </c:pt>
                <c:pt idx="3">
                  <c:v>13814</c:v>
                </c:pt>
                <c:pt idx="4">
                  <c:v>13814</c:v>
                </c:pt>
                <c:pt idx="5">
                  <c:v>13814</c:v>
                </c:pt>
                <c:pt idx="6">
                  <c:v>13814</c:v>
                </c:pt>
                <c:pt idx="7">
                  <c:v>13814</c:v>
                </c:pt>
                <c:pt idx="8">
                  <c:v>13814</c:v>
                </c:pt>
                <c:pt idx="9">
                  <c:v>13814</c:v>
                </c:pt>
                <c:pt idx="10">
                  <c:v>13814</c:v>
                </c:pt>
                <c:pt idx="11">
                  <c:v>13814</c:v>
                </c:pt>
                <c:pt idx="12">
                  <c:v>13814</c:v>
                </c:pt>
                <c:pt idx="13">
                  <c:v>13814</c:v>
                </c:pt>
                <c:pt idx="14">
                  <c:v>13814</c:v>
                </c:pt>
                <c:pt idx="15">
                  <c:v>13814</c:v>
                </c:pt>
                <c:pt idx="16">
                  <c:v>13814</c:v>
                </c:pt>
                <c:pt idx="17">
                  <c:v>13814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1A26-D748-BCD4-511AE490B6D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A26-D748-BCD4-511AE490B6DE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Sheet1!$F$2:$F$19</c:f>
              <c:numCache>
                <c:formatCode>#,##0</c:formatCode>
                <c:ptCount val="18"/>
                <c:pt idx="0">
                  <c:v>31808</c:v>
                </c:pt>
                <c:pt idx="1">
                  <c:v>31808</c:v>
                </c:pt>
                <c:pt idx="2">
                  <c:v>31808</c:v>
                </c:pt>
                <c:pt idx="3">
                  <c:v>31808</c:v>
                </c:pt>
                <c:pt idx="4">
                  <c:v>31808</c:v>
                </c:pt>
                <c:pt idx="5">
                  <c:v>31808</c:v>
                </c:pt>
                <c:pt idx="6">
                  <c:v>31808</c:v>
                </c:pt>
                <c:pt idx="7">
                  <c:v>31808</c:v>
                </c:pt>
                <c:pt idx="8">
                  <c:v>31808</c:v>
                </c:pt>
                <c:pt idx="9">
                  <c:v>31808</c:v>
                </c:pt>
                <c:pt idx="10">
                  <c:v>31808</c:v>
                </c:pt>
                <c:pt idx="11">
                  <c:v>31808</c:v>
                </c:pt>
                <c:pt idx="12">
                  <c:v>31808</c:v>
                </c:pt>
                <c:pt idx="13">
                  <c:v>31808</c:v>
                </c:pt>
                <c:pt idx="14">
                  <c:v>31808</c:v>
                </c:pt>
                <c:pt idx="15">
                  <c:v>31808</c:v>
                </c:pt>
                <c:pt idx="16">
                  <c:v>31808</c:v>
                </c:pt>
                <c:pt idx="17">
                  <c:v>31808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1A26-D748-BCD4-511AE490B6D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HSC OOS Regl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A26-D748-BCD4-511AE490B6DE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Sheet1!$G$2:$G$19</c:f>
              <c:numCache>
                <c:formatCode>#,##0</c:formatCode>
                <c:ptCount val="18"/>
                <c:pt idx="0">
                  <c:v>18310</c:v>
                </c:pt>
                <c:pt idx="1">
                  <c:v>18310</c:v>
                </c:pt>
                <c:pt idx="2">
                  <c:v>18310</c:v>
                </c:pt>
                <c:pt idx="3">
                  <c:v>18310</c:v>
                </c:pt>
                <c:pt idx="4">
                  <c:v>18310</c:v>
                </c:pt>
                <c:pt idx="5">
                  <c:v>18310</c:v>
                </c:pt>
                <c:pt idx="6">
                  <c:v>18310</c:v>
                </c:pt>
                <c:pt idx="7">
                  <c:v>18310</c:v>
                </c:pt>
                <c:pt idx="8">
                  <c:v>18310</c:v>
                </c:pt>
                <c:pt idx="9">
                  <c:v>18310</c:v>
                </c:pt>
                <c:pt idx="10">
                  <c:v>18310</c:v>
                </c:pt>
                <c:pt idx="11">
                  <c:v>18310</c:v>
                </c:pt>
                <c:pt idx="12">
                  <c:v>18310</c:v>
                </c:pt>
                <c:pt idx="13">
                  <c:v>18310</c:v>
                </c:pt>
                <c:pt idx="14">
                  <c:v>18310</c:v>
                </c:pt>
                <c:pt idx="15">
                  <c:v>18310</c:v>
                </c:pt>
                <c:pt idx="16">
                  <c:v>18310</c:v>
                </c:pt>
                <c:pt idx="17">
                  <c:v>18310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1A26-D748-BCD4-511AE490B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08116968"/>
        <c:axId val="-2008457880"/>
      </c:lineChart>
      <c:catAx>
        <c:axId val="-2008116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08457880"/>
        <c:crosses val="autoZero"/>
        <c:auto val="1"/>
        <c:lblAlgn val="ctr"/>
        <c:lblOffset val="100"/>
        <c:noMultiLvlLbl val="0"/>
      </c:catAx>
      <c:valAx>
        <c:axId val="-2008457880"/>
        <c:scaling>
          <c:orientation val="minMax"/>
          <c:max val="50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08116968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3.6465927870127303E-4"/>
          <c:y val="0.47315434529017208"/>
          <c:w val="0.13258518032468164"/>
          <c:h val="0.50230314960629918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–State Tuition Peer Analysis (PhD PT)</a:t>
            </a:r>
          </a:p>
        </c:rich>
      </c:tx>
      <c:layout>
        <c:manualLayout>
          <c:xMode val="edge"/>
          <c:yMode val="edge"/>
          <c:x val="0.37380735133430198"/>
          <c:y val="3.816081500234159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769818703217656"/>
          <c:y val="9.2500747842615999E-2"/>
          <c:w val="0.76439668999708366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F110-B142-B1A6-25254EB96F9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F110-B142-B1A6-25254EB96F9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F110-B142-B1A6-25254EB96F9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F110-B142-B1A6-25254EB96F9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F110-B142-B1A6-25254EB96F95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F110-B142-B1A6-25254EB96F95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F110-B142-B1A6-25254EB96F95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F110-B142-B1A6-25254EB96F95}"/>
              </c:ext>
            </c:extLst>
          </c:dPt>
          <c:dLbls>
            <c:dLbl>
              <c:idx val="4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vert="horz" anchor="t" anchorCtr="0"/>
                <a:lstStyle/>
                <a:p>
                  <a:pPr>
                    <a:defRPr sz="1000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110-B142-B1A6-25254EB96F95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18570</c:v>
                </c:pt>
                <c:pt idx="1">
                  <c:v>24426</c:v>
                </c:pt>
                <c:pt idx="2">
                  <c:v>20790</c:v>
                </c:pt>
                <c:pt idx="3">
                  <c:v>13374</c:v>
                </c:pt>
                <c:pt idx="4">
                  <c:v>10440</c:v>
                </c:pt>
                <c:pt idx="5">
                  <c:v>20000</c:v>
                </c:pt>
                <c:pt idx="6">
                  <c:v>14705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110-B142-B1A6-25254EB96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0604888"/>
        <c:axId val="-2010601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F110-B142-B1A6-25254EB96F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F110-B142-B1A6-25254EB96F9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110-B142-B1A6-25254EB96F95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Sheet1!$E$2:$E$17</c:f>
              <c:numCache>
                <c:formatCode>#,##0</c:formatCode>
                <c:ptCount val="16"/>
                <c:pt idx="0">
                  <c:v>13614</c:v>
                </c:pt>
                <c:pt idx="1">
                  <c:v>13614</c:v>
                </c:pt>
                <c:pt idx="2">
                  <c:v>13614</c:v>
                </c:pt>
                <c:pt idx="3">
                  <c:v>13614</c:v>
                </c:pt>
                <c:pt idx="4">
                  <c:v>13614</c:v>
                </c:pt>
                <c:pt idx="5">
                  <c:v>13614</c:v>
                </c:pt>
                <c:pt idx="6">
                  <c:v>13614</c:v>
                </c:pt>
                <c:pt idx="7">
                  <c:v>13614</c:v>
                </c:pt>
                <c:pt idx="8">
                  <c:v>13614</c:v>
                </c:pt>
                <c:pt idx="9">
                  <c:v>13614</c:v>
                </c:pt>
                <c:pt idx="10">
                  <c:v>13614</c:v>
                </c:pt>
                <c:pt idx="11">
                  <c:v>13614</c:v>
                </c:pt>
                <c:pt idx="12">
                  <c:v>13614</c:v>
                </c:pt>
                <c:pt idx="13">
                  <c:v>13614</c:v>
                </c:pt>
                <c:pt idx="14">
                  <c:v>13614</c:v>
                </c:pt>
                <c:pt idx="15">
                  <c:v>13614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F110-B142-B1A6-25254EB96F9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110-B142-B1A6-25254EB96F95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31896</c:v>
                </c:pt>
                <c:pt idx="1">
                  <c:v>31896</c:v>
                </c:pt>
                <c:pt idx="2">
                  <c:v>31896</c:v>
                </c:pt>
                <c:pt idx="3">
                  <c:v>31896</c:v>
                </c:pt>
                <c:pt idx="4">
                  <c:v>31896</c:v>
                </c:pt>
                <c:pt idx="5">
                  <c:v>31896</c:v>
                </c:pt>
                <c:pt idx="6">
                  <c:v>31896</c:v>
                </c:pt>
                <c:pt idx="7">
                  <c:v>31896</c:v>
                </c:pt>
                <c:pt idx="8">
                  <c:v>31896</c:v>
                </c:pt>
                <c:pt idx="9">
                  <c:v>31896</c:v>
                </c:pt>
                <c:pt idx="10">
                  <c:v>31896</c:v>
                </c:pt>
                <c:pt idx="11">
                  <c:v>31896</c:v>
                </c:pt>
                <c:pt idx="12">
                  <c:v>31896</c:v>
                </c:pt>
                <c:pt idx="13">
                  <c:v>31896</c:v>
                </c:pt>
                <c:pt idx="14">
                  <c:v>31896</c:v>
                </c:pt>
                <c:pt idx="15">
                  <c:v>31896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F110-B142-B1A6-25254EB96F9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HSC OOS Regl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110-B142-B1A6-25254EB96F95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Sheet1!$G$2:$G$17</c:f>
              <c:numCache>
                <c:formatCode>General</c:formatCode>
                <c:ptCount val="16"/>
                <c:pt idx="0">
                  <c:v>18110</c:v>
                </c:pt>
                <c:pt idx="1">
                  <c:v>18110</c:v>
                </c:pt>
                <c:pt idx="2">
                  <c:v>18110</c:v>
                </c:pt>
                <c:pt idx="3">
                  <c:v>18110</c:v>
                </c:pt>
                <c:pt idx="4">
                  <c:v>18110</c:v>
                </c:pt>
                <c:pt idx="5">
                  <c:v>18110</c:v>
                </c:pt>
                <c:pt idx="6">
                  <c:v>18110</c:v>
                </c:pt>
                <c:pt idx="7">
                  <c:v>18110</c:v>
                </c:pt>
                <c:pt idx="8">
                  <c:v>18110</c:v>
                </c:pt>
                <c:pt idx="9">
                  <c:v>18110</c:v>
                </c:pt>
                <c:pt idx="10">
                  <c:v>18110</c:v>
                </c:pt>
                <c:pt idx="11">
                  <c:v>18110</c:v>
                </c:pt>
                <c:pt idx="12">
                  <c:v>18110</c:v>
                </c:pt>
                <c:pt idx="13">
                  <c:v>18110</c:v>
                </c:pt>
                <c:pt idx="14">
                  <c:v>18110</c:v>
                </c:pt>
                <c:pt idx="15">
                  <c:v>18110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F110-B142-B1A6-25254EB96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0604888"/>
        <c:axId val="-2010601720"/>
      </c:lineChart>
      <c:catAx>
        <c:axId val="-2010604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10601720"/>
        <c:crosses val="autoZero"/>
        <c:auto val="1"/>
        <c:lblAlgn val="ctr"/>
        <c:lblOffset val="100"/>
        <c:noMultiLvlLbl val="0"/>
      </c:catAx>
      <c:valAx>
        <c:axId val="-2010601720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10604888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504410188834994"/>
          <c:w val="0.13258518032468164"/>
          <c:h val="0.4955898221055701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 (PhD PT)</a:t>
            </a:r>
          </a:p>
        </c:rich>
      </c:tx>
      <c:layout>
        <c:manualLayout>
          <c:xMode val="edge"/>
          <c:yMode val="edge"/>
          <c:x val="0.37789823482365098"/>
          <c:y val="3.7495027941070001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619143093224458"/>
          <c:y val="0.1083841676985"/>
          <c:w val="0.76331170409254401"/>
          <c:h val="0.70727395273634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47ED-E14F-82E3-1C7120E714B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47ED-E14F-82E3-1C7120E714B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47ED-E14F-82E3-1C7120E714B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47ED-E14F-82E3-1C7120E714B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47ED-E14F-82E3-1C7120E714B8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47ED-E14F-82E3-1C7120E714B8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47ED-E14F-82E3-1C7120E714B8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47ED-E14F-82E3-1C7120E714B8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37884</c:v>
                </c:pt>
                <c:pt idx="1">
                  <c:v>36840</c:v>
                </c:pt>
                <c:pt idx="2">
                  <c:v>36590</c:v>
                </c:pt>
                <c:pt idx="3">
                  <c:v>33378</c:v>
                </c:pt>
                <c:pt idx="4">
                  <c:v>26800</c:v>
                </c:pt>
                <c:pt idx="5">
                  <c:v>30000</c:v>
                </c:pt>
                <c:pt idx="6">
                  <c:v>30042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7ED-E14F-82E3-1C7120E71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2819432"/>
        <c:axId val="-20834677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47ED-E14F-82E3-1C7120E714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47ED-E14F-82E3-1C7120E714B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7ED-E14F-82E3-1C7120E714B8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13614</c:v>
                </c:pt>
                <c:pt idx="1">
                  <c:v>13614</c:v>
                </c:pt>
                <c:pt idx="2">
                  <c:v>13614</c:v>
                </c:pt>
                <c:pt idx="3">
                  <c:v>13614</c:v>
                </c:pt>
                <c:pt idx="4">
                  <c:v>13614</c:v>
                </c:pt>
                <c:pt idx="5">
                  <c:v>13614</c:v>
                </c:pt>
                <c:pt idx="6">
                  <c:v>13614</c:v>
                </c:pt>
                <c:pt idx="7">
                  <c:v>13614</c:v>
                </c:pt>
                <c:pt idx="8">
                  <c:v>13614</c:v>
                </c:pt>
                <c:pt idx="9">
                  <c:v>13614</c:v>
                </c:pt>
                <c:pt idx="10">
                  <c:v>13614</c:v>
                </c:pt>
                <c:pt idx="11">
                  <c:v>13614</c:v>
                </c:pt>
                <c:pt idx="12">
                  <c:v>13614</c:v>
                </c:pt>
                <c:pt idx="13">
                  <c:v>13614</c:v>
                </c:pt>
                <c:pt idx="14">
                  <c:v>13614</c:v>
                </c:pt>
                <c:pt idx="15">
                  <c:v>13614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47ED-E14F-82E3-1C7120E714B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7ED-E14F-82E3-1C7120E714B8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Sheet1!$F$2:$F$17</c:f>
              <c:numCache>
                <c:formatCode>#,##0</c:formatCode>
                <c:ptCount val="16"/>
                <c:pt idx="0">
                  <c:v>31596</c:v>
                </c:pt>
                <c:pt idx="1">
                  <c:v>31596</c:v>
                </c:pt>
                <c:pt idx="2">
                  <c:v>31596</c:v>
                </c:pt>
                <c:pt idx="3">
                  <c:v>31596</c:v>
                </c:pt>
                <c:pt idx="4">
                  <c:v>31596</c:v>
                </c:pt>
                <c:pt idx="5">
                  <c:v>31596</c:v>
                </c:pt>
                <c:pt idx="6">
                  <c:v>31596</c:v>
                </c:pt>
                <c:pt idx="7">
                  <c:v>31596</c:v>
                </c:pt>
                <c:pt idx="8">
                  <c:v>31596</c:v>
                </c:pt>
                <c:pt idx="9">
                  <c:v>31596</c:v>
                </c:pt>
                <c:pt idx="10">
                  <c:v>31596</c:v>
                </c:pt>
                <c:pt idx="11">
                  <c:v>31596</c:v>
                </c:pt>
                <c:pt idx="12">
                  <c:v>31596</c:v>
                </c:pt>
                <c:pt idx="13">
                  <c:v>31596</c:v>
                </c:pt>
                <c:pt idx="14">
                  <c:v>31596</c:v>
                </c:pt>
                <c:pt idx="15">
                  <c:v>31596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47ED-E14F-82E3-1C7120E714B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HSC OOS Regl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7ED-E14F-82E3-1C7120E714B8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Sheet1!$G$2:$G$17</c:f>
              <c:numCache>
                <c:formatCode>#,##0</c:formatCode>
                <c:ptCount val="16"/>
                <c:pt idx="0">
                  <c:v>18110</c:v>
                </c:pt>
                <c:pt idx="1">
                  <c:v>18110</c:v>
                </c:pt>
                <c:pt idx="2">
                  <c:v>18110</c:v>
                </c:pt>
                <c:pt idx="3">
                  <c:v>18110</c:v>
                </c:pt>
                <c:pt idx="4">
                  <c:v>18110</c:v>
                </c:pt>
                <c:pt idx="5">
                  <c:v>18110</c:v>
                </c:pt>
                <c:pt idx="6">
                  <c:v>18110</c:v>
                </c:pt>
                <c:pt idx="7">
                  <c:v>18110</c:v>
                </c:pt>
                <c:pt idx="8">
                  <c:v>18110</c:v>
                </c:pt>
                <c:pt idx="9">
                  <c:v>18110</c:v>
                </c:pt>
                <c:pt idx="10">
                  <c:v>18110</c:v>
                </c:pt>
                <c:pt idx="11">
                  <c:v>18110</c:v>
                </c:pt>
                <c:pt idx="12">
                  <c:v>18110</c:v>
                </c:pt>
                <c:pt idx="13">
                  <c:v>18110</c:v>
                </c:pt>
                <c:pt idx="14">
                  <c:v>18110</c:v>
                </c:pt>
                <c:pt idx="15">
                  <c:v>18110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47ED-E14F-82E3-1C7120E71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2819432"/>
        <c:axId val="-2083467736"/>
      </c:lineChart>
      <c:catAx>
        <c:axId val="-2012819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83467736"/>
        <c:crosses val="autoZero"/>
        <c:auto val="1"/>
        <c:lblAlgn val="ctr"/>
        <c:lblOffset val="100"/>
        <c:noMultiLvlLbl val="0"/>
      </c:catAx>
      <c:valAx>
        <c:axId val="-2083467736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12819432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43083041703120445"/>
          <c:w val="0.13258518032468164"/>
          <c:h val="0.50230314960629918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–State Tuition Peer Analysis (Doctor of Audiology)</a:t>
            </a:r>
          </a:p>
        </c:rich>
      </c:tx>
      <c:layout>
        <c:manualLayout>
          <c:xMode val="edge"/>
          <c:yMode val="edge"/>
          <c:x val="0.33496997418387697"/>
          <c:y val="1.6545307902897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966790111596699"/>
          <c:y val="9.3915401014036698E-2"/>
          <c:w val="0.76319355773819497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CEBA-F145-8597-968673D1976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CEBA-F145-8597-968673D1976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CEBA-F145-8597-968673D1976E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CEBA-F145-8597-968673D1976E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CEBA-F145-8597-968673D1976E}"/>
              </c:ext>
            </c:extLst>
          </c:dPt>
          <c:dLbls>
            <c:dLbl>
              <c:idx val="4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EBA-F145-8597-968673D1976E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 formatCode="#,##0">
                  <c:v>11683</c:v>
                </c:pt>
                <c:pt idx="3" formatCode="#,##0">
                  <c:v>11934</c:v>
                </c:pt>
                <c:pt idx="4" formatCode="#,##0">
                  <c:v>10179</c:v>
                </c:pt>
                <c:pt idx="5" formatCode="#,##0">
                  <c:v>13510</c:v>
                </c:pt>
                <c:pt idx="9" formatCode="#,##0">
                  <c:v>23794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BA-F145-8597-968673D19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7216808"/>
        <c:axId val="-207137520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EBA-F145-8597-968673D197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 Institution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EBA-F145-8597-968673D197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EBA-F145-8597-968673D1976E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Sheet1!$E$2:$E$19</c:f>
              <c:numCache>
                <c:formatCode>#,##0</c:formatCode>
                <c:ptCount val="18"/>
                <c:pt idx="0">
                  <c:v>18621</c:v>
                </c:pt>
                <c:pt idx="1">
                  <c:v>18621</c:v>
                </c:pt>
                <c:pt idx="2">
                  <c:v>18621</c:v>
                </c:pt>
                <c:pt idx="3">
                  <c:v>18621</c:v>
                </c:pt>
                <c:pt idx="4">
                  <c:v>18621</c:v>
                </c:pt>
                <c:pt idx="5">
                  <c:v>18621</c:v>
                </c:pt>
                <c:pt idx="6">
                  <c:v>18621</c:v>
                </c:pt>
                <c:pt idx="7">
                  <c:v>18621</c:v>
                </c:pt>
                <c:pt idx="8">
                  <c:v>18621</c:v>
                </c:pt>
                <c:pt idx="9">
                  <c:v>18621</c:v>
                </c:pt>
                <c:pt idx="10">
                  <c:v>18621</c:v>
                </c:pt>
                <c:pt idx="11">
                  <c:v>18621</c:v>
                </c:pt>
                <c:pt idx="12">
                  <c:v>18621</c:v>
                </c:pt>
                <c:pt idx="13">
                  <c:v>18621</c:v>
                </c:pt>
                <c:pt idx="14">
                  <c:v>18621</c:v>
                </c:pt>
                <c:pt idx="15">
                  <c:v>18621</c:v>
                </c:pt>
                <c:pt idx="16">
                  <c:v>18621</c:v>
                </c:pt>
                <c:pt idx="17">
                  <c:v>18621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EBA-F145-8597-968673D1976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EBA-F145-8597-968673D1976E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Sheet1!$F$2:$F$19</c:f>
              <c:numCache>
                <c:formatCode>#,##0</c:formatCode>
                <c:ptCount val="18"/>
                <c:pt idx="0">
                  <c:v>43197</c:v>
                </c:pt>
                <c:pt idx="1">
                  <c:v>43197</c:v>
                </c:pt>
                <c:pt idx="2">
                  <c:v>43197</c:v>
                </c:pt>
                <c:pt idx="3">
                  <c:v>43197</c:v>
                </c:pt>
                <c:pt idx="4">
                  <c:v>43197</c:v>
                </c:pt>
                <c:pt idx="5">
                  <c:v>43197</c:v>
                </c:pt>
                <c:pt idx="6">
                  <c:v>43197</c:v>
                </c:pt>
                <c:pt idx="7">
                  <c:v>43197</c:v>
                </c:pt>
                <c:pt idx="8">
                  <c:v>43197</c:v>
                </c:pt>
                <c:pt idx="9">
                  <c:v>43197</c:v>
                </c:pt>
                <c:pt idx="10">
                  <c:v>43197</c:v>
                </c:pt>
                <c:pt idx="11">
                  <c:v>43197</c:v>
                </c:pt>
                <c:pt idx="12">
                  <c:v>43197</c:v>
                </c:pt>
                <c:pt idx="13">
                  <c:v>43197</c:v>
                </c:pt>
                <c:pt idx="14">
                  <c:v>43197</c:v>
                </c:pt>
                <c:pt idx="15">
                  <c:v>43197</c:v>
                </c:pt>
                <c:pt idx="16">
                  <c:v>43197</c:v>
                </c:pt>
                <c:pt idx="17">
                  <c:v>43197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CEBA-F145-8597-968673D19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7216808"/>
        <c:axId val="-2071375208"/>
      </c:lineChart>
      <c:catAx>
        <c:axId val="-2037216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71375208"/>
        <c:crosses val="autoZero"/>
        <c:auto val="1"/>
        <c:lblAlgn val="ctr"/>
        <c:lblOffset val="100"/>
        <c:noMultiLvlLbl val="0"/>
      </c:catAx>
      <c:valAx>
        <c:axId val="-2071375208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37216808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46571959755030623"/>
          <c:w val="0.1498573442208613"/>
          <c:h val="0.5317986293379993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 (Doctor of Audiology)</a:t>
            </a:r>
          </a:p>
        </c:rich>
      </c:tx>
      <c:layout>
        <c:manualLayout>
          <c:xMode val="edge"/>
          <c:yMode val="edge"/>
          <c:x val="0.31674085001827201"/>
          <c:y val="3.7486794424691598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123833454806"/>
          <c:y val="7.7390540453552301E-2"/>
          <c:w val="0.76305734088771404"/>
          <c:h val="0.67361156865195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3D01-FF4B-B973-28A50A9DA41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3D01-FF4B-B973-28A50A9DA41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3D01-FF4B-B973-28A50A9DA41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3D01-FF4B-B973-28A50A9DA410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3D01-FF4B-B973-28A50A9DA410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 formatCode="#,##0">
                  <c:v>24279</c:v>
                </c:pt>
                <c:pt idx="3" formatCode="#,##0">
                  <c:v>30820</c:v>
                </c:pt>
                <c:pt idx="4" formatCode="#,##0">
                  <c:v>26130</c:v>
                </c:pt>
                <c:pt idx="5" formatCode="#,##0">
                  <c:v>29225</c:v>
                </c:pt>
                <c:pt idx="9" formatCode="#,##0">
                  <c:v>50794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01-FF4B-B973-28A50A9DA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8624776"/>
        <c:axId val="-203314570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D01-FF4B-B973-28A50A9DA4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 Institution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D01-FF4B-B973-28A50A9DA41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D01-FF4B-B973-28A50A9DA410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18621</c:v>
                </c:pt>
                <c:pt idx="1">
                  <c:v>18621</c:v>
                </c:pt>
                <c:pt idx="2">
                  <c:v>18621</c:v>
                </c:pt>
                <c:pt idx="3">
                  <c:v>18621</c:v>
                </c:pt>
                <c:pt idx="4">
                  <c:v>18621</c:v>
                </c:pt>
                <c:pt idx="5">
                  <c:v>18621</c:v>
                </c:pt>
                <c:pt idx="6">
                  <c:v>18621</c:v>
                </c:pt>
                <c:pt idx="7">
                  <c:v>18621</c:v>
                </c:pt>
                <c:pt idx="8">
                  <c:v>18621</c:v>
                </c:pt>
                <c:pt idx="9">
                  <c:v>18621</c:v>
                </c:pt>
                <c:pt idx="10">
                  <c:v>18621</c:v>
                </c:pt>
                <c:pt idx="11">
                  <c:v>18621</c:v>
                </c:pt>
                <c:pt idx="12">
                  <c:v>18621</c:v>
                </c:pt>
                <c:pt idx="13">
                  <c:v>18621</c:v>
                </c:pt>
                <c:pt idx="14">
                  <c:v>18621</c:v>
                </c:pt>
                <c:pt idx="15">
                  <c:v>18621</c:v>
                </c:pt>
                <c:pt idx="16">
                  <c:v>18621</c:v>
                </c:pt>
                <c:pt idx="17">
                  <c:v>18621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D01-FF4B-B973-28A50A9DA41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9.8765432098765482E-2"/>
                  <c:y val="-7.8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D01-FF4B-B973-28A50A9DA410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Sheet1!$F$2:$F$19</c:f>
              <c:numCache>
                <c:formatCode>#,##0</c:formatCode>
                <c:ptCount val="18"/>
                <c:pt idx="0">
                  <c:v>43197</c:v>
                </c:pt>
                <c:pt idx="1">
                  <c:v>43197</c:v>
                </c:pt>
                <c:pt idx="2">
                  <c:v>43197</c:v>
                </c:pt>
                <c:pt idx="3">
                  <c:v>43197</c:v>
                </c:pt>
                <c:pt idx="4">
                  <c:v>43197</c:v>
                </c:pt>
                <c:pt idx="5">
                  <c:v>43197</c:v>
                </c:pt>
                <c:pt idx="6">
                  <c:v>43197</c:v>
                </c:pt>
                <c:pt idx="7">
                  <c:v>43197</c:v>
                </c:pt>
                <c:pt idx="8">
                  <c:v>43197</c:v>
                </c:pt>
                <c:pt idx="9">
                  <c:v>43197</c:v>
                </c:pt>
                <c:pt idx="10">
                  <c:v>43197</c:v>
                </c:pt>
                <c:pt idx="11">
                  <c:v>43197</c:v>
                </c:pt>
                <c:pt idx="12">
                  <c:v>43197</c:v>
                </c:pt>
                <c:pt idx="13">
                  <c:v>43197</c:v>
                </c:pt>
                <c:pt idx="14">
                  <c:v>43197</c:v>
                </c:pt>
                <c:pt idx="15">
                  <c:v>43197</c:v>
                </c:pt>
                <c:pt idx="16">
                  <c:v>43197</c:v>
                </c:pt>
                <c:pt idx="17">
                  <c:v>43197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D01-FF4B-B973-28A50A9DA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8624776"/>
        <c:axId val="-2033145704"/>
      </c:lineChart>
      <c:catAx>
        <c:axId val="-2058624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33145704"/>
        <c:crosses val="autoZero"/>
        <c:auto val="1"/>
        <c:lblAlgn val="ctr"/>
        <c:lblOffset val="100"/>
        <c:noMultiLvlLbl val="0"/>
      </c:catAx>
      <c:valAx>
        <c:axId val="-2033145704"/>
        <c:scaling>
          <c:orientation val="minMax"/>
          <c:max val="65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58624776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47571303587051617"/>
          <c:w val="0.16263961796442108"/>
          <c:h val="0.5218219597550305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2000"/>
            </a:pPr>
            <a:r>
              <a:rPr lang="en-US" sz="2000" dirty="0"/>
              <a:t>Summary</a:t>
            </a:r>
            <a:r>
              <a:rPr lang="en-US" sz="2000" baseline="0" dirty="0"/>
              <a:t> Undergraduate In-State Tuition Increases</a:t>
            </a:r>
            <a:endParaRPr lang="en-US" sz="2000" dirty="0"/>
          </a:p>
        </c:rich>
      </c:tx>
      <c:layout>
        <c:manualLayout>
          <c:xMode val="edge"/>
          <c:yMode val="edge"/>
          <c:x val="0.19566094374636636"/>
          <c:y val="3.775707550377243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1271981627297"/>
          <c:y val="0.15406470330914501"/>
          <c:w val="0.84445669291338599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0.1</c:v>
                </c:pt>
                <c:pt idx="1">
                  <c:v>0.1</c:v>
                </c:pt>
                <c:pt idx="2">
                  <c:v>0.15</c:v>
                </c:pt>
                <c:pt idx="3">
                  <c:v>0.04</c:v>
                </c:pt>
                <c:pt idx="4">
                  <c:v>0.05</c:v>
                </c:pt>
                <c:pt idx="5">
                  <c:v>0</c:v>
                </c:pt>
                <c:pt idx="6">
                  <c:v>0.04</c:v>
                </c:pt>
                <c:pt idx="7">
                  <c:v>0</c:v>
                </c:pt>
                <c:pt idx="8">
                  <c:v>1.7999999999999999E-2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C-2A4F-84E4-210C9699D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06539872"/>
        <c:axId val="-406537552"/>
      </c:barChart>
      <c:catAx>
        <c:axId val="-40653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406537552"/>
        <c:crosses val="autoZero"/>
        <c:auto val="1"/>
        <c:lblAlgn val="ctr"/>
        <c:lblOffset val="100"/>
        <c:noMultiLvlLbl val="0"/>
      </c:catAx>
      <c:valAx>
        <c:axId val="-406537552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406539872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ln w="3175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–State Tuition Peer Analysis (PA Program)</a:t>
            </a:r>
          </a:p>
        </c:rich>
      </c:tx>
      <c:layout>
        <c:manualLayout>
          <c:xMode val="edge"/>
          <c:yMode val="edge"/>
          <c:x val="0.34366327782006001"/>
          <c:y val="1.88437983713568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022315692889701"/>
          <c:y val="7.4951881014873101E-2"/>
          <c:w val="0.78386441990536004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F5BE-434E-810C-959EC50123E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F5BE-434E-810C-959EC50123E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F5BE-434E-810C-959EC50123E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F5BE-434E-810C-959EC50123E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F5BE-434E-810C-959EC50123E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F5BE-434E-810C-959EC50123E6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F5BE-434E-810C-959EC50123E6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F5BE-434E-810C-959EC50123E6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F5BE-434E-810C-959EC50123E6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AA1D-4F43-B83B-D21A2876D948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LSUMC-Shrev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Sheet1!$B$2:$B$21</c:f>
              <c:numCache>
                <c:formatCode>#,##0</c:formatCode>
                <c:ptCount val="20"/>
                <c:pt idx="0">
                  <c:v>21012</c:v>
                </c:pt>
                <c:pt idx="1">
                  <c:v>24822</c:v>
                </c:pt>
                <c:pt idx="2">
                  <c:v>18955</c:v>
                </c:pt>
                <c:pt idx="3">
                  <c:v>13336</c:v>
                </c:pt>
                <c:pt idx="4">
                  <c:v>14616</c:v>
                </c:pt>
                <c:pt idx="5">
                  <c:v>20001</c:v>
                </c:pt>
                <c:pt idx="6">
                  <c:v>14120</c:v>
                </c:pt>
                <c:pt idx="8">
                  <c:v>42012</c:v>
                </c:pt>
                <c:pt idx="9">
                  <c:v>46860</c:v>
                </c:pt>
                <c:pt idx="10">
                  <c:v>18289</c:v>
                </c:pt>
                <c:pt idx="12">
                  <c:v>20925</c:v>
                </c:pt>
                <c:pt idx="13">
                  <c:v>16321</c:v>
                </c:pt>
                <c:pt idx="14">
                  <c:v>45000</c:v>
                </c:pt>
                <c:pt idx="15">
                  <c:v>40455</c:v>
                </c:pt>
                <c:pt idx="16">
                  <c:v>27456</c:v>
                </c:pt>
                <c:pt idx="17">
                  <c:v>20001</c:v>
                </c:pt>
                <c:pt idx="18">
                  <c:v>20926</c:v>
                </c:pt>
                <c:pt idx="19">
                  <c:v>13195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5BE-434E-810C-959EC5012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6024904"/>
        <c:axId val="-20760217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LSUMC-Shrev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F5BE-434E-810C-959EC50123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LSUMC-Shrev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F5BE-434E-810C-959EC50123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7.716049382716049E-3"/>
                  <c:y val="-8.796296296296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5BE-434E-810C-959EC50123E6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LSUMC-Shrev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Sheet1!$E$2:$E$21</c:f>
              <c:numCache>
                <c:formatCode>#,##0</c:formatCode>
                <c:ptCount val="20"/>
                <c:pt idx="0">
                  <c:v>22924</c:v>
                </c:pt>
                <c:pt idx="1">
                  <c:v>22924</c:v>
                </c:pt>
                <c:pt idx="2">
                  <c:v>22924</c:v>
                </c:pt>
                <c:pt idx="3">
                  <c:v>22924</c:v>
                </c:pt>
                <c:pt idx="4">
                  <c:v>22924</c:v>
                </c:pt>
                <c:pt idx="5">
                  <c:v>22924</c:v>
                </c:pt>
                <c:pt idx="6">
                  <c:v>22924</c:v>
                </c:pt>
                <c:pt idx="7">
                  <c:v>22924</c:v>
                </c:pt>
                <c:pt idx="8">
                  <c:v>22924</c:v>
                </c:pt>
                <c:pt idx="9">
                  <c:v>22924</c:v>
                </c:pt>
                <c:pt idx="10">
                  <c:v>22924</c:v>
                </c:pt>
                <c:pt idx="11">
                  <c:v>22924</c:v>
                </c:pt>
                <c:pt idx="12">
                  <c:v>22924</c:v>
                </c:pt>
                <c:pt idx="13">
                  <c:v>22924</c:v>
                </c:pt>
                <c:pt idx="14">
                  <c:v>22924</c:v>
                </c:pt>
                <c:pt idx="15">
                  <c:v>22924</c:v>
                </c:pt>
                <c:pt idx="16">
                  <c:v>22924</c:v>
                </c:pt>
                <c:pt idx="17">
                  <c:v>22924</c:v>
                </c:pt>
                <c:pt idx="18">
                  <c:v>22924</c:v>
                </c:pt>
                <c:pt idx="19">
                  <c:v>22924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F5BE-434E-810C-959EC50123E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5BE-434E-810C-959EC50123E6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LSUMC-Shrev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Sheet1!$F$2:$F$21</c:f>
              <c:numCache>
                <c:formatCode>#,##0</c:formatCode>
                <c:ptCount val="20"/>
                <c:pt idx="0">
                  <c:v>38962</c:v>
                </c:pt>
                <c:pt idx="1">
                  <c:v>38962</c:v>
                </c:pt>
                <c:pt idx="2">
                  <c:v>38962</c:v>
                </c:pt>
                <c:pt idx="3">
                  <c:v>38962</c:v>
                </c:pt>
                <c:pt idx="4">
                  <c:v>38962</c:v>
                </c:pt>
                <c:pt idx="5">
                  <c:v>38962</c:v>
                </c:pt>
                <c:pt idx="6">
                  <c:v>38962</c:v>
                </c:pt>
                <c:pt idx="7">
                  <c:v>38962</c:v>
                </c:pt>
                <c:pt idx="8">
                  <c:v>38962</c:v>
                </c:pt>
                <c:pt idx="9">
                  <c:v>38962</c:v>
                </c:pt>
                <c:pt idx="10">
                  <c:v>38962</c:v>
                </c:pt>
                <c:pt idx="11">
                  <c:v>38962</c:v>
                </c:pt>
                <c:pt idx="12">
                  <c:v>38962</c:v>
                </c:pt>
                <c:pt idx="13">
                  <c:v>38962</c:v>
                </c:pt>
                <c:pt idx="14">
                  <c:v>38962</c:v>
                </c:pt>
                <c:pt idx="15">
                  <c:v>38962</c:v>
                </c:pt>
                <c:pt idx="16">
                  <c:v>38962</c:v>
                </c:pt>
                <c:pt idx="17">
                  <c:v>38962</c:v>
                </c:pt>
                <c:pt idx="18">
                  <c:v>38962</c:v>
                </c:pt>
                <c:pt idx="19">
                  <c:v>38962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F5BE-434E-810C-959EC5012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6024904"/>
        <c:axId val="-2076021736"/>
      </c:lineChart>
      <c:catAx>
        <c:axId val="-2076024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76021736"/>
        <c:crosses val="autoZero"/>
        <c:auto val="1"/>
        <c:lblAlgn val="ctr"/>
        <c:lblOffset val="100"/>
        <c:noMultiLvlLbl val="0"/>
      </c:catAx>
      <c:valAx>
        <c:axId val="-2076021736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76024904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499224822180245"/>
          <c:w val="0.1244525857878876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 (PA Program)</a:t>
            </a:r>
          </a:p>
        </c:rich>
      </c:tx>
      <c:layout>
        <c:manualLayout>
          <c:xMode val="edge"/>
          <c:yMode val="edge"/>
          <c:x val="0.33087506245381698"/>
          <c:y val="5.3607615436674998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0264966366003"/>
          <c:y val="6.5139890428833794E-2"/>
          <c:w val="0.792894504996981"/>
          <c:h val="0.71208290934596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22E6-3D43-AAAF-087704CE23B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22E6-3D43-AAAF-087704CE23B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22E6-3D43-AAAF-087704CE23B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22E6-3D43-AAAF-087704CE23B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22E6-3D43-AAAF-087704CE23BE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22E6-3D43-AAAF-087704CE23BE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22E6-3D43-AAAF-087704CE23BE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22E6-3D43-AAAF-087704CE23BE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22E6-3D43-AAAF-087704CE23BE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4-FE2E-6944-8D3B-E1E8C9BA934F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 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Sheet1!$B$2:$B$21</c:f>
              <c:numCache>
                <c:formatCode>#,##0</c:formatCode>
                <c:ptCount val="20"/>
                <c:pt idx="0">
                  <c:v>42865</c:v>
                </c:pt>
                <c:pt idx="1">
                  <c:v>44361</c:v>
                </c:pt>
                <c:pt idx="2">
                  <c:v>49262</c:v>
                </c:pt>
                <c:pt idx="3">
                  <c:v>30076</c:v>
                </c:pt>
                <c:pt idx="4">
                  <c:v>37520</c:v>
                </c:pt>
                <c:pt idx="5">
                  <c:v>30000</c:v>
                </c:pt>
                <c:pt idx="6">
                  <c:v>35798</c:v>
                </c:pt>
                <c:pt idx="8">
                  <c:v>42012</c:v>
                </c:pt>
                <c:pt idx="9">
                  <c:v>64020</c:v>
                </c:pt>
                <c:pt idx="10">
                  <c:v>39967</c:v>
                </c:pt>
                <c:pt idx="12">
                  <c:v>41850</c:v>
                </c:pt>
                <c:pt idx="13">
                  <c:v>28624</c:v>
                </c:pt>
                <c:pt idx="14">
                  <c:v>45000</c:v>
                </c:pt>
                <c:pt idx="15">
                  <c:v>40455</c:v>
                </c:pt>
                <c:pt idx="16">
                  <c:v>65424</c:v>
                </c:pt>
                <c:pt idx="17">
                  <c:v>30000</c:v>
                </c:pt>
                <c:pt idx="18">
                  <c:v>49262</c:v>
                </c:pt>
                <c:pt idx="19">
                  <c:v>30210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2E6-3D43-AAAF-087704CE2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5377464"/>
        <c:axId val="-20758313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 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22E6-3D43-AAAF-087704CE23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 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22E6-3D43-AAAF-087704CE23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6.1728395061728392E-2"/>
                  <c:y val="-0.34259259259259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2E6-3D43-AAAF-087704CE23BE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 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22924</c:v>
                </c:pt>
                <c:pt idx="1">
                  <c:v>22924</c:v>
                </c:pt>
                <c:pt idx="2">
                  <c:v>22924</c:v>
                </c:pt>
                <c:pt idx="3">
                  <c:v>22924</c:v>
                </c:pt>
                <c:pt idx="4">
                  <c:v>22924</c:v>
                </c:pt>
                <c:pt idx="5">
                  <c:v>22924</c:v>
                </c:pt>
                <c:pt idx="6">
                  <c:v>22924</c:v>
                </c:pt>
                <c:pt idx="7">
                  <c:v>22924</c:v>
                </c:pt>
                <c:pt idx="8">
                  <c:v>22924</c:v>
                </c:pt>
                <c:pt idx="9">
                  <c:v>22924</c:v>
                </c:pt>
                <c:pt idx="10">
                  <c:v>22924</c:v>
                </c:pt>
                <c:pt idx="11">
                  <c:v>22924</c:v>
                </c:pt>
                <c:pt idx="12">
                  <c:v>22924</c:v>
                </c:pt>
                <c:pt idx="13">
                  <c:v>22924</c:v>
                </c:pt>
                <c:pt idx="14">
                  <c:v>22924</c:v>
                </c:pt>
                <c:pt idx="15">
                  <c:v>22924</c:v>
                </c:pt>
                <c:pt idx="16">
                  <c:v>22924</c:v>
                </c:pt>
                <c:pt idx="17">
                  <c:v>22924</c:v>
                </c:pt>
                <c:pt idx="18">
                  <c:v>22924</c:v>
                </c:pt>
                <c:pt idx="19">
                  <c:v>22924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22E6-3D43-AAAF-087704CE23B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8.3333333333333329E-2"/>
                  <c:y val="-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E2E-6944-8D3B-E1E8C9BA934F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 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Sheet1!$F$2:$F$21</c:f>
              <c:numCache>
                <c:formatCode>#,##0</c:formatCode>
                <c:ptCount val="20"/>
                <c:pt idx="0">
                  <c:v>38962</c:v>
                </c:pt>
                <c:pt idx="1">
                  <c:v>38962</c:v>
                </c:pt>
                <c:pt idx="2">
                  <c:v>38962</c:v>
                </c:pt>
                <c:pt idx="3">
                  <c:v>38962</c:v>
                </c:pt>
                <c:pt idx="4">
                  <c:v>38962</c:v>
                </c:pt>
                <c:pt idx="5">
                  <c:v>38962</c:v>
                </c:pt>
                <c:pt idx="6">
                  <c:v>38962</c:v>
                </c:pt>
                <c:pt idx="7">
                  <c:v>38962</c:v>
                </c:pt>
                <c:pt idx="8">
                  <c:v>38962</c:v>
                </c:pt>
                <c:pt idx="9">
                  <c:v>38962</c:v>
                </c:pt>
                <c:pt idx="10">
                  <c:v>38962</c:v>
                </c:pt>
                <c:pt idx="11">
                  <c:v>38962</c:v>
                </c:pt>
                <c:pt idx="12">
                  <c:v>38962</c:v>
                </c:pt>
                <c:pt idx="13">
                  <c:v>38962</c:v>
                </c:pt>
                <c:pt idx="14">
                  <c:v>38962</c:v>
                </c:pt>
                <c:pt idx="15">
                  <c:v>38962</c:v>
                </c:pt>
                <c:pt idx="16">
                  <c:v>38962</c:v>
                </c:pt>
                <c:pt idx="17">
                  <c:v>38962</c:v>
                </c:pt>
                <c:pt idx="18">
                  <c:v>38962</c:v>
                </c:pt>
                <c:pt idx="19">
                  <c:v>38962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22E6-3D43-AAAF-087704CE2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5377464"/>
        <c:axId val="-2075831320"/>
      </c:lineChart>
      <c:catAx>
        <c:axId val="-2075377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75831320"/>
        <c:crosses val="autoZero"/>
        <c:auto val="1"/>
        <c:lblAlgn val="ctr"/>
        <c:lblOffset val="100"/>
        <c:noMultiLvlLbl val="0"/>
      </c:catAx>
      <c:valAx>
        <c:axId val="-2075831320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75377464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6.8064685385950906E-5"/>
          <c:y val="0.42971871576813297"/>
          <c:w val="0.1244525857878876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–State Tuition Peer Analysis (MD Program)</a:t>
            </a:r>
          </a:p>
        </c:rich>
      </c:tx>
      <c:layout>
        <c:manualLayout>
          <c:xMode val="edge"/>
          <c:yMode val="edge"/>
          <c:x val="0.33919118065584403"/>
          <c:y val="8.8253837062027708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913814618352999"/>
          <c:y val="7.6248649517775602E-2"/>
          <c:w val="0.77413337302530905"/>
          <c:h val="0.67214676290463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9C9-4848-BDEC-54346A1DB0A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9C9-4848-BDEC-54346A1DB0A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B9C9-4848-BDEC-54346A1DB0A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B9C9-4848-BDEC-54346A1DB0A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B9C9-4848-BDEC-54346A1DB0A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B9C9-4848-BDEC-54346A1DB0AA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B9C9-4848-BDEC-54346A1DB0AA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B9C9-4848-BDEC-54346A1DB0AA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B9C9-4848-BDEC-54346A1DB0AA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B9C9-4848-BDEC-54346A1DB0AA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31374</c:v>
                </c:pt>
                <c:pt idx="1">
                  <c:v>37550</c:v>
                </c:pt>
                <c:pt idx="2">
                  <c:v>35360</c:v>
                </c:pt>
                <c:pt idx="3">
                  <c:v>26770</c:v>
                </c:pt>
                <c:pt idx="4">
                  <c:v>16718</c:v>
                </c:pt>
                <c:pt idx="5">
                  <c:v>33010</c:v>
                </c:pt>
                <c:pt idx="6">
                  <c:v>15196</c:v>
                </c:pt>
                <c:pt idx="8">
                  <c:v>44356</c:v>
                </c:pt>
                <c:pt idx="9">
                  <c:v>37810</c:v>
                </c:pt>
                <c:pt idx="10">
                  <c:v>17872</c:v>
                </c:pt>
                <c:pt idx="12">
                  <c:v>32834</c:v>
                </c:pt>
                <c:pt idx="13">
                  <c:v>33010</c:v>
                </c:pt>
                <c:pt idx="14">
                  <c:v>31196</c:v>
                </c:pt>
                <c:pt idx="15">
                  <c:v>60870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C9-4848-BDEC-54346A1DB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3672968"/>
        <c:axId val="-208366964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B9C9-4848-BDEC-54346A1DB0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B9C9-4848-BDEC-54346A1DB0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0.11882716049382716"/>
                  <c:y val="-0.11111111111111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E32-A64B-A205-FF3D9AEF9351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Sheet1!$E$2:$E$17</c:f>
              <c:numCache>
                <c:formatCode>#,##0</c:formatCode>
                <c:ptCount val="16"/>
                <c:pt idx="0">
                  <c:v>34566</c:v>
                </c:pt>
                <c:pt idx="1">
                  <c:v>34566</c:v>
                </c:pt>
                <c:pt idx="2">
                  <c:v>34566</c:v>
                </c:pt>
                <c:pt idx="3">
                  <c:v>34566</c:v>
                </c:pt>
                <c:pt idx="4">
                  <c:v>34566</c:v>
                </c:pt>
                <c:pt idx="5">
                  <c:v>34566</c:v>
                </c:pt>
                <c:pt idx="6">
                  <c:v>34566</c:v>
                </c:pt>
                <c:pt idx="7">
                  <c:v>34566</c:v>
                </c:pt>
                <c:pt idx="8">
                  <c:v>34566</c:v>
                </c:pt>
                <c:pt idx="9">
                  <c:v>34566</c:v>
                </c:pt>
                <c:pt idx="10">
                  <c:v>34566</c:v>
                </c:pt>
                <c:pt idx="11">
                  <c:v>34566</c:v>
                </c:pt>
                <c:pt idx="12">
                  <c:v>34566</c:v>
                </c:pt>
                <c:pt idx="13">
                  <c:v>34566</c:v>
                </c:pt>
                <c:pt idx="14">
                  <c:v>34566</c:v>
                </c:pt>
                <c:pt idx="15">
                  <c:v>34566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B9C9-4848-BDEC-54346A1DB0A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E32-A64B-A205-FF3D9AEF9351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60490</c:v>
                </c:pt>
                <c:pt idx="1">
                  <c:v>60490</c:v>
                </c:pt>
                <c:pt idx="2">
                  <c:v>60490</c:v>
                </c:pt>
                <c:pt idx="3">
                  <c:v>60490</c:v>
                </c:pt>
                <c:pt idx="4">
                  <c:v>60490</c:v>
                </c:pt>
                <c:pt idx="5">
                  <c:v>60490</c:v>
                </c:pt>
                <c:pt idx="6">
                  <c:v>60490</c:v>
                </c:pt>
                <c:pt idx="7">
                  <c:v>60490</c:v>
                </c:pt>
                <c:pt idx="8">
                  <c:v>60490</c:v>
                </c:pt>
                <c:pt idx="9">
                  <c:v>60490</c:v>
                </c:pt>
                <c:pt idx="10">
                  <c:v>60490</c:v>
                </c:pt>
                <c:pt idx="11">
                  <c:v>60490</c:v>
                </c:pt>
                <c:pt idx="12">
                  <c:v>60490</c:v>
                </c:pt>
                <c:pt idx="13">
                  <c:v>60490</c:v>
                </c:pt>
                <c:pt idx="14">
                  <c:v>60490</c:v>
                </c:pt>
                <c:pt idx="15">
                  <c:v>60490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8E32-A64B-A205-FF3D9AEF9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3672968"/>
        <c:axId val="-2083669640"/>
      </c:lineChart>
      <c:catAx>
        <c:axId val="-2083672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83669640"/>
        <c:crosses val="autoZero"/>
        <c:auto val="1"/>
        <c:lblAlgn val="ctr"/>
        <c:lblOffset val="100"/>
        <c:noMultiLvlLbl val="0"/>
      </c:catAx>
      <c:valAx>
        <c:axId val="-2083669640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83672968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7.5216578370355799E-3"/>
          <c:y val="0.53097540782447605"/>
          <c:w val="0.1244525857878876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 (MD Program)</a:t>
            </a:r>
          </a:p>
        </c:rich>
      </c:tx>
      <c:layout>
        <c:manualLayout>
          <c:xMode val="edge"/>
          <c:yMode val="edge"/>
          <c:x val="0.32567754150532002"/>
          <c:y val="1.2185010626261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3339602528442"/>
          <c:y val="8.6648348451156501E-2"/>
          <c:w val="0.77475383660448405"/>
          <c:h val="0.671279182384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B060-7141-97C5-3A5344962F8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B060-7141-97C5-3A5344962F8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B060-7141-97C5-3A5344962F8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B060-7141-97C5-3A5344962F8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B060-7141-97C5-3A5344962F8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B060-7141-97C5-3A5344962F84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B060-7141-97C5-3A5344962F84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B060-7141-97C5-3A5344962F84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B060-7141-97C5-3A5344962F84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B060-7141-97C5-3A5344962F84}"/>
              </c:ext>
            </c:extLst>
          </c:dPt>
          <c:dLbls>
            <c:dLbl>
              <c:idx val="6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060-7141-97C5-3A5344962F84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59552</c:v>
                </c:pt>
                <c:pt idx="1">
                  <c:v>66850</c:v>
                </c:pt>
                <c:pt idx="2">
                  <c:v>57290</c:v>
                </c:pt>
                <c:pt idx="3">
                  <c:v>61098</c:v>
                </c:pt>
                <c:pt idx="4">
                  <c:v>29818</c:v>
                </c:pt>
                <c:pt idx="5">
                  <c:v>65180</c:v>
                </c:pt>
                <c:pt idx="6">
                  <c:v>20740</c:v>
                </c:pt>
                <c:pt idx="8">
                  <c:v>68184</c:v>
                </c:pt>
                <c:pt idx="9">
                  <c:v>66904</c:v>
                </c:pt>
                <c:pt idx="10">
                  <c:v>26126</c:v>
                </c:pt>
                <c:pt idx="12">
                  <c:v>42684</c:v>
                </c:pt>
                <c:pt idx="13">
                  <c:v>65180</c:v>
                </c:pt>
                <c:pt idx="14">
                  <c:v>73460</c:v>
                </c:pt>
                <c:pt idx="15">
                  <c:v>60870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060-7141-97C5-3A5344962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142232"/>
        <c:axId val="-214611621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 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B060-7141-97C5-3A5344962F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B060-7141-97C5-3A5344962F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2.6234567901234566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598-AD47-9094-3FC5484C6F96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34566</c:v>
                </c:pt>
                <c:pt idx="1">
                  <c:v>34566</c:v>
                </c:pt>
                <c:pt idx="2">
                  <c:v>34566</c:v>
                </c:pt>
                <c:pt idx="3">
                  <c:v>34566</c:v>
                </c:pt>
                <c:pt idx="4">
                  <c:v>34566</c:v>
                </c:pt>
                <c:pt idx="5">
                  <c:v>34566</c:v>
                </c:pt>
                <c:pt idx="6">
                  <c:v>34566</c:v>
                </c:pt>
                <c:pt idx="7">
                  <c:v>34566</c:v>
                </c:pt>
                <c:pt idx="8">
                  <c:v>34566</c:v>
                </c:pt>
                <c:pt idx="9">
                  <c:v>34566</c:v>
                </c:pt>
                <c:pt idx="10">
                  <c:v>34566</c:v>
                </c:pt>
                <c:pt idx="11">
                  <c:v>34566</c:v>
                </c:pt>
                <c:pt idx="12">
                  <c:v>34566</c:v>
                </c:pt>
                <c:pt idx="13">
                  <c:v>34566</c:v>
                </c:pt>
                <c:pt idx="14">
                  <c:v>34566</c:v>
                </c:pt>
                <c:pt idx="15">
                  <c:v>34566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B060-7141-97C5-3A5344962F8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4.166666666666672E-2"/>
                  <c:y val="-8.7962962962962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598-AD47-9094-3FC5484C6F96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Sheet1!$F$2:$F$17</c:f>
              <c:numCache>
                <c:formatCode>#,##0</c:formatCode>
                <c:ptCount val="16"/>
                <c:pt idx="0">
                  <c:v>60490</c:v>
                </c:pt>
                <c:pt idx="1">
                  <c:v>60490</c:v>
                </c:pt>
                <c:pt idx="2">
                  <c:v>60490</c:v>
                </c:pt>
                <c:pt idx="3">
                  <c:v>60490</c:v>
                </c:pt>
                <c:pt idx="4">
                  <c:v>60490</c:v>
                </c:pt>
                <c:pt idx="5">
                  <c:v>60490</c:v>
                </c:pt>
                <c:pt idx="6">
                  <c:v>60490</c:v>
                </c:pt>
                <c:pt idx="7">
                  <c:v>60490</c:v>
                </c:pt>
                <c:pt idx="8">
                  <c:v>60490</c:v>
                </c:pt>
                <c:pt idx="9">
                  <c:v>60490</c:v>
                </c:pt>
                <c:pt idx="10">
                  <c:v>60490</c:v>
                </c:pt>
                <c:pt idx="11">
                  <c:v>60490</c:v>
                </c:pt>
                <c:pt idx="12">
                  <c:v>60490</c:v>
                </c:pt>
                <c:pt idx="13">
                  <c:v>60490</c:v>
                </c:pt>
                <c:pt idx="14">
                  <c:v>60490</c:v>
                </c:pt>
                <c:pt idx="15">
                  <c:v>60490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598-AD47-9094-3FC5484C6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142232"/>
        <c:axId val="-2146116216"/>
      </c:lineChart>
      <c:catAx>
        <c:axId val="-2146142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146116216"/>
        <c:crosses val="autoZero"/>
        <c:auto val="1"/>
        <c:lblAlgn val="ctr"/>
        <c:lblOffset val="100"/>
        <c:noMultiLvlLbl val="0"/>
      </c:catAx>
      <c:valAx>
        <c:axId val="-2146116216"/>
        <c:scaling>
          <c:orientation val="minMax"/>
          <c:max val="90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46142232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38137075323278902"/>
          <c:w val="0.1244525857878876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–State Tuition Peer Analysis (Bachelor)</a:t>
            </a:r>
          </a:p>
        </c:rich>
      </c:tx>
      <c:layout>
        <c:manualLayout>
          <c:xMode val="edge"/>
          <c:yMode val="edge"/>
          <c:x val="0.35128438806260326"/>
          <c:y val="3.037328667249926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142861302897399"/>
          <c:y val="0.106575988797091"/>
          <c:w val="0.75614125278066002"/>
          <c:h val="0.68374052695166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28B5-F242-B778-035C92717DA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28B5-F242-B778-035C92717DA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28B5-F242-B778-035C92717DA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28B5-F242-B778-035C92717DA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28B5-F242-B778-035C92717DA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28B5-F242-B778-035C92717DA4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28B5-F242-B778-035C92717DA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8B5-F242-B778-035C92717DA4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28B5-F242-B778-035C92717DA4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28B5-F242-B778-035C92717DA4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5-28B5-F242-B778-035C92717DA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8B5-F242-B778-035C92717DA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8B5-F242-B778-035C92717DA4}"/>
              </c:ext>
            </c:extLst>
          </c:dPt>
          <c:dLbls>
            <c:dLbl>
              <c:idx val="0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8B5-F242-B778-035C92717DA4}"/>
                </c:ext>
              </c:extLst>
            </c:dLbl>
            <c:dLbl>
              <c:idx val="3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8B5-F242-B778-035C92717DA4}"/>
                </c:ext>
              </c:extLst>
            </c:dLbl>
            <c:dLbl>
              <c:idx val="4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8B5-F242-B778-035C92717DA4}"/>
                </c:ext>
              </c:extLst>
            </c:dLbl>
            <c:dLbl>
              <c:idx val="6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8B5-F242-B778-035C92717DA4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Sheet1!$B$2:$B$20</c:f>
              <c:numCache>
                <c:formatCode>#,##0</c:formatCode>
                <c:ptCount val="19"/>
                <c:pt idx="1">
                  <c:v>23433</c:v>
                </c:pt>
                <c:pt idx="2">
                  <c:v>23436</c:v>
                </c:pt>
                <c:pt idx="3">
                  <c:v>7980</c:v>
                </c:pt>
                <c:pt idx="4">
                  <c:v>12660</c:v>
                </c:pt>
                <c:pt idx="6">
                  <c:v>11598</c:v>
                </c:pt>
                <c:pt idx="8">
                  <c:v>33300</c:v>
                </c:pt>
                <c:pt idx="10">
                  <c:v>10948</c:v>
                </c:pt>
                <c:pt idx="12">
                  <c:v>11184</c:v>
                </c:pt>
                <c:pt idx="14">
                  <c:v>12312</c:v>
                </c:pt>
                <c:pt idx="15">
                  <c:v>23436</c:v>
                </c:pt>
                <c:pt idx="17">
                  <c:v>18468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8B5-F242-B778-035C92717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0575000"/>
        <c:axId val="-20876353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28B5-F242-B778-035C92717D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28B5-F242-B778-035C92717D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0.18055555555555561"/>
                  <c:y val="-0.16203703703703703"/>
                </c:manualLayout>
              </c:layout>
              <c:tx>
                <c:rich>
                  <a:bodyPr/>
                  <a:lstStyle/>
                  <a:p>
                    <a:fld id="{37640FB7-9F7F-B44D-842E-DBC133406DB0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FEC8-EB45-9759-283CF162D7F8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Sheet1!$E$2:$E$20</c:f>
              <c:numCache>
                <c:formatCode>#,##0</c:formatCode>
                <c:ptCount val="19"/>
                <c:pt idx="0">
                  <c:v>12705</c:v>
                </c:pt>
                <c:pt idx="1">
                  <c:v>12705</c:v>
                </c:pt>
                <c:pt idx="2">
                  <c:v>12705</c:v>
                </c:pt>
                <c:pt idx="3">
                  <c:v>12705</c:v>
                </c:pt>
                <c:pt idx="4">
                  <c:v>12705</c:v>
                </c:pt>
                <c:pt idx="5">
                  <c:v>12705</c:v>
                </c:pt>
                <c:pt idx="6">
                  <c:v>12705</c:v>
                </c:pt>
                <c:pt idx="7">
                  <c:v>12705</c:v>
                </c:pt>
                <c:pt idx="8">
                  <c:v>12705</c:v>
                </c:pt>
                <c:pt idx="9">
                  <c:v>12705</c:v>
                </c:pt>
                <c:pt idx="10">
                  <c:v>12705</c:v>
                </c:pt>
                <c:pt idx="11">
                  <c:v>12705</c:v>
                </c:pt>
                <c:pt idx="12">
                  <c:v>12705</c:v>
                </c:pt>
                <c:pt idx="13">
                  <c:v>12705</c:v>
                </c:pt>
                <c:pt idx="14">
                  <c:v>12705</c:v>
                </c:pt>
                <c:pt idx="15">
                  <c:v>12705</c:v>
                </c:pt>
                <c:pt idx="16">
                  <c:v>12705</c:v>
                </c:pt>
                <c:pt idx="17">
                  <c:v>12705</c:v>
                </c:pt>
                <c:pt idx="18">
                  <c:v>12705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28B5-F242-B778-035C92717DA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9.1049382716049385E-2"/>
                  <c:y val="0.1157407407407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8B5-F242-B778-035C92717DA4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Sheet1!$F$2:$F$20</c:f>
              <c:numCache>
                <c:formatCode>#,##0</c:formatCode>
                <c:ptCount val="19"/>
                <c:pt idx="0">
                  <c:v>36930</c:v>
                </c:pt>
                <c:pt idx="1">
                  <c:v>36930</c:v>
                </c:pt>
                <c:pt idx="2">
                  <c:v>36930</c:v>
                </c:pt>
                <c:pt idx="3">
                  <c:v>36930</c:v>
                </c:pt>
                <c:pt idx="4">
                  <c:v>36930</c:v>
                </c:pt>
                <c:pt idx="5">
                  <c:v>36930</c:v>
                </c:pt>
                <c:pt idx="6">
                  <c:v>36930</c:v>
                </c:pt>
                <c:pt idx="7">
                  <c:v>36930</c:v>
                </c:pt>
                <c:pt idx="8">
                  <c:v>36930</c:v>
                </c:pt>
                <c:pt idx="9">
                  <c:v>36930</c:v>
                </c:pt>
                <c:pt idx="10">
                  <c:v>36930</c:v>
                </c:pt>
                <c:pt idx="11">
                  <c:v>36930</c:v>
                </c:pt>
                <c:pt idx="12">
                  <c:v>36930</c:v>
                </c:pt>
                <c:pt idx="13">
                  <c:v>36930</c:v>
                </c:pt>
                <c:pt idx="14">
                  <c:v>36930</c:v>
                </c:pt>
                <c:pt idx="15">
                  <c:v>36930</c:v>
                </c:pt>
                <c:pt idx="16">
                  <c:v>36930</c:v>
                </c:pt>
                <c:pt idx="17">
                  <c:v>36930</c:v>
                </c:pt>
                <c:pt idx="18">
                  <c:v>36930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28B5-F242-B778-035C92717DA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HSC OOS Regl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1.5432098765432098E-3"/>
                  <c:y val="-0.11111111111111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EC8-EB45-9759-283CF162D7F8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Sheet1!$G$2:$G$20</c:f>
              <c:numCache>
                <c:formatCode>#,##0</c:formatCode>
                <c:ptCount val="19"/>
                <c:pt idx="0">
                  <c:v>18761</c:v>
                </c:pt>
                <c:pt idx="1">
                  <c:v>18761</c:v>
                </c:pt>
                <c:pt idx="2">
                  <c:v>18761</c:v>
                </c:pt>
                <c:pt idx="3">
                  <c:v>18761</c:v>
                </c:pt>
                <c:pt idx="4">
                  <c:v>18761</c:v>
                </c:pt>
                <c:pt idx="5">
                  <c:v>18761</c:v>
                </c:pt>
                <c:pt idx="6">
                  <c:v>18761</c:v>
                </c:pt>
                <c:pt idx="7">
                  <c:v>18761</c:v>
                </c:pt>
                <c:pt idx="8">
                  <c:v>18761</c:v>
                </c:pt>
                <c:pt idx="9">
                  <c:v>18761</c:v>
                </c:pt>
                <c:pt idx="10">
                  <c:v>18761</c:v>
                </c:pt>
                <c:pt idx="11">
                  <c:v>18761</c:v>
                </c:pt>
                <c:pt idx="12">
                  <c:v>18761</c:v>
                </c:pt>
                <c:pt idx="13">
                  <c:v>18761</c:v>
                </c:pt>
                <c:pt idx="14">
                  <c:v>18761</c:v>
                </c:pt>
                <c:pt idx="15">
                  <c:v>18761</c:v>
                </c:pt>
                <c:pt idx="16">
                  <c:v>18761</c:v>
                </c:pt>
                <c:pt idx="17">
                  <c:v>18761</c:v>
                </c:pt>
                <c:pt idx="18">
                  <c:v>18761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28B5-F242-B778-035C92717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0575000"/>
        <c:axId val="-2087635336"/>
      </c:lineChart>
      <c:catAx>
        <c:axId val="-2090575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87635336"/>
        <c:crosses val="autoZero"/>
        <c:auto val="1"/>
        <c:lblAlgn val="ctr"/>
        <c:lblOffset val="100"/>
        <c:noMultiLvlLbl val="0"/>
      </c:catAx>
      <c:valAx>
        <c:axId val="-2087635336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90575000"/>
        <c:crosses val="autoZero"/>
        <c:crossBetween val="between"/>
        <c:majorUnit val="5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58274387576552933"/>
          <c:w val="0.13258518032468164"/>
          <c:h val="0.4172561242344706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 (Bachelor)</a:t>
            </a:r>
          </a:p>
        </c:rich>
      </c:tx>
      <c:layout>
        <c:manualLayout>
          <c:xMode val="edge"/>
          <c:yMode val="edge"/>
          <c:x val="0.33756687101529798"/>
          <c:y val="4.071606433811159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926671210177301"/>
          <c:y val="8.2945037952231002E-2"/>
          <c:w val="0.76436969243195596"/>
          <c:h val="0.71208290934596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85F5-CB4D-AFD3-430A3E9D04A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85F5-CB4D-AFD3-430A3E9D04A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85F5-CB4D-AFD3-430A3E9D04A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85F5-CB4D-AFD3-430A3E9D04A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85F5-CB4D-AFD3-430A3E9D04A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85F5-CB4D-AFD3-430A3E9D04AA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85F5-CB4D-AFD3-430A3E9D04A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85F5-CB4D-AFD3-430A3E9D04AA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85F5-CB4D-AFD3-430A3E9D04AA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85F5-CB4D-AFD3-430A3E9D04AA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5-85F5-CB4D-AFD3-430A3E9D04A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85F5-CB4D-AFD3-430A3E9D04A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85F5-CB4D-AFD3-430A3E9D04AA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Sheet1!$B$2:$B$20</c:f>
              <c:numCache>
                <c:formatCode>#,##0</c:formatCode>
                <c:ptCount val="19"/>
                <c:pt idx="0">
                  <c:v>12394</c:v>
                </c:pt>
                <c:pt idx="1">
                  <c:v>23340</c:v>
                </c:pt>
                <c:pt idx="2">
                  <c:v>23760</c:v>
                </c:pt>
                <c:pt idx="3">
                  <c:v>16135</c:v>
                </c:pt>
                <c:pt idx="4">
                  <c:v>14760</c:v>
                </c:pt>
                <c:pt idx="5">
                  <c:v>15168</c:v>
                </c:pt>
                <c:pt idx="6">
                  <c:v>18306</c:v>
                </c:pt>
                <c:pt idx="8">
                  <c:v>17352</c:v>
                </c:pt>
                <c:pt idx="9">
                  <c:v>38060</c:v>
                </c:pt>
                <c:pt idx="10">
                  <c:v>23208</c:v>
                </c:pt>
                <c:pt idx="12">
                  <c:v>25488</c:v>
                </c:pt>
                <c:pt idx="14">
                  <c:v>12048</c:v>
                </c:pt>
                <c:pt idx="15">
                  <c:v>18144</c:v>
                </c:pt>
                <c:pt idx="16">
                  <c:v>23178</c:v>
                </c:pt>
                <c:pt idx="17">
                  <c:v>45792</c:v>
                </c:pt>
                <c:pt idx="18">
                  <c:v>14254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85F5-CB4D-AFD3-430A3E9D0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673608"/>
        <c:axId val="-210569244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85F5-CB4D-AFD3-430A3E9D04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 Institution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85F5-CB4D-AFD3-430A3E9D04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0.18055555555555561"/>
                  <c:y val="-0.199074074074074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5F5-CB4D-AFD3-430A3E9D04AA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Sheet1!$E$2:$E$20</c:f>
              <c:numCache>
                <c:formatCode>#,##0</c:formatCode>
                <c:ptCount val="19"/>
                <c:pt idx="0">
                  <c:v>12705</c:v>
                </c:pt>
                <c:pt idx="1">
                  <c:v>12705</c:v>
                </c:pt>
                <c:pt idx="2">
                  <c:v>12705</c:v>
                </c:pt>
                <c:pt idx="3">
                  <c:v>12705</c:v>
                </c:pt>
                <c:pt idx="4">
                  <c:v>12705</c:v>
                </c:pt>
                <c:pt idx="5">
                  <c:v>12705</c:v>
                </c:pt>
                <c:pt idx="6">
                  <c:v>12705</c:v>
                </c:pt>
                <c:pt idx="7">
                  <c:v>12705</c:v>
                </c:pt>
                <c:pt idx="8">
                  <c:v>12705</c:v>
                </c:pt>
                <c:pt idx="9">
                  <c:v>12705</c:v>
                </c:pt>
                <c:pt idx="10">
                  <c:v>12705</c:v>
                </c:pt>
                <c:pt idx="11">
                  <c:v>12705</c:v>
                </c:pt>
                <c:pt idx="12">
                  <c:v>12705</c:v>
                </c:pt>
                <c:pt idx="13">
                  <c:v>12705</c:v>
                </c:pt>
                <c:pt idx="14">
                  <c:v>12705</c:v>
                </c:pt>
                <c:pt idx="15">
                  <c:v>12705</c:v>
                </c:pt>
                <c:pt idx="16">
                  <c:v>12705</c:v>
                </c:pt>
                <c:pt idx="17">
                  <c:v>12705</c:v>
                </c:pt>
                <c:pt idx="18">
                  <c:v>12705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85F5-CB4D-AFD3-430A3E9D04A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UTHSC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5F5-CB4D-AFD3-430A3E9D04AA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Sheet1!$F$2:$F$20</c:f>
              <c:numCache>
                <c:formatCode>#,##0</c:formatCode>
                <c:ptCount val="19"/>
                <c:pt idx="0">
                  <c:v>36930</c:v>
                </c:pt>
                <c:pt idx="1">
                  <c:v>36930</c:v>
                </c:pt>
                <c:pt idx="2">
                  <c:v>36930</c:v>
                </c:pt>
                <c:pt idx="3">
                  <c:v>36930</c:v>
                </c:pt>
                <c:pt idx="4">
                  <c:v>36930</c:v>
                </c:pt>
                <c:pt idx="5">
                  <c:v>36930</c:v>
                </c:pt>
                <c:pt idx="6">
                  <c:v>36930</c:v>
                </c:pt>
                <c:pt idx="7">
                  <c:v>36930</c:v>
                </c:pt>
                <c:pt idx="8">
                  <c:v>36930</c:v>
                </c:pt>
                <c:pt idx="9">
                  <c:v>36930</c:v>
                </c:pt>
                <c:pt idx="10">
                  <c:v>36930</c:v>
                </c:pt>
                <c:pt idx="11">
                  <c:v>36930</c:v>
                </c:pt>
                <c:pt idx="12">
                  <c:v>36930</c:v>
                </c:pt>
                <c:pt idx="13">
                  <c:v>36930</c:v>
                </c:pt>
                <c:pt idx="14">
                  <c:v>36930</c:v>
                </c:pt>
                <c:pt idx="15">
                  <c:v>36930</c:v>
                </c:pt>
                <c:pt idx="16">
                  <c:v>36930</c:v>
                </c:pt>
                <c:pt idx="17">
                  <c:v>36930</c:v>
                </c:pt>
                <c:pt idx="18">
                  <c:v>36930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85F5-CB4D-AFD3-430A3E9D04A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UTHSC Reg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4.7839506172839566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5F5-CB4D-AFD3-430A3E9D04AA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Sheet1!$G$2:$G$20</c:f>
              <c:numCache>
                <c:formatCode>#,##0</c:formatCode>
                <c:ptCount val="19"/>
                <c:pt idx="0">
                  <c:v>18761</c:v>
                </c:pt>
                <c:pt idx="1">
                  <c:v>18761</c:v>
                </c:pt>
                <c:pt idx="2">
                  <c:v>18761</c:v>
                </c:pt>
                <c:pt idx="3">
                  <c:v>18761</c:v>
                </c:pt>
                <c:pt idx="4">
                  <c:v>18761</c:v>
                </c:pt>
                <c:pt idx="5">
                  <c:v>18761</c:v>
                </c:pt>
                <c:pt idx="6">
                  <c:v>18761</c:v>
                </c:pt>
                <c:pt idx="7">
                  <c:v>18761</c:v>
                </c:pt>
                <c:pt idx="8">
                  <c:v>18761</c:v>
                </c:pt>
                <c:pt idx="9">
                  <c:v>18761</c:v>
                </c:pt>
                <c:pt idx="10">
                  <c:v>18761</c:v>
                </c:pt>
                <c:pt idx="11">
                  <c:v>18761</c:v>
                </c:pt>
                <c:pt idx="12">
                  <c:v>18761</c:v>
                </c:pt>
                <c:pt idx="13">
                  <c:v>18761</c:v>
                </c:pt>
                <c:pt idx="14">
                  <c:v>18761</c:v>
                </c:pt>
                <c:pt idx="15">
                  <c:v>18761</c:v>
                </c:pt>
                <c:pt idx="16">
                  <c:v>18761</c:v>
                </c:pt>
                <c:pt idx="17">
                  <c:v>18761</c:v>
                </c:pt>
                <c:pt idx="18">
                  <c:v>18761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85F5-CB4D-AFD3-430A3E9D0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673608"/>
        <c:axId val="-2105692440"/>
      </c:lineChart>
      <c:catAx>
        <c:axId val="-2140673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105692440"/>
        <c:crosses val="autoZero"/>
        <c:auto val="1"/>
        <c:lblAlgn val="ctr"/>
        <c:lblOffset val="100"/>
        <c:noMultiLvlLbl val="0"/>
      </c:catAx>
      <c:valAx>
        <c:axId val="-2105692440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40673608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40012284922717994"/>
          <c:w val="0.14597586637971999"/>
          <c:h val="0.59618292505103521"/>
        </c:manualLayout>
      </c:layout>
      <c:overlay val="0"/>
      <c:spPr>
        <a:ln>
          <a:solidFill>
            <a:schemeClr val="accent1">
              <a:alpha val="92000"/>
            </a:schemeClr>
          </a:solidFill>
        </a:ln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–State Tuition Peer Analysis (DNP)</a:t>
            </a:r>
          </a:p>
        </c:rich>
      </c:tx>
      <c:layout>
        <c:manualLayout>
          <c:xMode val="edge"/>
          <c:yMode val="edge"/>
          <c:x val="0.33833117887750203"/>
          <c:y val="3.3224314462492201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440172639306999"/>
          <c:y val="7.4951881014873101E-2"/>
          <c:w val="0.76265101266200097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A396-E24D-B786-23CB9B032E1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A396-E24D-B786-23CB9B032E1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A396-E24D-B786-23CB9B032E1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A396-E24D-B786-23CB9B032E1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A396-E24D-B786-23CB9B032E1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A396-E24D-B786-23CB9B032E1C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A396-E24D-B786-23CB9B032E1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396-E24D-B786-23CB9B032E1C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A396-E24D-B786-23CB9B032E1C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A396-E24D-B786-23CB9B032E1C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5-A396-E24D-B786-23CB9B032E1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A396-E24D-B786-23CB9B032E1C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Sheet1!$B$2:$B$20</c:f>
              <c:numCache>
                <c:formatCode>#,##0</c:formatCode>
                <c:ptCount val="19"/>
                <c:pt idx="0">
                  <c:v>16423</c:v>
                </c:pt>
                <c:pt idx="1">
                  <c:v>16232</c:v>
                </c:pt>
                <c:pt idx="2">
                  <c:v>10944</c:v>
                </c:pt>
                <c:pt idx="3">
                  <c:v>9109</c:v>
                </c:pt>
                <c:pt idx="4">
                  <c:v>4698</c:v>
                </c:pt>
                <c:pt idx="5">
                  <c:v>8496</c:v>
                </c:pt>
                <c:pt idx="6">
                  <c:v>5585</c:v>
                </c:pt>
                <c:pt idx="8">
                  <c:v>11808</c:v>
                </c:pt>
                <c:pt idx="9">
                  <c:v>14832</c:v>
                </c:pt>
                <c:pt idx="10">
                  <c:v>5688</c:v>
                </c:pt>
                <c:pt idx="12">
                  <c:v>8640</c:v>
                </c:pt>
                <c:pt idx="13">
                  <c:v>10296</c:v>
                </c:pt>
                <c:pt idx="14">
                  <c:v>9216</c:v>
                </c:pt>
                <c:pt idx="15">
                  <c:v>10692</c:v>
                </c:pt>
                <c:pt idx="16">
                  <c:v>9096</c:v>
                </c:pt>
                <c:pt idx="17">
                  <c:v>8450</c:v>
                </c:pt>
                <c:pt idx="18">
                  <c:v>11468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396-E24D-B786-23CB9B032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5775192"/>
        <c:axId val="-210576944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A396-E24D-B786-23CB9B032E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A396-E24D-B786-23CB9B032E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2.6234567901234566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396-E24D-B786-23CB9B032E1C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Sheet1!$E$2:$E$20</c:f>
              <c:numCache>
                <c:formatCode>#,##0</c:formatCode>
                <c:ptCount val="19"/>
                <c:pt idx="0">
                  <c:v>10800</c:v>
                </c:pt>
                <c:pt idx="1">
                  <c:v>10800</c:v>
                </c:pt>
                <c:pt idx="2">
                  <c:v>10800</c:v>
                </c:pt>
                <c:pt idx="3">
                  <c:v>10800</c:v>
                </c:pt>
                <c:pt idx="4">
                  <c:v>10800</c:v>
                </c:pt>
                <c:pt idx="5">
                  <c:v>10800</c:v>
                </c:pt>
                <c:pt idx="6">
                  <c:v>10800</c:v>
                </c:pt>
                <c:pt idx="7">
                  <c:v>10800</c:v>
                </c:pt>
                <c:pt idx="8">
                  <c:v>10800</c:v>
                </c:pt>
                <c:pt idx="9">
                  <c:v>10800</c:v>
                </c:pt>
                <c:pt idx="10">
                  <c:v>10800</c:v>
                </c:pt>
                <c:pt idx="11">
                  <c:v>10800</c:v>
                </c:pt>
                <c:pt idx="12">
                  <c:v>10800</c:v>
                </c:pt>
                <c:pt idx="13">
                  <c:v>10800</c:v>
                </c:pt>
                <c:pt idx="14">
                  <c:v>10800</c:v>
                </c:pt>
                <c:pt idx="15">
                  <c:v>10800</c:v>
                </c:pt>
                <c:pt idx="16">
                  <c:v>10800</c:v>
                </c:pt>
                <c:pt idx="17">
                  <c:v>10800</c:v>
                </c:pt>
                <c:pt idx="18">
                  <c:v>10800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A396-E24D-B786-23CB9B032E1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1.2345679012345678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396-E24D-B786-23CB9B032E1C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Sheet1!$F$2:$F$20</c:f>
              <c:numCache>
                <c:formatCode>#,##0</c:formatCode>
                <c:ptCount val="19"/>
                <c:pt idx="0">
                  <c:v>11700</c:v>
                </c:pt>
                <c:pt idx="1">
                  <c:v>11700</c:v>
                </c:pt>
                <c:pt idx="2">
                  <c:v>11700</c:v>
                </c:pt>
                <c:pt idx="3">
                  <c:v>11700</c:v>
                </c:pt>
                <c:pt idx="4">
                  <c:v>11700</c:v>
                </c:pt>
                <c:pt idx="5">
                  <c:v>11700</c:v>
                </c:pt>
                <c:pt idx="6">
                  <c:v>11700</c:v>
                </c:pt>
                <c:pt idx="7">
                  <c:v>11700</c:v>
                </c:pt>
                <c:pt idx="8">
                  <c:v>11700</c:v>
                </c:pt>
                <c:pt idx="9">
                  <c:v>11700</c:v>
                </c:pt>
                <c:pt idx="10">
                  <c:v>11700</c:v>
                </c:pt>
                <c:pt idx="11">
                  <c:v>11700</c:v>
                </c:pt>
                <c:pt idx="12">
                  <c:v>11700</c:v>
                </c:pt>
                <c:pt idx="13">
                  <c:v>11700</c:v>
                </c:pt>
                <c:pt idx="14">
                  <c:v>11700</c:v>
                </c:pt>
                <c:pt idx="15">
                  <c:v>11700</c:v>
                </c:pt>
                <c:pt idx="16">
                  <c:v>11700</c:v>
                </c:pt>
                <c:pt idx="17">
                  <c:v>11700</c:v>
                </c:pt>
                <c:pt idx="18">
                  <c:v>11700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A396-E24D-B786-23CB9B032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5775192"/>
        <c:axId val="-2105769448"/>
      </c:lineChart>
      <c:catAx>
        <c:axId val="-2105775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105769448"/>
        <c:crosses val="autoZero"/>
        <c:auto val="1"/>
        <c:lblAlgn val="ctr"/>
        <c:lblOffset val="100"/>
        <c:noMultiLvlLbl val="0"/>
      </c:catAx>
      <c:valAx>
        <c:axId val="-2105769448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05775192"/>
        <c:crosses val="autoZero"/>
        <c:crossBetween val="between"/>
        <c:majorUnit val="5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55765274132400111"/>
          <c:w val="0.1244525857878876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 (DNP)</a:t>
            </a:r>
          </a:p>
        </c:rich>
      </c:tx>
      <c:layout>
        <c:manualLayout>
          <c:xMode val="edge"/>
          <c:yMode val="edge"/>
          <c:x val="0.33354105662933697"/>
          <c:y val="4.0714276997425103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683301740060269"/>
          <c:y val="0.10858741615631379"/>
          <c:w val="0.75314223015599802"/>
          <c:h val="0.71208290934596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91C1-0648-A82E-40464C16D93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91C1-0648-A82E-40464C16D93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91C1-0648-A82E-40464C16D93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91C1-0648-A82E-40464C16D93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91C1-0648-A82E-40464C16D93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91C1-0648-A82E-40464C16D93C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91C1-0648-A82E-40464C16D93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1C1-0648-A82E-40464C16D93C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91C1-0648-A82E-40464C16D93C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91C1-0648-A82E-40464C16D93C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5-91C1-0648-A82E-40464C16D93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91C1-0648-A82E-40464C16D93C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Sheet1!$B$2:$B$20</c:f>
              <c:numCache>
                <c:formatCode>#,##0</c:formatCode>
                <c:ptCount val="19"/>
                <c:pt idx="0">
                  <c:v>29505</c:v>
                </c:pt>
                <c:pt idx="1">
                  <c:v>21084</c:v>
                </c:pt>
                <c:pt idx="2">
                  <c:v>19764</c:v>
                </c:pt>
                <c:pt idx="3">
                  <c:v>12785</c:v>
                </c:pt>
                <c:pt idx="4">
                  <c:v>13302</c:v>
                </c:pt>
                <c:pt idx="5">
                  <c:v>15660</c:v>
                </c:pt>
                <c:pt idx="6">
                  <c:v>15307</c:v>
                </c:pt>
                <c:pt idx="8">
                  <c:v>15282</c:v>
                </c:pt>
                <c:pt idx="9">
                  <c:v>26292</c:v>
                </c:pt>
                <c:pt idx="10">
                  <c:v>20142</c:v>
                </c:pt>
                <c:pt idx="12">
                  <c:v>24174</c:v>
                </c:pt>
                <c:pt idx="13">
                  <c:v>24534</c:v>
                </c:pt>
                <c:pt idx="14">
                  <c:v>12672</c:v>
                </c:pt>
                <c:pt idx="15">
                  <c:v>10692</c:v>
                </c:pt>
                <c:pt idx="16">
                  <c:v>15136</c:v>
                </c:pt>
                <c:pt idx="17">
                  <c:v>16514</c:v>
                </c:pt>
                <c:pt idx="18">
                  <c:v>29656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1C1-0648-A82E-40464C16D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3621928"/>
        <c:axId val="-211335450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91C1-0648-A82E-40464C16D9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91C1-0648-A82E-40464C16D9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6.3271604938271719E-2"/>
                  <c:y val="-0.31481481481481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1C1-0648-A82E-40464C16D93C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10800</c:v>
                </c:pt>
                <c:pt idx="1">
                  <c:v>10800</c:v>
                </c:pt>
                <c:pt idx="2">
                  <c:v>10800</c:v>
                </c:pt>
                <c:pt idx="3">
                  <c:v>10800</c:v>
                </c:pt>
                <c:pt idx="4">
                  <c:v>10800</c:v>
                </c:pt>
                <c:pt idx="5">
                  <c:v>10800</c:v>
                </c:pt>
                <c:pt idx="6">
                  <c:v>10800</c:v>
                </c:pt>
                <c:pt idx="7">
                  <c:v>10800</c:v>
                </c:pt>
                <c:pt idx="8">
                  <c:v>10800</c:v>
                </c:pt>
                <c:pt idx="9">
                  <c:v>10800</c:v>
                </c:pt>
                <c:pt idx="10">
                  <c:v>10800</c:v>
                </c:pt>
                <c:pt idx="11">
                  <c:v>10800</c:v>
                </c:pt>
                <c:pt idx="12">
                  <c:v>10800</c:v>
                </c:pt>
                <c:pt idx="13">
                  <c:v>10800</c:v>
                </c:pt>
                <c:pt idx="14">
                  <c:v>10800</c:v>
                </c:pt>
                <c:pt idx="15">
                  <c:v>10800</c:v>
                </c:pt>
                <c:pt idx="16">
                  <c:v>10800</c:v>
                </c:pt>
                <c:pt idx="17">
                  <c:v>10800</c:v>
                </c:pt>
                <c:pt idx="18">
                  <c:v>10800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91C1-0648-A82E-40464C16D93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6.1728395061728392E-2"/>
                  <c:y val="-0.16666666666666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1C1-0648-A82E-40464C16D93C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Sheet1!$F$2:$F$20</c:f>
              <c:numCache>
                <c:formatCode>#,##0</c:formatCode>
                <c:ptCount val="19"/>
                <c:pt idx="0">
                  <c:v>11700</c:v>
                </c:pt>
                <c:pt idx="1">
                  <c:v>11700</c:v>
                </c:pt>
                <c:pt idx="2">
                  <c:v>11700</c:v>
                </c:pt>
                <c:pt idx="3">
                  <c:v>11700</c:v>
                </c:pt>
                <c:pt idx="4">
                  <c:v>11700</c:v>
                </c:pt>
                <c:pt idx="5">
                  <c:v>11700</c:v>
                </c:pt>
                <c:pt idx="6">
                  <c:v>11700</c:v>
                </c:pt>
                <c:pt idx="7">
                  <c:v>11700</c:v>
                </c:pt>
                <c:pt idx="8">
                  <c:v>11700</c:v>
                </c:pt>
                <c:pt idx="9">
                  <c:v>11700</c:v>
                </c:pt>
                <c:pt idx="10">
                  <c:v>11700</c:v>
                </c:pt>
                <c:pt idx="11">
                  <c:v>11700</c:v>
                </c:pt>
                <c:pt idx="12">
                  <c:v>11700</c:v>
                </c:pt>
                <c:pt idx="13">
                  <c:v>11700</c:v>
                </c:pt>
                <c:pt idx="14">
                  <c:v>11700</c:v>
                </c:pt>
                <c:pt idx="15">
                  <c:v>11700</c:v>
                </c:pt>
                <c:pt idx="16">
                  <c:v>11700</c:v>
                </c:pt>
                <c:pt idx="17">
                  <c:v>11700</c:v>
                </c:pt>
                <c:pt idx="18">
                  <c:v>11700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91C1-0648-A82E-40464C16D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3621928"/>
        <c:axId val="-2113354504"/>
      </c:lineChart>
      <c:catAx>
        <c:axId val="-2113621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/>
        </c:spPr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113354504"/>
        <c:crosses val="autoZero"/>
        <c:auto val="1"/>
        <c:lblAlgn val="ctr"/>
        <c:lblOffset val="100"/>
        <c:noMultiLvlLbl val="0"/>
      </c:catAx>
      <c:valAx>
        <c:axId val="-2113354504"/>
        <c:scaling>
          <c:orientation val="minMax"/>
          <c:max val="35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13621928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54335629921259843"/>
          <c:w val="0.1244525857878876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 State Tuition Peer Analysis</a:t>
            </a:r>
          </a:p>
        </c:rich>
      </c:tx>
      <c:layout>
        <c:manualLayout>
          <c:xMode val="edge"/>
          <c:yMode val="edge"/>
          <c:x val="0.41447611796167"/>
          <c:y val="1.4148554482994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838764946048409"/>
          <c:y val="8.3498833479148438E-2"/>
          <c:w val="0.76442827016529802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5F82-F04B-B88F-AE64BF5E627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5F82-F04B-B88F-AE64BF5E627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5F82-F04B-B88F-AE64BF5E627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5F82-F04B-B88F-AE64BF5E627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5F82-F04B-B88F-AE64BF5E6270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5F82-F04B-B88F-AE64BF5E6270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D-5F82-F04B-B88F-AE64BF5E6270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Sheet1!$B$2:$B$23</c:f>
              <c:numCache>
                <c:formatCode>#,##0</c:formatCode>
                <c:ptCount val="22"/>
                <c:pt idx="1">
                  <c:v>26045</c:v>
                </c:pt>
                <c:pt idx="2">
                  <c:v>25970</c:v>
                </c:pt>
                <c:pt idx="3">
                  <c:v>15914</c:v>
                </c:pt>
                <c:pt idx="4">
                  <c:v>14547</c:v>
                </c:pt>
                <c:pt idx="5">
                  <c:v>19280</c:v>
                </c:pt>
                <c:pt idx="8">
                  <c:v>16824</c:v>
                </c:pt>
                <c:pt idx="9">
                  <c:v>27773</c:v>
                </c:pt>
                <c:pt idx="12">
                  <c:v>22362</c:v>
                </c:pt>
                <c:pt idx="13">
                  <c:v>41920</c:v>
                </c:pt>
                <c:pt idx="14">
                  <c:v>37916</c:v>
                </c:pt>
                <c:pt idx="15">
                  <c:v>37938</c:v>
                </c:pt>
                <c:pt idx="16">
                  <c:v>47900</c:v>
                </c:pt>
                <c:pt idx="17">
                  <c:v>11800</c:v>
                </c:pt>
                <c:pt idx="18">
                  <c:v>35850</c:v>
                </c:pt>
                <c:pt idx="19">
                  <c:v>19485</c:v>
                </c:pt>
                <c:pt idx="20">
                  <c:v>16636</c:v>
                </c:pt>
                <c:pt idx="21">
                  <c:v>21548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F82-F04B-B88F-AE64BF5E6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6907432"/>
        <c:axId val="-213690410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5F82-F04B-B88F-AE64BF5E62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Sheet1!$D$2:$D$23</c:f>
              <c:numCache>
                <c:formatCode>General</c:formatCode>
                <c:ptCount val="2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5F82-F04B-B88F-AE64BF5E62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2.4691358024691471E-2"/>
                  <c:y val="-0.23148148148148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D9D-AE43-A7DD-83276281A5ED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Sheet1!$E$2:$E$23</c:f>
              <c:numCache>
                <c:formatCode>#,##0</c:formatCode>
                <c:ptCount val="22"/>
                <c:pt idx="0">
                  <c:v>22370</c:v>
                </c:pt>
                <c:pt idx="1">
                  <c:v>22370</c:v>
                </c:pt>
                <c:pt idx="2">
                  <c:v>22370</c:v>
                </c:pt>
                <c:pt idx="3">
                  <c:v>22370</c:v>
                </c:pt>
                <c:pt idx="4">
                  <c:v>22370</c:v>
                </c:pt>
                <c:pt idx="5">
                  <c:v>22370</c:v>
                </c:pt>
                <c:pt idx="6">
                  <c:v>22370</c:v>
                </c:pt>
                <c:pt idx="7">
                  <c:v>22370</c:v>
                </c:pt>
                <c:pt idx="8">
                  <c:v>22370</c:v>
                </c:pt>
                <c:pt idx="9">
                  <c:v>22370</c:v>
                </c:pt>
                <c:pt idx="10">
                  <c:v>22370</c:v>
                </c:pt>
                <c:pt idx="11">
                  <c:v>22370</c:v>
                </c:pt>
                <c:pt idx="12">
                  <c:v>22370</c:v>
                </c:pt>
                <c:pt idx="13">
                  <c:v>22370</c:v>
                </c:pt>
                <c:pt idx="14">
                  <c:v>22370</c:v>
                </c:pt>
                <c:pt idx="15">
                  <c:v>22370</c:v>
                </c:pt>
                <c:pt idx="16">
                  <c:v>22370</c:v>
                </c:pt>
                <c:pt idx="17">
                  <c:v>22370</c:v>
                </c:pt>
                <c:pt idx="18">
                  <c:v>22370</c:v>
                </c:pt>
                <c:pt idx="19">
                  <c:v>22370</c:v>
                </c:pt>
                <c:pt idx="20">
                  <c:v>22370</c:v>
                </c:pt>
                <c:pt idx="21">
                  <c:v>22370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5F82-F04B-B88F-AE64BF5E627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5.8641975308641972E-2"/>
                  <c:y val="-0.20370370370370369"/>
                </c:manualLayout>
              </c:layout>
              <c:numFmt formatCode="&quot;$&quot;#,##0.0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9D-AE43-A7DD-83276281A5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Sheet1!$F$2:$F$23</c:f>
              <c:numCache>
                <c:formatCode>General</c:formatCode>
                <c:ptCount val="22"/>
                <c:pt idx="0">
                  <c:v>27374</c:v>
                </c:pt>
                <c:pt idx="1">
                  <c:v>27374</c:v>
                </c:pt>
                <c:pt idx="2">
                  <c:v>27374</c:v>
                </c:pt>
                <c:pt idx="3">
                  <c:v>27374</c:v>
                </c:pt>
                <c:pt idx="4">
                  <c:v>27374</c:v>
                </c:pt>
                <c:pt idx="5">
                  <c:v>27374</c:v>
                </c:pt>
                <c:pt idx="6">
                  <c:v>27374</c:v>
                </c:pt>
                <c:pt idx="7">
                  <c:v>27374</c:v>
                </c:pt>
                <c:pt idx="8">
                  <c:v>27374</c:v>
                </c:pt>
                <c:pt idx="9">
                  <c:v>27374</c:v>
                </c:pt>
                <c:pt idx="10">
                  <c:v>27374</c:v>
                </c:pt>
                <c:pt idx="11">
                  <c:v>27374</c:v>
                </c:pt>
                <c:pt idx="12">
                  <c:v>27374</c:v>
                </c:pt>
                <c:pt idx="13">
                  <c:v>27374</c:v>
                </c:pt>
                <c:pt idx="14">
                  <c:v>27374</c:v>
                </c:pt>
                <c:pt idx="15">
                  <c:v>27374</c:v>
                </c:pt>
                <c:pt idx="16">
                  <c:v>27374</c:v>
                </c:pt>
                <c:pt idx="17">
                  <c:v>27374</c:v>
                </c:pt>
                <c:pt idx="18">
                  <c:v>27374</c:v>
                </c:pt>
                <c:pt idx="19">
                  <c:v>27374</c:v>
                </c:pt>
                <c:pt idx="20">
                  <c:v>27374</c:v>
                </c:pt>
                <c:pt idx="21">
                  <c:v>27374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5F82-F04B-B88F-AE64BF5E6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6907432"/>
        <c:axId val="-2136904104"/>
      </c:lineChart>
      <c:catAx>
        <c:axId val="-2136907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136904104"/>
        <c:crosses val="autoZero"/>
        <c:auto val="1"/>
        <c:lblAlgn val="ctr"/>
        <c:lblOffset val="100"/>
        <c:noMultiLvlLbl val="0"/>
      </c:catAx>
      <c:valAx>
        <c:axId val="-2136904104"/>
        <c:scaling>
          <c:orientation val="minMax"/>
          <c:max val="55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36907432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55218832020997366"/>
          <c:w val="0.12506221444541654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</a:t>
            </a:r>
          </a:p>
        </c:rich>
      </c:tx>
      <c:layout>
        <c:manualLayout>
          <c:xMode val="edge"/>
          <c:yMode val="edge"/>
          <c:x val="0.393951771653543"/>
          <c:y val="4.0714276997425103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714450677609201"/>
          <c:y val="9.0781008143212799E-2"/>
          <c:w val="0.77313168410224797"/>
          <c:h val="0.716128272427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733-0C48-874C-011468EDB81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C733-0C48-874C-011468EDB81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C733-0C48-874C-011468EDB81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C733-0C48-874C-011468EDB817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C733-0C48-874C-011468EDB817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C733-0C48-874C-011468EDB81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733-0C48-874C-011468EDB81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733-0C48-874C-011468EDB817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C733-0C48-874C-011468EDB817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C733-0C48-874C-011468EDB81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C733-0C48-874C-011468EDB81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C733-0C48-874C-011468EDB817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Sheet1!$B$2:$B$23</c:f>
              <c:numCache>
                <c:formatCode>#,##0</c:formatCode>
                <c:ptCount val="22"/>
                <c:pt idx="1">
                  <c:v>40056</c:v>
                </c:pt>
                <c:pt idx="2">
                  <c:v>32462</c:v>
                </c:pt>
                <c:pt idx="3">
                  <c:v>35706</c:v>
                </c:pt>
                <c:pt idx="4">
                  <c:v>26832</c:v>
                </c:pt>
                <c:pt idx="5">
                  <c:v>38560</c:v>
                </c:pt>
                <c:pt idx="8">
                  <c:v>27480</c:v>
                </c:pt>
                <c:pt idx="9">
                  <c:v>45477</c:v>
                </c:pt>
                <c:pt idx="12">
                  <c:v>42522</c:v>
                </c:pt>
                <c:pt idx="13">
                  <c:v>41920</c:v>
                </c:pt>
                <c:pt idx="14">
                  <c:v>37916</c:v>
                </c:pt>
                <c:pt idx="15">
                  <c:v>37938</c:v>
                </c:pt>
                <c:pt idx="16">
                  <c:v>47900</c:v>
                </c:pt>
                <c:pt idx="17">
                  <c:v>38774</c:v>
                </c:pt>
                <c:pt idx="18">
                  <c:v>35850</c:v>
                </c:pt>
                <c:pt idx="19">
                  <c:v>36000</c:v>
                </c:pt>
                <c:pt idx="20">
                  <c:v>37344</c:v>
                </c:pt>
                <c:pt idx="21">
                  <c:v>49240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733-0C48-874C-011468EDB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020152"/>
        <c:axId val="-212089127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C733-0C48-874C-011468EDB8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Sheet1!$D$2:$D$23</c:f>
              <c:numCache>
                <c:formatCode>General</c:formatCode>
                <c:ptCount val="2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C733-0C48-874C-011468EDB8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2.6234567901234566E-2"/>
                  <c:y val="-0.20370370370370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60E-9D4B-BFB5-1C2D22C64A8E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Sheet1!$E$2:$E$23</c:f>
              <c:numCache>
                <c:formatCode>#,##0</c:formatCode>
                <c:ptCount val="22"/>
                <c:pt idx="0">
                  <c:v>22370</c:v>
                </c:pt>
                <c:pt idx="1">
                  <c:v>22370</c:v>
                </c:pt>
                <c:pt idx="2">
                  <c:v>22370</c:v>
                </c:pt>
                <c:pt idx="3">
                  <c:v>22370</c:v>
                </c:pt>
                <c:pt idx="4">
                  <c:v>22370</c:v>
                </c:pt>
                <c:pt idx="5">
                  <c:v>22370</c:v>
                </c:pt>
                <c:pt idx="6">
                  <c:v>22370</c:v>
                </c:pt>
                <c:pt idx="7">
                  <c:v>22370</c:v>
                </c:pt>
                <c:pt idx="8">
                  <c:v>22370</c:v>
                </c:pt>
                <c:pt idx="9">
                  <c:v>22370</c:v>
                </c:pt>
                <c:pt idx="10">
                  <c:v>22370</c:v>
                </c:pt>
                <c:pt idx="11">
                  <c:v>22370</c:v>
                </c:pt>
                <c:pt idx="12">
                  <c:v>22370</c:v>
                </c:pt>
                <c:pt idx="13">
                  <c:v>22370</c:v>
                </c:pt>
                <c:pt idx="14">
                  <c:v>22370</c:v>
                </c:pt>
                <c:pt idx="15">
                  <c:v>22370</c:v>
                </c:pt>
                <c:pt idx="16">
                  <c:v>22370</c:v>
                </c:pt>
                <c:pt idx="17">
                  <c:v>22370</c:v>
                </c:pt>
                <c:pt idx="18">
                  <c:v>22370</c:v>
                </c:pt>
                <c:pt idx="19">
                  <c:v>22370</c:v>
                </c:pt>
                <c:pt idx="20">
                  <c:v>22370</c:v>
                </c:pt>
                <c:pt idx="21">
                  <c:v>22370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C733-0C48-874C-011468EDB8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3.3950617283950615E-2"/>
                  <c:y val="-0.25925925925925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60E-9D4B-BFB5-1C2D22C64A8E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Sheet1!$F$2:$F$23</c:f>
              <c:numCache>
                <c:formatCode>#,##0</c:formatCode>
                <c:ptCount val="22"/>
                <c:pt idx="0">
                  <c:v>27374</c:v>
                </c:pt>
                <c:pt idx="1">
                  <c:v>27374</c:v>
                </c:pt>
                <c:pt idx="2">
                  <c:v>27374</c:v>
                </c:pt>
                <c:pt idx="3">
                  <c:v>27374</c:v>
                </c:pt>
                <c:pt idx="4">
                  <c:v>27374</c:v>
                </c:pt>
                <c:pt idx="5">
                  <c:v>27374</c:v>
                </c:pt>
                <c:pt idx="6">
                  <c:v>27374</c:v>
                </c:pt>
                <c:pt idx="7">
                  <c:v>27374</c:v>
                </c:pt>
                <c:pt idx="8">
                  <c:v>27374</c:v>
                </c:pt>
                <c:pt idx="9">
                  <c:v>27374</c:v>
                </c:pt>
                <c:pt idx="10">
                  <c:v>27374</c:v>
                </c:pt>
                <c:pt idx="11">
                  <c:v>27374</c:v>
                </c:pt>
                <c:pt idx="12">
                  <c:v>27374</c:v>
                </c:pt>
                <c:pt idx="13">
                  <c:v>27374</c:v>
                </c:pt>
                <c:pt idx="14">
                  <c:v>27374</c:v>
                </c:pt>
                <c:pt idx="15">
                  <c:v>27374</c:v>
                </c:pt>
                <c:pt idx="16">
                  <c:v>27374</c:v>
                </c:pt>
                <c:pt idx="17">
                  <c:v>27374</c:v>
                </c:pt>
                <c:pt idx="18">
                  <c:v>27374</c:v>
                </c:pt>
                <c:pt idx="19">
                  <c:v>27374</c:v>
                </c:pt>
                <c:pt idx="20">
                  <c:v>27374</c:v>
                </c:pt>
                <c:pt idx="21">
                  <c:v>27374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C733-0C48-874C-011468EDB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1020152"/>
        <c:axId val="-2120891272"/>
      </c:lineChart>
      <c:catAx>
        <c:axId val="-2121020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120891272"/>
        <c:crosses val="autoZero"/>
        <c:auto val="1"/>
        <c:lblAlgn val="ctr"/>
        <c:lblOffset val="100"/>
        <c:noMultiLvlLbl val="0"/>
      </c:catAx>
      <c:valAx>
        <c:axId val="-2120891272"/>
        <c:scaling>
          <c:orientation val="minMax"/>
          <c:max val="55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21020152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56281496062992131"/>
          <c:w val="0.12506221444541654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–State Tuition Peer Analysis</a:t>
            </a:r>
          </a:p>
        </c:rich>
      </c:tx>
      <c:layout>
        <c:manualLayout>
          <c:xMode val="edge"/>
          <c:yMode val="edge"/>
          <c:x val="0.39906918299297162"/>
          <c:y val="2.3987842036986735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282419558666278"/>
          <c:y val="8.6741032370953625E-2"/>
          <c:w val="0.78805576673742694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6F42-B949-94E8-1DB23E9D9E6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6F42-B949-94E8-1DB23E9D9E6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6F42-B949-94E8-1DB23E9D9E6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6F42-B949-94E8-1DB23E9D9E6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6F42-B949-94E8-1DB23E9D9E6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6F42-B949-94E8-1DB23E9D9E68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6F42-B949-94E8-1DB23E9D9E6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6F42-B949-94E8-1DB23E9D9E68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6F42-B949-94E8-1DB23E9D9E68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6F42-B949-94E8-1DB23E9D9E68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5-6F42-B949-94E8-1DB23E9D9E68}"/>
              </c:ext>
            </c:extLst>
          </c:dPt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AA</c:v>
                </c:pt>
                <c:pt idx="13">
                  <c:v>BB</c:v>
                </c:pt>
                <c:pt idx="14">
                  <c:v>CC</c:v>
                </c:pt>
                <c:pt idx="15">
                  <c:v>DD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28418</c:v>
                </c:pt>
                <c:pt idx="1">
                  <c:v>47415</c:v>
                </c:pt>
                <c:pt idx="2">
                  <c:v>35471</c:v>
                </c:pt>
                <c:pt idx="3">
                  <c:v>28720</c:v>
                </c:pt>
                <c:pt idx="6">
                  <c:v>24150</c:v>
                </c:pt>
                <c:pt idx="8">
                  <c:v>44798</c:v>
                </c:pt>
                <c:pt idx="9">
                  <c:v>42081</c:v>
                </c:pt>
                <c:pt idx="10">
                  <c:v>27211</c:v>
                </c:pt>
                <c:pt idx="12">
                  <c:v>28720</c:v>
                </c:pt>
                <c:pt idx="13">
                  <c:v>28000</c:v>
                </c:pt>
                <c:pt idx="14">
                  <c:v>35228</c:v>
                </c:pt>
                <c:pt idx="15">
                  <c:v>34498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F42-B949-94E8-1DB23E9D9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766112"/>
        <c:axId val="10462896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AA</c:v>
                </c:pt>
                <c:pt idx="13">
                  <c:v>BB</c:v>
                </c:pt>
                <c:pt idx="14">
                  <c:v>CC</c:v>
                </c:pt>
                <c:pt idx="15">
                  <c:v>DD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6F42-B949-94E8-1DB23E9D9E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AA</c:v>
                </c:pt>
                <c:pt idx="13">
                  <c:v>BB</c:v>
                </c:pt>
                <c:pt idx="14">
                  <c:v>CC</c:v>
                </c:pt>
                <c:pt idx="15">
                  <c:v>DD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6F42-B949-94E8-1DB23E9D9E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AA</c:v>
                </c:pt>
                <c:pt idx="13">
                  <c:v>BB</c:v>
                </c:pt>
                <c:pt idx="14">
                  <c:v>CC</c:v>
                </c:pt>
                <c:pt idx="15">
                  <c:v>DD</c:v>
                </c:pt>
              </c:strCache>
            </c:strRef>
          </c:cat>
          <c:val>
            <c:numRef>
              <c:f>Sheet1!$E$2:$E$17</c:f>
              <c:numCache>
                <c:formatCode>#,##0</c:formatCode>
                <c:ptCount val="16"/>
                <c:pt idx="0">
                  <c:v>30388</c:v>
                </c:pt>
                <c:pt idx="1">
                  <c:v>30388</c:v>
                </c:pt>
                <c:pt idx="2">
                  <c:v>30388</c:v>
                </c:pt>
                <c:pt idx="3">
                  <c:v>30388</c:v>
                </c:pt>
                <c:pt idx="4">
                  <c:v>30388</c:v>
                </c:pt>
                <c:pt idx="5">
                  <c:v>30388</c:v>
                </c:pt>
                <c:pt idx="6">
                  <c:v>30388</c:v>
                </c:pt>
                <c:pt idx="7">
                  <c:v>30388</c:v>
                </c:pt>
                <c:pt idx="8">
                  <c:v>30388</c:v>
                </c:pt>
                <c:pt idx="9">
                  <c:v>30388</c:v>
                </c:pt>
                <c:pt idx="10">
                  <c:v>30388</c:v>
                </c:pt>
                <c:pt idx="11">
                  <c:v>30388</c:v>
                </c:pt>
                <c:pt idx="12">
                  <c:v>30388</c:v>
                </c:pt>
                <c:pt idx="13">
                  <c:v>30388</c:v>
                </c:pt>
                <c:pt idx="14">
                  <c:v>30388</c:v>
                </c:pt>
                <c:pt idx="15">
                  <c:v>30388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6F42-B949-94E8-1DB23E9D9E6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AA</c:v>
                </c:pt>
                <c:pt idx="13">
                  <c:v>BB</c:v>
                </c:pt>
                <c:pt idx="14">
                  <c:v>CC</c:v>
                </c:pt>
                <c:pt idx="15">
                  <c:v>DD</c:v>
                </c:pt>
              </c:strCache>
            </c:str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69178</c:v>
                </c:pt>
                <c:pt idx="1">
                  <c:v>69178</c:v>
                </c:pt>
                <c:pt idx="2">
                  <c:v>69178</c:v>
                </c:pt>
                <c:pt idx="3">
                  <c:v>69178</c:v>
                </c:pt>
                <c:pt idx="4">
                  <c:v>69178</c:v>
                </c:pt>
                <c:pt idx="5">
                  <c:v>69178</c:v>
                </c:pt>
                <c:pt idx="6">
                  <c:v>69178</c:v>
                </c:pt>
                <c:pt idx="7">
                  <c:v>69178</c:v>
                </c:pt>
                <c:pt idx="8">
                  <c:v>69178</c:v>
                </c:pt>
                <c:pt idx="9">
                  <c:v>69178</c:v>
                </c:pt>
                <c:pt idx="10">
                  <c:v>69178</c:v>
                </c:pt>
                <c:pt idx="11">
                  <c:v>69178</c:v>
                </c:pt>
                <c:pt idx="12">
                  <c:v>69178</c:v>
                </c:pt>
                <c:pt idx="13">
                  <c:v>69178</c:v>
                </c:pt>
                <c:pt idx="14">
                  <c:v>69178</c:v>
                </c:pt>
                <c:pt idx="15">
                  <c:v>69178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6F42-B949-94E8-1DB23E9D9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766112"/>
        <c:axId val="104628960"/>
      </c:lineChart>
      <c:catAx>
        <c:axId val="10476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104628960"/>
        <c:crosses val="autoZero"/>
        <c:auto val="1"/>
        <c:lblAlgn val="ctr"/>
        <c:lblOffset val="100"/>
        <c:noMultiLvlLbl val="0"/>
      </c:catAx>
      <c:valAx>
        <c:axId val="104628960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4766112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41299891392886234"/>
          <c:w val="0.1215745601244289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/>
              <a:t>In</a:t>
            </a:r>
            <a:r>
              <a:rPr lang="en-US" sz="1200" baseline="0"/>
              <a:t> State Tuition Peer Analysis (BS Dental Hygiene)</a:t>
            </a:r>
          </a:p>
        </c:rich>
      </c:tx>
      <c:layout>
        <c:manualLayout>
          <c:xMode val="edge"/>
          <c:yMode val="edge"/>
          <c:x val="0.39703938319864807"/>
          <c:y val="1.614269364730145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6115003360723738"/>
          <c:y val="0.10800033712445804"/>
          <c:w val="0.71577905209424564"/>
          <c:h val="0.57620617380374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4-87B5-914E-9CA3-0B0F3AD14B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E-C741-4E55-8AE2-4B5E3EB7730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8-EA07-4DE1-B62C-98151D9E405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87B5-914E-9CA3-0B0F3AD14BB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F-C741-4E55-8AE2-4B5E3EB7730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87B5-914E-9CA3-0B0F3AD14BB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6-87B5-914E-9CA3-0B0F3AD14BB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0-C741-4E55-8AE2-4B5E3EB7730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4-92F0-4910-AFB9-79AC6F24C1D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6-EA07-4DE1-B62C-98151D9E405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8-87B5-914E-9CA3-0B0F3AD14BB3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LSUHSC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 U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#,##0">
                  <c:v>5517</c:v>
                </c:pt>
                <c:pt idx="2" formatCode="#,##0">
                  <c:v>10805</c:v>
                </c:pt>
                <c:pt idx="3" formatCode="#,##0">
                  <c:v>6438</c:v>
                </c:pt>
                <c:pt idx="5" formatCode="#,##0">
                  <c:v>9000</c:v>
                </c:pt>
                <c:pt idx="6" formatCode="#,##0">
                  <c:v>5491</c:v>
                </c:pt>
                <c:pt idx="9" formatCode="#,##0">
                  <c:v>5730</c:v>
                </c:pt>
                <c:pt idx="10" formatCode="#,##0">
                  <c:v>4980</c:v>
                </c:pt>
                <c:pt idx="12" formatCode="#,##0">
                  <c:v>8864</c:v>
                </c:pt>
                <c:pt idx="13" formatCode="#,##0">
                  <c:v>10910</c:v>
                </c:pt>
                <c:pt idx="14" formatCode="#,##0">
                  <c:v>8890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04-A447-BC1A-550B77B87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20448"/>
        <c:axId val="209978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UTHSC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LSUHSC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 U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Sheet1!$C$2:$C$16</c:f>
              <c:numCache>
                <c:formatCode>#,##0</c:formatCode>
                <c:ptCount val="15"/>
                <c:pt idx="0">
                  <c:v>9988</c:v>
                </c:pt>
                <c:pt idx="1">
                  <c:v>9988</c:v>
                </c:pt>
                <c:pt idx="2">
                  <c:v>9988</c:v>
                </c:pt>
                <c:pt idx="3">
                  <c:v>9988</c:v>
                </c:pt>
                <c:pt idx="4">
                  <c:v>9988</c:v>
                </c:pt>
                <c:pt idx="5">
                  <c:v>9988</c:v>
                </c:pt>
                <c:pt idx="6">
                  <c:v>9988</c:v>
                </c:pt>
                <c:pt idx="7">
                  <c:v>9988</c:v>
                </c:pt>
                <c:pt idx="8">
                  <c:v>9988</c:v>
                </c:pt>
                <c:pt idx="9">
                  <c:v>9988</c:v>
                </c:pt>
                <c:pt idx="10">
                  <c:v>9988</c:v>
                </c:pt>
                <c:pt idx="11">
                  <c:v>9988</c:v>
                </c:pt>
                <c:pt idx="12">
                  <c:v>9988</c:v>
                </c:pt>
                <c:pt idx="13">
                  <c:v>9988</c:v>
                </c:pt>
                <c:pt idx="14">
                  <c:v>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F04-A447-BC1A-550B77B879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Peer Group 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LSUHSC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 U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EE5-4293-B183-AE32E32032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Aspirational Institution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LSUHSC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 U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EE5-4293-B183-AE32E3203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20448"/>
        <c:axId val="20997856"/>
      </c:lineChart>
      <c:catAx>
        <c:axId val="2172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20997856"/>
        <c:crosses val="autoZero"/>
        <c:auto val="1"/>
        <c:lblAlgn val="ctr"/>
        <c:lblOffset val="100"/>
        <c:noMultiLvlLbl val="0"/>
      </c:catAx>
      <c:valAx>
        <c:axId val="20997856"/>
        <c:scaling>
          <c:orientation val="minMax"/>
          <c:max val="15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720448"/>
        <c:crosses val="autoZero"/>
        <c:crossBetween val="between"/>
        <c:majorUnit val="5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egendEntry>
        <c:idx val="0"/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3.181234335621614E-2"/>
          <c:y val="0.45560692508553008"/>
          <c:w val="0.14510028217335175"/>
          <c:h val="0.3987572158553751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/>
              <a:t>Out Of State Tuition Peer Analysis (BS Dental Hygiene)</a:t>
            </a:r>
          </a:p>
        </c:rich>
      </c:tx>
      <c:layout>
        <c:manualLayout>
          <c:xMode val="edge"/>
          <c:yMode val="edge"/>
          <c:x val="0.3973547602644219"/>
          <c:y val="5.449901150799946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552200915238142"/>
          <c:y val="0.17638289725784997"/>
          <c:w val="0.71760674670377145"/>
          <c:h val="0.55225392956079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9211-AD40-BCCC-C0662B2161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0-2B1E-4F74-9DA6-E0AA29AEA2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D2CB-47C8-AC21-56F68756063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9211-AD40-BCCC-C0662B21610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D2CB-47C8-AC21-56F68756063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9211-AD40-BCCC-C0662B21610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216D-C14D-AFC9-CCAC5A5B490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2B1E-4F74-9DA6-E0AA29AEA2B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4-0A11-4EBF-B452-43A0A97C705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D2CB-47C8-AC21-56F68756063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9211-AD40-BCCC-C0662B216108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LSUHSC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 U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#,##0">
                  <c:v>11495</c:v>
                </c:pt>
                <c:pt idx="2" formatCode="#,##0">
                  <c:v>30155</c:v>
                </c:pt>
                <c:pt idx="3" formatCode="#,##0">
                  <c:v>27115</c:v>
                </c:pt>
                <c:pt idx="5" formatCode="#,##0">
                  <c:v>20592</c:v>
                </c:pt>
                <c:pt idx="6" formatCode="#,##0">
                  <c:v>17322</c:v>
                </c:pt>
                <c:pt idx="9" formatCode="#,##0">
                  <c:v>31432</c:v>
                </c:pt>
                <c:pt idx="10" formatCode="#,##0">
                  <c:v>17220</c:v>
                </c:pt>
                <c:pt idx="12" formatCode="#,##0">
                  <c:v>28378</c:v>
                </c:pt>
                <c:pt idx="13" formatCode="#,##0">
                  <c:v>13838</c:v>
                </c:pt>
                <c:pt idx="14" formatCode="#,##0">
                  <c:v>26364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7D-0149-BC30-77848EC46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60336"/>
        <c:axId val="10592883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UTHSC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LSUHSC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 U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Sheet1!$C$2:$C$16</c:f>
              <c:numCache>
                <c:formatCode>#,##0</c:formatCode>
                <c:ptCount val="15"/>
                <c:pt idx="0">
                  <c:v>19976</c:v>
                </c:pt>
                <c:pt idx="1">
                  <c:v>19976</c:v>
                </c:pt>
                <c:pt idx="2">
                  <c:v>19976</c:v>
                </c:pt>
                <c:pt idx="3">
                  <c:v>19976</c:v>
                </c:pt>
                <c:pt idx="4">
                  <c:v>19976</c:v>
                </c:pt>
                <c:pt idx="5">
                  <c:v>19976</c:v>
                </c:pt>
                <c:pt idx="6">
                  <c:v>19976</c:v>
                </c:pt>
                <c:pt idx="7">
                  <c:v>19976</c:v>
                </c:pt>
                <c:pt idx="8">
                  <c:v>19976</c:v>
                </c:pt>
                <c:pt idx="9">
                  <c:v>19976</c:v>
                </c:pt>
                <c:pt idx="10">
                  <c:v>19976</c:v>
                </c:pt>
                <c:pt idx="11">
                  <c:v>19976</c:v>
                </c:pt>
                <c:pt idx="12">
                  <c:v>19976</c:v>
                </c:pt>
                <c:pt idx="13">
                  <c:v>19976</c:v>
                </c:pt>
                <c:pt idx="14">
                  <c:v>19976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D7D-0149-BC30-77848EC46C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LSUHSC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 U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99A-4E1B-B5E1-C09D33B57D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Aspirational Institution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LSUHSC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 U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99A-4E1B-B5E1-C09D33B57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60336"/>
        <c:axId val="105928832"/>
      </c:lineChart>
      <c:catAx>
        <c:axId val="4316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105928832"/>
        <c:crosses val="autoZero"/>
        <c:auto val="1"/>
        <c:lblAlgn val="ctr"/>
        <c:lblOffset val="100"/>
        <c:noMultiLvlLbl val="0"/>
      </c:catAx>
      <c:valAx>
        <c:axId val="105928832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3160336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35914255946206514"/>
          <c:w val="0.21673281173084213"/>
          <c:h val="0.44234711933905274"/>
        </c:manualLayout>
      </c:layout>
      <c:overlay val="0"/>
      <c:spPr>
        <a:ln>
          <a:noFill/>
        </a:ln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/>
              <a:t>In</a:t>
            </a:r>
            <a:r>
              <a:rPr lang="en-US" sz="1200" baseline="0"/>
              <a:t> State Tuition Peer Analysis (BS Dental Hygiene)</a:t>
            </a:r>
          </a:p>
        </c:rich>
      </c:tx>
      <c:layout>
        <c:manualLayout>
          <c:xMode val="edge"/>
          <c:yMode val="edge"/>
          <c:x val="0.39703938319864807"/>
          <c:y val="1.614269364730145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6115003360723738"/>
          <c:y val="0.10800033712445804"/>
          <c:w val="0.71577905209424564"/>
          <c:h val="0.57620617380374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4-87B5-914E-9CA3-0B0F3AD14B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E-C741-4E55-8AE2-4B5E3EB7730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8-EA07-4DE1-B62C-98151D9E405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87B5-914E-9CA3-0B0F3AD14BB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F-C741-4E55-8AE2-4B5E3EB7730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87B5-914E-9CA3-0B0F3AD14BB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6-87B5-914E-9CA3-0B0F3AD14BB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0-C741-4E55-8AE2-4B5E3EB7730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4-92F0-4910-AFB9-79AC6F24C1D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6-EA07-4DE1-B62C-98151D9E405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8-87B5-914E-9CA3-0B0F3AD14BB3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LSUHSC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 U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#,##0">
                  <c:v>5517</c:v>
                </c:pt>
                <c:pt idx="2" formatCode="#,##0">
                  <c:v>10805</c:v>
                </c:pt>
                <c:pt idx="3" formatCode="#,##0">
                  <c:v>6438</c:v>
                </c:pt>
                <c:pt idx="5" formatCode="#,##0">
                  <c:v>9000</c:v>
                </c:pt>
                <c:pt idx="6" formatCode="#,##0">
                  <c:v>5491</c:v>
                </c:pt>
                <c:pt idx="9" formatCode="#,##0">
                  <c:v>5730</c:v>
                </c:pt>
                <c:pt idx="10" formatCode="#,##0">
                  <c:v>4980</c:v>
                </c:pt>
                <c:pt idx="12" formatCode="#,##0">
                  <c:v>8864</c:v>
                </c:pt>
                <c:pt idx="13" formatCode="#,##0">
                  <c:v>10910</c:v>
                </c:pt>
                <c:pt idx="14" formatCode="#,##0">
                  <c:v>8890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04-A447-BC1A-550B77B87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20448"/>
        <c:axId val="209978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UTHSC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LSUHSC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 U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Sheet1!$C$2:$C$16</c:f>
              <c:numCache>
                <c:formatCode>#,##0</c:formatCode>
                <c:ptCount val="15"/>
                <c:pt idx="0">
                  <c:v>9988</c:v>
                </c:pt>
                <c:pt idx="1">
                  <c:v>9988</c:v>
                </c:pt>
                <c:pt idx="2">
                  <c:v>9988</c:v>
                </c:pt>
                <c:pt idx="3">
                  <c:v>9988</c:v>
                </c:pt>
                <c:pt idx="4">
                  <c:v>9988</c:v>
                </c:pt>
                <c:pt idx="5">
                  <c:v>9988</c:v>
                </c:pt>
                <c:pt idx="6">
                  <c:v>9988</c:v>
                </c:pt>
                <c:pt idx="7">
                  <c:v>9988</c:v>
                </c:pt>
                <c:pt idx="8">
                  <c:v>9988</c:v>
                </c:pt>
                <c:pt idx="9">
                  <c:v>9988</c:v>
                </c:pt>
                <c:pt idx="10">
                  <c:v>9988</c:v>
                </c:pt>
                <c:pt idx="11">
                  <c:v>9988</c:v>
                </c:pt>
                <c:pt idx="12">
                  <c:v>9988</c:v>
                </c:pt>
                <c:pt idx="13">
                  <c:v>9988</c:v>
                </c:pt>
                <c:pt idx="14">
                  <c:v>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F04-A447-BC1A-550B77B879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Peer Group 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LSUHSC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 U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EE5-4293-B183-AE32E32032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Aspirational Institution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LSUHSC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 U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EE5-4293-B183-AE32E3203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20448"/>
        <c:axId val="20997856"/>
      </c:lineChart>
      <c:catAx>
        <c:axId val="2172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20997856"/>
        <c:crosses val="autoZero"/>
        <c:auto val="1"/>
        <c:lblAlgn val="ctr"/>
        <c:lblOffset val="100"/>
        <c:noMultiLvlLbl val="0"/>
      </c:catAx>
      <c:valAx>
        <c:axId val="20997856"/>
        <c:scaling>
          <c:orientation val="minMax"/>
          <c:max val="15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720448"/>
        <c:crosses val="autoZero"/>
        <c:crossBetween val="between"/>
        <c:majorUnit val="5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egendEntry>
        <c:idx val="0"/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3.181234335621614E-2"/>
          <c:y val="0.45560692508553008"/>
          <c:w val="0.14510028217335175"/>
          <c:h val="0.3987572158553751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/>
              <a:t>Out Of State Tuition Peer Analysis (BS Dental Hygiene)</a:t>
            </a:r>
          </a:p>
        </c:rich>
      </c:tx>
      <c:layout>
        <c:manualLayout>
          <c:xMode val="edge"/>
          <c:yMode val="edge"/>
          <c:x val="0.3973547602644219"/>
          <c:y val="5.449901150799946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552200915238142"/>
          <c:y val="0.17638289725784997"/>
          <c:w val="0.71760674670377145"/>
          <c:h val="0.55225392956079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9211-AD40-BCCC-C0662B2161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0-2B1E-4F74-9DA6-E0AA29AEA2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D2CB-47C8-AC21-56F68756063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9211-AD40-BCCC-C0662B21610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D2CB-47C8-AC21-56F68756063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9211-AD40-BCCC-C0662B21610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216D-C14D-AFC9-CCAC5A5B490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2B1E-4F74-9DA6-E0AA29AEA2B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4-0A11-4EBF-B452-43A0A97C705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D2CB-47C8-AC21-56F68756063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9211-AD40-BCCC-C0662B216108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LSUHSC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 U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#,##0">
                  <c:v>11495</c:v>
                </c:pt>
                <c:pt idx="2" formatCode="#,##0">
                  <c:v>30155</c:v>
                </c:pt>
                <c:pt idx="3" formatCode="#,##0">
                  <c:v>27115</c:v>
                </c:pt>
                <c:pt idx="5" formatCode="#,##0">
                  <c:v>20592</c:v>
                </c:pt>
                <c:pt idx="6" formatCode="#,##0">
                  <c:v>17322</c:v>
                </c:pt>
                <c:pt idx="9" formatCode="#,##0">
                  <c:v>31432</c:v>
                </c:pt>
                <c:pt idx="10" formatCode="#,##0">
                  <c:v>17220</c:v>
                </c:pt>
                <c:pt idx="12" formatCode="#,##0">
                  <c:v>28378</c:v>
                </c:pt>
                <c:pt idx="13" formatCode="#,##0">
                  <c:v>13838</c:v>
                </c:pt>
                <c:pt idx="14" formatCode="#,##0">
                  <c:v>26364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7D-0149-BC30-77848EC46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60336"/>
        <c:axId val="10592883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UTHSC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LSUHSC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 U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Sheet1!$C$2:$C$16</c:f>
              <c:numCache>
                <c:formatCode>#,##0</c:formatCode>
                <c:ptCount val="15"/>
                <c:pt idx="0">
                  <c:v>19976</c:v>
                </c:pt>
                <c:pt idx="1">
                  <c:v>19976</c:v>
                </c:pt>
                <c:pt idx="2">
                  <c:v>19976</c:v>
                </c:pt>
                <c:pt idx="3">
                  <c:v>19976</c:v>
                </c:pt>
                <c:pt idx="4">
                  <c:v>19976</c:v>
                </c:pt>
                <c:pt idx="5">
                  <c:v>19976</c:v>
                </c:pt>
                <c:pt idx="6">
                  <c:v>19976</c:v>
                </c:pt>
                <c:pt idx="7">
                  <c:v>19976</c:v>
                </c:pt>
                <c:pt idx="8">
                  <c:v>19976</c:v>
                </c:pt>
                <c:pt idx="9">
                  <c:v>19976</c:v>
                </c:pt>
                <c:pt idx="10">
                  <c:v>19976</c:v>
                </c:pt>
                <c:pt idx="11">
                  <c:v>19976</c:v>
                </c:pt>
                <c:pt idx="12">
                  <c:v>19976</c:v>
                </c:pt>
                <c:pt idx="13">
                  <c:v>19976</c:v>
                </c:pt>
                <c:pt idx="14">
                  <c:v>19976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D7D-0149-BC30-77848EC46C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LSUHSC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 U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99A-4E1B-B5E1-C09D33B57D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Aspirational Institution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LSUHSC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 U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99A-4E1B-B5E1-C09D33B57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60336"/>
        <c:axId val="105928832"/>
      </c:lineChart>
      <c:catAx>
        <c:axId val="4316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105928832"/>
        <c:crosses val="autoZero"/>
        <c:auto val="1"/>
        <c:lblAlgn val="ctr"/>
        <c:lblOffset val="100"/>
        <c:noMultiLvlLbl val="0"/>
      </c:catAx>
      <c:valAx>
        <c:axId val="105928832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3160336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35914255946206514"/>
          <c:w val="0.21673281173084213"/>
          <c:h val="0.44234711933905274"/>
        </c:manualLayout>
      </c:layout>
      <c:overlay val="0"/>
      <c:spPr>
        <a:ln>
          <a:noFill/>
        </a:ln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–State Tuition Peer Analysis (DDS)</a:t>
            </a:r>
          </a:p>
        </c:rich>
      </c:tx>
      <c:layout>
        <c:manualLayout>
          <c:xMode val="edge"/>
          <c:yMode val="edge"/>
          <c:x val="0.39906918299297162"/>
          <c:y val="2.3987842036986735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89970734817241"/>
          <c:y val="8.6740881527740052E-2"/>
          <c:w val="0.78805576673742694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6A97-9B44-ABD1-4FDAD5F5834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6A97-9B44-ABD1-4FDAD5F5834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6A97-9B44-ABD1-4FDAD5F5834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6A97-9B44-ABD1-4FDAD5F5834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6A97-9B44-ABD1-4FDAD5F5834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6A97-9B44-ABD1-4FDAD5F58346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6A97-9B44-ABD1-4FDAD5F5834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6A97-9B44-ABD1-4FDAD5F58346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6A97-9B44-ABD1-4FDAD5F58346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6A97-9B44-ABD1-4FDAD5F58346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5-6A97-9B44-ABD1-4FDAD5F58346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28418</c:v>
                </c:pt>
                <c:pt idx="1">
                  <c:v>47415</c:v>
                </c:pt>
                <c:pt idx="2">
                  <c:v>40450</c:v>
                </c:pt>
                <c:pt idx="3">
                  <c:v>29869</c:v>
                </c:pt>
                <c:pt idx="6">
                  <c:v>24200</c:v>
                </c:pt>
                <c:pt idx="8">
                  <c:v>45720</c:v>
                </c:pt>
                <c:pt idx="9">
                  <c:v>37692.5</c:v>
                </c:pt>
                <c:pt idx="10">
                  <c:v>30869</c:v>
                </c:pt>
                <c:pt idx="12">
                  <c:v>29869</c:v>
                </c:pt>
                <c:pt idx="13">
                  <c:v>28000</c:v>
                </c:pt>
                <c:pt idx="14">
                  <c:v>35584</c:v>
                </c:pt>
                <c:pt idx="15">
                  <c:v>35532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A97-9B44-ABD1-4FDAD5F58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766112"/>
        <c:axId val="10462896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6A97-9B44-ABD1-4FDAD5F583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6A97-9B44-ABD1-4FDAD5F5834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A97-9B44-ABD1-4FDAD5F58346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Sheet1!$E$2:$E$17</c:f>
              <c:numCache>
                <c:formatCode>#,##0</c:formatCode>
                <c:ptCount val="16"/>
                <c:pt idx="0">
                  <c:v>30388</c:v>
                </c:pt>
                <c:pt idx="1">
                  <c:v>30388</c:v>
                </c:pt>
                <c:pt idx="2">
                  <c:v>30388</c:v>
                </c:pt>
                <c:pt idx="3">
                  <c:v>30388</c:v>
                </c:pt>
                <c:pt idx="4">
                  <c:v>30388</c:v>
                </c:pt>
                <c:pt idx="5">
                  <c:v>30388</c:v>
                </c:pt>
                <c:pt idx="6">
                  <c:v>30388</c:v>
                </c:pt>
                <c:pt idx="7">
                  <c:v>30388</c:v>
                </c:pt>
                <c:pt idx="8">
                  <c:v>30388</c:v>
                </c:pt>
                <c:pt idx="9">
                  <c:v>30388</c:v>
                </c:pt>
                <c:pt idx="10">
                  <c:v>30388</c:v>
                </c:pt>
                <c:pt idx="11">
                  <c:v>30388</c:v>
                </c:pt>
                <c:pt idx="12">
                  <c:v>30388</c:v>
                </c:pt>
                <c:pt idx="13">
                  <c:v>30388</c:v>
                </c:pt>
                <c:pt idx="14">
                  <c:v>30388</c:v>
                </c:pt>
                <c:pt idx="15">
                  <c:v>30388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6A97-9B44-ABD1-4FDAD5F5834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A97-9B44-ABD1-4FDAD5F58346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69148</c:v>
                </c:pt>
                <c:pt idx="1">
                  <c:v>69148</c:v>
                </c:pt>
                <c:pt idx="2">
                  <c:v>69148</c:v>
                </c:pt>
                <c:pt idx="3">
                  <c:v>69148</c:v>
                </c:pt>
                <c:pt idx="4">
                  <c:v>69148</c:v>
                </c:pt>
                <c:pt idx="5">
                  <c:v>69148</c:v>
                </c:pt>
                <c:pt idx="6">
                  <c:v>69148</c:v>
                </c:pt>
                <c:pt idx="7">
                  <c:v>69148</c:v>
                </c:pt>
                <c:pt idx="8">
                  <c:v>69148</c:v>
                </c:pt>
                <c:pt idx="9">
                  <c:v>69148</c:v>
                </c:pt>
                <c:pt idx="10">
                  <c:v>69148</c:v>
                </c:pt>
                <c:pt idx="11">
                  <c:v>69148</c:v>
                </c:pt>
                <c:pt idx="12">
                  <c:v>69148</c:v>
                </c:pt>
                <c:pt idx="13">
                  <c:v>69148</c:v>
                </c:pt>
                <c:pt idx="14">
                  <c:v>69148</c:v>
                </c:pt>
                <c:pt idx="15">
                  <c:v>69148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6A97-9B44-ABD1-4FDAD5F58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766112"/>
        <c:axId val="104628960"/>
      </c:lineChart>
      <c:catAx>
        <c:axId val="10476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104628960"/>
        <c:crosses val="autoZero"/>
        <c:auto val="1"/>
        <c:lblAlgn val="ctr"/>
        <c:lblOffset val="100"/>
        <c:noMultiLvlLbl val="0"/>
      </c:catAx>
      <c:valAx>
        <c:axId val="104628960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4766112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41299891392886234"/>
          <c:w val="0.1215745601244289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 (DDS)</a:t>
            </a:r>
          </a:p>
        </c:rich>
      </c:tx>
      <c:layout>
        <c:manualLayout>
          <c:xMode val="edge"/>
          <c:yMode val="edge"/>
          <c:x val="0.38767104824360538"/>
          <c:y val="2.543917723295461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573765866659729"/>
          <c:y val="0.10360152096372569"/>
          <c:w val="0.79031406555640238"/>
          <c:h val="0.71208290934596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rgbClr val="8064A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4956-B846-B35E-9D7E1550498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4956-B846-B35E-9D7E1550498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4956-B846-B35E-9D7E1550498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4956-B846-B35E-9D7E1550498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956-B846-B35E-9D7E1550498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956-B846-B35E-9D7E1550498F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4956-B846-B35E-9D7E1550498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956-B846-B35E-9D7E1550498F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4956-B846-B35E-9D7E1550498F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4956-B846-B35E-9D7E1550498F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5-4956-B846-B35E-9D7E1550498F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57146</c:v>
                </c:pt>
                <c:pt idx="1">
                  <c:v>83290</c:v>
                </c:pt>
                <c:pt idx="2">
                  <c:v>80457.5</c:v>
                </c:pt>
                <c:pt idx="3">
                  <c:v>70895</c:v>
                </c:pt>
                <c:pt idx="6">
                  <c:v>34950</c:v>
                </c:pt>
                <c:pt idx="8">
                  <c:v>73803</c:v>
                </c:pt>
                <c:pt idx="9">
                  <c:v>78238</c:v>
                </c:pt>
                <c:pt idx="10">
                  <c:v>42242</c:v>
                </c:pt>
                <c:pt idx="12">
                  <c:v>70895</c:v>
                </c:pt>
                <c:pt idx="13">
                  <c:v>65000</c:v>
                </c:pt>
                <c:pt idx="14">
                  <c:v>76684</c:v>
                </c:pt>
                <c:pt idx="15">
                  <c:v>74128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956-B846-B35E-9D7E15504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802720"/>
        <c:axId val="10580555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4956-B846-B35E-9D7E155049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4956-B846-B35E-9D7E1550498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UTHSC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956-B846-B35E-9D7E1550498F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Sheet1!$E$2:$E$17</c:f>
              <c:numCache>
                <c:formatCode>#,##0</c:formatCode>
                <c:ptCount val="16"/>
                <c:pt idx="0">
                  <c:v>69148</c:v>
                </c:pt>
                <c:pt idx="1">
                  <c:v>69148</c:v>
                </c:pt>
                <c:pt idx="2">
                  <c:v>69148</c:v>
                </c:pt>
                <c:pt idx="3">
                  <c:v>69148</c:v>
                </c:pt>
                <c:pt idx="4">
                  <c:v>69148</c:v>
                </c:pt>
                <c:pt idx="5">
                  <c:v>69148</c:v>
                </c:pt>
                <c:pt idx="6">
                  <c:v>69148</c:v>
                </c:pt>
                <c:pt idx="7">
                  <c:v>69148</c:v>
                </c:pt>
                <c:pt idx="8">
                  <c:v>69148</c:v>
                </c:pt>
                <c:pt idx="9">
                  <c:v>69148</c:v>
                </c:pt>
                <c:pt idx="10">
                  <c:v>69148</c:v>
                </c:pt>
                <c:pt idx="11">
                  <c:v>69148</c:v>
                </c:pt>
                <c:pt idx="12">
                  <c:v>69148</c:v>
                </c:pt>
                <c:pt idx="13">
                  <c:v>69148</c:v>
                </c:pt>
                <c:pt idx="14">
                  <c:v>69148</c:v>
                </c:pt>
                <c:pt idx="15">
                  <c:v>69148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4956-B846-B35E-9D7E155049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3.2407407407407461E-2"/>
                  <c:y val="-0.13888888888888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956-B846-B35E-9D7E1550498F}"/>
                </c:ext>
              </c:extLst>
            </c:dLbl>
            <c:numFmt formatCode="&quot;$&quot;#,##0.0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Sheet1!$F$2:$F$17</c:f>
              <c:numCache>
                <c:formatCode>#,##0</c:formatCode>
                <c:ptCount val="16"/>
                <c:pt idx="0">
                  <c:v>30388</c:v>
                </c:pt>
                <c:pt idx="1">
                  <c:v>30388</c:v>
                </c:pt>
                <c:pt idx="2">
                  <c:v>30388</c:v>
                </c:pt>
                <c:pt idx="3">
                  <c:v>30388</c:v>
                </c:pt>
                <c:pt idx="4">
                  <c:v>30388</c:v>
                </c:pt>
                <c:pt idx="5">
                  <c:v>30388</c:v>
                </c:pt>
                <c:pt idx="6">
                  <c:v>30388</c:v>
                </c:pt>
                <c:pt idx="7">
                  <c:v>30388</c:v>
                </c:pt>
                <c:pt idx="8">
                  <c:v>30388</c:v>
                </c:pt>
                <c:pt idx="9">
                  <c:v>30388</c:v>
                </c:pt>
                <c:pt idx="10">
                  <c:v>30388</c:v>
                </c:pt>
                <c:pt idx="11">
                  <c:v>30388</c:v>
                </c:pt>
                <c:pt idx="12">
                  <c:v>30388</c:v>
                </c:pt>
                <c:pt idx="13">
                  <c:v>30388</c:v>
                </c:pt>
                <c:pt idx="14">
                  <c:v>30388</c:v>
                </c:pt>
                <c:pt idx="15">
                  <c:v>30388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4956-B846-B35E-9D7E15504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802720"/>
        <c:axId val="105805552"/>
      </c:lineChart>
      <c:catAx>
        <c:axId val="10580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105805552"/>
        <c:crosses val="autoZero"/>
        <c:auto val="1"/>
        <c:lblAlgn val="ctr"/>
        <c:lblOffset val="100"/>
        <c:noMultiLvlLbl val="0"/>
      </c:catAx>
      <c:valAx>
        <c:axId val="105805552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5802720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43623387598696656"/>
          <c:w val="0.1244525857878876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0.38851</cdr:x>
      <cdr:y>0.93257</cdr:y>
    </cdr:from>
    <cdr:to>
      <cdr:x>0.62748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35879" y="4682026"/>
          <a:ext cx="199033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>
              <a:solidFill>
                <a:schemeClr val="tx1"/>
              </a:solidFill>
            </a:rPr>
            <a:t>Fiscal Year</a:t>
          </a:r>
        </a:p>
      </cdr:txBody>
    </cdr:sp>
  </cdr:relSizeAnchor>
  <cdr:relSizeAnchor xmlns:cdr="http://schemas.openxmlformats.org/drawingml/2006/chartDrawing">
    <cdr:from>
      <cdr:x>0.31545</cdr:x>
      <cdr:y>0.45701</cdr:y>
    </cdr:from>
    <cdr:to>
      <cdr:x>0.46388</cdr:x>
      <cdr:y>0.58891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2D4D5FD-9680-CB4E-8286-6312088C97DA}"/>
            </a:ext>
          </a:extLst>
        </cdr:cNvPr>
        <cdr:cNvSpPr txBox="1"/>
      </cdr:nvSpPr>
      <cdr:spPr>
        <a:xfrm xmlns:a="http://schemas.openxmlformats.org/drawingml/2006/main">
          <a:off x="2804126" y="2567673"/>
          <a:ext cx="1319419" cy="74106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i="1" u="sng" dirty="0"/>
            <a:t>FY 14 Exceptions</a:t>
          </a:r>
        </a:p>
        <a:p xmlns:a="http://schemas.openxmlformats.org/drawingml/2006/main">
          <a:r>
            <a:rPr lang="en-US" sz="1200" dirty="0"/>
            <a:t>Nursing = 0.0%</a:t>
          </a:r>
        </a:p>
        <a:p xmlns:a="http://schemas.openxmlformats.org/drawingml/2006/main">
          <a:r>
            <a:rPr lang="en-US" sz="1200" dirty="0"/>
            <a:t>Pharm = 2.5%</a:t>
          </a:r>
        </a:p>
        <a:p xmlns:a="http://schemas.openxmlformats.org/drawingml/2006/main">
          <a:endParaRPr lang="en-US" sz="1200" dirty="0"/>
        </a:p>
      </cdr:txBody>
    </cdr:sp>
  </cdr:relSizeAnchor>
  <cdr:relSizeAnchor xmlns:cdr="http://schemas.openxmlformats.org/drawingml/2006/chartDrawing">
    <cdr:from>
      <cdr:x>0.78007</cdr:x>
      <cdr:y>0.4258</cdr:y>
    </cdr:from>
    <cdr:to>
      <cdr:x>0.93725</cdr:x>
      <cdr:y>0.54672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7126112-2BA7-5B47-9984-00F7AD70A5A3}"/>
            </a:ext>
          </a:extLst>
        </cdr:cNvPr>
        <cdr:cNvSpPr txBox="1"/>
      </cdr:nvSpPr>
      <cdr:spPr>
        <a:xfrm xmlns:a="http://schemas.openxmlformats.org/drawingml/2006/main">
          <a:off x="6934179" y="2392322"/>
          <a:ext cx="1397199" cy="67937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i="1" u="sng" dirty="0"/>
            <a:t>_____FY 20_____ </a:t>
          </a:r>
        </a:p>
        <a:p xmlns:a="http://schemas.openxmlformats.org/drawingml/2006/main">
          <a:r>
            <a:rPr lang="en-US" sz="1200" dirty="0"/>
            <a:t>$200 increase – average 1.1%</a:t>
          </a:r>
        </a:p>
        <a:p xmlns:a="http://schemas.openxmlformats.org/drawingml/2006/main">
          <a:endParaRPr lang="en-US" sz="1200" dirty="0"/>
        </a:p>
      </cdr:txBody>
    </cdr:sp>
  </cdr:relSizeAnchor>
  <cdr:relSizeAnchor xmlns:cdr="http://schemas.openxmlformats.org/drawingml/2006/chartDrawing">
    <cdr:from>
      <cdr:x>0.45186</cdr:x>
      <cdr:y>0.54156</cdr:y>
    </cdr:from>
    <cdr:to>
      <cdr:x>0.6003</cdr:x>
      <cdr:y>0.63506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C7126112-2BA7-5B47-9984-00F7AD70A5A3}"/>
            </a:ext>
          </a:extLst>
        </cdr:cNvPr>
        <cdr:cNvSpPr txBox="1"/>
      </cdr:nvSpPr>
      <cdr:spPr>
        <a:xfrm xmlns:a="http://schemas.openxmlformats.org/drawingml/2006/main">
          <a:off x="4016665" y="3042710"/>
          <a:ext cx="1319508" cy="52532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u="sng" dirty="0"/>
            <a:t>FY 16 Exception</a:t>
          </a:r>
        </a:p>
        <a:p xmlns:a="http://schemas.openxmlformats.org/drawingml/2006/main">
          <a:r>
            <a:rPr lang="en-US" sz="1200" dirty="0"/>
            <a:t>Medicine = 0.0%</a:t>
          </a:r>
        </a:p>
        <a:p xmlns:a="http://schemas.openxmlformats.org/drawingml/2006/main">
          <a:endParaRPr lang="en-US" sz="1200" dirty="0"/>
        </a:p>
      </cdr:txBody>
    </cdr:sp>
  </cdr:relSizeAnchor>
  <cdr:relSizeAnchor xmlns:cdr="http://schemas.openxmlformats.org/drawingml/2006/chartDrawing">
    <cdr:from>
      <cdr:x>0.64563</cdr:x>
      <cdr:y>0.57525</cdr:y>
    </cdr:from>
    <cdr:to>
      <cdr:x>0.79407</cdr:x>
      <cdr:y>0.69617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C7126112-2BA7-5B47-9984-00F7AD70A5A3}"/>
            </a:ext>
          </a:extLst>
        </cdr:cNvPr>
        <cdr:cNvSpPr txBox="1"/>
      </cdr:nvSpPr>
      <cdr:spPr>
        <a:xfrm xmlns:a="http://schemas.openxmlformats.org/drawingml/2006/main">
          <a:off x="5739136" y="3231994"/>
          <a:ext cx="1319508" cy="67937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u="sng" dirty="0"/>
            <a:t>FY 19 Exceptions</a:t>
          </a:r>
        </a:p>
        <a:p xmlns:a="http://schemas.openxmlformats.org/drawingml/2006/main">
          <a:r>
            <a:rPr lang="en-US" sz="1200" dirty="0"/>
            <a:t>Nursing = 1.0%</a:t>
          </a:r>
        </a:p>
        <a:p xmlns:a="http://schemas.openxmlformats.org/drawingml/2006/main">
          <a:r>
            <a:rPr lang="en-US" sz="1200" dirty="0"/>
            <a:t>Pharm = 1.05%</a:t>
          </a:r>
        </a:p>
        <a:p xmlns:a="http://schemas.openxmlformats.org/drawingml/2006/main">
          <a:endParaRPr lang="en-US" sz="1200" dirty="0"/>
        </a:p>
      </cdr:txBody>
    </cdr:sp>
  </cdr:relSizeAnchor>
  <cdr:relSizeAnchor xmlns:cdr="http://schemas.openxmlformats.org/drawingml/2006/chartDrawing">
    <cdr:from>
      <cdr:x>0.79743</cdr:x>
      <cdr:y>0.54672</cdr:y>
    </cdr:from>
    <cdr:to>
      <cdr:x>0.85866</cdr:x>
      <cdr:y>0.77774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B6FB236F-A01A-DF45-A753-D8A380D97CB7}"/>
            </a:ext>
          </a:extLst>
        </cdr:cNvPr>
        <cdr:cNvCxnSpPr>
          <a:stCxn xmlns:a="http://schemas.openxmlformats.org/drawingml/2006/main" id="4" idx="2"/>
        </cdr:cNvCxnSpPr>
      </cdr:nvCxnSpPr>
      <cdr:spPr>
        <a:xfrm xmlns:a="http://schemas.openxmlformats.org/drawingml/2006/main" flipH="1">
          <a:off x="7088474" y="3071701"/>
          <a:ext cx="544305" cy="129795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0.43002</cdr:x>
      <cdr:y>0.92861</cdr:y>
    </cdr:from>
    <cdr:to>
      <cdr:x>0.56504</cdr:x>
      <cdr:y>0.9947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2492" y="5189478"/>
          <a:ext cx="120024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/>
            <a:t>Fiscal</a:t>
          </a:r>
          <a:r>
            <a:rPr lang="en-US" sz="1400" dirty="0"/>
            <a:t> </a:t>
          </a:r>
          <a:r>
            <a:rPr lang="en-US" sz="1800" dirty="0"/>
            <a:t>Year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0.41093</cdr:x>
      <cdr:y>0.17448</cdr:y>
    </cdr:from>
    <cdr:to>
      <cdr:x>0.90051</cdr:x>
      <cdr:y>0.38358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E2616D0-6C62-2A45-B5F2-AB50B0DD18D8}"/>
            </a:ext>
          </a:extLst>
        </cdr:cNvPr>
        <cdr:cNvSpPr txBox="1"/>
      </cdr:nvSpPr>
      <cdr:spPr>
        <a:xfrm xmlns:a="http://schemas.openxmlformats.org/drawingml/2006/main">
          <a:off x="3652825" y="975069"/>
          <a:ext cx="4351923" cy="11685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i="1" u="sng" dirty="0"/>
            <a:t>Colleges with Undergraduate Programs:</a:t>
          </a:r>
        </a:p>
        <a:p xmlns:a="http://schemas.openxmlformats.org/drawingml/2006/main">
          <a:r>
            <a:rPr lang="en-US" sz="1600" dirty="0"/>
            <a:t>Dentistry</a:t>
          </a:r>
        </a:p>
        <a:p xmlns:a="http://schemas.openxmlformats.org/drawingml/2006/main">
          <a:r>
            <a:rPr lang="en-US" sz="1600" dirty="0"/>
            <a:t>Health Professions</a:t>
          </a:r>
        </a:p>
        <a:p xmlns:a="http://schemas.openxmlformats.org/drawingml/2006/main">
          <a:r>
            <a:rPr lang="en-US" sz="1600" dirty="0"/>
            <a:t>Nursing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0.14607</cdr:x>
      <cdr:y>0.29213</cdr:y>
    </cdr:from>
    <cdr:to>
      <cdr:x>0.50562</cdr:x>
      <cdr:y>1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39A882B1-D3F7-6941-A018-F395C81225B2}"/>
            </a:ext>
          </a:extLst>
        </cdr:cNvPr>
        <cdr:cNvSpPr/>
      </cdr:nvSpPr>
      <cdr:spPr>
        <a:xfrm xmlns:a="http://schemas.openxmlformats.org/drawingml/2006/main">
          <a:off x="1202078" y="801384"/>
          <a:ext cx="2958958" cy="19418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00B0F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0.54233</cdr:x>
      <cdr:y>0.30615</cdr:y>
    </cdr:from>
    <cdr:to>
      <cdr:x>0.70911</cdr:x>
      <cdr:y>1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1B2CB0FE-CD8E-104C-8D6B-752E01023C68}"/>
            </a:ext>
          </a:extLst>
        </cdr:cNvPr>
        <cdr:cNvSpPr/>
      </cdr:nvSpPr>
      <cdr:spPr>
        <a:xfrm xmlns:a="http://schemas.openxmlformats.org/drawingml/2006/main">
          <a:off x="4463148" y="839840"/>
          <a:ext cx="1372574" cy="190336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0.73283</cdr:x>
      <cdr:y>0.31563</cdr:y>
    </cdr:from>
    <cdr:to>
      <cdr:x>0.96504</cdr:x>
      <cdr:y>1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17A255F6-0D8F-EA4D-A358-A50529E2E59E}"/>
            </a:ext>
          </a:extLst>
        </cdr:cNvPr>
        <cdr:cNvSpPr/>
      </cdr:nvSpPr>
      <cdr:spPr>
        <a:xfrm xmlns:a="http://schemas.openxmlformats.org/drawingml/2006/main">
          <a:off x="6030931" y="865824"/>
          <a:ext cx="1910993" cy="187737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7030A0"/>
          </a:solidFill>
          <a:prstDash val="lgDashDotDot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0.2784</cdr:x>
      <cdr:y>0.37555</cdr:y>
    </cdr:from>
    <cdr:to>
      <cdr:x>0.38327</cdr:x>
      <cdr:y>0.47293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C78CA98-F9B1-DC48-9058-8300333CCACE}"/>
            </a:ext>
          </a:extLst>
        </cdr:cNvPr>
        <cdr:cNvSpPr txBox="1"/>
      </cdr:nvSpPr>
      <cdr:spPr>
        <a:xfrm xmlns:a="http://schemas.openxmlformats.org/drawingml/2006/main">
          <a:off x="2291138" y="1030210"/>
          <a:ext cx="863029" cy="267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Chalkduster" panose="03050602040202020205" pitchFamily="66" charset="77"/>
            </a:rPr>
            <a:t>Peers</a:t>
          </a:r>
        </a:p>
      </cdr:txBody>
    </cdr:sp>
  </cdr:relSizeAnchor>
  <cdr:relSizeAnchor xmlns:cdr="http://schemas.openxmlformats.org/drawingml/2006/chartDrawing">
    <cdr:from>
      <cdr:x>0.62073</cdr:x>
      <cdr:y>0.22776</cdr:y>
    </cdr:from>
    <cdr:to>
      <cdr:x>0.74486</cdr:x>
      <cdr:y>0.32434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5A9BE228-A358-2A4A-AC7D-C4068CE7EC8D}"/>
            </a:ext>
          </a:extLst>
        </cdr:cNvPr>
        <cdr:cNvSpPr txBox="1"/>
      </cdr:nvSpPr>
      <cdr:spPr>
        <a:xfrm xmlns:a="http://schemas.openxmlformats.org/drawingml/2006/main">
          <a:off x="5108338" y="624788"/>
          <a:ext cx="1021569" cy="264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rgbClr val="C00000"/>
              </a:solidFill>
              <a:latin typeface="Chalkduster" panose="03050602040202020205" pitchFamily="66" charset="77"/>
            </a:rPr>
            <a:t>Aspirational</a:t>
          </a:r>
        </a:p>
      </cdr:txBody>
    </cdr:sp>
  </cdr:relSizeAnchor>
  <cdr:relSizeAnchor xmlns:cdr="http://schemas.openxmlformats.org/drawingml/2006/chartDrawing">
    <cdr:from>
      <cdr:x>0.77778</cdr:x>
      <cdr:y>0.22199</cdr:y>
    </cdr:from>
    <cdr:to>
      <cdr:x>0.91386</cdr:x>
      <cdr:y>0.31857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FBA1E660-DD92-9148-BF03-2661F78C2937}"/>
            </a:ext>
          </a:extLst>
        </cdr:cNvPr>
        <cdr:cNvSpPr txBox="1"/>
      </cdr:nvSpPr>
      <cdr:spPr>
        <a:xfrm xmlns:a="http://schemas.openxmlformats.org/drawingml/2006/main">
          <a:off x="6400800" y="608970"/>
          <a:ext cx="1119883" cy="264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rgbClr val="7030A0"/>
              </a:solidFill>
              <a:latin typeface="Chalkduster" panose="03050602040202020205" pitchFamily="66" charset="77"/>
            </a:rPr>
            <a:t>Competition</a:t>
          </a:r>
        </a:p>
      </cdr:txBody>
    </cdr:sp>
  </cdr:relSizeAnchor>
  <cdr:relSizeAnchor xmlns:cdr="http://schemas.openxmlformats.org/drawingml/2006/chartDrawing">
    <cdr:from>
      <cdr:x>0.26717</cdr:x>
      <cdr:y>0.08716</cdr:y>
    </cdr:from>
    <cdr:to>
      <cdr:x>0.41948</cdr:x>
      <cdr:y>0.19203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E4946914-2CC2-FD4A-9AA8-3E979EF52F24}"/>
            </a:ext>
          </a:extLst>
        </cdr:cNvPr>
        <cdr:cNvSpPr txBox="1"/>
      </cdr:nvSpPr>
      <cdr:spPr>
        <a:xfrm xmlns:a="http://schemas.openxmlformats.org/drawingml/2006/main">
          <a:off x="2198670" y="239100"/>
          <a:ext cx="1253447" cy="287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rgbClr val="00B050"/>
              </a:solidFill>
              <a:latin typeface="Chalkduster" panose="03050602040202020205" pitchFamily="66" charset="77"/>
            </a:rPr>
            <a:t>HSC Out of State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0.61244</cdr:x>
      <cdr:y>0.14726</cdr:y>
    </cdr:from>
    <cdr:to>
      <cdr:x>0.80878</cdr:x>
      <cdr:y>0.21832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66755" y="473736"/>
          <a:ext cx="1752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0.59536</cdr:x>
      <cdr:y>0.17095</cdr:y>
    </cdr:from>
    <cdr:to>
      <cdr:x>0.6978</cdr:x>
      <cdr:y>0.4552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14355" y="5499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9C297-731B-8744-8E00-E5FA0A3521A4}" type="datetimeFigureOut">
              <a:rPr lang="en-US" smtClean="0"/>
              <a:t>11/9/21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E6150-1F46-714C-9B9A-FFF7C591F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9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D6A6C-BCA7-DA40-B4C6-3D846D9E0335}" type="datetimeFigureOut">
              <a:rPr lang="en-US" smtClean="0"/>
              <a:t>11/9/21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7BD7A-3425-4141-AE61-34BCDC90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0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2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06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98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01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00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10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01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3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60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89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0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54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2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3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02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20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30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42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2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11/9/21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EF2A7-5FCD-984C-A170-33FC1C1E83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CE3662D2-412B-F04B-97D9-BA6E9EE4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136525"/>
            <a:ext cx="5407819" cy="670719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047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D1D4-0569-4534-BFA6-719B14989896}" type="datetime5">
              <a:rPr lang="en-US" smtClean="0"/>
              <a:t>9-Nov-21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929C-3569-4985-AFD0-389906FF1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4100-BAA2-4347-8333-7D45FCF608A4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justintarte.com/2011/12/top-10-questions-to-ask-yourself-in.html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457200" y="1393295"/>
            <a:ext cx="8229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FY 2023 TUITION RATE BACKGROUND</a:t>
            </a:r>
          </a:p>
          <a:p>
            <a:pPr algn="ctr">
              <a:spcAft>
                <a:spcPts val="600"/>
              </a:spcAft>
            </a:pPr>
            <a:endParaRPr lang="en-US" sz="2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Aft>
                <a:spcPts val="600"/>
              </a:spcAft>
            </a:pPr>
            <a:endParaRPr lang="en-US" sz="2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Presented to the </a:t>
            </a:r>
          </a:p>
          <a:p>
            <a:pPr algn="ctr"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HSC Advisory Board</a:t>
            </a:r>
          </a:p>
          <a:p>
            <a:pPr algn="ctr"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November 17, 2021</a:t>
            </a:r>
          </a:p>
        </p:txBody>
      </p:sp>
    </p:spTree>
    <p:extLst>
      <p:ext uri="{BB962C8B-B14F-4D97-AF65-F5344CB8AC3E}">
        <p14:creationId xmlns:p14="http://schemas.microsoft.com/office/powerpoint/2010/main" val="166278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FB1DA-E3E7-2143-8428-05F1992D7992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DENTISTRY - DDS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36A945B-D77A-9C47-BB8D-76236DB3D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068838"/>
              </p:ext>
            </p:extLst>
          </p:nvPr>
        </p:nvGraphicFramePr>
        <p:xfrm>
          <a:off x="457200" y="1046147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A746B50-D506-0442-801B-353C3AE5CE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693850"/>
              </p:ext>
            </p:extLst>
          </p:nvPr>
        </p:nvGraphicFramePr>
        <p:xfrm>
          <a:off x="457200" y="3813718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2027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A5A273-5A81-654C-BCD2-FC087742F625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GRAD HLTH – MS/PhD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596D14-1FA2-EF4E-AD2F-6EDD508EDC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55888"/>
              </p:ext>
            </p:extLst>
          </p:nvPr>
        </p:nvGraphicFramePr>
        <p:xfrm>
          <a:off x="440267" y="1135971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A8AD99-E894-184C-96EF-E620921BF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2147485"/>
              </p:ext>
            </p:extLst>
          </p:nvPr>
        </p:nvGraphicFramePr>
        <p:xfrm>
          <a:off x="440267" y="3879171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295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FB1DA-E3E7-2143-8428-05F1992D7992}"/>
              </a:ext>
            </a:extLst>
          </p:cNvPr>
          <p:cNvSpPr txBox="1"/>
          <p:nvPr/>
        </p:nvSpPr>
        <p:spPr>
          <a:xfrm>
            <a:off x="457200" y="17056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HLTH PROF – MS SLP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AB4A7A8-4FC7-E04A-BD9F-EB297BE42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209838"/>
              </p:ext>
            </p:extLst>
          </p:nvPr>
        </p:nvGraphicFramePr>
        <p:xfrm>
          <a:off x="457200" y="1201035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379B4C0-136F-9A4D-AAE0-E5EB668569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65860"/>
              </p:ext>
            </p:extLst>
          </p:nvPr>
        </p:nvGraphicFramePr>
        <p:xfrm>
          <a:off x="457200" y="3944235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40583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FB1DA-E3E7-2143-8428-05F1992D7992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HLTH PROF – MS OT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21F608F-C6AD-E34E-A9CB-C53EB720CE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949964"/>
              </p:ext>
            </p:extLst>
          </p:nvPr>
        </p:nvGraphicFramePr>
        <p:xfrm>
          <a:off x="440267" y="1130252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CA9503C-85B6-444A-A916-D67BF9A372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3355025"/>
              </p:ext>
            </p:extLst>
          </p:nvPr>
        </p:nvGraphicFramePr>
        <p:xfrm>
          <a:off x="440267" y="3873452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6918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FB1DA-E3E7-2143-8428-05F1992D7992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HLTH PROF – DPT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4CE6D2A-788D-2A47-AD10-8FD1DADD72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626951"/>
              </p:ext>
            </p:extLst>
          </p:nvPr>
        </p:nvGraphicFramePr>
        <p:xfrm>
          <a:off x="457200" y="1058333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2D4772D-25ED-9647-8364-20A670915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59089"/>
              </p:ext>
            </p:extLst>
          </p:nvPr>
        </p:nvGraphicFramePr>
        <p:xfrm>
          <a:off x="457414" y="3801533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47119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FB1DA-E3E7-2143-8428-05F1992D7992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HLTH PROF – Dr </a:t>
            </a:r>
            <a:r>
              <a:rPr lang="en-US" sz="3200" b="1" dirty="0" err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Aud</a:t>
            </a:r>
            <a:endParaRPr lang="en-US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1C08E7-E2D6-CE43-8054-A1642DAE4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923426"/>
              </p:ext>
            </p:extLst>
          </p:nvPr>
        </p:nvGraphicFramePr>
        <p:xfrm>
          <a:off x="440267" y="1058333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44683D-0805-5741-ADF1-91705D50E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08550"/>
              </p:ext>
            </p:extLst>
          </p:nvPr>
        </p:nvGraphicFramePr>
        <p:xfrm>
          <a:off x="440267" y="3801533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4524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A5A273-5A81-654C-BCD2-FC087742F625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MEDICINE – PA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EAE3704-277F-8C4C-8A92-F62ACB069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33463"/>
              </p:ext>
            </p:extLst>
          </p:nvPr>
        </p:nvGraphicFramePr>
        <p:xfrm>
          <a:off x="440267" y="1137831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A05002D-F583-9A44-9DF0-AA9F3A8AD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055847"/>
              </p:ext>
            </p:extLst>
          </p:nvPr>
        </p:nvGraphicFramePr>
        <p:xfrm>
          <a:off x="440267" y="3881031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04376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" y="13969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A5A273-5A81-654C-BCD2-FC087742F625}"/>
              </a:ext>
            </a:extLst>
          </p:cNvPr>
          <p:cNvSpPr txBox="1"/>
          <p:nvPr/>
        </p:nvSpPr>
        <p:spPr>
          <a:xfrm>
            <a:off x="440267" y="160290"/>
            <a:ext cx="8229600" cy="585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MEDICINE – MD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20BB6FA-98EF-DE43-81C0-5DBFFA6AD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117490"/>
              </p:ext>
            </p:extLst>
          </p:nvPr>
        </p:nvGraphicFramePr>
        <p:xfrm>
          <a:off x="457200" y="1087616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A56D232-BC9C-6E4F-986B-81B9B73DF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316801"/>
              </p:ext>
            </p:extLst>
          </p:nvPr>
        </p:nvGraphicFramePr>
        <p:xfrm>
          <a:off x="457200" y="3830816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39436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FB1DA-E3E7-2143-8428-05F1992D7992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NURSING – BSN </a:t>
            </a:r>
            <a:r>
              <a:rPr lang="en-US" sz="24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(Accel)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30842AA-543C-AE48-8BE9-1F920C4AA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021698"/>
              </p:ext>
            </p:extLst>
          </p:nvPr>
        </p:nvGraphicFramePr>
        <p:xfrm>
          <a:off x="457200" y="1211309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FE28407-2952-C54D-9DDC-40E61FA27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278015"/>
              </p:ext>
            </p:extLst>
          </p:nvPr>
        </p:nvGraphicFramePr>
        <p:xfrm>
          <a:off x="457200" y="3954509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15742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FB1DA-E3E7-2143-8428-05F1992D7992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NURSING - DNP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5B431A8-A4F6-8F4A-A9E8-EB28E2639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692877"/>
              </p:ext>
            </p:extLst>
          </p:nvPr>
        </p:nvGraphicFramePr>
        <p:xfrm>
          <a:off x="457200" y="1195355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80F722D-C189-E346-8B80-AF0F5E394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135998"/>
              </p:ext>
            </p:extLst>
          </p:nvPr>
        </p:nvGraphicFramePr>
        <p:xfrm>
          <a:off x="457200" y="3945466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80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997" y="436585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Due to the timing of the HSC academic calendar, we present our proposed tuition rates to the Board of Trustees at the Winter meeting – separate from the budget in at the Spring meeting.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Today, we will review the rate comparisons only (no vote/approval).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b="1" u="sng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From here, we anticipate the following timeline: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/>
              <a:t>HSC Advisory Board Approval – January 12, 2022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/>
              <a:t>UT Board of Trustees Approval – February 25, 2022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/>
              <a:t>Effective – July 1,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69276-9FE5-F046-8555-FE46EFE75CEE}"/>
              </a:ext>
            </a:extLst>
          </p:cNvPr>
          <p:cNvSpPr txBox="1"/>
          <p:nvPr/>
        </p:nvSpPr>
        <p:spPr>
          <a:xfrm>
            <a:off x="457200" y="593475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Process / Timeline</a:t>
            </a:r>
          </a:p>
        </p:txBody>
      </p:sp>
    </p:spTree>
    <p:extLst>
      <p:ext uri="{BB962C8B-B14F-4D97-AF65-F5344CB8AC3E}">
        <p14:creationId xmlns:p14="http://schemas.microsoft.com/office/powerpoint/2010/main" val="1989918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A5A273-5A81-654C-BCD2-FC087742F625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PHARMACY – PharmD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37AB89D-D352-744D-AAF6-7EEB4F6EF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03036"/>
              </p:ext>
            </p:extLst>
          </p:nvPr>
        </p:nvGraphicFramePr>
        <p:xfrm>
          <a:off x="440267" y="1108461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A1659D-611B-474C-A683-8E68345D1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817662"/>
              </p:ext>
            </p:extLst>
          </p:nvPr>
        </p:nvGraphicFramePr>
        <p:xfrm>
          <a:off x="440267" y="3851661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90846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80439"/>
            <a:ext cx="8229600" cy="545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NEXT STEPS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endParaRPr lang="en-US" sz="1200" dirty="0"/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/>
              <a:t>We expect THEC 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	recommendations in the 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	coming days.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From here, we anticipate the </a:t>
            </a:r>
          </a:p>
          <a:p>
            <a:r>
              <a:rPr lang="en-US" sz="2800" dirty="0"/>
              <a:t>	following timeline: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HSC Advisory Board Approval – January ??, 2021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UT Board of Trustees Approval – February 25, 2021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Effective – July 1, 2021</a:t>
            </a:r>
          </a:p>
        </p:txBody>
      </p:sp>
    </p:spTree>
    <p:extLst>
      <p:ext uri="{BB962C8B-B14F-4D97-AF65-F5344CB8AC3E}">
        <p14:creationId xmlns:p14="http://schemas.microsoft.com/office/powerpoint/2010/main" val="1572063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73D588-DE97-3343-89F0-9EB0A08D2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2464"/>
          <a:stretch/>
        </p:blipFill>
        <p:spPr>
          <a:xfrm>
            <a:off x="2611348" y="1094566"/>
            <a:ext cx="3921303" cy="38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8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FB1DA-E3E7-2143-8428-05F1992D7992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Tuition Trends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79D35A7-D94D-254A-9065-895A8C462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227249"/>
              </p:ext>
            </p:extLst>
          </p:nvPr>
        </p:nvGraphicFramePr>
        <p:xfrm>
          <a:off x="119921" y="1079292"/>
          <a:ext cx="8889167" cy="5618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468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FB1DA-E3E7-2143-8428-05F1992D7992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Tuition Trends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F7CCB9A-00B7-6A44-8AE7-C71829EFE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524439"/>
              </p:ext>
            </p:extLst>
          </p:nvPr>
        </p:nvGraphicFramePr>
        <p:xfrm>
          <a:off x="119921" y="1109273"/>
          <a:ext cx="8889168" cy="558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233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D69276-9FE5-F046-8555-FE46EFE75CEE}"/>
              </a:ext>
            </a:extLst>
          </p:cNvPr>
          <p:cNvSpPr txBox="1"/>
          <p:nvPr/>
        </p:nvSpPr>
        <p:spPr>
          <a:xfrm>
            <a:off x="457200" y="593475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HSC Peers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843FD-AEA7-6343-AAB9-C3FF8C30C1A4}"/>
              </a:ext>
            </a:extLst>
          </p:cNvPr>
          <p:cNvSpPr txBox="1"/>
          <p:nvPr/>
        </p:nvSpPr>
        <p:spPr>
          <a:xfrm>
            <a:off x="457200" y="338472"/>
            <a:ext cx="859006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In 2018, the Board of Trustees approved peer and aspirational peer universities for each campus.</a:t>
            </a:r>
          </a:p>
          <a:p>
            <a:endParaRPr lang="en-US" sz="2100" dirty="0"/>
          </a:p>
          <a:p>
            <a:pPr lvl="1"/>
            <a:r>
              <a:rPr lang="en-US" sz="2100" b="1" u="sng" dirty="0"/>
              <a:t>HSC Peers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Medical University of South Carolina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Nebraska Medical Center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Oklahoma University Health Science Center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Texas Tech Health Science Center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University of Arkansas for the Medical Sciences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University of Texas Health Science Center at San Antonio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lvl="1"/>
            <a:r>
              <a:rPr lang="en-US" sz="2100" b="1" u="sng" dirty="0"/>
              <a:t>Aspirational Peers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Oregon Health and Sciences University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University of Maryland Health Science Center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University of Texas Health Science Center at Houston</a:t>
            </a:r>
          </a:p>
        </p:txBody>
      </p:sp>
    </p:spTree>
    <p:extLst>
      <p:ext uri="{BB962C8B-B14F-4D97-AF65-F5344CB8AC3E}">
        <p14:creationId xmlns:p14="http://schemas.microsoft.com/office/powerpoint/2010/main" val="364577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267" y="423333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Peer comparison are required by the Board of Trustees.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However, peers are not always the schools each college competes with for the best students.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We created a third category, “Competition” that each college identifies as whom they compete against.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On the graphics: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6463F-CFA0-B040-AD21-809F534A1F19}"/>
              </a:ext>
            </a:extLst>
          </p:cNvPr>
          <p:cNvSpPr txBox="1"/>
          <p:nvPr/>
        </p:nvSpPr>
        <p:spPr>
          <a:xfrm>
            <a:off x="457200" y="5628888"/>
            <a:ext cx="8229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HSC Tuition Rate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Comparisons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9A6CB5-B951-7E42-8F1A-08C7731F7BBD}"/>
              </a:ext>
            </a:extLst>
          </p:cNvPr>
          <p:cNvGrpSpPr/>
          <p:nvPr/>
        </p:nvGrpSpPr>
        <p:grpSpPr>
          <a:xfrm>
            <a:off x="4288487" y="3219194"/>
            <a:ext cx="1629427" cy="947308"/>
            <a:chOff x="4288487" y="3878855"/>
            <a:chExt cx="1629427" cy="1154624"/>
          </a:xfrm>
        </p:grpSpPr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170FBD30-3FFF-AF4A-85CF-ECF485B7B4BA}"/>
                </a:ext>
              </a:extLst>
            </p:cNvPr>
            <p:cNvSpPr txBox="1"/>
            <p:nvPr/>
          </p:nvSpPr>
          <p:spPr>
            <a:xfrm>
              <a:off x="4288487" y="3878855"/>
              <a:ext cx="1629427" cy="25572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FF9300"/>
                  </a:solidFill>
                  <a:latin typeface="Chalkduster" panose="03050602040202020205" pitchFamily="66" charset="77"/>
                </a:rPr>
                <a:t>HSC-In State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A357ED5-05EA-9A47-9A04-49655F7D12B1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flipH="1">
              <a:off x="4792185" y="4134575"/>
              <a:ext cx="311016" cy="898904"/>
            </a:xfrm>
            <a:prstGeom prst="straightConnector1">
              <a:avLst/>
            </a:prstGeom>
            <a:ln w="38100">
              <a:solidFill>
                <a:srgbClr val="FF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3C396E1-481B-8944-B155-00EDB0C6E8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225987"/>
              </p:ext>
            </p:extLst>
          </p:nvPr>
        </p:nvGraphicFramePr>
        <p:xfrm>
          <a:off x="647271" y="2699309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801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7D4138B-38C1-0541-B916-428137738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8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OF DENTISTRY</a:t>
            </a:r>
            <a:br>
              <a:rPr lang="en-US" dirty="0"/>
            </a:br>
            <a:r>
              <a:rPr lang="en-US" dirty="0"/>
              <a:t>FY 2023 Tuition Trends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719419" y="1108168"/>
          <a:ext cx="7846358" cy="258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719419" y="3696461"/>
          <a:ext cx="7846357" cy="274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792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719419" y="1108168"/>
          <a:ext cx="7846358" cy="258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719419" y="3696461"/>
          <a:ext cx="7846357" cy="274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6991147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Slid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UTHSC PP Template 04-2015.potx</Template>
  <TotalTime>6502</TotalTime>
  <Words>703</Words>
  <Application>Microsoft Macintosh PowerPoint</Application>
  <PresentationFormat>On-screen Show (4:3)</PresentationFormat>
  <Paragraphs>145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Chalkduster</vt:lpstr>
      <vt:lpstr>Wingdings</vt:lpstr>
      <vt:lpstr>First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COLLEGE OF DENTISTRY FY 2023 Tuition Trends</vt:lpstr>
      <vt:lpstr>Click to edit Master title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Meyer</dc:creator>
  <cp:lastModifiedBy>Ferrara, Anthony Alan</cp:lastModifiedBy>
  <cp:revision>126</cp:revision>
  <cp:lastPrinted>2020-10-20T14:36:55Z</cp:lastPrinted>
  <dcterms:created xsi:type="dcterms:W3CDTF">2013-08-09T21:17:56Z</dcterms:created>
  <dcterms:modified xsi:type="dcterms:W3CDTF">2021-11-11T13:56:42Z</dcterms:modified>
</cp:coreProperties>
</file>