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19"/>
  </p:notesMasterIdLst>
  <p:sldIdLst>
    <p:sldId id="256" r:id="rId6"/>
    <p:sldId id="278" r:id="rId7"/>
    <p:sldId id="260" r:id="rId8"/>
    <p:sldId id="264" r:id="rId9"/>
    <p:sldId id="281" r:id="rId10"/>
    <p:sldId id="277" r:id="rId11"/>
    <p:sldId id="283" r:id="rId12"/>
    <p:sldId id="271" r:id="rId13"/>
    <p:sldId id="274" r:id="rId14"/>
    <p:sldId id="263" r:id="rId15"/>
    <p:sldId id="265" r:id="rId16"/>
    <p:sldId id="284" r:id="rId17"/>
    <p:sldId id="285" r:id="rId18"/>
  </p:sldIdLst>
  <p:sldSz cx="9144000" cy="6858000" type="screen4x3"/>
  <p:notesSz cx="6858000" cy="9144000"/>
  <p:custDataLst>
    <p:tags r:id="rId2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F2AE2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82746" autoAdjust="0"/>
  </p:normalViewPr>
  <p:slideViewPr>
    <p:cSldViewPr snapToGrid="0" snapToObjects="1">
      <p:cViewPr>
        <p:scale>
          <a:sx n="100" d="100"/>
          <a:sy n="100" d="100"/>
        </p:scale>
        <p:origin x="516" y="-16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9D6A6C-BCA7-DA40-B4C6-3D846D9E0335}" type="datetimeFigureOut">
              <a:rPr lang="en-US" smtClean="0"/>
              <a:t>9/4/2020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47BD7A-3425-4141-AE61-34BCDC90F0CB}" type="slidenum">
              <a:rPr lang="en-US" smtClean="0"/>
              <a:t>‹#›</a:t>
            </a:fld>
            <a:endParaRPr lang="en-US"/>
          </a:p>
        </p:txBody>
      </p:sp>
    </p:spTree>
    <p:extLst>
      <p:ext uri="{BB962C8B-B14F-4D97-AF65-F5344CB8AC3E}">
        <p14:creationId xmlns:p14="http://schemas.microsoft.com/office/powerpoint/2010/main" val="37356084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sassi@uthsc.ed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file:///C:\Users\lbrook15\Desktop\uthsc.edu\take-ca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file:///C:\Users\kgibbs\AppData\Local\Microsoft\Windows\INetCache\Content.Outlook\8SJ22DKK\uthsc.edu\care-concern"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Welcome! This presentation will highlight services available through the office of Student Academic Support Services and Inclusion, also known as SASSI.</a:t>
            </a:r>
            <a:r>
              <a:rPr lang="en-US" sz="1200" kern="1200" baseline="0" dirty="0">
                <a:solidFill>
                  <a:schemeClr val="tx1"/>
                </a:solidFill>
                <a:effectLst/>
                <a:latin typeface="+mn-lt"/>
                <a:ea typeface="+mn-ea"/>
                <a:cs typeface="+mn-cs"/>
              </a:rPr>
              <a:t>  The m</a:t>
            </a:r>
            <a:r>
              <a:rPr lang="en-US" sz="1200" kern="1200" dirty="0">
                <a:solidFill>
                  <a:schemeClr val="tx1"/>
                </a:solidFill>
                <a:effectLst/>
                <a:latin typeface="+mn-lt"/>
                <a:ea typeface="+mn-ea"/>
                <a:cs typeface="+mn-cs"/>
              </a:rPr>
              <a:t>ission of SASSI is to provide quality programming, services, and resources to assist students in adjusting to the emotional, academic, social,</a:t>
            </a:r>
            <a:r>
              <a:rPr lang="en-US" sz="1200" kern="1200" baseline="0" dirty="0">
                <a:solidFill>
                  <a:schemeClr val="tx1"/>
                </a:solidFill>
                <a:effectLst/>
                <a:latin typeface="+mn-lt"/>
                <a:ea typeface="+mn-ea"/>
                <a:cs typeface="+mn-cs"/>
              </a:rPr>
              <a:t> a</a:t>
            </a:r>
            <a:r>
              <a:rPr lang="en-US" sz="1200" kern="1200" dirty="0">
                <a:solidFill>
                  <a:schemeClr val="tx1"/>
                </a:solidFill>
                <a:effectLst/>
                <a:latin typeface="+mn-lt"/>
                <a:ea typeface="+mn-ea"/>
                <a:cs typeface="+mn-cs"/>
              </a:rPr>
              <a:t>nd physical demands of the health science curricula and health care professions. Through SASSI methods, resources, and techniques, the environment is enriched to support adjustment, coping, learning, and performance.  SASSI services target accessibility, engagement, learning, prevention, counseling, case management, and connection to promote a diverse and inclusive environment for all students. </a:t>
            </a:r>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1</a:t>
            </a:fld>
            <a:endParaRPr lang="en-US"/>
          </a:p>
        </p:txBody>
      </p:sp>
    </p:spTree>
    <p:extLst>
      <p:ext uri="{BB962C8B-B14F-4D97-AF65-F5344CB8AC3E}">
        <p14:creationId xmlns:p14="http://schemas.microsoft.com/office/powerpoint/2010/main" val="3708583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As mentioned, SASSI services are available to all UTHSC students, including students at distance sites.  Students can schedule an appointment with an Educational Specialist, the Disability Coordinator, or a Counselor through our online portal. Online scheduling can be accessed through the SASSI website by clicking “Schedule an Appointment” on the main page. Appointments can take place, at this time, online or over the phone and are confidential, unless abuse or risk of harm to self or others is communicated. </a:t>
            </a:r>
          </a:p>
        </p:txBody>
      </p:sp>
      <p:sp>
        <p:nvSpPr>
          <p:cNvPr id="4" name="Slide Number Placeholder 3"/>
          <p:cNvSpPr>
            <a:spLocks noGrp="1"/>
          </p:cNvSpPr>
          <p:nvPr>
            <p:ph type="sldNum" sz="quarter" idx="10"/>
          </p:nvPr>
        </p:nvSpPr>
        <p:spPr/>
        <p:txBody>
          <a:bodyPr/>
          <a:lstStyle/>
          <a:p>
            <a:fld id="{8547BD7A-3425-4141-AE61-34BCDC90F0CB}" type="slidenum">
              <a:rPr lang="en-US" smtClean="0"/>
              <a:t>10</a:t>
            </a:fld>
            <a:endParaRPr lang="en-US"/>
          </a:p>
        </p:txBody>
      </p:sp>
    </p:spTree>
    <p:extLst>
      <p:ext uri="{BB962C8B-B14F-4D97-AF65-F5344CB8AC3E}">
        <p14:creationId xmlns:p14="http://schemas.microsoft.com/office/powerpoint/2010/main" val="3534366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Campus Wide Tutoring Program works directly with colleges at UTHSC.  Each semester colleges and programs may identify up to two courses for tutoring through this program.  For the first two assessments, tests, or exams administered within the two identified courses, free large group tutoring will be provided as available.  After the first two exams, students who qualify may continue to receive tutoring.  For more information related to tutoring please visit the SASSI webpage or contact the SASSI Tutoring Coordinator at </a:t>
            </a:r>
            <a:r>
              <a:rPr lang="en-US" sz="1200" u="sng" kern="1200" dirty="0">
                <a:solidFill>
                  <a:schemeClr val="tx1"/>
                </a:solidFill>
                <a:effectLst/>
                <a:latin typeface="+mn-lt"/>
                <a:ea typeface="+mn-ea"/>
                <a:cs typeface="+mn-cs"/>
                <a:hlinkClick r:id="rId3"/>
              </a:rPr>
              <a:t>sassi@uthsc.edu</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11</a:t>
            </a:fld>
            <a:endParaRPr lang="en-US"/>
          </a:p>
        </p:txBody>
      </p:sp>
    </p:spTree>
    <p:extLst>
      <p:ext uri="{BB962C8B-B14F-4D97-AF65-F5344CB8AC3E}">
        <p14:creationId xmlns:p14="http://schemas.microsoft.com/office/powerpoint/2010/main" val="2385861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SASSI has a record of commitment to enhancing and promoting accessibility, diversity, and inclusion on campus.  It is a unique office with demonstrated value that has created and developed initiatives to provide and promote inclusion that have directly affected UTHSC student success and retention.  SASSI provides resources and services to students who are veterans and work with various student organizations across campus and provide support services for student group members.</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For additional information on the inclusive services SASSI provides, please visit the SASSI webpage at uthsc.edu/</a:t>
            </a:r>
            <a:r>
              <a:rPr lang="en-US" sz="1200" kern="1200" dirty="0" err="1">
                <a:solidFill>
                  <a:schemeClr val="tx1"/>
                </a:solidFill>
                <a:effectLst/>
                <a:latin typeface="+mn-lt"/>
                <a:ea typeface="+mn-ea"/>
                <a:cs typeface="+mn-cs"/>
              </a:rPr>
              <a:t>sassi</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8547BD7A-3425-4141-AE61-34BCDC90F0CB}" type="slidenum">
              <a:rPr lang="en-US" smtClean="0"/>
              <a:t>12</a:t>
            </a:fld>
            <a:endParaRPr lang="en-US"/>
          </a:p>
        </p:txBody>
      </p:sp>
    </p:spTree>
    <p:extLst>
      <p:ext uri="{BB962C8B-B14F-4D97-AF65-F5344CB8AC3E}">
        <p14:creationId xmlns:p14="http://schemas.microsoft.com/office/powerpoint/2010/main" val="3854829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SASSI looks forward to working with you to support our students academically and emotionally.  Please don’t hesitate to contact us if you have any questions, concerns, or need additional information.   </a:t>
            </a:r>
          </a:p>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13</a:t>
            </a:fld>
            <a:endParaRPr lang="en-US" dirty="0"/>
          </a:p>
        </p:txBody>
      </p:sp>
    </p:spTree>
    <p:extLst>
      <p:ext uri="{BB962C8B-B14F-4D97-AF65-F5344CB8AC3E}">
        <p14:creationId xmlns:p14="http://schemas.microsoft.com/office/powerpoint/2010/main" val="83205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SASSI offers many services that can assist students at every level of academic proficiency to meet their own academic and personal goals. SASSI has 15 staff members whose primary goal is to facilitate and enhance the learning effectiveness and coping of all students in the various UTHSC programs of study.</a:t>
            </a:r>
          </a:p>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2</a:t>
            </a:fld>
            <a:endParaRPr lang="en-US"/>
          </a:p>
        </p:txBody>
      </p:sp>
    </p:spTree>
    <p:extLst>
      <p:ext uri="{BB962C8B-B14F-4D97-AF65-F5344CB8AC3E}">
        <p14:creationId xmlns:p14="http://schemas.microsoft.com/office/powerpoint/2010/main" val="79023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SASSI offices are located in the basement of the General Education Building in room BB9, although, due to COVID, SASSI is currently working remote. Appointments with counselors and educational specialist/coaches are still available though Monday – Friday, 8 AM – 5 PM. </a:t>
            </a:r>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3</a:t>
            </a:fld>
            <a:endParaRPr lang="en-US"/>
          </a:p>
        </p:txBody>
      </p:sp>
    </p:spTree>
    <p:extLst>
      <p:ext uri="{BB962C8B-B14F-4D97-AF65-F5344CB8AC3E}">
        <p14:creationId xmlns:p14="http://schemas.microsoft.com/office/powerpoint/2010/main" val="2862218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SASSI offers educational coaching services to every student at UTHSC. Educational Specialists are available to meet with students, individually or in a group, to develop personalized learning strategies with the goal of maximizing learning and performance to adjust quicker to the demands of the curricula.   Students can meet with an Educational Specialist to discern areas of strengths and weaknesses to enhance success.  Some of the areas of focus include, but are not limited to, identifying learning preferences, addressing study and test taking strategies, discussing effective time management skills, and board preparation.  Educational Specialists are available to meet with students at this time, online or over the phone. Services are free for all UTHSC students, both on-campus and off-campus, and all consultations are confidential.  </a:t>
            </a:r>
          </a:p>
        </p:txBody>
      </p:sp>
      <p:sp>
        <p:nvSpPr>
          <p:cNvPr id="4" name="Slide Number Placeholder 3"/>
          <p:cNvSpPr>
            <a:spLocks noGrp="1"/>
          </p:cNvSpPr>
          <p:nvPr>
            <p:ph type="sldNum" sz="quarter" idx="10"/>
          </p:nvPr>
        </p:nvSpPr>
        <p:spPr/>
        <p:txBody>
          <a:bodyPr/>
          <a:lstStyle/>
          <a:p>
            <a:fld id="{8547BD7A-3425-4141-AE61-34BCDC90F0CB}" type="slidenum">
              <a:rPr lang="en-US" smtClean="0"/>
              <a:t>4</a:t>
            </a:fld>
            <a:endParaRPr lang="en-US"/>
          </a:p>
        </p:txBody>
      </p:sp>
    </p:spTree>
    <p:extLst>
      <p:ext uri="{BB962C8B-B14F-4D97-AF65-F5344CB8AC3E}">
        <p14:creationId xmlns:p14="http://schemas.microsoft.com/office/powerpoint/2010/main" val="2489341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addition to individual appointments with students, SASSI Educational Specialists/Coaches also offer workshops and printed materials that cover topics geared towards students in the health sciences. These topics include: preparing for board and licensure exams; managing time more efficiently; effective study strategies and test taking strategies; identifying learning preferences; as well as a variety of other topics.  You can also find recorded workshops, videos, and informational handouts on these topics and more on the SASSI webpage.  </a:t>
            </a:r>
          </a:p>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5</a:t>
            </a:fld>
            <a:endParaRPr lang="en-US"/>
          </a:p>
        </p:txBody>
      </p:sp>
    </p:spTree>
    <p:extLst>
      <p:ext uri="{BB962C8B-B14F-4D97-AF65-F5344CB8AC3E}">
        <p14:creationId xmlns:p14="http://schemas.microsoft.com/office/powerpoint/2010/main" val="136155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SASSI facilitates and coordinates disability services for UTHSC students. On the SASSI webpage, students can find information on the process for requesting accommodations, documentation guidelines, and forms needed to initiate the process for requesting disability services.  Faculty can also find SASSI’s testing guidelines, FAQ’s, and a Disability Services Faculty Handbook. </a:t>
            </a:r>
          </a:p>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6</a:t>
            </a:fld>
            <a:endParaRPr lang="en-US"/>
          </a:p>
        </p:txBody>
      </p:sp>
    </p:spTree>
    <p:extLst>
      <p:ext uri="{BB962C8B-B14F-4D97-AF65-F5344CB8AC3E}">
        <p14:creationId xmlns:p14="http://schemas.microsoft.com/office/powerpoint/2010/main" val="317737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SASSI offers counseling services and support groups to UTHSC students, including students off site.  The goal of SASSI counseling is to impact the culture of the campus for students by normalizing self-care and removing any barriers or stigma associated with utilizing support earlier, so that students will thrive, not just survive in navigating and adjusting to the demands of our challenging programs and training. Trained, certified, and licensed or licensed-eligible counselors are available to assist students and can assist students with test anxiety, personal issues, adjustment, relaxation techniques, EMDR, biofeedback, stress management, heart math, and more.  Counseling in SASSI is confidential and no information related to sessions can be released without the written permission of the student, unless abuse or risk of harm to self or others is communicated.  Appointments with a Counselor can occur with students residing in the state of Tennessee at this time online, or over the phone.</a:t>
            </a:r>
          </a:p>
          <a:p>
            <a:r>
              <a:rPr lang="en-US" sz="1200" kern="1200" dirty="0">
                <a:solidFill>
                  <a:schemeClr val="tx1"/>
                </a:solidFill>
                <a:effectLst/>
                <a:latin typeface="+mn-lt"/>
                <a:ea typeface="+mn-ea"/>
                <a:cs typeface="+mn-cs"/>
              </a:rPr>
              <a:t> If a student needs to speak with a counselor after normal business hours or on weekends, there is an afterhours counseling line,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901-690-CARE.</a:t>
            </a:r>
            <a:r>
              <a:rPr lang="en-US" sz="1200" kern="1200" baseline="0" dirty="0">
                <a:solidFill>
                  <a:schemeClr val="tx1"/>
                </a:solidFill>
                <a:effectLst/>
                <a:latin typeface="+mn-lt"/>
                <a:ea typeface="+mn-ea"/>
                <a:cs typeface="+mn-cs"/>
              </a:rPr>
              <a:t>  That’s 901-690-</a:t>
            </a:r>
            <a:r>
              <a:rPr lang="en-US" sz="1200" kern="1200" dirty="0">
                <a:solidFill>
                  <a:schemeClr val="tx1"/>
                </a:solidFill>
                <a:effectLst/>
                <a:latin typeface="+mn-lt"/>
                <a:ea typeface="+mn-ea"/>
                <a:cs typeface="+mn-cs"/>
              </a:rPr>
              <a:t>2273. Students can also utilize their student health insurance or private insurance to access providers off campus. Links to providers can be located on the SASSI website, also.</a:t>
            </a:r>
            <a:endParaRPr lang="en-US" sz="1200" kern="1200" baseline="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547BD7A-3425-4141-AE61-34BCDC90F0CB}" type="slidenum">
              <a:rPr lang="en-US" smtClean="0"/>
              <a:t>7</a:t>
            </a:fld>
            <a:endParaRPr lang="en-US"/>
          </a:p>
        </p:txBody>
      </p:sp>
    </p:spTree>
    <p:extLst>
      <p:ext uri="{BB962C8B-B14F-4D97-AF65-F5344CB8AC3E}">
        <p14:creationId xmlns:p14="http://schemas.microsoft.com/office/powerpoint/2010/main" val="2310564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UTHSC cares about our students and we work hard to foster a caring campus environment through resources and support.  We’ve invested in a service for prevention and intervention efforts through our SASSI Care Navigator and our CARE Team, which connects students, both on-campus and off-campus, to different support resources to in managing and addressing their challenges preventively before they begin to interfere with academic success and emotional wellbeing.  </a:t>
            </a:r>
          </a:p>
          <a:p>
            <a:r>
              <a:rPr lang="en-US" sz="1200" kern="1200" dirty="0">
                <a:solidFill>
                  <a:schemeClr val="tx1"/>
                </a:solidFill>
                <a:effectLst/>
                <a:latin typeface="+mn-lt"/>
                <a:ea typeface="+mn-ea"/>
                <a:cs typeface="+mn-cs"/>
              </a:rPr>
              <a:t> In SASSI, the Care Navigator’s role is to work with students to problem solve; connect students to resources; provide ongoing support; promote the safety of our UTHSC community; serve as a resource for faculty, staff, and students; and work hand-in-hand with the CARE Team to support students and the campus.</a:t>
            </a:r>
          </a:p>
        </p:txBody>
      </p:sp>
      <p:sp>
        <p:nvSpPr>
          <p:cNvPr id="4" name="Slide Number Placeholder 3"/>
          <p:cNvSpPr>
            <a:spLocks noGrp="1"/>
          </p:cNvSpPr>
          <p:nvPr>
            <p:ph type="sldNum" sz="quarter" idx="10"/>
          </p:nvPr>
        </p:nvSpPr>
        <p:spPr/>
        <p:txBody>
          <a:bodyPr/>
          <a:lstStyle/>
          <a:p>
            <a:fld id="{8547BD7A-3425-4141-AE61-34BCDC90F0CB}" type="slidenum">
              <a:rPr lang="en-US" smtClean="0"/>
              <a:t>8</a:t>
            </a:fld>
            <a:endParaRPr lang="en-US"/>
          </a:p>
        </p:txBody>
      </p:sp>
    </p:spTree>
    <p:extLst>
      <p:ext uri="{BB962C8B-B14F-4D97-AF65-F5344CB8AC3E}">
        <p14:creationId xmlns:p14="http://schemas.microsoft.com/office/powerpoint/2010/main" val="401356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UTHSC is here to #</a:t>
            </a:r>
            <a:r>
              <a:rPr lang="en-US" sz="1200" kern="1200" dirty="0" err="1">
                <a:solidFill>
                  <a:schemeClr val="tx1"/>
                </a:solidFill>
                <a:effectLst/>
                <a:latin typeface="+mn-lt"/>
                <a:ea typeface="+mn-ea"/>
                <a:cs typeface="+mn-cs"/>
              </a:rPr>
              <a:t>takecare</a:t>
            </a:r>
            <a:r>
              <a:rPr lang="en-US" sz="1200" kern="1200" dirty="0">
                <a:solidFill>
                  <a:schemeClr val="tx1"/>
                </a:solidFill>
                <a:effectLst/>
                <a:latin typeface="+mn-lt"/>
                <a:ea typeface="+mn-ea"/>
                <a:cs typeface="+mn-cs"/>
              </a:rPr>
              <a:t> of students with quality, holistic, and inclusive campus services.  Students can readily access resources available on the #</a:t>
            </a:r>
            <a:r>
              <a:rPr lang="en-US" sz="1200" kern="1200" dirty="0" err="1">
                <a:solidFill>
                  <a:schemeClr val="tx1"/>
                </a:solidFill>
                <a:effectLst/>
                <a:latin typeface="+mn-lt"/>
                <a:ea typeface="+mn-ea"/>
                <a:cs typeface="+mn-cs"/>
              </a:rPr>
              <a:t>takecare</a:t>
            </a:r>
            <a:r>
              <a:rPr lang="en-US" sz="1200" kern="1200" dirty="0">
                <a:solidFill>
                  <a:schemeClr val="tx1"/>
                </a:solidFill>
                <a:effectLst/>
                <a:latin typeface="+mn-lt"/>
                <a:ea typeface="+mn-ea"/>
                <a:cs typeface="+mn-cs"/>
              </a:rPr>
              <a:t> webpage, which can be located at </a:t>
            </a:r>
            <a:r>
              <a:rPr lang="en-US" sz="1200" u="sng" kern="1200" dirty="0">
                <a:solidFill>
                  <a:schemeClr val="tx1"/>
                </a:solidFill>
                <a:effectLst/>
                <a:latin typeface="+mn-lt"/>
                <a:ea typeface="+mn-ea"/>
                <a:cs typeface="+mn-cs"/>
                <a:hlinkClick r:id="rId3"/>
              </a:rPr>
              <a:t>uthsc.edu/take-care</a:t>
            </a:r>
            <a:r>
              <a:rPr lang="en-US" sz="1200" kern="1200" dirty="0">
                <a:solidFill>
                  <a:schemeClr val="tx1"/>
                </a:solidFill>
                <a:effectLst/>
                <a:latin typeface="+mn-lt"/>
                <a:ea typeface="+mn-ea"/>
                <a:cs typeface="+mn-cs"/>
              </a:rPr>
              <a:t>. Faculty play a valuable role in often being the first to know when one of their students is significantly struggling. Concerns about the safety and well-being of a student can be shared at </a:t>
            </a:r>
            <a:r>
              <a:rPr lang="en-US" sz="1200" u="sng" kern="1200" dirty="0">
                <a:solidFill>
                  <a:schemeClr val="tx1"/>
                </a:solidFill>
                <a:effectLst/>
                <a:latin typeface="+mn-lt"/>
                <a:ea typeface="+mn-ea"/>
                <a:cs typeface="+mn-cs"/>
                <a:hlinkClick r:id="rId4"/>
              </a:rPr>
              <a:t>uthsc.edu/care-concern</a:t>
            </a:r>
            <a:r>
              <a:rPr lang="en-US" sz="1200" kern="1200" dirty="0">
                <a:solidFill>
                  <a:schemeClr val="tx1"/>
                </a:solidFill>
                <a:effectLst/>
                <a:latin typeface="+mn-lt"/>
                <a:ea typeface="+mn-ea"/>
                <a:cs typeface="+mn-cs"/>
              </a:rPr>
              <a:t>.  It’s anonymous, unless you want to be known, and it will connect students with the Care Navigator and the CARE Team so that holistic services can be coordinated.  You could be a key factor in saving a student’s academic career and life.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47BD7A-3425-4141-AE61-34BCDC90F0CB}" type="slidenum">
              <a:rPr lang="en-US" smtClean="0"/>
              <a:t>9</a:t>
            </a:fld>
            <a:endParaRPr lang="en-US"/>
          </a:p>
        </p:txBody>
      </p:sp>
    </p:spTree>
    <p:extLst>
      <p:ext uri="{BB962C8B-B14F-4D97-AF65-F5344CB8AC3E}">
        <p14:creationId xmlns:p14="http://schemas.microsoft.com/office/powerpoint/2010/main" val="1157305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CDC08F8-D538-5245-9A91-00A1BAE9E18C}"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3653104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DC08F8-D538-5245-9A91-00A1BAE9E18C}"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573697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079"/>
            <a:ext cx="2057400" cy="52120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079"/>
            <a:ext cx="6019800" cy="52120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DC08F8-D538-5245-9A91-00A1BAE9E18C}"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3183196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24100-BAA2-4347-8333-7D45FCF608A4}" type="datetimeFigureOut">
              <a:rPr lang="en-US" smtClean="0"/>
              <a:t>9/4/2020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B61ED3-2A2A-134E-92C8-60A6B4D7AB67}" type="slidenum">
              <a:rPr lang="en-US" smtClean="0"/>
              <a:t>‹#›</a:t>
            </a:fld>
            <a:endParaRPr lang="en-US"/>
          </a:p>
        </p:txBody>
      </p:sp>
    </p:spTree>
    <p:extLst>
      <p:ext uri="{BB962C8B-B14F-4D97-AF65-F5344CB8AC3E}">
        <p14:creationId xmlns:p14="http://schemas.microsoft.com/office/powerpoint/2010/main" val="311047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DC08F8-D538-5245-9A91-00A1BAE9E18C}"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813857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DC08F8-D538-5245-9A91-00A1BAE9E18C}" type="datetimeFigureOut">
              <a:rPr lang="en-US" smtClean="0"/>
              <a:t>9/4/2020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175326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35508"/>
            <a:ext cx="4038600" cy="40349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35508"/>
            <a:ext cx="4038600" cy="40349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DC08F8-D538-5245-9A91-00A1BAE9E18C}"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2875456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2663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3155979"/>
            <a:ext cx="4040188" cy="29701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22663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155979"/>
            <a:ext cx="4041775" cy="29701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DC08F8-D538-5245-9A91-00A1BAE9E18C}" type="datetimeFigureOut">
              <a:rPr lang="en-US" smtClean="0"/>
              <a:t>9/4/2020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67032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DC08F8-D538-5245-9A91-00A1BAE9E18C}" type="datetimeFigureOut">
              <a:rPr lang="en-US" smtClean="0"/>
              <a:t>9/4/2020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2205954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DC08F8-D538-5245-9A91-00A1BAE9E18C}" type="datetimeFigureOut">
              <a:rPr lang="en-US" smtClean="0"/>
              <a:t>9/4/2020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2929117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27346"/>
            <a:ext cx="3008313" cy="1026927"/>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927347"/>
            <a:ext cx="5111750" cy="53076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089396"/>
            <a:ext cx="3008313" cy="4145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DC08F8-D538-5245-9A91-00A1BAE9E18C}"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3580989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DC08F8-D538-5245-9A91-00A1BAE9E18C}" type="datetimeFigureOut">
              <a:rPr lang="en-US" smtClean="0"/>
              <a:t>9/4/2020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773A97-27AC-B94C-961B-14BB57977E00}" type="slidenum">
              <a:rPr lang="en-US" smtClean="0"/>
              <a:t>‹#›</a:t>
            </a:fld>
            <a:endParaRPr lang="en-US"/>
          </a:p>
        </p:txBody>
      </p:sp>
    </p:spTree>
    <p:extLst>
      <p:ext uri="{BB962C8B-B14F-4D97-AF65-F5344CB8AC3E}">
        <p14:creationId xmlns:p14="http://schemas.microsoft.com/office/powerpoint/2010/main" val="2845257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817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386228"/>
            <a:ext cx="8229600" cy="37399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C08F8-D538-5245-9A91-00A1BAE9E18C}" type="datetimeFigureOut">
              <a:rPr lang="en-US" smtClean="0"/>
              <a:t>9/4/2020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773A97-27AC-B94C-961B-14BB57977E00}" type="slidenum">
              <a:rPr lang="en-US" smtClean="0"/>
              <a:t>‹#›</a:t>
            </a:fld>
            <a:endParaRPr lang="en-US"/>
          </a:p>
        </p:txBody>
      </p:sp>
    </p:spTree>
    <p:extLst>
      <p:ext uri="{BB962C8B-B14F-4D97-AF65-F5344CB8AC3E}">
        <p14:creationId xmlns:p14="http://schemas.microsoft.com/office/powerpoint/2010/main" val="3603295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b="0" i="0" u="none"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24100-BAA2-4347-8333-7D45FCF608A4}" type="datetimeFigureOut">
              <a:rPr lang="en-US" smtClean="0"/>
              <a:t>9/4/2020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B61ED3-2A2A-134E-92C8-60A6B4D7AB67}" type="slidenum">
              <a:rPr lang="en-US" smtClean="0"/>
              <a:t>‹#›</a:t>
            </a:fld>
            <a:endParaRPr lang="en-US"/>
          </a:p>
        </p:txBody>
      </p:sp>
    </p:spTree>
    <p:extLst>
      <p:ext uri="{BB962C8B-B14F-4D97-AF65-F5344CB8AC3E}">
        <p14:creationId xmlns:p14="http://schemas.microsoft.com/office/powerpoint/2010/main" val="1459764720"/>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hyperlink" Target="http://www.uthsc.edu/sassi/"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mailto:sassi@uthsc.edu" TargetMode="External"/><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56252" y="1057894"/>
            <a:ext cx="8627866" cy="1637180"/>
          </a:xfrm>
        </p:spPr>
        <p:txBody>
          <a:bodyPr>
            <a:normAutofit fontScale="90000"/>
          </a:bodyPr>
          <a:lstStyle/>
          <a:p>
            <a:pPr>
              <a:spcAft>
                <a:spcPts val="1200"/>
              </a:spcAft>
            </a:pPr>
            <a:r>
              <a:rPr lang="en-US" b="1" dirty="0"/>
              <a:t>Student Academic Support Services and Inclusion</a:t>
            </a:r>
            <a:br>
              <a:rPr lang="en-US" dirty="0"/>
            </a:br>
            <a:br>
              <a:rPr lang="en-US" sz="1800" dirty="0"/>
            </a:br>
            <a:endParaRPr lang="en-US" dirty="0"/>
          </a:p>
        </p:txBody>
      </p:sp>
      <p:pic>
        <p:nvPicPr>
          <p:cNvPr id="7" name="Content Placeholder 6"/>
          <p:cNvPicPr>
            <a:picLocks noGrp="1" noChangeAspect="1"/>
          </p:cNvPicPr>
          <p:nvPr>
            <p:ph idx="1"/>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b="24311"/>
          <a:stretch/>
        </p:blipFill>
        <p:spPr>
          <a:xfrm>
            <a:off x="2031261" y="3290789"/>
            <a:ext cx="4986866" cy="2830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4" name="Audio 3">
            <a:hlinkClick r:id="" action="ppaction://media"/>
            <a:extLst>
              <a:ext uri="{FF2B5EF4-FFF2-40B4-BE49-F238E27FC236}">
                <a16:creationId xmlns:a16="http://schemas.microsoft.com/office/drawing/2014/main" id="{202134A6-A370-472B-A2E7-224DC7495C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7935706"/>
      </p:ext>
    </p:extLst>
  </p:cSld>
  <p:clrMapOvr>
    <a:masterClrMapping/>
  </p:clrMapOvr>
  <mc:AlternateContent xmlns:mc="http://schemas.openxmlformats.org/markup-compatibility/2006">
    <mc:Choice xmlns:p14="http://schemas.microsoft.com/office/powerpoint/2010/main" Requires="p14">
      <p:transition spd="slow" p14:dur="2000" advTm="55499"/>
    </mc:Choice>
    <mc:Fallback>
      <p:transition spd="slow" advTm="5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9420"/>
            <a:ext cx="8229600" cy="1143000"/>
          </a:xfrm>
        </p:spPr>
        <p:txBody>
          <a:bodyPr/>
          <a:lstStyle/>
          <a:p>
            <a:r>
              <a:rPr lang="en-US" dirty="0"/>
              <a:t>Appointments</a:t>
            </a:r>
          </a:p>
        </p:txBody>
      </p:sp>
      <p:pic>
        <p:nvPicPr>
          <p:cNvPr id="6" name="Content Placeholder 5"/>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34264" y="1962502"/>
            <a:ext cx="5610225" cy="3740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8" name="Audio 7">
            <a:hlinkClick r:id="" action="ppaction://media"/>
            <a:extLst>
              <a:ext uri="{FF2B5EF4-FFF2-40B4-BE49-F238E27FC236}">
                <a16:creationId xmlns:a16="http://schemas.microsoft.com/office/drawing/2014/main" id="{0016F086-4BE7-4ADF-B148-5B43D48AFE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072773"/>
      </p:ext>
    </p:extLst>
  </p:cSld>
  <p:clrMapOvr>
    <a:masterClrMapping/>
  </p:clrMapOvr>
  <mc:AlternateContent xmlns:mc="http://schemas.openxmlformats.org/markup-compatibility/2006">
    <mc:Choice xmlns:p14="http://schemas.microsoft.com/office/powerpoint/2010/main" Requires="p14">
      <p:transition spd="slow" p14:dur="2000" advTm="39744"/>
    </mc:Choice>
    <mc:Fallback>
      <p:transition spd="slow" advTm="3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47668"/>
            <a:ext cx="8229600" cy="1143000"/>
          </a:xfrm>
        </p:spPr>
        <p:txBody>
          <a:bodyPr/>
          <a:lstStyle/>
          <a:p>
            <a:r>
              <a:rPr lang="en-US" dirty="0"/>
              <a:t>Tutoring</a:t>
            </a:r>
          </a:p>
        </p:txBody>
      </p:sp>
      <p:pic>
        <p:nvPicPr>
          <p:cNvPr id="4" name="Picture 3"/>
          <p:cNvPicPr>
            <a:picLocks noChangeAspect="1"/>
          </p:cNvPicPr>
          <p:nvPr/>
        </p:nvPicPr>
        <p:blipFill>
          <a:blip r:embed="rId5"/>
          <a:stretch>
            <a:fillRect/>
          </a:stretch>
        </p:blipFill>
        <p:spPr>
          <a:xfrm>
            <a:off x="1334101" y="1842446"/>
            <a:ext cx="6475797" cy="4312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7" name="Audio 6">
            <a:hlinkClick r:id="" action="ppaction://media"/>
            <a:extLst>
              <a:ext uri="{FF2B5EF4-FFF2-40B4-BE49-F238E27FC236}">
                <a16:creationId xmlns:a16="http://schemas.microsoft.com/office/drawing/2014/main" id="{5407EF6D-C4A9-40EE-A132-843712C855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20614344"/>
      </p:ext>
    </p:extLst>
  </p:cSld>
  <p:clrMapOvr>
    <a:masterClrMapping/>
  </p:clrMapOvr>
  <mc:AlternateContent xmlns:mc="http://schemas.openxmlformats.org/markup-compatibility/2006">
    <mc:Choice xmlns:p14="http://schemas.microsoft.com/office/powerpoint/2010/main" Requires="p14">
      <p:transition spd="slow" p14:dur="2000" advTm="44909"/>
    </mc:Choice>
    <mc:Fallback>
      <p:transition spd="slow" advTm="44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3167"/>
            <a:ext cx="8229600" cy="1143000"/>
          </a:xfrm>
        </p:spPr>
        <p:txBody>
          <a:bodyPr/>
          <a:lstStyle/>
          <a:p>
            <a:r>
              <a:rPr lang="en-US" dirty="0"/>
              <a:t>Acceptability, Diversity, &amp; Inclusion</a:t>
            </a:r>
          </a:p>
        </p:txBody>
      </p:sp>
      <p:pic>
        <p:nvPicPr>
          <p:cNvPr id="4" name="Content Placeholder 3"/>
          <p:cNvPicPr>
            <a:picLocks noGrp="1" noChangeAspect="1"/>
          </p:cNvPicPr>
          <p:nvPr>
            <p:ph idx="1"/>
          </p:nvPr>
        </p:nvPicPr>
        <p:blipFill rotWithShape="1">
          <a:blip r:embed="rId5">
            <a:extLst>
              <a:ext uri="{28A0092B-C50C-407E-A947-70E740481C1C}">
                <a14:useLocalDpi xmlns:a14="http://schemas.microsoft.com/office/drawing/2010/main" val="0"/>
              </a:ext>
            </a:extLst>
          </a:blip>
          <a:srcRect l="798" t="11869"/>
          <a:stretch/>
        </p:blipFill>
        <p:spPr>
          <a:xfrm>
            <a:off x="5558016" y="4300411"/>
            <a:ext cx="3398947" cy="2264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6"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728312"/>
            <a:ext cx="2213998" cy="22139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3146" y="2295260"/>
            <a:ext cx="4258029" cy="3137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udio 8">
            <a:hlinkClick r:id="" action="ppaction://media"/>
            <a:extLst>
              <a:ext uri="{FF2B5EF4-FFF2-40B4-BE49-F238E27FC236}">
                <a16:creationId xmlns:a16="http://schemas.microsoft.com/office/drawing/2014/main" id="{E2F4864F-D5F0-451D-9E27-9361DFE5BD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75181770"/>
      </p:ext>
    </p:extLst>
  </p:cSld>
  <p:clrMapOvr>
    <a:masterClrMapping/>
  </p:clrMapOvr>
  <mc:AlternateContent xmlns:mc="http://schemas.openxmlformats.org/markup-compatibility/2006">
    <mc:Choice xmlns:p14="http://schemas.microsoft.com/office/powerpoint/2010/main" Requires="p14">
      <p:transition spd="slow" p14:dur="2000" advTm="53165"/>
    </mc:Choice>
    <mc:Fallback>
      <p:transition spd="slow" advTm="53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39246"/>
            <a:ext cx="7964424" cy="874022"/>
          </a:xfrm>
          <a:ln>
            <a:noFill/>
          </a:ln>
        </p:spPr>
        <p:txBody>
          <a:bodyPr>
            <a:normAutofit/>
          </a:bodyPr>
          <a:lstStyle/>
          <a:p>
            <a:pPr algn="ctr"/>
            <a:r>
              <a:rPr lang="en-US" sz="4400" b="0" dirty="0"/>
              <a:t>Contact Information</a:t>
            </a:r>
          </a:p>
        </p:txBody>
      </p:sp>
      <p:sp>
        <p:nvSpPr>
          <p:cNvPr id="6" name="TextBox 5"/>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080" y="1714690"/>
            <a:ext cx="3376664" cy="650996"/>
          </a:xfrm>
          <a:prstGeom prst="rect">
            <a:avLst/>
          </a:prstGeom>
        </p:spPr>
      </p:pic>
      <p:sp>
        <p:nvSpPr>
          <p:cNvPr id="9" name="TextBox 8"/>
          <p:cNvSpPr txBox="1"/>
          <p:nvPr/>
        </p:nvSpPr>
        <p:spPr>
          <a:xfrm>
            <a:off x="939058" y="3083160"/>
            <a:ext cx="7153107" cy="2739211"/>
          </a:xfrm>
          <a:prstGeom prst="rect">
            <a:avLst/>
          </a:prstGeom>
          <a:solidFill>
            <a:schemeClr val="bg1"/>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b="1" dirty="0"/>
              <a:t>Student Academic Support Services &amp; Inclusion</a:t>
            </a:r>
            <a:br>
              <a:rPr lang="en-US" dirty="0"/>
            </a:br>
            <a:endParaRPr lang="en-US" dirty="0"/>
          </a:p>
          <a:p>
            <a:pPr algn="ctr"/>
            <a:r>
              <a:rPr lang="en-US" b="1" dirty="0"/>
              <a:t>General Education Building (GEB)</a:t>
            </a:r>
            <a:br>
              <a:rPr lang="en-US" b="1" dirty="0"/>
            </a:br>
            <a:r>
              <a:rPr lang="en-US" b="1" dirty="0"/>
              <a:t>Basement Level – Room BB9</a:t>
            </a:r>
            <a:br>
              <a:rPr lang="en-US" b="1" dirty="0"/>
            </a:br>
            <a:r>
              <a:rPr lang="en-US" b="1" dirty="0"/>
              <a:t>901-448-5056</a:t>
            </a:r>
            <a:br>
              <a:rPr lang="en-US" b="1" dirty="0"/>
            </a:br>
            <a:endParaRPr lang="en-US" b="1" dirty="0"/>
          </a:p>
          <a:p>
            <a:pPr algn="ctr"/>
            <a:r>
              <a:rPr lang="en-US" dirty="0">
                <a:hlinkClick r:id="rId6"/>
              </a:rPr>
              <a:t>sassi@uthsc.edu</a:t>
            </a:r>
            <a:r>
              <a:rPr lang="en-US" dirty="0"/>
              <a:t> </a:t>
            </a:r>
            <a:br>
              <a:rPr lang="en-US" dirty="0"/>
            </a:br>
            <a:r>
              <a:rPr lang="en-US" dirty="0">
                <a:hlinkClick r:id="rId7"/>
              </a:rPr>
              <a:t>uthsc.edu/</a:t>
            </a:r>
            <a:r>
              <a:rPr lang="en-US" dirty="0" err="1">
                <a:hlinkClick r:id="rId7"/>
              </a:rPr>
              <a:t>sassi</a:t>
            </a:r>
            <a:endParaRPr lang="en-US" dirty="0"/>
          </a:p>
          <a:p>
            <a:pPr algn="ctr"/>
            <a:endParaRPr lang="en-US" dirty="0"/>
          </a:p>
        </p:txBody>
      </p:sp>
      <p:pic>
        <p:nvPicPr>
          <p:cNvPr id="8" name="Audio 7">
            <a:hlinkClick r:id="" action="ppaction://media"/>
            <a:extLst>
              <a:ext uri="{FF2B5EF4-FFF2-40B4-BE49-F238E27FC236}">
                <a16:creationId xmlns:a16="http://schemas.microsoft.com/office/drawing/2014/main" id="{F37F4D89-5919-4B74-A6C4-EFEEF84196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13073903"/>
      </p:ext>
    </p:extLst>
  </p:cSld>
  <p:clrMapOvr>
    <a:masterClrMapping/>
  </p:clrMapOvr>
  <mc:AlternateContent xmlns:mc="http://schemas.openxmlformats.org/markup-compatibility/2006">
    <mc:Choice xmlns:p14="http://schemas.microsoft.com/office/powerpoint/2010/main" Requires="p14">
      <p:transition spd="slow" p14:dur="2000" advTm="16275"/>
    </mc:Choice>
    <mc:Fallback>
      <p:transition spd="slow" advTm="1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5409"/>
            <a:ext cx="8229600" cy="758536"/>
          </a:xfrm>
        </p:spPr>
        <p:txBody>
          <a:bodyPr>
            <a:normAutofit fontScale="90000"/>
          </a:bodyPr>
          <a:lstStyle/>
          <a:p>
            <a:r>
              <a:rPr lang="en-US" dirty="0"/>
              <a:t>Staff</a:t>
            </a:r>
          </a:p>
        </p:txBody>
      </p:sp>
      <p:sp>
        <p:nvSpPr>
          <p:cNvPr id="6" name="Rectangle 5"/>
          <p:cNvSpPr/>
          <p:nvPr/>
        </p:nvSpPr>
        <p:spPr>
          <a:xfrm>
            <a:off x="1636295" y="6217920"/>
            <a:ext cx="1617045" cy="3537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8" name="Picture 7"/>
          <p:cNvPicPr>
            <a:picLocks noChangeAspect="1"/>
          </p:cNvPicPr>
          <p:nvPr/>
        </p:nvPicPr>
        <p:blipFill>
          <a:blip r:embed="rId5"/>
          <a:stretch>
            <a:fillRect/>
          </a:stretch>
        </p:blipFill>
        <p:spPr>
          <a:xfrm>
            <a:off x="2476737" y="1369865"/>
            <a:ext cx="4331093" cy="5117265"/>
          </a:xfrm>
          <a:prstGeom prst="rect">
            <a:avLst/>
          </a:prstGeom>
          <a:ln w="28575">
            <a:solidFill>
              <a:schemeClr val="tx1"/>
            </a:solidFill>
          </a:ln>
        </p:spPr>
      </p:pic>
      <p:pic>
        <p:nvPicPr>
          <p:cNvPr id="9" name="Picture 4" descr="corbin">
            <a:extLst>
              <a:ext uri="{FF2B5EF4-FFF2-40B4-BE49-F238E27FC236}">
                <a16:creationId xmlns:a16="http://schemas.microsoft.com/office/drawing/2014/main" id="{22DF514F-14BA-460A-BDA1-3FB402979B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5451071"/>
            <a:ext cx="487680" cy="731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A26B34-3699-4ABE-88B3-5E856F4820FB}"/>
              </a:ext>
            </a:extLst>
          </p:cNvPr>
          <p:cNvSpPr txBox="1"/>
          <p:nvPr/>
        </p:nvSpPr>
        <p:spPr>
          <a:xfrm flipH="1">
            <a:off x="4642284" y="6182591"/>
            <a:ext cx="994812" cy="246221"/>
          </a:xfrm>
          <a:prstGeom prst="rect">
            <a:avLst/>
          </a:prstGeom>
          <a:noFill/>
        </p:spPr>
        <p:txBody>
          <a:bodyPr wrap="square" rtlCol="0">
            <a:spAutoFit/>
          </a:bodyPr>
          <a:lstStyle/>
          <a:p>
            <a:pPr algn="ctr"/>
            <a:r>
              <a:rPr lang="en-US" sz="500" b="1" dirty="0">
                <a:solidFill>
                  <a:srgbClr val="00B050"/>
                </a:solidFill>
              </a:rPr>
              <a:t>Corbin Watson</a:t>
            </a:r>
          </a:p>
          <a:p>
            <a:pPr algn="ctr"/>
            <a:r>
              <a:rPr lang="en-US" sz="500" dirty="0"/>
              <a:t>Counselor</a:t>
            </a:r>
          </a:p>
        </p:txBody>
      </p:sp>
      <p:pic>
        <p:nvPicPr>
          <p:cNvPr id="5" name="Audio 4">
            <a:hlinkClick r:id="" action="ppaction://media"/>
            <a:extLst>
              <a:ext uri="{FF2B5EF4-FFF2-40B4-BE49-F238E27FC236}">
                <a16:creationId xmlns:a16="http://schemas.microsoft.com/office/drawing/2014/main" id="{8F64C02D-D779-493B-9BD7-A1E9BBEC98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901533"/>
      </p:ext>
    </p:extLst>
  </p:cSld>
  <p:clrMapOvr>
    <a:masterClrMapping/>
  </p:clrMapOvr>
  <mc:AlternateContent xmlns:mc="http://schemas.openxmlformats.org/markup-compatibility/2006">
    <mc:Choice xmlns:p14="http://schemas.microsoft.com/office/powerpoint/2010/main" Requires="p14">
      <p:transition spd="slow" p14:dur="2000" advTm="25645"/>
    </mc:Choice>
    <mc:Fallback>
      <p:transition spd="slow" advTm="25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7921"/>
            <a:ext cx="8229600" cy="1143000"/>
          </a:xfrm>
        </p:spPr>
        <p:txBody>
          <a:bodyPr/>
          <a:lstStyle/>
          <a:p>
            <a:r>
              <a:rPr lang="en-US" dirty="0"/>
              <a:t>Location and Hours</a:t>
            </a:r>
          </a:p>
        </p:txBody>
      </p:sp>
      <p:pic>
        <p:nvPicPr>
          <p:cNvPr id="5" name="Picture 4"/>
          <p:cNvPicPr>
            <a:picLocks noChangeAspect="1"/>
          </p:cNvPicPr>
          <p:nvPr/>
        </p:nvPicPr>
        <p:blipFill>
          <a:blip r:embed="rId5"/>
          <a:stretch>
            <a:fillRect/>
          </a:stretch>
        </p:blipFill>
        <p:spPr>
          <a:xfrm>
            <a:off x="1953342" y="1933824"/>
            <a:ext cx="5237316" cy="3930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9" name="Audio 8">
            <a:hlinkClick r:id="" action="ppaction://media"/>
            <a:extLst>
              <a:ext uri="{FF2B5EF4-FFF2-40B4-BE49-F238E27FC236}">
                <a16:creationId xmlns:a16="http://schemas.microsoft.com/office/drawing/2014/main" id="{152B18CF-7F3B-44ED-8970-BECA8DD6B4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77724"/>
      </p:ext>
    </p:extLst>
  </p:cSld>
  <p:clrMapOvr>
    <a:masterClrMapping/>
  </p:clrMapOvr>
  <mc:AlternateContent xmlns:mc="http://schemas.openxmlformats.org/markup-compatibility/2006">
    <mc:Choice xmlns:p14="http://schemas.microsoft.com/office/powerpoint/2010/main" Requires="p14">
      <p:transition spd="slow" p14:dur="2000" advTm="23278"/>
    </mc:Choice>
    <mc:Fallback>
      <p:transition spd="slow" advTm="23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7093"/>
            <a:ext cx="8229600" cy="1143000"/>
          </a:xfrm>
        </p:spPr>
        <p:txBody>
          <a:bodyPr/>
          <a:lstStyle/>
          <a:p>
            <a:r>
              <a:rPr lang="en-US" dirty="0"/>
              <a:t>Educational Coaching</a:t>
            </a:r>
          </a:p>
        </p:txBody>
      </p:sp>
      <p:pic>
        <p:nvPicPr>
          <p:cNvPr id="4" name="Picture 3"/>
          <p:cNvPicPr>
            <a:picLocks noChangeAspect="1"/>
          </p:cNvPicPr>
          <p:nvPr/>
        </p:nvPicPr>
        <p:blipFill>
          <a:blip r:embed="rId5"/>
          <a:stretch>
            <a:fillRect/>
          </a:stretch>
        </p:blipFill>
        <p:spPr>
          <a:xfrm>
            <a:off x="2177314" y="2244841"/>
            <a:ext cx="5249536" cy="3501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7" name="Audio 6">
            <a:hlinkClick r:id="" action="ppaction://media"/>
            <a:extLst>
              <a:ext uri="{FF2B5EF4-FFF2-40B4-BE49-F238E27FC236}">
                <a16:creationId xmlns:a16="http://schemas.microsoft.com/office/drawing/2014/main" id="{E53064B2-6177-48B5-AC01-3BEBCACB5A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0033655"/>
      </p:ext>
    </p:extLst>
  </p:cSld>
  <p:clrMapOvr>
    <a:masterClrMapping/>
  </p:clrMapOvr>
  <mc:AlternateContent xmlns:mc="http://schemas.openxmlformats.org/markup-compatibility/2006">
    <mc:Choice xmlns:p14="http://schemas.microsoft.com/office/powerpoint/2010/main" Requires="p14">
      <p:transition spd="slow" p14:dur="2000" advTm="61972"/>
    </mc:Choice>
    <mc:Fallback>
      <p:transition spd="slow" advTm="61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16114"/>
            <a:ext cx="8229600" cy="1143000"/>
          </a:xfrm>
        </p:spPr>
        <p:txBody>
          <a:bodyPr/>
          <a:lstStyle/>
          <a:p>
            <a:r>
              <a:rPr lang="en-US" dirty="0"/>
              <a:t>Workshops and Learning Resources</a:t>
            </a:r>
          </a:p>
        </p:txBody>
      </p:sp>
      <p:sp>
        <p:nvSpPr>
          <p:cNvPr id="5" name="TextBox 4"/>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6" name="Picture 5" descr="C:\Users\lbrook15\Downloads\screencapture-uthsc-edu-sassi-resources-learning-resources-php-2019-04-18-11_26_10.png"/>
          <p:cNvPicPr/>
          <p:nvPr/>
        </p:nvPicPr>
        <p:blipFill rotWithShape="1">
          <a:blip r:embed="rId5">
            <a:extLst>
              <a:ext uri="{28A0092B-C50C-407E-A947-70E740481C1C}">
                <a14:useLocalDpi xmlns:a14="http://schemas.microsoft.com/office/drawing/2010/main" val="0"/>
              </a:ext>
            </a:extLst>
          </a:blip>
          <a:srcRect l="12660" t="6388" r="13943" b="59974"/>
          <a:stretch/>
        </p:blipFill>
        <p:spPr bwMode="auto">
          <a:xfrm>
            <a:off x="1340427" y="1900248"/>
            <a:ext cx="6626945" cy="3970186"/>
          </a:xfrm>
          <a:prstGeom prst="rect">
            <a:avLst/>
          </a:prstGeom>
          <a:noFill/>
          <a:ln>
            <a:solidFill>
              <a:schemeClr val="tx1"/>
            </a:solidFill>
          </a:ln>
          <a:extLst>
            <a:ext uri="{53640926-AAD7-44D8-BBD7-CCE9431645EC}">
              <a14:shadowObscured xmlns:a14="http://schemas.microsoft.com/office/drawing/2010/main"/>
            </a:ext>
          </a:extLst>
        </p:spPr>
      </p:pic>
      <p:pic>
        <p:nvPicPr>
          <p:cNvPr id="7" name="Audio 6">
            <a:hlinkClick r:id="" action="ppaction://media"/>
            <a:extLst>
              <a:ext uri="{FF2B5EF4-FFF2-40B4-BE49-F238E27FC236}">
                <a16:creationId xmlns:a16="http://schemas.microsoft.com/office/drawing/2014/main" id="{E650F735-6188-4B86-B61E-A2D4EE85D2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4484811"/>
      </p:ext>
    </p:extLst>
  </p:cSld>
  <p:clrMapOvr>
    <a:masterClrMapping/>
  </p:clrMapOvr>
  <mc:AlternateContent xmlns:mc="http://schemas.openxmlformats.org/markup-compatibility/2006">
    <mc:Choice xmlns:p14="http://schemas.microsoft.com/office/powerpoint/2010/main" Requires="p14">
      <p:transition spd="slow" p14:dur="2000" advTm="43443"/>
    </mc:Choice>
    <mc:Fallback>
      <p:transition spd="slow" advTm="43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1177"/>
            <a:ext cx="8229600" cy="1143000"/>
          </a:xfrm>
        </p:spPr>
        <p:txBody>
          <a:bodyPr/>
          <a:lstStyle/>
          <a:p>
            <a:r>
              <a:rPr lang="en-US" dirty="0"/>
              <a:t>Disability Services</a:t>
            </a:r>
          </a:p>
        </p:txBody>
      </p:sp>
      <p:sp>
        <p:nvSpPr>
          <p:cNvPr id="5" name="TextBox 4"/>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16925" y="2046005"/>
            <a:ext cx="5551714" cy="3678011"/>
          </a:xfrm>
          <a:prstGeom prst="rect">
            <a:avLst/>
          </a:prstGeom>
        </p:spPr>
      </p:pic>
      <p:pic>
        <p:nvPicPr>
          <p:cNvPr id="3" name="Audio 2">
            <a:hlinkClick r:id="" action="ppaction://media"/>
            <a:extLst>
              <a:ext uri="{FF2B5EF4-FFF2-40B4-BE49-F238E27FC236}">
                <a16:creationId xmlns:a16="http://schemas.microsoft.com/office/drawing/2014/main" id="{67F270BE-2457-4898-9659-3DB8B0EE0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84006394"/>
      </p:ext>
    </p:extLst>
  </p:cSld>
  <p:clrMapOvr>
    <a:masterClrMapping/>
  </p:clrMapOvr>
  <mc:AlternateContent xmlns:mc="http://schemas.openxmlformats.org/markup-compatibility/2006">
    <mc:Choice xmlns:p14="http://schemas.microsoft.com/office/powerpoint/2010/main" Requires="p14">
      <p:transition spd="slow" p14:dur="2000" advTm="31101"/>
    </mc:Choice>
    <mc:Fallback>
      <p:transition spd="slow" advTm="31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8603"/>
            <a:ext cx="8229600" cy="1143000"/>
          </a:xfrm>
        </p:spPr>
        <p:txBody>
          <a:bodyPr/>
          <a:lstStyle/>
          <a:p>
            <a:r>
              <a:rPr lang="en-US" dirty="0"/>
              <a:t>Counseling</a:t>
            </a:r>
          </a:p>
        </p:txBody>
      </p:sp>
      <p:pic>
        <p:nvPicPr>
          <p:cNvPr id="12" name="Picture 11"/>
          <p:cNvPicPr>
            <a:picLocks noChangeAspect="1"/>
          </p:cNvPicPr>
          <p:nvPr/>
        </p:nvPicPr>
        <p:blipFill>
          <a:blip r:embed="rId5"/>
          <a:stretch>
            <a:fillRect/>
          </a:stretch>
        </p:blipFill>
        <p:spPr>
          <a:xfrm>
            <a:off x="1309687" y="1681603"/>
            <a:ext cx="6524625" cy="4000500"/>
          </a:xfrm>
          <a:prstGeom prst="rect">
            <a:avLst/>
          </a:prstGeom>
        </p:spPr>
      </p:pic>
      <p:sp>
        <p:nvSpPr>
          <p:cNvPr id="4" name="TextBox 3"/>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14" name="Audio 13">
            <a:hlinkClick r:id="" action="ppaction://media"/>
            <a:extLst>
              <a:ext uri="{FF2B5EF4-FFF2-40B4-BE49-F238E27FC236}">
                <a16:creationId xmlns:a16="http://schemas.microsoft.com/office/drawing/2014/main" id="{9EAB72D9-1175-45F5-AB95-868E8E0699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6664508"/>
      </p:ext>
    </p:extLst>
  </p:cSld>
  <p:clrMapOvr>
    <a:masterClrMapping/>
  </p:clrMapOvr>
  <mc:AlternateContent xmlns:mc="http://schemas.openxmlformats.org/markup-compatibility/2006">
    <mc:Choice xmlns:p14="http://schemas.microsoft.com/office/powerpoint/2010/main" Requires="p14">
      <p:transition spd="slow" p14:dur="2000" advTm="124632"/>
    </mc:Choice>
    <mc:Fallback>
      <p:transition spd="slow" advTm="12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C801FC-198E-462E-A5F0-3D8EA0D5BFE3}"/>
              </a:ext>
            </a:extLst>
          </p:cNvPr>
          <p:cNvPicPr>
            <a:picLocks noChangeAspect="1"/>
          </p:cNvPicPr>
          <p:nvPr/>
        </p:nvPicPr>
        <p:blipFill>
          <a:blip r:embed="rId5"/>
          <a:stretch>
            <a:fillRect/>
          </a:stretch>
        </p:blipFill>
        <p:spPr>
          <a:xfrm>
            <a:off x="970897" y="707887"/>
            <a:ext cx="7520126" cy="914949"/>
          </a:xfrm>
          <a:prstGeom prst="rect">
            <a:avLst/>
          </a:prstGeom>
        </p:spPr>
      </p:pic>
      <p:pic>
        <p:nvPicPr>
          <p:cNvPr id="6" name="Picture 5">
            <a:extLst>
              <a:ext uri="{FF2B5EF4-FFF2-40B4-BE49-F238E27FC236}">
                <a16:creationId xmlns:a16="http://schemas.microsoft.com/office/drawing/2014/main" id="{03B14706-B655-4B48-AE4B-9846AE9689A0}"/>
              </a:ext>
            </a:extLst>
          </p:cNvPr>
          <p:cNvPicPr>
            <a:picLocks noChangeAspect="1"/>
          </p:cNvPicPr>
          <p:nvPr/>
        </p:nvPicPr>
        <p:blipFill>
          <a:blip r:embed="rId6"/>
          <a:stretch>
            <a:fillRect/>
          </a:stretch>
        </p:blipFill>
        <p:spPr>
          <a:xfrm>
            <a:off x="4368863" y="6172200"/>
            <a:ext cx="545359" cy="556962"/>
          </a:xfrm>
          <a:prstGeom prst="rect">
            <a:avLst/>
          </a:prstGeom>
        </p:spPr>
      </p:pic>
      <p:pic>
        <p:nvPicPr>
          <p:cNvPr id="7" name="Picture 6">
            <a:extLst>
              <a:ext uri="{FF2B5EF4-FFF2-40B4-BE49-F238E27FC236}">
                <a16:creationId xmlns:a16="http://schemas.microsoft.com/office/drawing/2014/main" id="{1E929052-0942-45C4-B12E-95ED268B305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2083838" y="1886726"/>
            <a:ext cx="5115410" cy="3360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2083838" y="5476775"/>
            <a:ext cx="5115410" cy="646331"/>
          </a:xfrm>
          <a:prstGeom prst="rect">
            <a:avLst/>
          </a:prstGeom>
          <a:noFill/>
        </p:spPr>
        <p:txBody>
          <a:bodyPr wrap="square" rtlCol="0">
            <a:spAutoFit/>
          </a:bodyPr>
          <a:lstStyle/>
          <a:p>
            <a:pPr algn="ctr"/>
            <a:r>
              <a:rPr lang="en-US" dirty="0"/>
              <a:t>No one expects you to have the answers…only to help connect to the people who do.</a:t>
            </a:r>
          </a:p>
        </p:txBody>
      </p:sp>
      <p:sp>
        <p:nvSpPr>
          <p:cNvPr id="8" name="TextBox 7"/>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13" name="Audio 12">
            <a:hlinkClick r:id="" action="ppaction://media"/>
            <a:extLst>
              <a:ext uri="{FF2B5EF4-FFF2-40B4-BE49-F238E27FC236}">
                <a16:creationId xmlns:a16="http://schemas.microsoft.com/office/drawing/2014/main" id="{FBF6547D-BFDE-4B74-A615-8952AFF07AD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8151835"/>
      </p:ext>
    </p:extLst>
  </p:cSld>
  <p:clrMapOvr>
    <a:masterClrMapping/>
  </p:clrMapOvr>
  <mc:AlternateContent xmlns:mc="http://schemas.openxmlformats.org/markup-compatibility/2006">
    <mc:Choice xmlns:p14="http://schemas.microsoft.com/office/powerpoint/2010/main" Requires="p14">
      <p:transition spd="slow" p14:dur="2000" advTm="66475"/>
    </mc:Choice>
    <mc:Fallback>
      <p:transition spd="slow" advTm="66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9818"/>
            <a:ext cx="8229600" cy="1143000"/>
          </a:xfrm>
          <a:ln>
            <a:noFill/>
          </a:ln>
        </p:spPr>
        <p:txBody>
          <a:bodyPr>
            <a:normAutofit fontScale="90000"/>
          </a:bodyPr>
          <a:lstStyle/>
          <a:p>
            <a:r>
              <a:rPr lang="en-US" dirty="0"/>
              <a:t>#</a:t>
            </a:r>
            <a:r>
              <a:rPr lang="en-US" dirty="0" err="1"/>
              <a:t>takecare</a:t>
            </a:r>
            <a:r>
              <a:rPr lang="en-US" dirty="0"/>
              <a:t> </a:t>
            </a:r>
            <a:br>
              <a:rPr lang="en-US" dirty="0"/>
            </a:br>
            <a:r>
              <a:rPr lang="en-US" dirty="0"/>
              <a:t>Share a Concern</a:t>
            </a:r>
          </a:p>
        </p:txBody>
      </p:sp>
      <p:pic>
        <p:nvPicPr>
          <p:cNvPr id="4" name="Picture 3">
            <a:extLst>
              <a:ext uri="{FF2B5EF4-FFF2-40B4-BE49-F238E27FC236}">
                <a16:creationId xmlns:a16="http://schemas.microsoft.com/office/drawing/2014/main" id="{B36CF8B8-FAE3-4570-8568-958302EAC434}"/>
              </a:ext>
            </a:extLst>
          </p:cNvPr>
          <p:cNvPicPr>
            <a:picLocks noChangeAspect="1"/>
          </p:cNvPicPr>
          <p:nvPr/>
        </p:nvPicPr>
        <p:blipFill>
          <a:blip r:embed="rId5"/>
          <a:stretch>
            <a:fillRect/>
          </a:stretch>
        </p:blipFill>
        <p:spPr>
          <a:xfrm>
            <a:off x="3037372" y="5774809"/>
            <a:ext cx="3223260" cy="823719"/>
          </a:xfrm>
          <a:prstGeom prst="rect">
            <a:avLst/>
          </a:prstGeom>
        </p:spPr>
      </p:pic>
      <p:sp>
        <p:nvSpPr>
          <p:cNvPr id="7" name="Footer Placeholder 3">
            <a:extLst>
              <a:ext uri="{FF2B5EF4-FFF2-40B4-BE49-F238E27FC236}">
                <a16:creationId xmlns:a16="http://schemas.microsoft.com/office/drawing/2014/main" id="{88EF916E-C8F5-407F-B837-E05785984139}"/>
              </a:ext>
            </a:extLst>
          </p:cNvPr>
          <p:cNvSpPr>
            <a:spLocks noGrp="1"/>
          </p:cNvSpPr>
          <p:nvPr>
            <p:ph type="ftr" sz="quarter" idx="11"/>
          </p:nvPr>
        </p:nvSpPr>
        <p:spPr>
          <a:xfrm>
            <a:off x="0" y="6207283"/>
            <a:ext cx="1659556" cy="365125"/>
          </a:xfrm>
        </p:spPr>
        <p:txBody>
          <a:bodyPr/>
          <a:lstStyle/>
          <a:p>
            <a:r>
              <a:rPr lang="en-US" dirty="0"/>
              <a:t>#</a:t>
            </a:r>
            <a:r>
              <a:rPr lang="en-US" dirty="0" err="1"/>
              <a:t>takecare</a:t>
            </a:r>
            <a:endParaRPr lang="en-US" dirty="0"/>
          </a:p>
        </p:txBody>
      </p:sp>
      <p:sp>
        <p:nvSpPr>
          <p:cNvPr id="8" name="TextBox 7"/>
          <p:cNvSpPr txBox="1"/>
          <p:nvPr/>
        </p:nvSpPr>
        <p:spPr>
          <a:xfrm flipH="1">
            <a:off x="0" y="6559547"/>
            <a:ext cx="9144000" cy="307777"/>
          </a:xfrm>
          <a:prstGeom prst="rect">
            <a:avLst/>
          </a:prstGeom>
          <a:solidFill>
            <a:srgbClr val="F2AE26"/>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400" i="1" dirty="0">
                <a:solidFill>
                  <a:srgbClr val="006666"/>
                </a:solidFill>
              </a:rPr>
              <a:t>Early intervention results in prevention</a:t>
            </a:r>
            <a:r>
              <a:rPr lang="en-US" sz="1400" dirty="0">
                <a:solidFill>
                  <a:srgbClr val="006666"/>
                </a:solidFill>
              </a:rPr>
              <a:t>. See the CARE Navigator to share a concern or request resources/support. </a:t>
            </a:r>
          </a:p>
        </p:txBody>
      </p:sp>
      <p:sp>
        <p:nvSpPr>
          <p:cNvPr id="9" name="TextBox 8"/>
          <p:cNvSpPr txBox="1"/>
          <p:nvPr/>
        </p:nvSpPr>
        <p:spPr>
          <a:xfrm>
            <a:off x="256252" y="171690"/>
            <a:ext cx="6438462" cy="369332"/>
          </a:xfrm>
          <a:prstGeom prst="rect">
            <a:avLst/>
          </a:prstGeom>
          <a:noFill/>
        </p:spPr>
        <p:txBody>
          <a:bodyPr wrap="square" rtlCol="0">
            <a:spAutoFit/>
          </a:bodyPr>
          <a:lstStyle/>
          <a:p>
            <a:r>
              <a:rPr lang="en-US" dirty="0">
                <a:solidFill>
                  <a:schemeClr val="bg1"/>
                </a:solidFill>
              </a:rPr>
              <a:t>Student Academic Support Services and Inclusion</a:t>
            </a:r>
          </a:p>
        </p:txBody>
      </p:sp>
      <p:pic>
        <p:nvPicPr>
          <p:cNvPr id="10" name="Content Placeholder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6022" y="2174716"/>
            <a:ext cx="5922305" cy="3331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74D1E46-0AF6-4579-8DDD-AE6D1F9757EF}"/>
              </a:ext>
            </a:extLst>
          </p:cNvPr>
          <p:cNvPicPr>
            <a:picLocks noChangeAspect="1"/>
          </p:cNvPicPr>
          <p:nvPr/>
        </p:nvPicPr>
        <p:blipFill>
          <a:blip r:embed="rId7"/>
          <a:stretch>
            <a:fillRect/>
          </a:stretch>
        </p:blipFill>
        <p:spPr>
          <a:xfrm>
            <a:off x="8414120" y="5957940"/>
            <a:ext cx="545359" cy="556962"/>
          </a:xfrm>
          <a:prstGeom prst="rect">
            <a:avLst/>
          </a:prstGeom>
        </p:spPr>
      </p:pic>
      <p:pic>
        <p:nvPicPr>
          <p:cNvPr id="15" name="Audio 14">
            <a:hlinkClick r:id="" action="ppaction://media"/>
            <a:extLst>
              <a:ext uri="{FF2B5EF4-FFF2-40B4-BE49-F238E27FC236}">
                <a16:creationId xmlns:a16="http://schemas.microsoft.com/office/drawing/2014/main" id="{74F5A963-6465-4467-A1EA-20A044C723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31642393"/>
      </p:ext>
    </p:extLst>
  </p:cSld>
  <p:clrMapOvr>
    <a:masterClrMapping/>
  </p:clrMapOvr>
  <mc:AlternateContent xmlns:mc="http://schemas.openxmlformats.org/markup-compatibility/2006">
    <mc:Choice xmlns:p14="http://schemas.microsoft.com/office/powerpoint/2010/main" Requires="p14">
      <p:transition spd="slow" p14:dur="2000" advTm="61374"/>
    </mc:Choice>
    <mc:Fallback>
      <p:transition spd="slow" advTm="61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Slide 1 - &amp;quot;Student Academic Support Services and Inclusion  New Student Orientation&amp;quot;&quot;/&gt;&lt;property id=&quot;20307&quot; value=&quot;256&quot;/&gt;&lt;/object&gt;&lt;object type=&quot;3&quot; unique_id=&quot;10005&quot;&gt;&lt;property id=&quot;20148&quot; value=&quot;5&quot;/&gt;&lt;property id=&quot;20300&quot; value=&quot;Slide 2 - &amp;quot;Staff&amp;quot;&quot;/&gt;&lt;property id=&quot;20307&quot; value=&quot;278&quot;/&gt;&lt;/object&gt;&lt;object type=&quot;3&quot; unique_id=&quot;10006&quot;&gt;&lt;property id=&quot;20148&quot; value=&quot;5&quot;/&gt;&lt;property id=&quot;20300&quot; value=&quot;Slide 3 - &amp;quot;Location and Hours&amp;quot;&quot;/&gt;&lt;property id=&quot;20307&quot; value=&quot;260&quot;/&gt;&lt;/object&gt;&lt;object type=&quot;3&quot; unique_id=&quot;10007&quot;&gt;&lt;property id=&quot;20148&quot; value=&quot;5&quot;/&gt;&lt;property id=&quot;20300&quot; value=&quot;Slide 4 - &amp;quot;Student Study Areas&amp;quot;&quot;/&gt;&lt;property id=&quot;20307&quot; value=&quot;259&quot;/&gt;&lt;/object&gt;&lt;object type=&quot;3&quot; unique_id=&quot;10008&quot;&gt;&lt;property id=&quot;20148&quot; value=&quot;5&quot;/&gt;&lt;property id=&quot;20300&quot; value=&quot;Slide 5 - &amp;quot;Scheduling an Appointment&amp;quot;&quot;/&gt;&lt;property id=&quot;20307&quot; value=&quot;273&quot;/&gt;&lt;/object&gt;&lt;object type=&quot;3&quot; unique_id=&quot;10009&quot;&gt;&lt;property id=&quot;20148&quot; value=&quot;5&quot;/&gt;&lt;property id=&quot;20300&quot; value=&quot;Slide 6 - &amp;quot;Scheduling an Appointment&amp;quot;&quot;/&gt;&lt;property id=&quot;20307&quot; value=&quot;261&quot;/&gt;&lt;/object&gt;&lt;object type=&quot;3&quot; unique_id=&quot;10010&quot;&gt;&lt;property id=&quot;20148&quot; value=&quot;5&quot;/&gt;&lt;property id=&quot;20300&quot; value=&quot;Slide 7 - &amp;quot;Scheduling an Appointment&amp;quot;&quot;/&gt;&lt;property id=&quot;20307&quot; value=&quot;279&quot;/&gt;&lt;/object&gt;&lt;object type=&quot;3&quot; unique_id=&quot;10011&quot;&gt;&lt;property id=&quot;20148&quot; value=&quot;5&quot;/&gt;&lt;property id=&quot;20300&quot; value=&quot;Slide 8 - &amp;quot;Appointments&amp;quot;&quot;/&gt;&lt;property id=&quot;20307&quot; value=&quot;263&quot;/&gt;&lt;/object&gt;&lt;object type=&quot;3&quot; unique_id=&quot;10012&quot;&gt;&lt;property id=&quot;20148&quot; value=&quot;5&quot;/&gt;&lt;property id=&quot;20300&quot; value=&quot;Slide 9 - &amp;quot;Library and Reserve Room&amp;quot;&quot;/&gt;&lt;property id=&quot;20307&quot; value=&quot;262&quot;/&gt;&lt;/object&gt;&lt;object type=&quot;3&quot; unique_id=&quot;10013&quot;&gt;&lt;property id=&quot;20148&quot; value=&quot;5&quot;/&gt;&lt;property id=&quot;20300&quot; value=&quot;Slide 10 - &amp;quot;Educational Coaching &amp;amp; Consulting&amp;quot;&quot;/&gt;&lt;property id=&quot;20307&quot; value=&quot;264&quot;/&gt;&lt;/object&gt;&lt;object type=&quot;3&quot; unique_id=&quot;10014&quot;&gt;&lt;property id=&quot;20148&quot; value=&quot;5&quot;/&gt;&lt;property id=&quot;20300&quot; value=&quot;Slide 11 - &amp;quot;Disability Services&amp;quot;&quot;/&gt;&lt;property id=&quot;20307&quot; value=&quot;277&quot;/&gt;&lt;/object&gt;&lt;object type=&quot;3&quot; unique_id=&quot;10015&quot;&gt;&lt;property id=&quot;20148&quot; value=&quot;5&quot;/&gt;&lt;property id=&quot;20300&quot; value=&quot;Slide 12 - &amp;quot;Tutoring&amp;quot;&quot;/&gt;&lt;property id=&quot;20307&quot; value=&quot;265&quot;/&gt;&lt;/object&gt;&lt;object type=&quot;3&quot; unique_id=&quot;10016&quot;&gt;&lt;property id=&quot;20148&quot; value=&quot;5&quot;/&gt;&lt;property id=&quot;20300&quot; value=&quot;Slide 13 - &amp;quot;Test Review&amp;quot;&quot;/&gt;&lt;property id=&quot;20307&quot; value=&quot;266&quot;/&gt;&lt;/object&gt;&lt;object type=&quot;3&quot; unique_id=&quot;10017&quot;&gt;&lt;property id=&quot;20148&quot; value=&quot;5&quot;/&gt;&lt;property id=&quot;20300&quot; value=&quot;Slide 14 - &amp;quot;Board Prep&amp;quot;&quot;/&gt;&lt;property id=&quot;20307&quot; value=&quot;280&quot;/&gt;&lt;/object&gt;&lt;object type=&quot;3&quot; unique_id=&quot;10018&quot;&gt;&lt;property id=&quot;20148&quot; value=&quot;5&quot;/&gt;&lt;property id=&quot;20300&quot; value=&quot;Slide 15 - &amp;quot;Workshops&amp;quot;&quot;/&gt;&lt;property id=&quot;20307&quot; value=&quot;281&quot;/&gt;&lt;/object&gt;&lt;object type=&quot;3&quot; unique_id=&quot;10019&quot;&gt;&lt;property id=&quot;20148&quot; value=&quot;5&quot;/&gt;&lt;property id=&quot;20300&quot; value=&quot;Slide 16 - &amp;quot;Student Groups&amp;quot;&quot;/&gt;&lt;property id=&quot;20307&quot; value=&quot;267&quot;/&gt;&lt;/object&gt;&lt;object type=&quot;3&quot; unique_id=&quot;10020&quot;&gt;&lt;property id=&quot;20148&quot; value=&quot;5&quot;/&gt;&lt;property id=&quot;20300&quot; value=&quot;Slide 17 - &amp;quot;Counseling&amp;quot;&quot;/&gt;&lt;property id=&quot;20307&quot; value=&quot;283&quot;/&gt;&lt;/object&gt;&lt;object type=&quot;3&quot; unique_id=&quot;10021&quot;&gt;&lt;property id=&quot;20148&quot; value=&quot;5&quot;/&gt;&lt;property id=&quot;20300&quot; value=&quot;Slide 18 - &amp;quot;Acceptability, Diversity, &amp;amp; Inclusion&amp;quot;&quot;/&gt;&lt;property id=&quot;20307&quot; value=&quot;268&quot;/&gt;&lt;/object&gt;&lt;object type=&quot;3&quot; unique_id=&quot;10022&quot;&gt;&lt;property id=&quot;20148&quot; value=&quot;5&quot;/&gt;&lt;property id=&quot;20300&quot; value=&quot;Slide 19 - &amp;quot;Veterans&amp;quot;&quot;/&gt;&lt;property id=&quot;20307&quot; value=&quot;269&quot;/&gt;&lt;/object&gt;&lt;object type=&quot;3&quot; unique_id=&quot;10023&quot;&gt;&lt;property id=&quot;20148&quot; value=&quot;5&quot;/&gt;&lt;property id=&quot;20300&quot; value=&quot;Slide 20 - &amp;quot;Health Career Programs&amp;quot;&quot;/&gt;&lt;property id=&quot;20307&quot; value=&quot;270&quot;/&gt;&lt;/object&gt;&lt;object type=&quot;3&quot; unique_id=&quot;10024&quot;&gt;&lt;property id=&quot;20148&quot; value=&quot;5&quot;/&gt;&lt;property id=&quot;20300&quot; value=&quot;Slide 21&quot;/&gt;&lt;property id=&quot;20307&quot; value=&quot;271&quot;/&gt;&lt;/object&gt;&lt;object type=&quot;3&quot; unique_id=&quot;10025&quot;&gt;&lt;property id=&quot;20148&quot; value=&quot;5&quot;/&gt;&lt;property id=&quot;20300&quot; value=&quot;Slide 22 - &amp;quot;Role of the Care Navigator&amp;quot;&quot;/&gt;&lt;property id=&quot;20307&quot; value=&quot;274&quot;/&gt;&lt;/object&gt;&lt;object type=&quot;3&quot; unique_id=&quot;10026&quot;&gt;&lt;property id=&quot;20148&quot; value=&quot;5&quot;/&gt;&lt;property id=&quot;20300&quot; value=&quot;Slide 23 - &amp;quot;Your Role&amp;quot;&quot;/&gt;&lt;property id=&quot;20307&quot; value=&quot;275&quot;/&gt;&lt;/object&gt;&lt;object type=&quot;3&quot; unique_id=&quot;10027&quot;&gt;&lt;property id=&quot;20148&quot; value=&quot;5&quot;/&gt;&lt;property id=&quot;20300&quot; value=&quot;Slide 24 - &amp;quot;Resources and Support #TAKECARE&amp;quot;&quot;/&gt;&lt;property id=&quot;20307&quot; value=&quot;276&quot;/&gt;&lt;/object&gt;&lt;object type=&quot;3&quot; unique_id=&quot;10028&quot;&gt;&lt;property id=&quot;20148&quot; value=&quot;5&quot;/&gt;&lt;property id=&quot;20300&quot; value=&quot;Slide 25 - &amp;quot;Contact SASSI&amp;quot;&quot;/&gt;&lt;property id=&quot;20307&quot; value=&quot;272&quot;/&gt;&lt;/object&gt;&lt;/object&gt;&lt;object type=&quot;8&quot; unique_id=&quot;10056&quot;&gt;&lt;/object&gt;&lt;/object&gt;&lt;/database&gt;"/>
  <p:tag name="SECTOMILLISECCONVERTED" val="1"/>
</p:tagLst>
</file>

<file path=ppt/theme/theme1.xml><?xml version="1.0" encoding="utf-8"?>
<a:theme xmlns:a="http://schemas.openxmlformats.org/drawingml/2006/main" name="UTHSC PP Template 04-20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rs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0DDAF3D6F0C64DAE2C8D348B853522" ma:contentTypeVersion="8" ma:contentTypeDescription="Create a new document." ma:contentTypeScope="" ma:versionID="112f38861ecaf008e84bcb7b3f7f4956">
  <xsd:schema xmlns:xsd="http://www.w3.org/2001/XMLSchema" xmlns:xs="http://www.w3.org/2001/XMLSchema" xmlns:p="http://schemas.microsoft.com/office/2006/metadata/properties" xmlns:ns3="322b3fdc-1f18-4d66-b15d-6f70147d1a5e" xmlns:ns4="d25940d5-66ed-4ea5-95a1-76c7869d618c" targetNamespace="http://schemas.microsoft.com/office/2006/metadata/properties" ma:root="true" ma:fieldsID="470c1d9dd14d0ff2e8a6124602b5a4bc" ns3:_="" ns4:_="">
    <xsd:import namespace="322b3fdc-1f18-4d66-b15d-6f70147d1a5e"/>
    <xsd:import namespace="d25940d5-66ed-4ea5-95a1-76c7869d618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b3fdc-1f18-4d66-b15d-6f70147d1a5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5940d5-66ed-4ea5-95a1-76c7869d618c"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31792A3-E2C3-40FB-9187-EC210B12AE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2b3fdc-1f18-4d66-b15d-6f70147d1a5e"/>
    <ds:schemaRef ds:uri="d25940d5-66ed-4ea5-95a1-76c7869d61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92BC91-82B4-4F77-B64F-54A7D2163BF9}">
  <ds:schemaRefs>
    <ds:schemaRef ds:uri="http://schemas.microsoft.com/sharepoint/v3/contenttype/forms"/>
  </ds:schemaRefs>
</ds:datastoreItem>
</file>

<file path=customXml/itemProps3.xml><?xml version="1.0" encoding="utf-8"?>
<ds:datastoreItem xmlns:ds="http://schemas.openxmlformats.org/officeDocument/2006/customXml" ds:itemID="{4D63CDCD-ADA7-4712-B888-E0FF9E6DB2E6}">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322b3fdc-1f18-4d66-b15d-6f70147d1a5e"/>
    <ds:schemaRef ds:uri="d25940d5-66ed-4ea5-95a1-76c7869d618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UTHSC PP Template 04-2015.potx</Template>
  <TotalTime>5358</TotalTime>
  <Words>1520</Words>
  <Application>Microsoft Office PowerPoint</Application>
  <PresentationFormat>On-screen Show (4:3)</PresentationFormat>
  <Paragraphs>63</Paragraphs>
  <Slides>13</Slides>
  <Notes>13</Notes>
  <HiddenSlides>0</HiddenSlides>
  <MMClips>13</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13</vt:i4>
      </vt:variant>
    </vt:vector>
  </HeadingPairs>
  <TitlesOfParts>
    <vt:vector size="17" baseType="lpstr">
      <vt:lpstr>Arial</vt:lpstr>
      <vt:lpstr>Calibri</vt:lpstr>
      <vt:lpstr>UTHSC PP Template 04-2015</vt:lpstr>
      <vt:lpstr>First Slide</vt:lpstr>
      <vt:lpstr>Student Academic Support Services and Inclusion  </vt:lpstr>
      <vt:lpstr>Staff</vt:lpstr>
      <vt:lpstr>Location and Hours</vt:lpstr>
      <vt:lpstr>Educational Coaching</vt:lpstr>
      <vt:lpstr>Workshops and Learning Resources</vt:lpstr>
      <vt:lpstr>Disability Services</vt:lpstr>
      <vt:lpstr>Counseling</vt:lpstr>
      <vt:lpstr>PowerPoint Presentation</vt:lpstr>
      <vt:lpstr>#takecare  Share a Concern</vt:lpstr>
      <vt:lpstr>Appointments</vt:lpstr>
      <vt:lpstr>Tutoring</vt:lpstr>
      <vt:lpstr>Acceptability, Diversity, &amp; Inclusion</vt:lpstr>
      <vt:lpstr>Contact Information</vt:lpstr>
    </vt:vector>
  </TitlesOfParts>
  <Company>University of Tennessee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Gibbs, Kathy L</cp:lastModifiedBy>
  <cp:revision>120</cp:revision>
  <dcterms:created xsi:type="dcterms:W3CDTF">2013-08-09T21:17:56Z</dcterms:created>
  <dcterms:modified xsi:type="dcterms:W3CDTF">2020-09-04T22:41:34Z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0x010100320DDAF3D6F0C64DAE2C8D348B853522</vt:lpwstr>
  </property>
</Properties>
</file>