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6" r:id="rId3"/>
    <p:sldId id="329" r:id="rId4"/>
    <p:sldId id="333" r:id="rId5"/>
    <p:sldId id="374" r:id="rId6"/>
    <p:sldId id="375" r:id="rId7"/>
    <p:sldId id="360" r:id="rId8"/>
    <p:sldId id="382" r:id="rId9"/>
    <p:sldId id="369" r:id="rId10"/>
    <p:sldId id="259" r:id="rId11"/>
    <p:sldId id="371" r:id="rId12"/>
    <p:sldId id="372" r:id="rId13"/>
    <p:sldId id="303" r:id="rId14"/>
    <p:sldId id="310" r:id="rId15"/>
    <p:sldId id="311" r:id="rId16"/>
    <p:sldId id="309" r:id="rId17"/>
    <p:sldId id="308" r:id="rId18"/>
    <p:sldId id="307" r:id="rId19"/>
    <p:sldId id="306" r:id="rId20"/>
    <p:sldId id="343" r:id="rId21"/>
    <p:sldId id="380" r:id="rId22"/>
    <p:sldId id="381" r:id="rId23"/>
    <p:sldId id="342" r:id="rId24"/>
    <p:sldId id="373" r:id="rId25"/>
    <p:sldId id="376" r:id="rId26"/>
    <p:sldId id="341" r:id="rId27"/>
    <p:sldId id="37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30"/>
    <p:restoredTop sz="75234"/>
  </p:normalViewPr>
  <p:slideViewPr>
    <p:cSldViewPr snapToGrid="0" snapToObjects="1">
      <p:cViewPr varScale="1">
        <p:scale>
          <a:sx n="82" d="100"/>
          <a:sy n="82" d="100"/>
        </p:scale>
        <p:origin x="118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A</c:v>
                </c:pt>
                <c:pt idx="1">
                  <c:v>B</c:v>
                </c:pt>
                <c:pt idx="2">
                  <c:v>C</c:v>
                </c:pt>
              </c:strCache>
            </c:strRef>
          </c:cat>
          <c:val>
            <c:numRef>
              <c:f>Sheet1!$B$2:$B$4</c:f>
              <c:numCache>
                <c:formatCode>General</c:formatCode>
                <c:ptCount val="3"/>
                <c:pt idx="0">
                  <c:v>70</c:v>
                </c:pt>
                <c:pt idx="1">
                  <c:v>25</c:v>
                </c:pt>
                <c:pt idx="2">
                  <c:v>5</c:v>
                </c:pt>
              </c:numCache>
            </c:numRef>
          </c:val>
          <c:extLst>
            <c:ext xmlns:c16="http://schemas.microsoft.com/office/drawing/2014/chart" uri="{C3380CC4-5D6E-409C-BE32-E72D297353CC}">
              <c16:uniqueId val="{00000000-BCB0-754C-BBE1-76153DE68F98}"/>
            </c:ext>
          </c:extLst>
        </c:ser>
        <c:dLbls>
          <c:showLegendKey val="0"/>
          <c:showVal val="0"/>
          <c:showCatName val="0"/>
          <c:showSerName val="0"/>
          <c:showPercent val="0"/>
          <c:showBubbleSize val="0"/>
        </c:dLbls>
        <c:gapWidth val="219"/>
        <c:overlap val="-27"/>
        <c:axId val="1202008911"/>
        <c:axId val="1144538671"/>
      </c:barChart>
      <c:catAx>
        <c:axId val="120200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44538671"/>
        <c:crosses val="autoZero"/>
        <c:auto val="1"/>
        <c:lblAlgn val="ctr"/>
        <c:lblOffset val="100"/>
        <c:noMultiLvlLbl val="0"/>
      </c:catAx>
      <c:valAx>
        <c:axId val="1144538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2008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cat>
            <c:strRef>
              <c:f>Sheet1!$A$2:$A$4</c:f>
              <c:strCache>
                <c:ptCount val="3"/>
                <c:pt idx="0">
                  <c:v>A</c:v>
                </c:pt>
                <c:pt idx="1">
                  <c:v>B</c:v>
                </c:pt>
                <c:pt idx="2">
                  <c:v>C</c:v>
                </c:pt>
              </c:strCache>
            </c:strRef>
          </c:cat>
          <c:val>
            <c:numRef>
              <c:f>Sheet1!$B$2:$B$4</c:f>
              <c:numCache>
                <c:formatCode>General</c:formatCode>
                <c:ptCount val="3"/>
                <c:pt idx="0">
                  <c:v>30</c:v>
                </c:pt>
                <c:pt idx="1">
                  <c:v>65</c:v>
                </c:pt>
                <c:pt idx="2">
                  <c:v>5</c:v>
                </c:pt>
              </c:numCache>
            </c:numRef>
          </c:val>
          <c:extLst>
            <c:ext xmlns:c16="http://schemas.microsoft.com/office/drawing/2014/chart" uri="{C3380CC4-5D6E-409C-BE32-E72D297353CC}">
              <c16:uniqueId val="{00000000-17DA-F54D-A525-D6A5CDBD25B8}"/>
            </c:ext>
          </c:extLst>
        </c:ser>
        <c:dLbls>
          <c:showLegendKey val="0"/>
          <c:showVal val="0"/>
          <c:showCatName val="0"/>
          <c:showSerName val="0"/>
          <c:showPercent val="0"/>
          <c:showBubbleSize val="0"/>
        </c:dLbls>
        <c:gapWidth val="219"/>
        <c:overlap val="-27"/>
        <c:axId val="1201291471"/>
        <c:axId val="1201293103"/>
      </c:barChart>
      <c:catAx>
        <c:axId val="120129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1293103"/>
        <c:crosses val="autoZero"/>
        <c:auto val="1"/>
        <c:lblAlgn val="ctr"/>
        <c:lblOffset val="100"/>
        <c:noMultiLvlLbl val="0"/>
      </c:catAx>
      <c:valAx>
        <c:axId val="12012931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1291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5A6ED-D14F-4CF2-848F-AFB866DFE0FC}"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7B56618E-D9CA-46E4-B6DB-9C9704B6D885}">
      <dgm:prSet/>
      <dgm:spPr/>
      <dgm:t>
        <a:bodyPr/>
        <a:lstStyle/>
        <a:p>
          <a:pPr>
            <a:lnSpc>
              <a:spcPct val="100000"/>
            </a:lnSpc>
          </a:pPr>
          <a:r>
            <a:rPr lang="en-US" dirty="0"/>
            <a:t>Medical knowledge (expertise)</a:t>
          </a:r>
        </a:p>
      </dgm:t>
    </dgm:pt>
    <dgm:pt modelId="{3A6B9850-05B1-4E90-91BA-465F36552E16}" type="parTrans" cxnId="{D897A2C1-FE26-43F8-AB10-BFAE8EB35FB5}">
      <dgm:prSet/>
      <dgm:spPr/>
      <dgm:t>
        <a:bodyPr/>
        <a:lstStyle/>
        <a:p>
          <a:endParaRPr lang="en-US"/>
        </a:p>
      </dgm:t>
    </dgm:pt>
    <dgm:pt modelId="{21D33F8A-5FCD-43D6-85F6-ED1184DBD5E7}" type="sibTrans" cxnId="{D897A2C1-FE26-43F8-AB10-BFAE8EB35FB5}">
      <dgm:prSet/>
      <dgm:spPr/>
      <dgm:t>
        <a:bodyPr/>
        <a:lstStyle/>
        <a:p>
          <a:endParaRPr lang="en-US"/>
        </a:p>
      </dgm:t>
    </dgm:pt>
    <dgm:pt modelId="{CAF71269-FB25-4902-A3D9-77F92D69E290}">
      <dgm:prSet/>
      <dgm:spPr/>
      <dgm:t>
        <a:bodyPr/>
        <a:lstStyle/>
        <a:p>
          <a:pPr>
            <a:lnSpc>
              <a:spcPct val="100000"/>
            </a:lnSpc>
          </a:pPr>
          <a:r>
            <a:rPr lang="en-US" dirty="0"/>
            <a:t>Professionalism</a:t>
          </a:r>
        </a:p>
      </dgm:t>
    </dgm:pt>
    <dgm:pt modelId="{609F50D1-62E9-4CFE-843B-CB5CF15233D4}" type="parTrans" cxnId="{D70D24B9-E400-4BDC-A48C-AD30517E4A22}">
      <dgm:prSet/>
      <dgm:spPr/>
      <dgm:t>
        <a:bodyPr/>
        <a:lstStyle/>
        <a:p>
          <a:endParaRPr lang="en-US"/>
        </a:p>
      </dgm:t>
    </dgm:pt>
    <dgm:pt modelId="{D3162C0F-DA0D-4701-82A7-4F3698586562}" type="sibTrans" cxnId="{D70D24B9-E400-4BDC-A48C-AD30517E4A22}">
      <dgm:prSet/>
      <dgm:spPr/>
      <dgm:t>
        <a:bodyPr/>
        <a:lstStyle/>
        <a:p>
          <a:endParaRPr lang="en-US"/>
        </a:p>
      </dgm:t>
    </dgm:pt>
    <dgm:pt modelId="{7CBE8B89-275E-4C45-A0E2-C71586DD22FF}">
      <dgm:prSet/>
      <dgm:spPr/>
      <dgm:t>
        <a:bodyPr/>
        <a:lstStyle/>
        <a:p>
          <a:pPr>
            <a:lnSpc>
              <a:spcPct val="100000"/>
            </a:lnSpc>
          </a:pPr>
          <a:r>
            <a:rPr lang="en-US" dirty="0"/>
            <a:t>Clinical skills and performance</a:t>
          </a:r>
        </a:p>
      </dgm:t>
    </dgm:pt>
    <dgm:pt modelId="{A69B2305-910C-4A1A-B765-AB6AF6343ECE}" type="parTrans" cxnId="{9BCC17D6-4606-4455-AC0F-72290AAD39C0}">
      <dgm:prSet/>
      <dgm:spPr/>
      <dgm:t>
        <a:bodyPr/>
        <a:lstStyle/>
        <a:p>
          <a:endParaRPr lang="en-US"/>
        </a:p>
      </dgm:t>
    </dgm:pt>
    <dgm:pt modelId="{3CDD7BA4-2EE1-4918-A15B-B1255822185D}" type="sibTrans" cxnId="{9BCC17D6-4606-4455-AC0F-72290AAD39C0}">
      <dgm:prSet/>
      <dgm:spPr/>
      <dgm:t>
        <a:bodyPr/>
        <a:lstStyle/>
        <a:p>
          <a:endParaRPr lang="en-US"/>
        </a:p>
      </dgm:t>
    </dgm:pt>
    <dgm:pt modelId="{A016FA65-2F8A-425C-8FA4-7F73C5C2A4F3}" type="pres">
      <dgm:prSet presAssocID="{29D5A6ED-D14F-4CF2-848F-AFB866DFE0FC}" presName="root" presStyleCnt="0">
        <dgm:presLayoutVars>
          <dgm:dir/>
          <dgm:resizeHandles val="exact"/>
        </dgm:presLayoutVars>
      </dgm:prSet>
      <dgm:spPr/>
    </dgm:pt>
    <dgm:pt modelId="{121C5353-9665-4FB9-BB6A-2908E47841FA}" type="pres">
      <dgm:prSet presAssocID="{7B56618E-D9CA-46E4-B6DB-9C9704B6D885}" presName="compNode" presStyleCnt="0"/>
      <dgm:spPr/>
    </dgm:pt>
    <dgm:pt modelId="{DE5146C7-CB1C-46C2-AD10-D37C381E445F}" type="pres">
      <dgm:prSet presAssocID="{7B56618E-D9CA-46E4-B6DB-9C9704B6D885}" presName="bgRect" presStyleLbl="bgShp" presStyleIdx="0" presStyleCnt="3"/>
      <dgm:spPr/>
    </dgm:pt>
    <dgm:pt modelId="{18F5410B-20D2-4A10-AA29-F00553E465B8}" type="pres">
      <dgm:prSet presAssocID="{7B56618E-D9CA-46E4-B6DB-9C9704B6D8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4CA65B38-0619-4DB0-BB1A-683945B86883}" type="pres">
      <dgm:prSet presAssocID="{7B56618E-D9CA-46E4-B6DB-9C9704B6D885}" presName="spaceRect" presStyleCnt="0"/>
      <dgm:spPr/>
    </dgm:pt>
    <dgm:pt modelId="{48F87B0F-BF57-4437-9B6E-83D13542D741}" type="pres">
      <dgm:prSet presAssocID="{7B56618E-D9CA-46E4-B6DB-9C9704B6D885}" presName="parTx" presStyleLbl="revTx" presStyleIdx="0" presStyleCnt="3">
        <dgm:presLayoutVars>
          <dgm:chMax val="0"/>
          <dgm:chPref val="0"/>
        </dgm:presLayoutVars>
      </dgm:prSet>
      <dgm:spPr/>
    </dgm:pt>
    <dgm:pt modelId="{58F790CE-BE7A-4A24-9259-5763265E6DAC}" type="pres">
      <dgm:prSet presAssocID="{21D33F8A-5FCD-43D6-85F6-ED1184DBD5E7}" presName="sibTrans" presStyleCnt="0"/>
      <dgm:spPr/>
    </dgm:pt>
    <dgm:pt modelId="{BDC8398C-A06B-4CC6-A3C8-41F18B6F636A}" type="pres">
      <dgm:prSet presAssocID="{7CBE8B89-275E-4C45-A0E2-C71586DD22FF}" presName="compNode" presStyleCnt="0"/>
      <dgm:spPr/>
    </dgm:pt>
    <dgm:pt modelId="{A2653754-C1E0-4F0D-B0D9-DDA339B2354A}" type="pres">
      <dgm:prSet presAssocID="{7CBE8B89-275E-4C45-A0E2-C71586DD22FF}" presName="bgRect" presStyleLbl="bgShp" presStyleIdx="1" presStyleCnt="3"/>
      <dgm:spPr/>
    </dgm:pt>
    <dgm:pt modelId="{08AAC6A7-1D66-4A98-9B0C-6554910779AA}" type="pres">
      <dgm:prSet presAssocID="{7CBE8B89-275E-4C45-A0E2-C71586DD22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2F2BF832-882E-4585-9A22-26054E80FA1C}" type="pres">
      <dgm:prSet presAssocID="{7CBE8B89-275E-4C45-A0E2-C71586DD22FF}" presName="spaceRect" presStyleCnt="0"/>
      <dgm:spPr/>
    </dgm:pt>
    <dgm:pt modelId="{A7E2ECFF-4043-4213-B623-67C9089088CA}" type="pres">
      <dgm:prSet presAssocID="{7CBE8B89-275E-4C45-A0E2-C71586DD22FF}" presName="parTx" presStyleLbl="revTx" presStyleIdx="1" presStyleCnt="3">
        <dgm:presLayoutVars>
          <dgm:chMax val="0"/>
          <dgm:chPref val="0"/>
        </dgm:presLayoutVars>
      </dgm:prSet>
      <dgm:spPr/>
    </dgm:pt>
    <dgm:pt modelId="{0A697542-0B28-1245-A566-163A1EB2D633}" type="pres">
      <dgm:prSet presAssocID="{3CDD7BA4-2EE1-4918-A15B-B1255822185D}" presName="sibTrans" presStyleCnt="0"/>
      <dgm:spPr/>
    </dgm:pt>
    <dgm:pt modelId="{A3BA74FA-D261-402E-A341-1E7EE0B208B2}" type="pres">
      <dgm:prSet presAssocID="{CAF71269-FB25-4902-A3D9-77F92D69E290}" presName="compNode" presStyleCnt="0"/>
      <dgm:spPr/>
    </dgm:pt>
    <dgm:pt modelId="{F55D0922-DE59-4848-970F-61542D886A6A}" type="pres">
      <dgm:prSet presAssocID="{CAF71269-FB25-4902-A3D9-77F92D69E290}" presName="bgRect" presStyleLbl="bgShp" presStyleIdx="2" presStyleCnt="3"/>
      <dgm:spPr/>
    </dgm:pt>
    <dgm:pt modelId="{FA77BB2A-6ED2-4739-9DDF-D180F572D26D}" type="pres">
      <dgm:prSet presAssocID="{CAF71269-FB25-4902-A3D9-77F92D69E2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15F6CBFF-39C1-465A-97F6-89F9B2C611D3}" type="pres">
      <dgm:prSet presAssocID="{CAF71269-FB25-4902-A3D9-77F92D69E290}" presName="spaceRect" presStyleCnt="0"/>
      <dgm:spPr/>
    </dgm:pt>
    <dgm:pt modelId="{2DEACD3F-189E-4BAE-80FE-C3EEF25DAC7E}" type="pres">
      <dgm:prSet presAssocID="{CAF71269-FB25-4902-A3D9-77F92D69E290}" presName="parTx" presStyleLbl="revTx" presStyleIdx="2" presStyleCnt="3">
        <dgm:presLayoutVars>
          <dgm:chMax val="0"/>
          <dgm:chPref val="0"/>
        </dgm:presLayoutVars>
      </dgm:prSet>
      <dgm:spPr/>
    </dgm:pt>
  </dgm:ptLst>
  <dgm:cxnLst>
    <dgm:cxn modelId="{69807732-4653-2743-BB69-050680ECA461}" type="presOf" srcId="{CAF71269-FB25-4902-A3D9-77F92D69E290}" destId="{2DEACD3F-189E-4BAE-80FE-C3EEF25DAC7E}" srcOrd="0" destOrd="0" presId="urn:microsoft.com/office/officeart/2018/2/layout/IconVerticalSolidList"/>
    <dgm:cxn modelId="{CA800338-DB50-43A3-B4CD-168E7D18AFDE}" type="presOf" srcId="{29D5A6ED-D14F-4CF2-848F-AFB866DFE0FC}" destId="{A016FA65-2F8A-425C-8FA4-7F73C5C2A4F3}" srcOrd="0" destOrd="0" presId="urn:microsoft.com/office/officeart/2018/2/layout/IconVerticalSolidList"/>
    <dgm:cxn modelId="{920E843E-EDEF-E04C-8546-6451EAB43196}" type="presOf" srcId="{7CBE8B89-275E-4C45-A0E2-C71586DD22FF}" destId="{A7E2ECFF-4043-4213-B623-67C9089088CA}" srcOrd="0" destOrd="0" presId="urn:microsoft.com/office/officeart/2018/2/layout/IconVerticalSolidList"/>
    <dgm:cxn modelId="{4BA4D98B-A4E2-9749-948F-3179002AB409}" type="presOf" srcId="{7B56618E-D9CA-46E4-B6DB-9C9704B6D885}" destId="{48F87B0F-BF57-4437-9B6E-83D13542D741}" srcOrd="0" destOrd="0" presId="urn:microsoft.com/office/officeart/2018/2/layout/IconVerticalSolidList"/>
    <dgm:cxn modelId="{D70D24B9-E400-4BDC-A48C-AD30517E4A22}" srcId="{29D5A6ED-D14F-4CF2-848F-AFB866DFE0FC}" destId="{CAF71269-FB25-4902-A3D9-77F92D69E290}" srcOrd="2" destOrd="0" parTransId="{609F50D1-62E9-4CFE-843B-CB5CF15233D4}" sibTransId="{D3162C0F-DA0D-4701-82A7-4F3698586562}"/>
    <dgm:cxn modelId="{D897A2C1-FE26-43F8-AB10-BFAE8EB35FB5}" srcId="{29D5A6ED-D14F-4CF2-848F-AFB866DFE0FC}" destId="{7B56618E-D9CA-46E4-B6DB-9C9704B6D885}" srcOrd="0" destOrd="0" parTransId="{3A6B9850-05B1-4E90-91BA-465F36552E16}" sibTransId="{21D33F8A-5FCD-43D6-85F6-ED1184DBD5E7}"/>
    <dgm:cxn modelId="{9BCC17D6-4606-4455-AC0F-72290AAD39C0}" srcId="{29D5A6ED-D14F-4CF2-848F-AFB866DFE0FC}" destId="{7CBE8B89-275E-4C45-A0E2-C71586DD22FF}" srcOrd="1" destOrd="0" parTransId="{A69B2305-910C-4A1A-B765-AB6AF6343ECE}" sibTransId="{3CDD7BA4-2EE1-4918-A15B-B1255822185D}"/>
    <dgm:cxn modelId="{68BB192D-E948-CB4B-8D53-3B969BB7EE6E}" type="presParOf" srcId="{A016FA65-2F8A-425C-8FA4-7F73C5C2A4F3}" destId="{121C5353-9665-4FB9-BB6A-2908E47841FA}" srcOrd="0" destOrd="0" presId="urn:microsoft.com/office/officeart/2018/2/layout/IconVerticalSolidList"/>
    <dgm:cxn modelId="{7A164F28-365B-A74E-B42C-9B7EC80590AB}" type="presParOf" srcId="{121C5353-9665-4FB9-BB6A-2908E47841FA}" destId="{DE5146C7-CB1C-46C2-AD10-D37C381E445F}" srcOrd="0" destOrd="0" presId="urn:microsoft.com/office/officeart/2018/2/layout/IconVerticalSolidList"/>
    <dgm:cxn modelId="{52A48C38-FE62-DC4A-8ED9-24CB60893B4E}" type="presParOf" srcId="{121C5353-9665-4FB9-BB6A-2908E47841FA}" destId="{18F5410B-20D2-4A10-AA29-F00553E465B8}" srcOrd="1" destOrd="0" presId="urn:microsoft.com/office/officeart/2018/2/layout/IconVerticalSolidList"/>
    <dgm:cxn modelId="{E30DDF79-8410-6048-B8C9-D51C75867CA1}" type="presParOf" srcId="{121C5353-9665-4FB9-BB6A-2908E47841FA}" destId="{4CA65B38-0619-4DB0-BB1A-683945B86883}" srcOrd="2" destOrd="0" presId="urn:microsoft.com/office/officeart/2018/2/layout/IconVerticalSolidList"/>
    <dgm:cxn modelId="{86D4602E-784B-F844-BA40-FDBE753642B6}" type="presParOf" srcId="{121C5353-9665-4FB9-BB6A-2908E47841FA}" destId="{48F87B0F-BF57-4437-9B6E-83D13542D741}" srcOrd="3" destOrd="0" presId="urn:microsoft.com/office/officeart/2018/2/layout/IconVerticalSolidList"/>
    <dgm:cxn modelId="{2A82B588-E00E-D440-B3A8-F6F3E7E42BE4}" type="presParOf" srcId="{A016FA65-2F8A-425C-8FA4-7F73C5C2A4F3}" destId="{58F790CE-BE7A-4A24-9259-5763265E6DAC}" srcOrd="1" destOrd="0" presId="urn:microsoft.com/office/officeart/2018/2/layout/IconVerticalSolidList"/>
    <dgm:cxn modelId="{59D26411-4DEC-BA48-97C4-158046B00AB9}" type="presParOf" srcId="{A016FA65-2F8A-425C-8FA4-7F73C5C2A4F3}" destId="{BDC8398C-A06B-4CC6-A3C8-41F18B6F636A}" srcOrd="2" destOrd="0" presId="urn:microsoft.com/office/officeart/2018/2/layout/IconVerticalSolidList"/>
    <dgm:cxn modelId="{AB2D3B5E-2143-4641-86F8-B298B76689F6}" type="presParOf" srcId="{BDC8398C-A06B-4CC6-A3C8-41F18B6F636A}" destId="{A2653754-C1E0-4F0D-B0D9-DDA339B2354A}" srcOrd="0" destOrd="0" presId="urn:microsoft.com/office/officeart/2018/2/layout/IconVerticalSolidList"/>
    <dgm:cxn modelId="{C3AF9DC7-0CA7-714A-A0F0-0550F16C067D}" type="presParOf" srcId="{BDC8398C-A06B-4CC6-A3C8-41F18B6F636A}" destId="{08AAC6A7-1D66-4A98-9B0C-6554910779AA}" srcOrd="1" destOrd="0" presId="urn:microsoft.com/office/officeart/2018/2/layout/IconVerticalSolidList"/>
    <dgm:cxn modelId="{D309246B-3C42-4148-BFA3-AF11C8DAB579}" type="presParOf" srcId="{BDC8398C-A06B-4CC6-A3C8-41F18B6F636A}" destId="{2F2BF832-882E-4585-9A22-26054E80FA1C}" srcOrd="2" destOrd="0" presId="urn:microsoft.com/office/officeart/2018/2/layout/IconVerticalSolidList"/>
    <dgm:cxn modelId="{6EEAC76A-F7E3-594F-A784-C11CF120EF3D}" type="presParOf" srcId="{BDC8398C-A06B-4CC6-A3C8-41F18B6F636A}" destId="{A7E2ECFF-4043-4213-B623-67C9089088CA}" srcOrd="3" destOrd="0" presId="urn:microsoft.com/office/officeart/2018/2/layout/IconVerticalSolidList"/>
    <dgm:cxn modelId="{C9A9CDF0-757A-A949-BF96-2B2B4EF6D875}" type="presParOf" srcId="{A016FA65-2F8A-425C-8FA4-7F73C5C2A4F3}" destId="{0A697542-0B28-1245-A566-163A1EB2D633}" srcOrd="3" destOrd="0" presId="urn:microsoft.com/office/officeart/2018/2/layout/IconVerticalSolidList"/>
    <dgm:cxn modelId="{C240C1B3-F8F6-0B46-AA10-BC172B895066}" type="presParOf" srcId="{A016FA65-2F8A-425C-8FA4-7F73C5C2A4F3}" destId="{A3BA74FA-D261-402E-A341-1E7EE0B208B2}" srcOrd="4" destOrd="0" presId="urn:microsoft.com/office/officeart/2018/2/layout/IconVerticalSolidList"/>
    <dgm:cxn modelId="{068E1B35-9355-DB4B-BDA0-38D5571BC6E5}" type="presParOf" srcId="{A3BA74FA-D261-402E-A341-1E7EE0B208B2}" destId="{F55D0922-DE59-4848-970F-61542D886A6A}" srcOrd="0" destOrd="0" presId="urn:microsoft.com/office/officeart/2018/2/layout/IconVerticalSolidList"/>
    <dgm:cxn modelId="{BD235A02-9865-A94D-8AF1-A1C2C7C630F0}" type="presParOf" srcId="{A3BA74FA-D261-402E-A341-1E7EE0B208B2}" destId="{FA77BB2A-6ED2-4739-9DDF-D180F572D26D}" srcOrd="1" destOrd="0" presId="urn:microsoft.com/office/officeart/2018/2/layout/IconVerticalSolidList"/>
    <dgm:cxn modelId="{21D283FB-A8C4-B04B-ABD4-BFBE77C65C5D}" type="presParOf" srcId="{A3BA74FA-D261-402E-A341-1E7EE0B208B2}" destId="{15F6CBFF-39C1-465A-97F6-89F9B2C611D3}" srcOrd="2" destOrd="0" presId="urn:microsoft.com/office/officeart/2018/2/layout/IconVerticalSolidList"/>
    <dgm:cxn modelId="{D8B70A57-5C28-FD46-889F-A4EA58D40EAB}" type="presParOf" srcId="{A3BA74FA-D261-402E-A341-1E7EE0B208B2}" destId="{2DEACD3F-189E-4BAE-80FE-C3EEF25DAC7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44A1D-42EB-4180-BA84-3D68DA135F1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B445A2-2E25-4CA2-A5D0-185D6D56B344}">
      <dgm:prSet/>
      <dgm:spPr/>
      <dgm:t>
        <a:bodyPr/>
        <a:lstStyle/>
        <a:p>
          <a:r>
            <a:rPr lang="en-US" b="1" dirty="0"/>
            <a:t>Exams (NBME Subject exams, Oral exam, Slide exam) </a:t>
          </a:r>
          <a:r>
            <a:rPr lang="en-US" dirty="0">
              <a:sym typeface="Wingdings" panose="05000000000000000000" pitchFamily="2" charset="2"/>
            </a:rPr>
            <a:t></a:t>
          </a:r>
          <a:r>
            <a:rPr lang="en-US" dirty="0"/>
            <a:t> assess medical knowledge and expertise</a:t>
          </a:r>
        </a:p>
      </dgm:t>
    </dgm:pt>
    <dgm:pt modelId="{37CE2FDF-CB7E-421A-9896-0AA57C31B6D7}" type="parTrans" cxnId="{5E240312-55D2-4088-8B8A-49FF4F25AF1B}">
      <dgm:prSet/>
      <dgm:spPr/>
      <dgm:t>
        <a:bodyPr/>
        <a:lstStyle/>
        <a:p>
          <a:endParaRPr lang="en-US"/>
        </a:p>
      </dgm:t>
    </dgm:pt>
    <dgm:pt modelId="{1EFC60AE-E8D1-493F-9E2A-C2179858F484}" type="sibTrans" cxnId="{5E240312-55D2-4088-8B8A-49FF4F25AF1B}">
      <dgm:prSet/>
      <dgm:spPr/>
      <dgm:t>
        <a:bodyPr/>
        <a:lstStyle/>
        <a:p>
          <a:endParaRPr lang="en-US"/>
        </a:p>
      </dgm:t>
    </dgm:pt>
    <dgm:pt modelId="{E0A785E2-4FA2-4A74-A0A1-29D4A6DB9DBD}">
      <dgm:prSet/>
      <dgm:spPr/>
      <dgm:t>
        <a:bodyPr/>
        <a:lstStyle/>
        <a:p>
          <a:r>
            <a:rPr lang="en-US" b="1" dirty="0"/>
            <a:t>Clinical evaluations </a:t>
          </a:r>
          <a:r>
            <a:rPr lang="en-US" dirty="0">
              <a:sym typeface="Wingdings" panose="05000000000000000000" pitchFamily="2" charset="2"/>
            </a:rPr>
            <a:t></a:t>
          </a:r>
          <a:r>
            <a:rPr lang="en-US" dirty="0"/>
            <a:t> assess clinical skills, performance, and professionalism </a:t>
          </a:r>
        </a:p>
      </dgm:t>
    </dgm:pt>
    <dgm:pt modelId="{FFA9B218-3FBC-45B8-855C-FA4D7A8BAA63}" type="sibTrans" cxnId="{EBCA233A-38AB-4E2E-902A-5BB2B81934DA}">
      <dgm:prSet/>
      <dgm:spPr/>
      <dgm:t>
        <a:bodyPr/>
        <a:lstStyle/>
        <a:p>
          <a:endParaRPr lang="en-US"/>
        </a:p>
      </dgm:t>
    </dgm:pt>
    <dgm:pt modelId="{80948D34-A25B-4874-BC79-4FFF51A0F6C1}" type="parTrans" cxnId="{EBCA233A-38AB-4E2E-902A-5BB2B81934DA}">
      <dgm:prSet/>
      <dgm:spPr/>
      <dgm:t>
        <a:bodyPr/>
        <a:lstStyle/>
        <a:p>
          <a:endParaRPr lang="en-US"/>
        </a:p>
      </dgm:t>
    </dgm:pt>
    <dgm:pt modelId="{F66E68EE-2897-4951-8C9D-4066A6F069C3}" type="pres">
      <dgm:prSet presAssocID="{14844A1D-42EB-4180-BA84-3D68DA135F17}" presName="root" presStyleCnt="0">
        <dgm:presLayoutVars>
          <dgm:dir/>
          <dgm:resizeHandles val="exact"/>
        </dgm:presLayoutVars>
      </dgm:prSet>
      <dgm:spPr/>
    </dgm:pt>
    <dgm:pt modelId="{A1470CF3-B820-401F-AF8A-D3C08317B196}" type="pres">
      <dgm:prSet presAssocID="{E0A785E2-4FA2-4A74-A0A1-29D4A6DB9DBD}" presName="compNode" presStyleCnt="0"/>
      <dgm:spPr/>
    </dgm:pt>
    <dgm:pt modelId="{5184E48E-7E3B-4038-9B28-0CF552EF4C62}" type="pres">
      <dgm:prSet presAssocID="{E0A785E2-4FA2-4A74-A0A1-29D4A6DB9DB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41BDFB0-7F67-4020-9D3E-AFFE9B5BCE80}" type="pres">
      <dgm:prSet presAssocID="{E0A785E2-4FA2-4A74-A0A1-29D4A6DB9DBD}" presName="spaceRect" presStyleCnt="0"/>
      <dgm:spPr/>
    </dgm:pt>
    <dgm:pt modelId="{09393B58-59D0-45FA-8809-DDDF418FD988}" type="pres">
      <dgm:prSet presAssocID="{E0A785E2-4FA2-4A74-A0A1-29D4A6DB9DBD}" presName="textRect" presStyleLbl="revTx" presStyleIdx="0" presStyleCnt="2" custScaleY="209698" custLinFactNeighborX="1176" custLinFactNeighborY="30659">
        <dgm:presLayoutVars>
          <dgm:chMax val="1"/>
          <dgm:chPref val="1"/>
        </dgm:presLayoutVars>
      </dgm:prSet>
      <dgm:spPr/>
    </dgm:pt>
    <dgm:pt modelId="{02755A13-33AB-8542-9AB1-FC94D4856C2D}" type="pres">
      <dgm:prSet presAssocID="{FFA9B218-3FBC-45B8-855C-FA4D7A8BAA63}" presName="sibTrans" presStyleCnt="0"/>
      <dgm:spPr/>
    </dgm:pt>
    <dgm:pt modelId="{47196FA2-2419-4C65-86BB-4AD5A4197480}" type="pres">
      <dgm:prSet presAssocID="{67B445A2-2E25-4CA2-A5D0-185D6D56B344}" presName="compNode" presStyleCnt="0"/>
      <dgm:spPr/>
    </dgm:pt>
    <dgm:pt modelId="{23047468-A070-4695-B3D4-28C452EB70F8}" type="pres">
      <dgm:prSet presAssocID="{67B445A2-2E25-4CA2-A5D0-185D6D56B3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B029F3D-6A35-442B-9F66-B2BCE2DACCA0}" type="pres">
      <dgm:prSet presAssocID="{67B445A2-2E25-4CA2-A5D0-185D6D56B344}" presName="spaceRect" presStyleCnt="0"/>
      <dgm:spPr/>
    </dgm:pt>
    <dgm:pt modelId="{FA10641A-70AA-4932-B6D8-41793F96C1A5}" type="pres">
      <dgm:prSet presAssocID="{67B445A2-2E25-4CA2-A5D0-185D6D56B344}" presName="textRect" presStyleLbl="revTx" presStyleIdx="1" presStyleCnt="2" custScaleY="220594" custLinFactNeighborX="493" custLinFactNeighborY="34046">
        <dgm:presLayoutVars>
          <dgm:chMax val="1"/>
          <dgm:chPref val="1"/>
        </dgm:presLayoutVars>
      </dgm:prSet>
      <dgm:spPr/>
    </dgm:pt>
  </dgm:ptLst>
  <dgm:cxnLst>
    <dgm:cxn modelId="{5E240312-55D2-4088-8B8A-49FF4F25AF1B}" srcId="{14844A1D-42EB-4180-BA84-3D68DA135F17}" destId="{67B445A2-2E25-4CA2-A5D0-185D6D56B344}" srcOrd="1" destOrd="0" parTransId="{37CE2FDF-CB7E-421A-9896-0AA57C31B6D7}" sibTransId="{1EFC60AE-E8D1-493F-9E2A-C2179858F484}"/>
    <dgm:cxn modelId="{13598B12-8407-F04D-9FD6-F64A89FF28C3}" type="presOf" srcId="{67B445A2-2E25-4CA2-A5D0-185D6D56B344}" destId="{FA10641A-70AA-4932-B6D8-41793F96C1A5}" srcOrd="0" destOrd="0" presId="urn:microsoft.com/office/officeart/2018/2/layout/IconLabelList"/>
    <dgm:cxn modelId="{EBCA233A-38AB-4E2E-902A-5BB2B81934DA}" srcId="{14844A1D-42EB-4180-BA84-3D68DA135F17}" destId="{E0A785E2-4FA2-4A74-A0A1-29D4A6DB9DBD}" srcOrd="0" destOrd="0" parTransId="{80948D34-A25B-4874-BC79-4FFF51A0F6C1}" sibTransId="{FFA9B218-3FBC-45B8-855C-FA4D7A8BAA63}"/>
    <dgm:cxn modelId="{86F43480-5E18-5140-98C1-B7336B628490}" type="presOf" srcId="{E0A785E2-4FA2-4A74-A0A1-29D4A6DB9DBD}" destId="{09393B58-59D0-45FA-8809-DDDF418FD988}" srcOrd="0" destOrd="0" presId="urn:microsoft.com/office/officeart/2018/2/layout/IconLabelList"/>
    <dgm:cxn modelId="{69FEEC98-9A82-F545-8531-DC17BE36F3DF}" type="presOf" srcId="{14844A1D-42EB-4180-BA84-3D68DA135F17}" destId="{F66E68EE-2897-4951-8C9D-4066A6F069C3}" srcOrd="0" destOrd="0" presId="urn:microsoft.com/office/officeart/2018/2/layout/IconLabelList"/>
    <dgm:cxn modelId="{FF3B8FA0-3262-D04B-8109-C991B0295423}" type="presParOf" srcId="{F66E68EE-2897-4951-8C9D-4066A6F069C3}" destId="{A1470CF3-B820-401F-AF8A-D3C08317B196}" srcOrd="0" destOrd="0" presId="urn:microsoft.com/office/officeart/2018/2/layout/IconLabelList"/>
    <dgm:cxn modelId="{4E7A14BC-EE25-B140-AE52-87E604FA43D3}" type="presParOf" srcId="{A1470CF3-B820-401F-AF8A-D3C08317B196}" destId="{5184E48E-7E3B-4038-9B28-0CF552EF4C62}" srcOrd="0" destOrd="0" presId="urn:microsoft.com/office/officeart/2018/2/layout/IconLabelList"/>
    <dgm:cxn modelId="{9B9A2F80-8BEF-EC4D-9492-3F64D4E75EA8}" type="presParOf" srcId="{A1470CF3-B820-401F-AF8A-D3C08317B196}" destId="{841BDFB0-7F67-4020-9D3E-AFFE9B5BCE80}" srcOrd="1" destOrd="0" presId="urn:microsoft.com/office/officeart/2018/2/layout/IconLabelList"/>
    <dgm:cxn modelId="{0D6AD137-24DE-1D45-9D38-64F0991E90FD}" type="presParOf" srcId="{A1470CF3-B820-401F-AF8A-D3C08317B196}" destId="{09393B58-59D0-45FA-8809-DDDF418FD988}" srcOrd="2" destOrd="0" presId="urn:microsoft.com/office/officeart/2018/2/layout/IconLabelList"/>
    <dgm:cxn modelId="{FA1B0731-6424-2947-BE76-00FF08C19618}" type="presParOf" srcId="{F66E68EE-2897-4951-8C9D-4066A6F069C3}" destId="{02755A13-33AB-8542-9AB1-FC94D4856C2D}" srcOrd="1" destOrd="0" presId="urn:microsoft.com/office/officeart/2018/2/layout/IconLabelList"/>
    <dgm:cxn modelId="{5E0DCC36-DA68-D043-9363-DE6B6425FC4E}" type="presParOf" srcId="{F66E68EE-2897-4951-8C9D-4066A6F069C3}" destId="{47196FA2-2419-4C65-86BB-4AD5A4197480}" srcOrd="2" destOrd="0" presId="urn:microsoft.com/office/officeart/2018/2/layout/IconLabelList"/>
    <dgm:cxn modelId="{A60E2A46-7FC7-1A43-A982-02B8FA182A5B}" type="presParOf" srcId="{47196FA2-2419-4C65-86BB-4AD5A4197480}" destId="{23047468-A070-4695-B3D4-28C452EB70F8}" srcOrd="0" destOrd="0" presId="urn:microsoft.com/office/officeart/2018/2/layout/IconLabelList"/>
    <dgm:cxn modelId="{ABC01115-1186-B649-A2B6-7DC7E04A97AB}" type="presParOf" srcId="{47196FA2-2419-4C65-86BB-4AD5A4197480}" destId="{9B029F3D-6A35-442B-9F66-B2BCE2DACCA0}" srcOrd="1" destOrd="0" presId="urn:microsoft.com/office/officeart/2018/2/layout/IconLabelList"/>
    <dgm:cxn modelId="{52E13990-9EB1-524A-B0C9-5C1B62B16E54}" type="presParOf" srcId="{47196FA2-2419-4C65-86BB-4AD5A4197480}" destId="{FA10641A-70AA-4932-B6D8-41793F96C1A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D4B196-51E1-45F2-B553-23ADD553AB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89C83E2-CBAD-41BE-B21C-2DD38E1FDB12}">
      <dgm:prSet/>
      <dgm:spPr/>
      <dgm:t>
        <a:bodyPr/>
        <a:lstStyle/>
        <a:p>
          <a:r>
            <a:rPr lang="en-US"/>
            <a:t>Moved to evaluations based on Entrustable Professional Activities (EPAs) in 2019. </a:t>
          </a:r>
        </a:p>
      </dgm:t>
    </dgm:pt>
    <dgm:pt modelId="{8CB58A9A-547F-4A53-B0C9-0C14725AEEA8}" type="parTrans" cxnId="{C628911B-7AD6-4E9C-B6DE-A62B5DE63898}">
      <dgm:prSet/>
      <dgm:spPr/>
      <dgm:t>
        <a:bodyPr/>
        <a:lstStyle/>
        <a:p>
          <a:endParaRPr lang="en-US"/>
        </a:p>
      </dgm:t>
    </dgm:pt>
    <dgm:pt modelId="{BFE28A57-C4A8-4DD5-A830-701E210273EF}" type="sibTrans" cxnId="{C628911B-7AD6-4E9C-B6DE-A62B5DE63898}">
      <dgm:prSet/>
      <dgm:spPr/>
      <dgm:t>
        <a:bodyPr/>
        <a:lstStyle/>
        <a:p>
          <a:endParaRPr lang="en-US"/>
        </a:p>
      </dgm:t>
    </dgm:pt>
    <dgm:pt modelId="{3B716EB6-A616-496C-A0CF-036938C0C5EA}">
      <dgm:prSet/>
      <dgm:spPr/>
      <dgm:t>
        <a:bodyPr/>
        <a:lstStyle/>
        <a:p>
          <a:r>
            <a:rPr lang="en-US" dirty="0"/>
            <a:t>EPAs = 13 core skills or tasks for physicians.</a:t>
          </a:r>
        </a:p>
      </dgm:t>
    </dgm:pt>
    <dgm:pt modelId="{A1BB48C2-BE9A-4EB3-B38A-EEA64521553A}" type="parTrans" cxnId="{2295A353-64CC-47C4-9C6D-F2E5C766ADA8}">
      <dgm:prSet/>
      <dgm:spPr/>
      <dgm:t>
        <a:bodyPr/>
        <a:lstStyle/>
        <a:p>
          <a:endParaRPr lang="en-US"/>
        </a:p>
      </dgm:t>
    </dgm:pt>
    <dgm:pt modelId="{7AB70ABE-2560-4DB7-B26F-D07958DBA704}" type="sibTrans" cxnId="{2295A353-64CC-47C4-9C6D-F2E5C766ADA8}">
      <dgm:prSet/>
      <dgm:spPr/>
      <dgm:t>
        <a:bodyPr/>
        <a:lstStyle/>
        <a:p>
          <a:endParaRPr lang="en-US"/>
        </a:p>
      </dgm:t>
    </dgm:pt>
    <dgm:pt modelId="{62EE6E33-2F33-46E4-967A-B2129AE8CCAF}">
      <dgm:prSet/>
      <dgm:spPr/>
      <dgm:t>
        <a:bodyPr/>
        <a:lstStyle/>
        <a:p>
          <a:r>
            <a:rPr lang="en-US" dirty="0"/>
            <a:t>Each clerkship evaluates a sampling of EPAs. </a:t>
          </a:r>
        </a:p>
      </dgm:t>
    </dgm:pt>
    <dgm:pt modelId="{E08F84FB-5EC8-4F37-8452-C8F92EBA971D}" type="parTrans" cxnId="{1BB2D1F8-DCEE-4E09-87FA-A9CC05C57049}">
      <dgm:prSet/>
      <dgm:spPr/>
      <dgm:t>
        <a:bodyPr/>
        <a:lstStyle/>
        <a:p>
          <a:endParaRPr lang="en-US"/>
        </a:p>
      </dgm:t>
    </dgm:pt>
    <dgm:pt modelId="{FEA0DF9A-89CB-4AF5-B353-440B68955ACA}" type="sibTrans" cxnId="{1BB2D1F8-DCEE-4E09-87FA-A9CC05C57049}">
      <dgm:prSet/>
      <dgm:spPr/>
      <dgm:t>
        <a:bodyPr/>
        <a:lstStyle/>
        <a:p>
          <a:endParaRPr lang="en-US"/>
        </a:p>
      </dgm:t>
    </dgm:pt>
    <dgm:pt modelId="{7F129713-365F-40BD-A77D-426405518FF7}">
      <dgm:prSet/>
      <dgm:spPr/>
      <dgm:t>
        <a:bodyPr/>
        <a:lstStyle/>
        <a:p>
          <a:r>
            <a:rPr lang="en-US" dirty="0"/>
            <a:t>Numeric adjustment is applied to each clinical evaluation based on student’s level of experience (i.e. what number clerkship they are on)</a:t>
          </a:r>
        </a:p>
      </dgm:t>
    </dgm:pt>
    <dgm:pt modelId="{258F9CCD-CDAC-437C-B96C-A7BF83F81C49}" type="parTrans" cxnId="{6AAA237C-1489-4B2A-9C8B-E3CFD048C6DF}">
      <dgm:prSet/>
      <dgm:spPr/>
      <dgm:t>
        <a:bodyPr/>
        <a:lstStyle/>
        <a:p>
          <a:endParaRPr lang="en-US"/>
        </a:p>
      </dgm:t>
    </dgm:pt>
    <dgm:pt modelId="{67500C4F-4C1F-4F52-AB71-A247D69CE881}" type="sibTrans" cxnId="{6AAA237C-1489-4B2A-9C8B-E3CFD048C6DF}">
      <dgm:prSet/>
      <dgm:spPr/>
      <dgm:t>
        <a:bodyPr/>
        <a:lstStyle/>
        <a:p>
          <a:endParaRPr lang="en-US"/>
        </a:p>
      </dgm:t>
    </dgm:pt>
    <dgm:pt modelId="{10BC75E5-C239-5E4F-9DC9-CBB12EF36196}" type="pres">
      <dgm:prSet presAssocID="{EAD4B196-51E1-45F2-B553-23ADD553AB39}" presName="linear" presStyleCnt="0">
        <dgm:presLayoutVars>
          <dgm:animLvl val="lvl"/>
          <dgm:resizeHandles val="exact"/>
        </dgm:presLayoutVars>
      </dgm:prSet>
      <dgm:spPr/>
    </dgm:pt>
    <dgm:pt modelId="{4B2C18F5-4BF8-0A4E-BC66-9BEF2CE70EBD}" type="pres">
      <dgm:prSet presAssocID="{189C83E2-CBAD-41BE-B21C-2DD38E1FDB12}" presName="parentText" presStyleLbl="node1" presStyleIdx="0" presStyleCnt="4">
        <dgm:presLayoutVars>
          <dgm:chMax val="0"/>
          <dgm:bulletEnabled val="1"/>
        </dgm:presLayoutVars>
      </dgm:prSet>
      <dgm:spPr/>
    </dgm:pt>
    <dgm:pt modelId="{F34645E9-3DB5-A944-8BEB-90CF71BE339F}" type="pres">
      <dgm:prSet presAssocID="{BFE28A57-C4A8-4DD5-A830-701E210273EF}" presName="spacer" presStyleCnt="0"/>
      <dgm:spPr/>
    </dgm:pt>
    <dgm:pt modelId="{9F46F3BD-EAED-084B-A583-A32AAA766435}" type="pres">
      <dgm:prSet presAssocID="{3B716EB6-A616-496C-A0CF-036938C0C5EA}" presName="parentText" presStyleLbl="node1" presStyleIdx="1" presStyleCnt="4">
        <dgm:presLayoutVars>
          <dgm:chMax val="0"/>
          <dgm:bulletEnabled val="1"/>
        </dgm:presLayoutVars>
      </dgm:prSet>
      <dgm:spPr/>
    </dgm:pt>
    <dgm:pt modelId="{589B20B8-EB4B-E549-BACC-F06F96BC19D2}" type="pres">
      <dgm:prSet presAssocID="{7AB70ABE-2560-4DB7-B26F-D07958DBA704}" presName="spacer" presStyleCnt="0"/>
      <dgm:spPr/>
    </dgm:pt>
    <dgm:pt modelId="{5D42B537-F6B6-B648-A036-F16E67FA3AC3}" type="pres">
      <dgm:prSet presAssocID="{62EE6E33-2F33-46E4-967A-B2129AE8CCAF}" presName="parentText" presStyleLbl="node1" presStyleIdx="2" presStyleCnt="4">
        <dgm:presLayoutVars>
          <dgm:chMax val="0"/>
          <dgm:bulletEnabled val="1"/>
        </dgm:presLayoutVars>
      </dgm:prSet>
      <dgm:spPr/>
    </dgm:pt>
    <dgm:pt modelId="{D7C31901-557E-BD47-83BA-AF90381C4965}" type="pres">
      <dgm:prSet presAssocID="{FEA0DF9A-89CB-4AF5-B353-440B68955ACA}" presName="spacer" presStyleCnt="0"/>
      <dgm:spPr/>
    </dgm:pt>
    <dgm:pt modelId="{447347E5-D1FC-5644-9A0C-2A3E7B7F13B2}" type="pres">
      <dgm:prSet presAssocID="{7F129713-365F-40BD-A77D-426405518FF7}" presName="parentText" presStyleLbl="node1" presStyleIdx="3" presStyleCnt="4">
        <dgm:presLayoutVars>
          <dgm:chMax val="0"/>
          <dgm:bulletEnabled val="1"/>
        </dgm:presLayoutVars>
      </dgm:prSet>
      <dgm:spPr/>
    </dgm:pt>
  </dgm:ptLst>
  <dgm:cxnLst>
    <dgm:cxn modelId="{C628911B-7AD6-4E9C-B6DE-A62B5DE63898}" srcId="{EAD4B196-51E1-45F2-B553-23ADD553AB39}" destId="{189C83E2-CBAD-41BE-B21C-2DD38E1FDB12}" srcOrd="0" destOrd="0" parTransId="{8CB58A9A-547F-4A53-B0C9-0C14725AEEA8}" sibTransId="{BFE28A57-C4A8-4DD5-A830-701E210273EF}"/>
    <dgm:cxn modelId="{AC3C5D47-5133-3348-9ADA-04C6F9CDC4FF}" type="presOf" srcId="{62EE6E33-2F33-46E4-967A-B2129AE8CCAF}" destId="{5D42B537-F6B6-B648-A036-F16E67FA3AC3}" srcOrd="0" destOrd="0" presId="urn:microsoft.com/office/officeart/2005/8/layout/vList2"/>
    <dgm:cxn modelId="{2295A353-64CC-47C4-9C6D-F2E5C766ADA8}" srcId="{EAD4B196-51E1-45F2-B553-23ADD553AB39}" destId="{3B716EB6-A616-496C-A0CF-036938C0C5EA}" srcOrd="1" destOrd="0" parTransId="{A1BB48C2-BE9A-4EB3-B38A-EEA64521553A}" sibTransId="{7AB70ABE-2560-4DB7-B26F-D07958DBA704}"/>
    <dgm:cxn modelId="{11214762-F2D8-8747-AA82-B84B827CA7CC}" type="presOf" srcId="{7F129713-365F-40BD-A77D-426405518FF7}" destId="{447347E5-D1FC-5644-9A0C-2A3E7B7F13B2}" srcOrd="0" destOrd="0" presId="urn:microsoft.com/office/officeart/2005/8/layout/vList2"/>
    <dgm:cxn modelId="{6AAA237C-1489-4B2A-9C8B-E3CFD048C6DF}" srcId="{EAD4B196-51E1-45F2-B553-23ADD553AB39}" destId="{7F129713-365F-40BD-A77D-426405518FF7}" srcOrd="3" destOrd="0" parTransId="{258F9CCD-CDAC-437C-B96C-A7BF83F81C49}" sibTransId="{67500C4F-4C1F-4F52-AB71-A247D69CE881}"/>
    <dgm:cxn modelId="{FC1DF3B2-BD5C-5E41-9137-809C665F2FDD}" type="presOf" srcId="{EAD4B196-51E1-45F2-B553-23ADD553AB39}" destId="{10BC75E5-C239-5E4F-9DC9-CBB12EF36196}" srcOrd="0" destOrd="0" presId="urn:microsoft.com/office/officeart/2005/8/layout/vList2"/>
    <dgm:cxn modelId="{1C557CC5-A4EB-2945-8DE5-064740C990A1}" type="presOf" srcId="{189C83E2-CBAD-41BE-B21C-2DD38E1FDB12}" destId="{4B2C18F5-4BF8-0A4E-BC66-9BEF2CE70EBD}" srcOrd="0" destOrd="0" presId="urn:microsoft.com/office/officeart/2005/8/layout/vList2"/>
    <dgm:cxn modelId="{AA8AA9EA-D47A-0743-A58A-B3E780EBF94B}" type="presOf" srcId="{3B716EB6-A616-496C-A0CF-036938C0C5EA}" destId="{9F46F3BD-EAED-084B-A583-A32AAA766435}" srcOrd="0" destOrd="0" presId="urn:microsoft.com/office/officeart/2005/8/layout/vList2"/>
    <dgm:cxn modelId="{1BB2D1F8-DCEE-4E09-87FA-A9CC05C57049}" srcId="{EAD4B196-51E1-45F2-B553-23ADD553AB39}" destId="{62EE6E33-2F33-46E4-967A-B2129AE8CCAF}" srcOrd="2" destOrd="0" parTransId="{E08F84FB-5EC8-4F37-8452-C8F92EBA971D}" sibTransId="{FEA0DF9A-89CB-4AF5-B353-440B68955ACA}"/>
    <dgm:cxn modelId="{82591862-AFF2-804D-B089-989435228F05}" type="presParOf" srcId="{10BC75E5-C239-5E4F-9DC9-CBB12EF36196}" destId="{4B2C18F5-4BF8-0A4E-BC66-9BEF2CE70EBD}" srcOrd="0" destOrd="0" presId="urn:microsoft.com/office/officeart/2005/8/layout/vList2"/>
    <dgm:cxn modelId="{16013962-B14A-584C-BE26-A9D198F812DC}" type="presParOf" srcId="{10BC75E5-C239-5E4F-9DC9-CBB12EF36196}" destId="{F34645E9-3DB5-A944-8BEB-90CF71BE339F}" srcOrd="1" destOrd="0" presId="urn:microsoft.com/office/officeart/2005/8/layout/vList2"/>
    <dgm:cxn modelId="{605605A4-247F-0B49-9C52-D4EA43643283}" type="presParOf" srcId="{10BC75E5-C239-5E4F-9DC9-CBB12EF36196}" destId="{9F46F3BD-EAED-084B-A583-A32AAA766435}" srcOrd="2" destOrd="0" presId="urn:microsoft.com/office/officeart/2005/8/layout/vList2"/>
    <dgm:cxn modelId="{92644412-5A37-9A4A-BE93-7429F83DD1D9}" type="presParOf" srcId="{10BC75E5-C239-5E4F-9DC9-CBB12EF36196}" destId="{589B20B8-EB4B-E549-BACC-F06F96BC19D2}" srcOrd="3" destOrd="0" presId="urn:microsoft.com/office/officeart/2005/8/layout/vList2"/>
    <dgm:cxn modelId="{FB7FEC5F-4C77-7948-A665-E27A6AF95A17}" type="presParOf" srcId="{10BC75E5-C239-5E4F-9DC9-CBB12EF36196}" destId="{5D42B537-F6B6-B648-A036-F16E67FA3AC3}" srcOrd="4" destOrd="0" presId="urn:microsoft.com/office/officeart/2005/8/layout/vList2"/>
    <dgm:cxn modelId="{1414DDFB-5D0C-3549-B82F-893FA051B32A}" type="presParOf" srcId="{10BC75E5-C239-5E4F-9DC9-CBB12EF36196}" destId="{D7C31901-557E-BD47-83BA-AF90381C4965}" srcOrd="5" destOrd="0" presId="urn:microsoft.com/office/officeart/2005/8/layout/vList2"/>
    <dgm:cxn modelId="{068AE02F-5BF2-804A-9C52-32903764A496}" type="presParOf" srcId="{10BC75E5-C239-5E4F-9DC9-CBB12EF36196}" destId="{447347E5-D1FC-5644-9A0C-2A3E7B7F13B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1D9DD-7649-4B2B-ABBD-8F6242DDCCC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B128DE-5C25-4DE0-8ECA-376CE110D106}">
      <dgm:prSet/>
      <dgm:spPr/>
      <dgm:t>
        <a:bodyPr/>
        <a:lstStyle/>
        <a:p>
          <a:r>
            <a:rPr lang="en-US"/>
            <a:t>Average – moves from Early Clerkship (now) to Late Clerkship throughout the course of the year. </a:t>
          </a:r>
        </a:p>
      </dgm:t>
    </dgm:pt>
    <dgm:pt modelId="{0F5CA42A-F2E7-4F2C-8472-C015867550C0}" type="parTrans" cxnId="{674547EC-6C65-4EF1-A053-0EFE5BC7E115}">
      <dgm:prSet/>
      <dgm:spPr/>
      <dgm:t>
        <a:bodyPr/>
        <a:lstStyle/>
        <a:p>
          <a:endParaRPr lang="en-US"/>
        </a:p>
      </dgm:t>
    </dgm:pt>
    <dgm:pt modelId="{DD063037-174C-4F1D-B178-53EF4EA4D978}" type="sibTrans" cxnId="{674547EC-6C65-4EF1-A053-0EFE5BC7E115}">
      <dgm:prSet/>
      <dgm:spPr/>
      <dgm:t>
        <a:bodyPr/>
        <a:lstStyle/>
        <a:p>
          <a:endParaRPr lang="en-US"/>
        </a:p>
      </dgm:t>
    </dgm:pt>
    <dgm:pt modelId="{D6EA0743-0121-46AE-9224-BC7846683EAE}">
      <dgm:prSet custT="1"/>
      <dgm:spPr/>
      <dgm:t>
        <a:bodyPr/>
        <a:lstStyle/>
        <a:p>
          <a:r>
            <a:rPr lang="en-US" sz="2000"/>
            <a:t>Clinical Evaluation Grade? B</a:t>
          </a:r>
        </a:p>
      </dgm:t>
    </dgm:pt>
    <dgm:pt modelId="{7E6D2D45-A55A-4B3D-8767-0549F6AB2F47}" type="parTrans" cxnId="{661C095D-8DE7-4ABF-839C-78C1F97E483E}">
      <dgm:prSet/>
      <dgm:spPr/>
      <dgm:t>
        <a:bodyPr/>
        <a:lstStyle/>
        <a:p>
          <a:endParaRPr lang="en-US"/>
        </a:p>
      </dgm:t>
    </dgm:pt>
    <dgm:pt modelId="{16D03514-F5CB-4813-A2A2-BF38C8CA8F6D}" type="sibTrans" cxnId="{661C095D-8DE7-4ABF-839C-78C1F97E483E}">
      <dgm:prSet/>
      <dgm:spPr/>
      <dgm:t>
        <a:bodyPr/>
        <a:lstStyle/>
        <a:p>
          <a:endParaRPr lang="en-US"/>
        </a:p>
      </dgm:t>
    </dgm:pt>
    <dgm:pt modelId="{E1187D3E-D485-485F-B32D-1B2374F0EF84}">
      <dgm:prSet/>
      <dgm:spPr/>
      <dgm:t>
        <a:bodyPr/>
        <a:lstStyle/>
        <a:p>
          <a:r>
            <a:rPr lang="en-US"/>
            <a:t>Below average – Pre-clerkship (now) or Early Clerkship (later in the year</a:t>
          </a:r>
        </a:p>
      </dgm:t>
    </dgm:pt>
    <dgm:pt modelId="{F21FDABF-7A43-408F-8E7F-4D636926D2A4}" type="parTrans" cxnId="{3D906436-42C3-4FC6-A37C-199B9599D557}">
      <dgm:prSet/>
      <dgm:spPr/>
      <dgm:t>
        <a:bodyPr/>
        <a:lstStyle/>
        <a:p>
          <a:endParaRPr lang="en-US"/>
        </a:p>
      </dgm:t>
    </dgm:pt>
    <dgm:pt modelId="{879E7B85-AC7E-4BA5-BC75-8E9264598B0D}" type="sibTrans" cxnId="{3D906436-42C3-4FC6-A37C-199B9599D557}">
      <dgm:prSet/>
      <dgm:spPr/>
      <dgm:t>
        <a:bodyPr/>
        <a:lstStyle/>
        <a:p>
          <a:endParaRPr lang="en-US"/>
        </a:p>
      </dgm:t>
    </dgm:pt>
    <dgm:pt modelId="{70173F4D-99AB-48D0-AEE5-478FC43113E6}">
      <dgm:prSet custT="1"/>
      <dgm:spPr/>
      <dgm:t>
        <a:bodyPr/>
        <a:lstStyle/>
        <a:p>
          <a:r>
            <a:rPr lang="en-US" sz="2000"/>
            <a:t>Clinical Evaluation Grade? C</a:t>
          </a:r>
        </a:p>
      </dgm:t>
    </dgm:pt>
    <dgm:pt modelId="{1EBCFDB0-CCD5-45ED-8A4C-1357E75AA607}" type="parTrans" cxnId="{319314AC-5FCD-42B2-BF57-C88D7D444B45}">
      <dgm:prSet/>
      <dgm:spPr/>
      <dgm:t>
        <a:bodyPr/>
        <a:lstStyle/>
        <a:p>
          <a:endParaRPr lang="en-US"/>
        </a:p>
      </dgm:t>
    </dgm:pt>
    <dgm:pt modelId="{20D986ED-ADD4-4F52-9B4A-D97E6DC1A656}" type="sibTrans" cxnId="{319314AC-5FCD-42B2-BF57-C88D7D444B45}">
      <dgm:prSet/>
      <dgm:spPr/>
      <dgm:t>
        <a:bodyPr/>
        <a:lstStyle/>
        <a:p>
          <a:endParaRPr lang="en-US"/>
        </a:p>
      </dgm:t>
    </dgm:pt>
    <dgm:pt modelId="{7915AF58-C44D-47E8-864F-4A497F94D4C0}">
      <dgm:prSet/>
      <dgm:spPr/>
      <dgm:t>
        <a:bodyPr/>
        <a:lstStyle/>
        <a:p>
          <a:r>
            <a:rPr lang="en-US"/>
            <a:t>Above average – Late Clerkship and few between Late Clerkship/JI level (now) then mix of level between Late Clerkship/JI level and JI level later in the year</a:t>
          </a:r>
        </a:p>
      </dgm:t>
    </dgm:pt>
    <dgm:pt modelId="{5192A4D1-1D17-4EDB-BD1A-9E4944CAA086}" type="parTrans" cxnId="{BF2FF319-58B9-4496-BF2C-4D6FC519D7BD}">
      <dgm:prSet/>
      <dgm:spPr/>
      <dgm:t>
        <a:bodyPr/>
        <a:lstStyle/>
        <a:p>
          <a:endParaRPr lang="en-US"/>
        </a:p>
      </dgm:t>
    </dgm:pt>
    <dgm:pt modelId="{2B0B4844-DA52-4951-ACB8-BF8EEA089020}" type="sibTrans" cxnId="{BF2FF319-58B9-4496-BF2C-4D6FC519D7BD}">
      <dgm:prSet/>
      <dgm:spPr/>
      <dgm:t>
        <a:bodyPr/>
        <a:lstStyle/>
        <a:p>
          <a:endParaRPr lang="en-US"/>
        </a:p>
      </dgm:t>
    </dgm:pt>
    <dgm:pt modelId="{A3E386EA-190D-45F4-879E-3AD06705757B}">
      <dgm:prSet custT="1"/>
      <dgm:spPr/>
      <dgm:t>
        <a:bodyPr/>
        <a:lstStyle/>
        <a:p>
          <a:r>
            <a:rPr lang="en-US" sz="2000"/>
            <a:t>Clinical Evaluation Grade? A</a:t>
          </a:r>
        </a:p>
      </dgm:t>
    </dgm:pt>
    <dgm:pt modelId="{AD0741F7-E82B-4789-BF2B-D534169DFE2B}" type="parTrans" cxnId="{3C81DD93-32CE-43AC-9E07-9FB371D4C0EE}">
      <dgm:prSet/>
      <dgm:spPr/>
      <dgm:t>
        <a:bodyPr/>
        <a:lstStyle/>
        <a:p>
          <a:endParaRPr lang="en-US"/>
        </a:p>
      </dgm:t>
    </dgm:pt>
    <dgm:pt modelId="{E05E7CFF-3023-40A3-A3E2-59F1C054B0C2}" type="sibTrans" cxnId="{3C81DD93-32CE-43AC-9E07-9FB371D4C0EE}">
      <dgm:prSet/>
      <dgm:spPr/>
      <dgm:t>
        <a:bodyPr/>
        <a:lstStyle/>
        <a:p>
          <a:endParaRPr lang="en-US"/>
        </a:p>
      </dgm:t>
    </dgm:pt>
    <dgm:pt modelId="{667F9963-263D-490A-87E5-34B995C424F0}" type="pres">
      <dgm:prSet presAssocID="{47E1D9DD-7649-4B2B-ABBD-8F6242DDCCCD}" presName="root" presStyleCnt="0">
        <dgm:presLayoutVars>
          <dgm:dir/>
          <dgm:resizeHandles val="exact"/>
        </dgm:presLayoutVars>
      </dgm:prSet>
      <dgm:spPr/>
    </dgm:pt>
    <dgm:pt modelId="{72A19693-90CB-4E3A-ADBD-2923CA19D1FF}" type="pres">
      <dgm:prSet presAssocID="{1CB128DE-5C25-4DE0-8ECA-376CE110D106}" presName="compNode" presStyleCnt="0"/>
      <dgm:spPr/>
    </dgm:pt>
    <dgm:pt modelId="{1D6117E6-1A8D-434A-8AB2-008A1A20B1E5}" type="pres">
      <dgm:prSet presAssocID="{1CB128DE-5C25-4DE0-8ECA-376CE110D106}" presName="bgRect" presStyleLbl="bgShp" presStyleIdx="0" presStyleCnt="3"/>
      <dgm:spPr/>
    </dgm:pt>
    <dgm:pt modelId="{0CE4E1B1-1F43-47B9-8F0E-6300DD819C3C}" type="pres">
      <dgm:prSet presAssocID="{1CB128DE-5C25-4DE0-8ECA-376CE110D10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350D49D9-68E8-46F3-B0C4-DBF7CCFDC009}" type="pres">
      <dgm:prSet presAssocID="{1CB128DE-5C25-4DE0-8ECA-376CE110D106}" presName="spaceRect" presStyleCnt="0"/>
      <dgm:spPr/>
    </dgm:pt>
    <dgm:pt modelId="{0B941C89-C60F-4A85-A5E7-9145B994B1BD}" type="pres">
      <dgm:prSet presAssocID="{1CB128DE-5C25-4DE0-8ECA-376CE110D106}" presName="parTx" presStyleLbl="revTx" presStyleIdx="0" presStyleCnt="6">
        <dgm:presLayoutVars>
          <dgm:chMax val="0"/>
          <dgm:chPref val="0"/>
        </dgm:presLayoutVars>
      </dgm:prSet>
      <dgm:spPr/>
    </dgm:pt>
    <dgm:pt modelId="{E2ED0CD6-B287-4209-8C28-F8963F3F1D0B}" type="pres">
      <dgm:prSet presAssocID="{1CB128DE-5C25-4DE0-8ECA-376CE110D106}" presName="desTx" presStyleLbl="revTx" presStyleIdx="1" presStyleCnt="6">
        <dgm:presLayoutVars/>
      </dgm:prSet>
      <dgm:spPr/>
    </dgm:pt>
    <dgm:pt modelId="{03DD8397-E7CE-4B51-B8AC-4B82651E013B}" type="pres">
      <dgm:prSet presAssocID="{DD063037-174C-4F1D-B178-53EF4EA4D978}" presName="sibTrans" presStyleCnt="0"/>
      <dgm:spPr/>
    </dgm:pt>
    <dgm:pt modelId="{42CF5719-0E82-4C2E-9C41-718F6B040339}" type="pres">
      <dgm:prSet presAssocID="{E1187D3E-D485-485F-B32D-1B2374F0EF84}" presName="compNode" presStyleCnt="0"/>
      <dgm:spPr/>
    </dgm:pt>
    <dgm:pt modelId="{C1B71BE3-A035-401A-84EA-1523BE282296}" type="pres">
      <dgm:prSet presAssocID="{E1187D3E-D485-485F-B32D-1B2374F0EF84}" presName="bgRect" presStyleLbl="bgShp" presStyleIdx="1" presStyleCnt="3"/>
      <dgm:spPr/>
    </dgm:pt>
    <dgm:pt modelId="{384254EA-5B9F-4D41-8129-5897031AB474}" type="pres">
      <dgm:prSet presAssocID="{E1187D3E-D485-485F-B32D-1B2374F0EF8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rrow circle with solid fill"/>
        </a:ext>
      </dgm:extLst>
    </dgm:pt>
    <dgm:pt modelId="{4BE8F23A-32F8-49AB-AE89-A4E95715C493}" type="pres">
      <dgm:prSet presAssocID="{E1187D3E-D485-485F-B32D-1B2374F0EF84}" presName="spaceRect" presStyleCnt="0"/>
      <dgm:spPr/>
    </dgm:pt>
    <dgm:pt modelId="{B79F66ED-548E-4A72-B271-F6B66069FA38}" type="pres">
      <dgm:prSet presAssocID="{E1187D3E-D485-485F-B32D-1B2374F0EF84}" presName="parTx" presStyleLbl="revTx" presStyleIdx="2" presStyleCnt="6">
        <dgm:presLayoutVars>
          <dgm:chMax val="0"/>
          <dgm:chPref val="0"/>
        </dgm:presLayoutVars>
      </dgm:prSet>
      <dgm:spPr/>
    </dgm:pt>
    <dgm:pt modelId="{7AE2855A-DACA-43BF-89D2-59E941CDD870}" type="pres">
      <dgm:prSet presAssocID="{E1187D3E-D485-485F-B32D-1B2374F0EF84}" presName="desTx" presStyleLbl="revTx" presStyleIdx="3" presStyleCnt="6">
        <dgm:presLayoutVars/>
      </dgm:prSet>
      <dgm:spPr/>
    </dgm:pt>
    <dgm:pt modelId="{3A0B8728-1F50-4ABA-B57B-CCE9182893ED}" type="pres">
      <dgm:prSet presAssocID="{879E7B85-AC7E-4BA5-BC75-8E9264598B0D}" presName="sibTrans" presStyleCnt="0"/>
      <dgm:spPr/>
    </dgm:pt>
    <dgm:pt modelId="{742611B9-AD05-4844-A3DF-76E28E6A3A48}" type="pres">
      <dgm:prSet presAssocID="{7915AF58-C44D-47E8-864F-4A497F94D4C0}" presName="compNode" presStyleCnt="0"/>
      <dgm:spPr/>
    </dgm:pt>
    <dgm:pt modelId="{A3DF62A4-29BB-4DBB-B5D1-707E44F44B02}" type="pres">
      <dgm:prSet presAssocID="{7915AF58-C44D-47E8-864F-4A497F94D4C0}" presName="bgRect" presStyleLbl="bgShp" presStyleIdx="2" presStyleCnt="3"/>
      <dgm:spPr/>
    </dgm:pt>
    <dgm:pt modelId="{00A1B20F-E7B5-49F7-A03E-4980666269A7}" type="pres">
      <dgm:prSet presAssocID="{7915AF58-C44D-47E8-864F-4A497F94D4C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E63BD7ED-3E02-4ABC-9A3E-F0132489D14E}" type="pres">
      <dgm:prSet presAssocID="{7915AF58-C44D-47E8-864F-4A497F94D4C0}" presName="spaceRect" presStyleCnt="0"/>
      <dgm:spPr/>
    </dgm:pt>
    <dgm:pt modelId="{3BDA14A2-73CC-4BAC-8997-25C80DA9E365}" type="pres">
      <dgm:prSet presAssocID="{7915AF58-C44D-47E8-864F-4A497F94D4C0}" presName="parTx" presStyleLbl="revTx" presStyleIdx="4" presStyleCnt="6">
        <dgm:presLayoutVars>
          <dgm:chMax val="0"/>
          <dgm:chPref val="0"/>
        </dgm:presLayoutVars>
      </dgm:prSet>
      <dgm:spPr/>
    </dgm:pt>
    <dgm:pt modelId="{ACEC272E-3704-4AB4-BC76-B93B2A40B3E3}" type="pres">
      <dgm:prSet presAssocID="{7915AF58-C44D-47E8-864F-4A497F94D4C0}" presName="desTx" presStyleLbl="revTx" presStyleIdx="5" presStyleCnt="6">
        <dgm:presLayoutVars/>
      </dgm:prSet>
      <dgm:spPr/>
    </dgm:pt>
  </dgm:ptLst>
  <dgm:cxnLst>
    <dgm:cxn modelId="{BF2FF319-58B9-4496-BF2C-4D6FC519D7BD}" srcId="{47E1D9DD-7649-4B2B-ABBD-8F6242DDCCCD}" destId="{7915AF58-C44D-47E8-864F-4A497F94D4C0}" srcOrd="2" destOrd="0" parTransId="{5192A4D1-1D17-4EDB-BD1A-9E4944CAA086}" sibTransId="{2B0B4844-DA52-4951-ACB8-BF8EEA089020}"/>
    <dgm:cxn modelId="{3D906436-42C3-4FC6-A37C-199B9599D557}" srcId="{47E1D9DD-7649-4B2B-ABBD-8F6242DDCCCD}" destId="{E1187D3E-D485-485F-B32D-1B2374F0EF84}" srcOrd="1" destOrd="0" parTransId="{F21FDABF-7A43-408F-8E7F-4D636926D2A4}" sibTransId="{879E7B85-AC7E-4BA5-BC75-8E9264598B0D}"/>
    <dgm:cxn modelId="{661C095D-8DE7-4ABF-839C-78C1F97E483E}" srcId="{1CB128DE-5C25-4DE0-8ECA-376CE110D106}" destId="{D6EA0743-0121-46AE-9224-BC7846683EAE}" srcOrd="0" destOrd="0" parTransId="{7E6D2D45-A55A-4B3D-8767-0549F6AB2F47}" sibTransId="{16D03514-F5CB-4813-A2A2-BF38C8CA8F6D}"/>
    <dgm:cxn modelId="{40A47165-1F17-440E-BB77-AC553A76997E}" type="presOf" srcId="{47E1D9DD-7649-4B2B-ABBD-8F6242DDCCCD}" destId="{667F9963-263D-490A-87E5-34B995C424F0}" srcOrd="0" destOrd="0" presId="urn:microsoft.com/office/officeart/2018/2/layout/IconVerticalSolidList"/>
    <dgm:cxn modelId="{E5DC0476-64FD-449F-A7CB-EC9D9E688FFB}" type="presOf" srcId="{70173F4D-99AB-48D0-AEE5-478FC43113E6}" destId="{7AE2855A-DACA-43BF-89D2-59E941CDD870}" srcOrd="0" destOrd="0" presId="urn:microsoft.com/office/officeart/2018/2/layout/IconVerticalSolidList"/>
    <dgm:cxn modelId="{3C81DD93-32CE-43AC-9E07-9FB371D4C0EE}" srcId="{7915AF58-C44D-47E8-864F-4A497F94D4C0}" destId="{A3E386EA-190D-45F4-879E-3AD06705757B}" srcOrd="0" destOrd="0" parTransId="{AD0741F7-E82B-4789-BF2B-D534169DFE2B}" sibTransId="{E05E7CFF-3023-40A3-A3E2-59F1C054B0C2}"/>
    <dgm:cxn modelId="{598A2F9A-6C71-4AEB-B6FF-0B5CFD03F501}" type="presOf" srcId="{E1187D3E-D485-485F-B32D-1B2374F0EF84}" destId="{B79F66ED-548E-4A72-B271-F6B66069FA38}" srcOrd="0" destOrd="0" presId="urn:microsoft.com/office/officeart/2018/2/layout/IconVerticalSolidList"/>
    <dgm:cxn modelId="{319314AC-5FCD-42B2-BF57-C88D7D444B45}" srcId="{E1187D3E-D485-485F-B32D-1B2374F0EF84}" destId="{70173F4D-99AB-48D0-AEE5-478FC43113E6}" srcOrd="0" destOrd="0" parTransId="{1EBCFDB0-CCD5-45ED-8A4C-1357E75AA607}" sibTransId="{20D986ED-ADD4-4F52-9B4A-D97E6DC1A656}"/>
    <dgm:cxn modelId="{5F2AB9AC-4D2F-4F09-A7A2-E379CFA3B274}" type="presOf" srcId="{7915AF58-C44D-47E8-864F-4A497F94D4C0}" destId="{3BDA14A2-73CC-4BAC-8997-25C80DA9E365}" srcOrd="0" destOrd="0" presId="urn:microsoft.com/office/officeart/2018/2/layout/IconVerticalSolidList"/>
    <dgm:cxn modelId="{248E21D4-D9B4-48A4-9CCF-F9728B896F61}" type="presOf" srcId="{D6EA0743-0121-46AE-9224-BC7846683EAE}" destId="{E2ED0CD6-B287-4209-8C28-F8963F3F1D0B}" srcOrd="0" destOrd="0" presId="urn:microsoft.com/office/officeart/2018/2/layout/IconVerticalSolidList"/>
    <dgm:cxn modelId="{DA0D99DA-F163-460A-825D-F15C1E53F484}" type="presOf" srcId="{1CB128DE-5C25-4DE0-8ECA-376CE110D106}" destId="{0B941C89-C60F-4A85-A5E7-9145B994B1BD}" srcOrd="0" destOrd="0" presId="urn:microsoft.com/office/officeart/2018/2/layout/IconVerticalSolidList"/>
    <dgm:cxn modelId="{674547EC-6C65-4EF1-A053-0EFE5BC7E115}" srcId="{47E1D9DD-7649-4B2B-ABBD-8F6242DDCCCD}" destId="{1CB128DE-5C25-4DE0-8ECA-376CE110D106}" srcOrd="0" destOrd="0" parTransId="{0F5CA42A-F2E7-4F2C-8472-C015867550C0}" sibTransId="{DD063037-174C-4F1D-B178-53EF4EA4D978}"/>
    <dgm:cxn modelId="{5B678BF7-DA91-48B1-A0AC-305A0234226D}" type="presOf" srcId="{A3E386EA-190D-45F4-879E-3AD06705757B}" destId="{ACEC272E-3704-4AB4-BC76-B93B2A40B3E3}" srcOrd="0" destOrd="0" presId="urn:microsoft.com/office/officeart/2018/2/layout/IconVerticalSolidList"/>
    <dgm:cxn modelId="{CC70E8F9-56EF-4BFF-BFA8-31823181A0E0}" type="presParOf" srcId="{667F9963-263D-490A-87E5-34B995C424F0}" destId="{72A19693-90CB-4E3A-ADBD-2923CA19D1FF}" srcOrd="0" destOrd="0" presId="urn:microsoft.com/office/officeart/2018/2/layout/IconVerticalSolidList"/>
    <dgm:cxn modelId="{6FE99A24-97C2-4BED-821C-D192BCF2E5A1}" type="presParOf" srcId="{72A19693-90CB-4E3A-ADBD-2923CA19D1FF}" destId="{1D6117E6-1A8D-434A-8AB2-008A1A20B1E5}" srcOrd="0" destOrd="0" presId="urn:microsoft.com/office/officeart/2018/2/layout/IconVerticalSolidList"/>
    <dgm:cxn modelId="{B01D362C-7FA1-407D-8BB0-1F62C863B014}" type="presParOf" srcId="{72A19693-90CB-4E3A-ADBD-2923CA19D1FF}" destId="{0CE4E1B1-1F43-47B9-8F0E-6300DD819C3C}" srcOrd="1" destOrd="0" presId="urn:microsoft.com/office/officeart/2018/2/layout/IconVerticalSolidList"/>
    <dgm:cxn modelId="{3C03F19E-C1BC-4EC7-9F22-F808522BE578}" type="presParOf" srcId="{72A19693-90CB-4E3A-ADBD-2923CA19D1FF}" destId="{350D49D9-68E8-46F3-B0C4-DBF7CCFDC009}" srcOrd="2" destOrd="0" presId="urn:microsoft.com/office/officeart/2018/2/layout/IconVerticalSolidList"/>
    <dgm:cxn modelId="{118A550A-5FEB-4C19-9F64-DF281A8F4FA5}" type="presParOf" srcId="{72A19693-90CB-4E3A-ADBD-2923CA19D1FF}" destId="{0B941C89-C60F-4A85-A5E7-9145B994B1BD}" srcOrd="3" destOrd="0" presId="urn:microsoft.com/office/officeart/2018/2/layout/IconVerticalSolidList"/>
    <dgm:cxn modelId="{0B3E1586-3688-48F0-BE65-0DACB1C6625A}" type="presParOf" srcId="{72A19693-90CB-4E3A-ADBD-2923CA19D1FF}" destId="{E2ED0CD6-B287-4209-8C28-F8963F3F1D0B}" srcOrd="4" destOrd="0" presId="urn:microsoft.com/office/officeart/2018/2/layout/IconVerticalSolidList"/>
    <dgm:cxn modelId="{36170CA0-4D30-47A6-9026-AAEEF18B82F7}" type="presParOf" srcId="{667F9963-263D-490A-87E5-34B995C424F0}" destId="{03DD8397-E7CE-4B51-B8AC-4B82651E013B}" srcOrd="1" destOrd="0" presId="urn:microsoft.com/office/officeart/2018/2/layout/IconVerticalSolidList"/>
    <dgm:cxn modelId="{53AEE735-9997-4CE1-BF99-8F84E1AF80BB}" type="presParOf" srcId="{667F9963-263D-490A-87E5-34B995C424F0}" destId="{42CF5719-0E82-4C2E-9C41-718F6B040339}" srcOrd="2" destOrd="0" presId="urn:microsoft.com/office/officeart/2018/2/layout/IconVerticalSolidList"/>
    <dgm:cxn modelId="{88380310-07B0-4016-B5C3-8F62523FAEE9}" type="presParOf" srcId="{42CF5719-0E82-4C2E-9C41-718F6B040339}" destId="{C1B71BE3-A035-401A-84EA-1523BE282296}" srcOrd="0" destOrd="0" presId="urn:microsoft.com/office/officeart/2018/2/layout/IconVerticalSolidList"/>
    <dgm:cxn modelId="{292F44EC-1A1E-49F9-A4FA-E7A5618A4B5B}" type="presParOf" srcId="{42CF5719-0E82-4C2E-9C41-718F6B040339}" destId="{384254EA-5B9F-4D41-8129-5897031AB474}" srcOrd="1" destOrd="0" presId="urn:microsoft.com/office/officeart/2018/2/layout/IconVerticalSolidList"/>
    <dgm:cxn modelId="{E5CE6BA1-8671-4D94-87B0-157D4F49614C}" type="presParOf" srcId="{42CF5719-0E82-4C2E-9C41-718F6B040339}" destId="{4BE8F23A-32F8-49AB-AE89-A4E95715C493}" srcOrd="2" destOrd="0" presId="urn:microsoft.com/office/officeart/2018/2/layout/IconVerticalSolidList"/>
    <dgm:cxn modelId="{5B1EF9FB-96DB-4FEE-ACCC-20604139209D}" type="presParOf" srcId="{42CF5719-0E82-4C2E-9C41-718F6B040339}" destId="{B79F66ED-548E-4A72-B271-F6B66069FA38}" srcOrd="3" destOrd="0" presId="urn:microsoft.com/office/officeart/2018/2/layout/IconVerticalSolidList"/>
    <dgm:cxn modelId="{FC7D6391-AAED-49C4-A317-0DAD29736EAF}" type="presParOf" srcId="{42CF5719-0E82-4C2E-9C41-718F6B040339}" destId="{7AE2855A-DACA-43BF-89D2-59E941CDD870}" srcOrd="4" destOrd="0" presId="urn:microsoft.com/office/officeart/2018/2/layout/IconVerticalSolidList"/>
    <dgm:cxn modelId="{414E0EB2-2BC7-45B3-BE5D-4718544BB72C}" type="presParOf" srcId="{667F9963-263D-490A-87E5-34B995C424F0}" destId="{3A0B8728-1F50-4ABA-B57B-CCE9182893ED}" srcOrd="3" destOrd="0" presId="urn:microsoft.com/office/officeart/2018/2/layout/IconVerticalSolidList"/>
    <dgm:cxn modelId="{6D3A46D1-AF2F-43B9-91F8-33B90138B8FA}" type="presParOf" srcId="{667F9963-263D-490A-87E5-34B995C424F0}" destId="{742611B9-AD05-4844-A3DF-76E28E6A3A48}" srcOrd="4" destOrd="0" presId="urn:microsoft.com/office/officeart/2018/2/layout/IconVerticalSolidList"/>
    <dgm:cxn modelId="{70CA27B3-9ECD-4154-B707-862045C53F93}" type="presParOf" srcId="{742611B9-AD05-4844-A3DF-76E28E6A3A48}" destId="{A3DF62A4-29BB-4DBB-B5D1-707E44F44B02}" srcOrd="0" destOrd="0" presId="urn:microsoft.com/office/officeart/2018/2/layout/IconVerticalSolidList"/>
    <dgm:cxn modelId="{5C8B0C93-1641-4C6E-B1E7-2988EE127507}" type="presParOf" srcId="{742611B9-AD05-4844-A3DF-76E28E6A3A48}" destId="{00A1B20F-E7B5-49F7-A03E-4980666269A7}" srcOrd="1" destOrd="0" presId="urn:microsoft.com/office/officeart/2018/2/layout/IconVerticalSolidList"/>
    <dgm:cxn modelId="{BB679C8D-5921-49E6-945E-A95541379C16}" type="presParOf" srcId="{742611B9-AD05-4844-A3DF-76E28E6A3A48}" destId="{E63BD7ED-3E02-4ABC-9A3E-F0132489D14E}" srcOrd="2" destOrd="0" presId="urn:microsoft.com/office/officeart/2018/2/layout/IconVerticalSolidList"/>
    <dgm:cxn modelId="{093594DD-6750-4C46-8275-55B619354C33}" type="presParOf" srcId="{742611B9-AD05-4844-A3DF-76E28E6A3A48}" destId="{3BDA14A2-73CC-4BAC-8997-25C80DA9E365}" srcOrd="3" destOrd="0" presId="urn:microsoft.com/office/officeart/2018/2/layout/IconVerticalSolidList"/>
    <dgm:cxn modelId="{23F7AC42-732D-4310-9480-CE0AA6AD2DB8}" type="presParOf" srcId="{742611B9-AD05-4844-A3DF-76E28E6A3A48}" destId="{ACEC272E-3704-4AB4-BC76-B93B2A40B3E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4CEAAF-6FFE-416D-B3AF-A23123C3A60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723E6C-A9FC-430A-8F6A-154EB0EA0DF2}">
      <dgm:prSet custT="1"/>
      <dgm:spPr/>
      <dgm:t>
        <a:bodyPr/>
        <a:lstStyle/>
        <a:p>
          <a:pPr>
            <a:lnSpc>
              <a:spcPct val="100000"/>
            </a:lnSpc>
            <a:defRPr cap="all"/>
          </a:pPr>
          <a:r>
            <a:rPr lang="en-US" sz="1600" dirty="0"/>
            <a:t>The competent student excels in all areas (patient care, medical knowledge, professionalism)</a:t>
          </a:r>
        </a:p>
      </dgm:t>
    </dgm:pt>
    <dgm:pt modelId="{8E550240-C868-41A5-A524-29EDD6F7BFED}" type="parTrans" cxnId="{B1AD832B-EC9A-4E82-9CD3-B18A00857F8F}">
      <dgm:prSet/>
      <dgm:spPr/>
      <dgm:t>
        <a:bodyPr/>
        <a:lstStyle/>
        <a:p>
          <a:endParaRPr lang="en-US"/>
        </a:p>
      </dgm:t>
    </dgm:pt>
    <dgm:pt modelId="{1FA0B658-AD8F-4702-BB04-755A3728D8DD}" type="sibTrans" cxnId="{B1AD832B-EC9A-4E82-9CD3-B18A00857F8F}">
      <dgm:prSet/>
      <dgm:spPr/>
      <dgm:t>
        <a:bodyPr/>
        <a:lstStyle/>
        <a:p>
          <a:endParaRPr lang="en-US"/>
        </a:p>
      </dgm:t>
    </dgm:pt>
    <dgm:pt modelId="{E1D9236C-428A-4B80-8F13-E84B846113EC}">
      <dgm:prSet custT="1"/>
      <dgm:spPr/>
      <dgm:t>
        <a:bodyPr/>
        <a:lstStyle/>
        <a:p>
          <a:pPr>
            <a:lnSpc>
              <a:spcPct val="100000"/>
            </a:lnSpc>
            <a:defRPr cap="all"/>
          </a:pPr>
          <a:r>
            <a:rPr lang="en-US" sz="1600" dirty="0"/>
            <a:t>if all student clinical evaluations are “A”s, then the shelf exam becomes the discriminating factor.</a:t>
          </a:r>
        </a:p>
      </dgm:t>
    </dgm:pt>
    <dgm:pt modelId="{861578AA-FCB1-40C3-B42D-4930A8C9577F}" type="parTrans" cxnId="{7C34667D-412A-4B0A-8B45-5CB0B2DA9177}">
      <dgm:prSet/>
      <dgm:spPr/>
      <dgm:t>
        <a:bodyPr/>
        <a:lstStyle/>
        <a:p>
          <a:endParaRPr lang="en-US"/>
        </a:p>
      </dgm:t>
    </dgm:pt>
    <dgm:pt modelId="{3E1CEF28-9B7C-4F60-B20B-F37FE1A75453}" type="sibTrans" cxnId="{7C34667D-412A-4B0A-8B45-5CB0B2DA9177}">
      <dgm:prSet/>
      <dgm:spPr/>
      <dgm:t>
        <a:bodyPr/>
        <a:lstStyle/>
        <a:p>
          <a:endParaRPr lang="en-US"/>
        </a:p>
      </dgm:t>
    </dgm:pt>
    <dgm:pt modelId="{145FD9BA-385C-4B18-8A68-BCC3057C626B}">
      <dgm:prSet custT="1"/>
      <dgm:spPr/>
      <dgm:t>
        <a:bodyPr/>
        <a:lstStyle/>
        <a:p>
          <a:pPr>
            <a:lnSpc>
              <a:spcPct val="100000"/>
            </a:lnSpc>
            <a:defRPr cap="all"/>
          </a:pPr>
          <a:r>
            <a:rPr lang="en-US" sz="1400" dirty="0"/>
            <a:t>Goals: </a:t>
          </a:r>
        </a:p>
        <a:p>
          <a:pPr>
            <a:lnSpc>
              <a:spcPct val="100000"/>
            </a:lnSpc>
            <a:defRPr cap="all"/>
          </a:pPr>
          <a:r>
            <a:rPr lang="en-US" sz="1400" dirty="0"/>
            <a:t>1.Create </a:t>
          </a:r>
          <a:r>
            <a:rPr lang="en-US" sz="1400" dirty="0" err="1"/>
            <a:t>evaluationS</a:t>
          </a:r>
          <a:r>
            <a:rPr lang="en-US" sz="1400" dirty="0"/>
            <a:t> THAT ARE fair, helpful, and DISCERNING </a:t>
          </a:r>
        </a:p>
        <a:p>
          <a:pPr>
            <a:lnSpc>
              <a:spcPct val="100000"/>
            </a:lnSpc>
            <a:defRPr cap="all"/>
          </a:pPr>
          <a:r>
            <a:rPr lang="en-US" sz="1400" dirty="0"/>
            <a:t>2. weigh it sufficiently to balance the shelf exam</a:t>
          </a:r>
        </a:p>
      </dgm:t>
    </dgm:pt>
    <dgm:pt modelId="{B1F28898-C2B7-4F57-9903-DCE681A60261}" type="parTrans" cxnId="{24AEEF57-56F4-4949-9B86-81A125D8970E}">
      <dgm:prSet/>
      <dgm:spPr/>
      <dgm:t>
        <a:bodyPr/>
        <a:lstStyle/>
        <a:p>
          <a:endParaRPr lang="en-US"/>
        </a:p>
      </dgm:t>
    </dgm:pt>
    <dgm:pt modelId="{944B0E76-05F6-4CDE-B883-D5ACB2BBE497}" type="sibTrans" cxnId="{24AEEF57-56F4-4949-9B86-81A125D8970E}">
      <dgm:prSet/>
      <dgm:spPr/>
      <dgm:t>
        <a:bodyPr/>
        <a:lstStyle/>
        <a:p>
          <a:endParaRPr lang="en-US"/>
        </a:p>
      </dgm:t>
    </dgm:pt>
    <dgm:pt modelId="{A2171C1D-3F4F-4DE8-8C33-5B1801A88105}" type="pres">
      <dgm:prSet presAssocID="{914CEAAF-6FFE-416D-B3AF-A23123C3A605}" presName="root" presStyleCnt="0">
        <dgm:presLayoutVars>
          <dgm:dir/>
          <dgm:resizeHandles val="exact"/>
        </dgm:presLayoutVars>
      </dgm:prSet>
      <dgm:spPr/>
    </dgm:pt>
    <dgm:pt modelId="{3A083660-D757-4901-AC20-14922DFE6E83}" type="pres">
      <dgm:prSet presAssocID="{E3723E6C-A9FC-430A-8F6A-154EB0EA0DF2}" presName="compNode" presStyleCnt="0"/>
      <dgm:spPr/>
    </dgm:pt>
    <dgm:pt modelId="{931316C8-14BA-4BD9-A63A-9B47DB8C724B}" type="pres">
      <dgm:prSet presAssocID="{E3723E6C-A9FC-430A-8F6A-154EB0EA0DF2}" presName="iconBgRect" presStyleLbl="bgShp" presStyleIdx="0" presStyleCnt="3"/>
      <dgm:spPr/>
    </dgm:pt>
    <dgm:pt modelId="{FF7DCF19-BB78-4F85-A3C1-FEBD42D22D73}" type="pres">
      <dgm:prSet presAssocID="{E3723E6C-A9FC-430A-8F6A-154EB0EA0D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33C5F36-786B-4C12-B72B-C56690FEE2C6}" type="pres">
      <dgm:prSet presAssocID="{E3723E6C-A9FC-430A-8F6A-154EB0EA0DF2}" presName="spaceRect" presStyleCnt="0"/>
      <dgm:spPr/>
    </dgm:pt>
    <dgm:pt modelId="{E96CA54B-D02D-4490-90A7-939E56C236BD}" type="pres">
      <dgm:prSet presAssocID="{E3723E6C-A9FC-430A-8F6A-154EB0EA0DF2}" presName="textRect" presStyleLbl="revTx" presStyleIdx="0" presStyleCnt="3" custScaleX="104733" custScaleY="153446" custLinFactNeighborX="-83" custLinFactNeighborY="21525">
        <dgm:presLayoutVars>
          <dgm:chMax val="1"/>
          <dgm:chPref val="1"/>
        </dgm:presLayoutVars>
      </dgm:prSet>
      <dgm:spPr/>
    </dgm:pt>
    <dgm:pt modelId="{B553F676-1B1E-4820-9A89-B97F12B631BF}" type="pres">
      <dgm:prSet presAssocID="{1FA0B658-AD8F-4702-BB04-755A3728D8DD}" presName="sibTrans" presStyleCnt="0"/>
      <dgm:spPr/>
    </dgm:pt>
    <dgm:pt modelId="{6C9A4FA2-548A-4916-A2D6-E9B9D7E6ABB0}" type="pres">
      <dgm:prSet presAssocID="{E1D9236C-428A-4B80-8F13-E84B846113EC}" presName="compNode" presStyleCnt="0"/>
      <dgm:spPr/>
    </dgm:pt>
    <dgm:pt modelId="{1613AC3E-D0D1-42AB-A966-A4541F8450A7}" type="pres">
      <dgm:prSet presAssocID="{E1D9236C-428A-4B80-8F13-E84B846113EC}" presName="iconBgRect" presStyleLbl="bgShp" presStyleIdx="1" presStyleCnt="3"/>
      <dgm:spPr/>
    </dgm:pt>
    <dgm:pt modelId="{AE1C4726-98C4-438D-88AD-9E9B129D9E73}" type="pres">
      <dgm:prSet presAssocID="{E1D9236C-428A-4B80-8F13-E84B846113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580673B7-783D-43F8-A32E-652D87BD35B1}" type="pres">
      <dgm:prSet presAssocID="{E1D9236C-428A-4B80-8F13-E84B846113EC}" presName="spaceRect" presStyleCnt="0"/>
      <dgm:spPr/>
    </dgm:pt>
    <dgm:pt modelId="{DF94A4AA-3994-4592-969E-EC059093BEA3}" type="pres">
      <dgm:prSet presAssocID="{E1D9236C-428A-4B80-8F13-E84B846113EC}" presName="textRect" presStyleLbl="revTx" presStyleIdx="1" presStyleCnt="3" custLinFactNeighborX="-2366" custLinFactNeighborY="-19105">
        <dgm:presLayoutVars>
          <dgm:chMax val="1"/>
          <dgm:chPref val="1"/>
        </dgm:presLayoutVars>
      </dgm:prSet>
      <dgm:spPr/>
    </dgm:pt>
    <dgm:pt modelId="{C14BC0EA-6035-40C2-96D5-62CBBAD488F2}" type="pres">
      <dgm:prSet presAssocID="{3E1CEF28-9B7C-4F60-B20B-F37FE1A75453}" presName="sibTrans" presStyleCnt="0"/>
      <dgm:spPr/>
    </dgm:pt>
    <dgm:pt modelId="{6B4304F8-195A-4C91-8FFD-6DE2A6850E9E}" type="pres">
      <dgm:prSet presAssocID="{145FD9BA-385C-4B18-8A68-BCC3057C626B}" presName="compNode" presStyleCnt="0"/>
      <dgm:spPr/>
    </dgm:pt>
    <dgm:pt modelId="{148A0AB5-939D-44A9-BFC9-F8CDF657C13D}" type="pres">
      <dgm:prSet presAssocID="{145FD9BA-385C-4B18-8A68-BCC3057C626B}" presName="iconBgRect" presStyleLbl="bgShp" presStyleIdx="2" presStyleCnt="3"/>
      <dgm:spPr/>
    </dgm:pt>
    <dgm:pt modelId="{41C5A9DE-7AF9-4153-B7CD-B847767ABD3D}" type="pres">
      <dgm:prSet presAssocID="{145FD9BA-385C-4B18-8A68-BCC3057C62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amond"/>
        </a:ext>
      </dgm:extLst>
    </dgm:pt>
    <dgm:pt modelId="{A9FA5140-1547-44F2-8EBE-DCFAC1F11097}" type="pres">
      <dgm:prSet presAssocID="{145FD9BA-385C-4B18-8A68-BCC3057C626B}" presName="spaceRect" presStyleCnt="0"/>
      <dgm:spPr/>
    </dgm:pt>
    <dgm:pt modelId="{5E4DCC96-05BD-4935-87B3-9505A6D33C85}" type="pres">
      <dgm:prSet presAssocID="{145FD9BA-385C-4B18-8A68-BCC3057C626B}" presName="textRect" presStyleLbl="revTx" presStyleIdx="2" presStyleCnt="3" custScaleY="115157">
        <dgm:presLayoutVars>
          <dgm:chMax val="1"/>
          <dgm:chPref val="1"/>
        </dgm:presLayoutVars>
      </dgm:prSet>
      <dgm:spPr/>
    </dgm:pt>
  </dgm:ptLst>
  <dgm:cxnLst>
    <dgm:cxn modelId="{29A85311-F7D3-DF4C-8ECC-372C33FD0D25}" type="presOf" srcId="{145FD9BA-385C-4B18-8A68-BCC3057C626B}" destId="{5E4DCC96-05BD-4935-87B3-9505A6D33C85}" srcOrd="0" destOrd="0" presId="urn:microsoft.com/office/officeart/2018/5/layout/IconCircleLabelList"/>
    <dgm:cxn modelId="{B1AD832B-EC9A-4E82-9CD3-B18A00857F8F}" srcId="{914CEAAF-6FFE-416D-B3AF-A23123C3A605}" destId="{E3723E6C-A9FC-430A-8F6A-154EB0EA0DF2}" srcOrd="0" destOrd="0" parTransId="{8E550240-C868-41A5-A524-29EDD6F7BFED}" sibTransId="{1FA0B658-AD8F-4702-BB04-755A3728D8DD}"/>
    <dgm:cxn modelId="{C6847E37-A7E3-8643-AF6B-A087E1EF8937}" type="presOf" srcId="{914CEAAF-6FFE-416D-B3AF-A23123C3A605}" destId="{A2171C1D-3F4F-4DE8-8C33-5B1801A88105}" srcOrd="0" destOrd="0" presId="urn:microsoft.com/office/officeart/2018/5/layout/IconCircleLabelList"/>
    <dgm:cxn modelId="{24AEEF57-56F4-4949-9B86-81A125D8970E}" srcId="{914CEAAF-6FFE-416D-B3AF-A23123C3A605}" destId="{145FD9BA-385C-4B18-8A68-BCC3057C626B}" srcOrd="2" destOrd="0" parTransId="{B1F28898-C2B7-4F57-9903-DCE681A60261}" sibTransId="{944B0E76-05F6-4CDE-B883-D5ACB2BBE497}"/>
    <dgm:cxn modelId="{01CC226B-E827-5845-BB48-D27DB1C9B8BE}" type="presOf" srcId="{E1D9236C-428A-4B80-8F13-E84B846113EC}" destId="{DF94A4AA-3994-4592-969E-EC059093BEA3}" srcOrd="0" destOrd="0" presId="urn:microsoft.com/office/officeart/2018/5/layout/IconCircleLabelList"/>
    <dgm:cxn modelId="{7C34667D-412A-4B0A-8B45-5CB0B2DA9177}" srcId="{914CEAAF-6FFE-416D-B3AF-A23123C3A605}" destId="{E1D9236C-428A-4B80-8F13-E84B846113EC}" srcOrd="1" destOrd="0" parTransId="{861578AA-FCB1-40C3-B42D-4930A8C9577F}" sibTransId="{3E1CEF28-9B7C-4F60-B20B-F37FE1A75453}"/>
    <dgm:cxn modelId="{7AEF13F1-31C5-FD49-ACB9-9CDDDBA4FC88}" type="presOf" srcId="{E3723E6C-A9FC-430A-8F6A-154EB0EA0DF2}" destId="{E96CA54B-D02D-4490-90A7-939E56C236BD}" srcOrd="0" destOrd="0" presId="urn:microsoft.com/office/officeart/2018/5/layout/IconCircleLabelList"/>
    <dgm:cxn modelId="{00C48027-B0D8-5048-8478-25C07A793320}" type="presParOf" srcId="{A2171C1D-3F4F-4DE8-8C33-5B1801A88105}" destId="{3A083660-D757-4901-AC20-14922DFE6E83}" srcOrd="0" destOrd="0" presId="urn:microsoft.com/office/officeart/2018/5/layout/IconCircleLabelList"/>
    <dgm:cxn modelId="{F041990A-AB59-3B49-97A8-4AB2D94A0D11}" type="presParOf" srcId="{3A083660-D757-4901-AC20-14922DFE6E83}" destId="{931316C8-14BA-4BD9-A63A-9B47DB8C724B}" srcOrd="0" destOrd="0" presId="urn:microsoft.com/office/officeart/2018/5/layout/IconCircleLabelList"/>
    <dgm:cxn modelId="{77D62735-E526-9A4D-B9C1-24026E3EBD54}" type="presParOf" srcId="{3A083660-D757-4901-AC20-14922DFE6E83}" destId="{FF7DCF19-BB78-4F85-A3C1-FEBD42D22D73}" srcOrd="1" destOrd="0" presId="urn:microsoft.com/office/officeart/2018/5/layout/IconCircleLabelList"/>
    <dgm:cxn modelId="{C06F8E1D-3C69-A440-96DD-3DEC9724FBB4}" type="presParOf" srcId="{3A083660-D757-4901-AC20-14922DFE6E83}" destId="{C33C5F36-786B-4C12-B72B-C56690FEE2C6}" srcOrd="2" destOrd="0" presId="urn:microsoft.com/office/officeart/2018/5/layout/IconCircleLabelList"/>
    <dgm:cxn modelId="{62CC951D-FCEB-E544-AC39-D35F1948995C}" type="presParOf" srcId="{3A083660-D757-4901-AC20-14922DFE6E83}" destId="{E96CA54B-D02D-4490-90A7-939E56C236BD}" srcOrd="3" destOrd="0" presId="urn:microsoft.com/office/officeart/2018/5/layout/IconCircleLabelList"/>
    <dgm:cxn modelId="{09C126E8-8F71-1744-8287-C4AC6DBD1DEA}" type="presParOf" srcId="{A2171C1D-3F4F-4DE8-8C33-5B1801A88105}" destId="{B553F676-1B1E-4820-9A89-B97F12B631BF}" srcOrd="1" destOrd="0" presId="urn:microsoft.com/office/officeart/2018/5/layout/IconCircleLabelList"/>
    <dgm:cxn modelId="{9CCF8EDE-E073-FC4D-9AC4-1361BF639DCC}" type="presParOf" srcId="{A2171C1D-3F4F-4DE8-8C33-5B1801A88105}" destId="{6C9A4FA2-548A-4916-A2D6-E9B9D7E6ABB0}" srcOrd="2" destOrd="0" presId="urn:microsoft.com/office/officeart/2018/5/layout/IconCircleLabelList"/>
    <dgm:cxn modelId="{22C8CFC8-9765-E146-BAA1-28D0D96B4EEF}" type="presParOf" srcId="{6C9A4FA2-548A-4916-A2D6-E9B9D7E6ABB0}" destId="{1613AC3E-D0D1-42AB-A966-A4541F8450A7}" srcOrd="0" destOrd="0" presId="urn:microsoft.com/office/officeart/2018/5/layout/IconCircleLabelList"/>
    <dgm:cxn modelId="{08F292E6-32AB-614C-A3ED-613027EF981F}" type="presParOf" srcId="{6C9A4FA2-548A-4916-A2D6-E9B9D7E6ABB0}" destId="{AE1C4726-98C4-438D-88AD-9E9B129D9E73}" srcOrd="1" destOrd="0" presId="urn:microsoft.com/office/officeart/2018/5/layout/IconCircleLabelList"/>
    <dgm:cxn modelId="{2A12781A-3D47-EC4C-955F-032619FE1CAF}" type="presParOf" srcId="{6C9A4FA2-548A-4916-A2D6-E9B9D7E6ABB0}" destId="{580673B7-783D-43F8-A32E-652D87BD35B1}" srcOrd="2" destOrd="0" presId="urn:microsoft.com/office/officeart/2018/5/layout/IconCircleLabelList"/>
    <dgm:cxn modelId="{8C0A9D64-AA5E-A446-AD23-08E882F8AAE4}" type="presParOf" srcId="{6C9A4FA2-548A-4916-A2D6-E9B9D7E6ABB0}" destId="{DF94A4AA-3994-4592-969E-EC059093BEA3}" srcOrd="3" destOrd="0" presId="urn:microsoft.com/office/officeart/2018/5/layout/IconCircleLabelList"/>
    <dgm:cxn modelId="{52FE7208-D000-494F-9579-61261DE27C34}" type="presParOf" srcId="{A2171C1D-3F4F-4DE8-8C33-5B1801A88105}" destId="{C14BC0EA-6035-40C2-96D5-62CBBAD488F2}" srcOrd="3" destOrd="0" presId="urn:microsoft.com/office/officeart/2018/5/layout/IconCircleLabelList"/>
    <dgm:cxn modelId="{FC815CA8-28CE-194C-9DA8-584B8AEA7A47}" type="presParOf" srcId="{A2171C1D-3F4F-4DE8-8C33-5B1801A88105}" destId="{6B4304F8-195A-4C91-8FFD-6DE2A6850E9E}" srcOrd="4" destOrd="0" presId="urn:microsoft.com/office/officeart/2018/5/layout/IconCircleLabelList"/>
    <dgm:cxn modelId="{394B7A36-14EE-9C41-A78C-4E5FDA16BFCC}" type="presParOf" srcId="{6B4304F8-195A-4C91-8FFD-6DE2A6850E9E}" destId="{148A0AB5-939D-44A9-BFC9-F8CDF657C13D}" srcOrd="0" destOrd="0" presId="urn:microsoft.com/office/officeart/2018/5/layout/IconCircleLabelList"/>
    <dgm:cxn modelId="{CB9F7D0C-F126-6140-85C4-42EE5256A942}" type="presParOf" srcId="{6B4304F8-195A-4C91-8FFD-6DE2A6850E9E}" destId="{41C5A9DE-7AF9-4153-B7CD-B847767ABD3D}" srcOrd="1" destOrd="0" presId="urn:microsoft.com/office/officeart/2018/5/layout/IconCircleLabelList"/>
    <dgm:cxn modelId="{BD5B9EBA-E945-4049-943F-295ED40CF942}" type="presParOf" srcId="{6B4304F8-195A-4C91-8FFD-6DE2A6850E9E}" destId="{A9FA5140-1547-44F2-8EBE-DCFAC1F11097}" srcOrd="2" destOrd="0" presId="urn:microsoft.com/office/officeart/2018/5/layout/IconCircleLabelList"/>
    <dgm:cxn modelId="{DB2C39D9-2003-F940-878D-D8CAD65B824E}" type="presParOf" srcId="{6B4304F8-195A-4C91-8FFD-6DE2A6850E9E}" destId="{5E4DCC96-05BD-4935-87B3-9505A6D33C8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146C7-CB1C-46C2-AD10-D37C381E445F}">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F5410B-20D2-4A10-AA29-F00553E465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F87B0F-BF57-4437-9B6E-83D13542D741}">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Medical knowledge (expertise)</a:t>
          </a:r>
        </a:p>
      </dsp:txBody>
      <dsp:txXfrm>
        <a:off x="1941716" y="718"/>
        <a:ext cx="4571887" cy="1681139"/>
      </dsp:txXfrm>
    </dsp:sp>
    <dsp:sp modelId="{A2653754-C1E0-4F0D-B0D9-DDA339B2354A}">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AC6A7-1D66-4A98-9B0C-6554910779AA}">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E2ECFF-4043-4213-B623-67C9089088C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Clinical skills and performance</a:t>
          </a:r>
        </a:p>
      </dsp:txBody>
      <dsp:txXfrm>
        <a:off x="1941716" y="2102143"/>
        <a:ext cx="4571887" cy="1681139"/>
      </dsp:txXfrm>
    </dsp:sp>
    <dsp:sp modelId="{F55D0922-DE59-4848-970F-61542D886A6A}">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7BB2A-6ED2-4739-9DDF-D180F572D26D}">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EACD3F-189E-4BAE-80FE-C3EEF25DAC7E}">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Professionalism</a:t>
          </a:r>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4E48E-7E3B-4038-9B28-0CF552EF4C62}">
      <dsp:nvSpPr>
        <dsp:cNvPr id="0" name=""/>
        <dsp:cNvSpPr/>
      </dsp:nvSpPr>
      <dsp:spPr>
        <a:xfrm>
          <a:off x="1747800" y="41113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393B58-59D0-45FA-8809-DDDF418FD988}">
      <dsp:nvSpPr>
        <dsp:cNvPr id="0" name=""/>
        <dsp:cNvSpPr/>
      </dsp:nvSpPr>
      <dsp:spPr>
        <a:xfrm>
          <a:off x="610603" y="2651118"/>
          <a:ext cx="4320000" cy="150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b="1" kern="1200" dirty="0"/>
            <a:t>Clinical evaluations </a:t>
          </a:r>
          <a:r>
            <a:rPr lang="en-US" sz="2300" kern="1200" dirty="0">
              <a:sym typeface="Wingdings" panose="05000000000000000000" pitchFamily="2" charset="2"/>
            </a:rPr>
            <a:t></a:t>
          </a:r>
          <a:r>
            <a:rPr lang="en-US" sz="2300" kern="1200" dirty="0"/>
            <a:t> assess clinical skills, performance, and professionalism </a:t>
          </a:r>
        </a:p>
      </dsp:txBody>
      <dsp:txXfrm>
        <a:off x="610603" y="2651118"/>
        <a:ext cx="4320000" cy="1509825"/>
      </dsp:txXfrm>
    </dsp:sp>
    <dsp:sp modelId="{23047468-A070-4695-B3D4-28C452EB70F8}">
      <dsp:nvSpPr>
        <dsp:cNvPr id="0" name=""/>
        <dsp:cNvSpPr/>
      </dsp:nvSpPr>
      <dsp:spPr>
        <a:xfrm>
          <a:off x="6823800" y="39152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10641A-70AA-4932-B6D8-41793F96C1A5}">
      <dsp:nvSpPr>
        <dsp:cNvPr id="0" name=""/>
        <dsp:cNvSpPr/>
      </dsp:nvSpPr>
      <dsp:spPr>
        <a:xfrm>
          <a:off x="5657097" y="2616666"/>
          <a:ext cx="4320000" cy="1588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b="1" kern="1200" dirty="0"/>
            <a:t>Exams (NBME Subject exams, Oral exam, Slide exam) </a:t>
          </a:r>
          <a:r>
            <a:rPr lang="en-US" sz="2200" kern="1200" dirty="0">
              <a:sym typeface="Wingdings" panose="05000000000000000000" pitchFamily="2" charset="2"/>
            </a:rPr>
            <a:t></a:t>
          </a:r>
          <a:r>
            <a:rPr lang="en-US" sz="2200" kern="1200" dirty="0"/>
            <a:t> assess medical knowledge and expertise</a:t>
          </a:r>
        </a:p>
      </dsp:txBody>
      <dsp:txXfrm>
        <a:off x="5657097" y="2616666"/>
        <a:ext cx="4320000" cy="1588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C18F5-4BF8-0A4E-BC66-9BEF2CE70EBD}">
      <dsp:nvSpPr>
        <dsp:cNvPr id="0" name=""/>
        <dsp:cNvSpPr/>
      </dsp:nvSpPr>
      <dsp:spPr>
        <a:xfrm>
          <a:off x="0" y="854"/>
          <a:ext cx="6586489"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Moved to evaluations based on Entrustable Professional Activities (EPAs) in 2019. </a:t>
          </a:r>
        </a:p>
      </dsp:txBody>
      <dsp:txXfrm>
        <a:off x="49154" y="50008"/>
        <a:ext cx="6488181" cy="908623"/>
      </dsp:txXfrm>
    </dsp:sp>
    <dsp:sp modelId="{9F46F3BD-EAED-084B-A583-A32AAA766435}">
      <dsp:nvSpPr>
        <dsp:cNvPr id="0" name=""/>
        <dsp:cNvSpPr/>
      </dsp:nvSpPr>
      <dsp:spPr>
        <a:xfrm>
          <a:off x="0" y="1059625"/>
          <a:ext cx="6586489" cy="1006931"/>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EPAs = 13 core skills or tasks for physicians.</a:t>
          </a:r>
        </a:p>
      </dsp:txBody>
      <dsp:txXfrm>
        <a:off x="49154" y="1108779"/>
        <a:ext cx="6488181" cy="908623"/>
      </dsp:txXfrm>
    </dsp:sp>
    <dsp:sp modelId="{5D42B537-F6B6-B648-A036-F16E67FA3AC3}">
      <dsp:nvSpPr>
        <dsp:cNvPr id="0" name=""/>
        <dsp:cNvSpPr/>
      </dsp:nvSpPr>
      <dsp:spPr>
        <a:xfrm>
          <a:off x="0" y="2118397"/>
          <a:ext cx="6586489" cy="1006931"/>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Each clerkship evaluates a sampling of EPAs. </a:t>
          </a:r>
        </a:p>
      </dsp:txBody>
      <dsp:txXfrm>
        <a:off x="49154" y="2167551"/>
        <a:ext cx="6488181" cy="908623"/>
      </dsp:txXfrm>
    </dsp:sp>
    <dsp:sp modelId="{447347E5-D1FC-5644-9A0C-2A3E7B7F13B2}">
      <dsp:nvSpPr>
        <dsp:cNvPr id="0" name=""/>
        <dsp:cNvSpPr/>
      </dsp:nvSpPr>
      <dsp:spPr>
        <a:xfrm>
          <a:off x="0" y="3177168"/>
          <a:ext cx="6586489" cy="100693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Numeric adjustment is applied to each clinical evaluation based on student’s level of experience (i.e. what number clerkship they are on)</a:t>
          </a:r>
        </a:p>
      </dsp:txBody>
      <dsp:txXfrm>
        <a:off x="49154" y="3226322"/>
        <a:ext cx="6488181" cy="908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117E6-1A8D-434A-8AB2-008A1A20B1E5}">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E4E1B1-1F43-47B9-8F0E-6300DD819C3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41C89-C60F-4A85-A5E7-9145B994B1BD}">
      <dsp:nvSpPr>
        <dsp:cNvPr id="0" name=""/>
        <dsp:cNvSpPr/>
      </dsp:nvSpPr>
      <dsp:spPr>
        <a:xfrm>
          <a:off x="1435590" y="53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Average – moves from Early Clerkship (now) to Late Clerkship throughout the course of the year. </a:t>
          </a:r>
        </a:p>
      </dsp:txBody>
      <dsp:txXfrm>
        <a:off x="1435590" y="531"/>
        <a:ext cx="4732020" cy="1242935"/>
      </dsp:txXfrm>
    </dsp:sp>
    <dsp:sp modelId="{E2ED0CD6-B287-4209-8C28-F8963F3F1D0B}">
      <dsp:nvSpPr>
        <dsp:cNvPr id="0" name=""/>
        <dsp:cNvSpPr/>
      </dsp:nvSpPr>
      <dsp:spPr>
        <a:xfrm>
          <a:off x="6167610" y="53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kern="1200"/>
            <a:t>Clinical Evaluation Grade? B</a:t>
          </a:r>
        </a:p>
      </dsp:txBody>
      <dsp:txXfrm>
        <a:off x="6167610" y="531"/>
        <a:ext cx="4347989" cy="1242935"/>
      </dsp:txXfrm>
    </dsp:sp>
    <dsp:sp modelId="{C1B71BE3-A035-401A-84EA-1523BE282296}">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254EA-5B9F-4D41-8129-5897031AB474}">
      <dsp:nvSpPr>
        <dsp:cNvPr id="0" name=""/>
        <dsp:cNvSpPr/>
      </dsp:nvSpPr>
      <dsp:spPr>
        <a:xfrm>
          <a:off x="375988" y="1833861"/>
          <a:ext cx="683614" cy="68361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9F66ED-548E-4A72-B271-F6B66069FA38}">
      <dsp:nvSpPr>
        <dsp:cNvPr id="0" name=""/>
        <dsp:cNvSpPr/>
      </dsp:nvSpPr>
      <dsp:spPr>
        <a:xfrm>
          <a:off x="1435590" y="1554201"/>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Below average – Pre-clerkship (now) or Early Clerkship (later in the year</a:t>
          </a:r>
        </a:p>
      </dsp:txBody>
      <dsp:txXfrm>
        <a:off x="1435590" y="1554201"/>
        <a:ext cx="4732020" cy="1242935"/>
      </dsp:txXfrm>
    </dsp:sp>
    <dsp:sp modelId="{7AE2855A-DACA-43BF-89D2-59E941CDD870}">
      <dsp:nvSpPr>
        <dsp:cNvPr id="0" name=""/>
        <dsp:cNvSpPr/>
      </dsp:nvSpPr>
      <dsp:spPr>
        <a:xfrm>
          <a:off x="6167610" y="1554201"/>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kern="1200"/>
            <a:t>Clinical Evaluation Grade? C</a:t>
          </a:r>
        </a:p>
      </dsp:txBody>
      <dsp:txXfrm>
        <a:off x="6167610" y="1554201"/>
        <a:ext cx="4347989" cy="1242935"/>
      </dsp:txXfrm>
    </dsp:sp>
    <dsp:sp modelId="{A3DF62A4-29BB-4DBB-B5D1-707E44F44B02}">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1B20F-E7B5-49F7-A03E-4980666269A7}">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DA14A2-73CC-4BAC-8997-25C80DA9E365}">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Above average – Late Clerkship and few between Late Clerkship/JI level (now) then mix of level between Late Clerkship/JI level and JI level later in the year</a:t>
          </a:r>
        </a:p>
      </dsp:txBody>
      <dsp:txXfrm>
        <a:off x="1435590" y="3107870"/>
        <a:ext cx="4732020" cy="1242935"/>
      </dsp:txXfrm>
    </dsp:sp>
    <dsp:sp modelId="{ACEC272E-3704-4AB4-BC76-B93B2A40B3E3}">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89000">
            <a:lnSpc>
              <a:spcPct val="90000"/>
            </a:lnSpc>
            <a:spcBef>
              <a:spcPct val="0"/>
            </a:spcBef>
            <a:spcAft>
              <a:spcPct val="35000"/>
            </a:spcAft>
            <a:buNone/>
          </a:pPr>
          <a:r>
            <a:rPr lang="en-US" sz="2000" kern="1200"/>
            <a:t>Clinical Evaluation Grade? A</a:t>
          </a:r>
        </a:p>
      </dsp:txBody>
      <dsp:txXfrm>
        <a:off x="6167610" y="3107870"/>
        <a:ext cx="434798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316C8-14BA-4BD9-A63A-9B47DB8C724B}">
      <dsp:nvSpPr>
        <dsp:cNvPr id="0" name=""/>
        <dsp:cNvSpPr/>
      </dsp:nvSpPr>
      <dsp:spPr>
        <a:xfrm>
          <a:off x="679049" y="154148"/>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7DCF19-BB78-4F85-A3C1-FEBD42D22D73}">
      <dsp:nvSpPr>
        <dsp:cNvPr id="0" name=""/>
        <dsp:cNvSpPr/>
      </dsp:nvSpPr>
      <dsp:spPr>
        <a:xfrm>
          <a:off x="1081237" y="55633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CA54B-D02D-4490-90A7-939E56C236BD}">
      <dsp:nvSpPr>
        <dsp:cNvPr id="0" name=""/>
        <dsp:cNvSpPr/>
      </dsp:nvSpPr>
      <dsp:spPr>
        <a:xfrm>
          <a:off x="0" y="2452633"/>
          <a:ext cx="3240177" cy="18987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The competent student excels in all areas (patient care, medical knowledge, professionalism)</a:t>
          </a:r>
        </a:p>
      </dsp:txBody>
      <dsp:txXfrm>
        <a:off x="0" y="2452633"/>
        <a:ext cx="3240177" cy="1898704"/>
      </dsp:txXfrm>
    </dsp:sp>
    <dsp:sp modelId="{1613AC3E-D0D1-42AB-A966-A4541F8450A7}">
      <dsp:nvSpPr>
        <dsp:cNvPr id="0" name=""/>
        <dsp:cNvSpPr/>
      </dsp:nvSpPr>
      <dsp:spPr>
        <a:xfrm>
          <a:off x="4387419" y="319480"/>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4726-98C4-438D-88AD-9E9B129D9E73}">
      <dsp:nvSpPr>
        <dsp:cNvPr id="0" name=""/>
        <dsp:cNvSpPr/>
      </dsp:nvSpPr>
      <dsp:spPr>
        <a:xfrm>
          <a:off x="4789607" y="72166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94A4AA-3994-4592-969E-EC059093BEA3}">
      <dsp:nvSpPr>
        <dsp:cNvPr id="0" name=""/>
        <dsp:cNvSpPr/>
      </dsp:nvSpPr>
      <dsp:spPr>
        <a:xfrm>
          <a:off x="3710940" y="2558080"/>
          <a:ext cx="3093750" cy="1237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dirty="0"/>
            <a:t>if all student clinical evaluations are “A”s, then the shelf exam becomes the discriminating factor.</a:t>
          </a:r>
        </a:p>
      </dsp:txBody>
      <dsp:txXfrm>
        <a:off x="3710940" y="2558080"/>
        <a:ext cx="3093750" cy="1237376"/>
      </dsp:txXfrm>
    </dsp:sp>
    <dsp:sp modelId="{148A0AB5-939D-44A9-BFC9-F8CDF657C13D}">
      <dsp:nvSpPr>
        <dsp:cNvPr id="0" name=""/>
        <dsp:cNvSpPr/>
      </dsp:nvSpPr>
      <dsp:spPr>
        <a:xfrm>
          <a:off x="8022576" y="272593"/>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C5A9DE-7AF9-4153-B7CD-B847767ABD3D}">
      <dsp:nvSpPr>
        <dsp:cNvPr id="0" name=""/>
        <dsp:cNvSpPr/>
      </dsp:nvSpPr>
      <dsp:spPr>
        <a:xfrm>
          <a:off x="8424763" y="67478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4DCC96-05BD-4935-87B3-9505A6D33C85}">
      <dsp:nvSpPr>
        <dsp:cNvPr id="0" name=""/>
        <dsp:cNvSpPr/>
      </dsp:nvSpPr>
      <dsp:spPr>
        <a:xfrm>
          <a:off x="7419294" y="2653819"/>
          <a:ext cx="3093750" cy="1424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Goals: </a:t>
          </a:r>
        </a:p>
        <a:p>
          <a:pPr marL="0" lvl="0" indent="0" algn="ctr" defTabSz="622300">
            <a:lnSpc>
              <a:spcPct val="100000"/>
            </a:lnSpc>
            <a:spcBef>
              <a:spcPct val="0"/>
            </a:spcBef>
            <a:spcAft>
              <a:spcPct val="35000"/>
            </a:spcAft>
            <a:buNone/>
            <a:defRPr cap="all"/>
          </a:pPr>
          <a:r>
            <a:rPr lang="en-US" sz="1400" kern="1200" dirty="0"/>
            <a:t>1.Create </a:t>
          </a:r>
          <a:r>
            <a:rPr lang="en-US" sz="1400" kern="1200" dirty="0" err="1"/>
            <a:t>evaluationS</a:t>
          </a:r>
          <a:r>
            <a:rPr lang="en-US" sz="1400" kern="1200" dirty="0"/>
            <a:t> THAT ARE fair, helpful, and DISCERNING </a:t>
          </a:r>
        </a:p>
        <a:p>
          <a:pPr marL="0" lvl="0" indent="0" algn="ctr" defTabSz="622300">
            <a:lnSpc>
              <a:spcPct val="100000"/>
            </a:lnSpc>
            <a:spcBef>
              <a:spcPct val="0"/>
            </a:spcBef>
            <a:spcAft>
              <a:spcPct val="35000"/>
            </a:spcAft>
            <a:buNone/>
            <a:defRPr cap="all"/>
          </a:pPr>
          <a:r>
            <a:rPr lang="en-US" sz="1400" kern="1200" dirty="0"/>
            <a:t>2. weigh it sufficiently to balance the shelf exam</a:t>
          </a:r>
        </a:p>
      </dsp:txBody>
      <dsp:txXfrm>
        <a:off x="7419294" y="2653819"/>
        <a:ext cx="3093750" cy="14249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12FBA-12E3-B540-BCC9-B2AD0AE690EB}" type="datetimeFigureOut">
              <a:rPr lang="en-US" smtClean="0"/>
              <a:t>6/16/22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97318-F3D5-1A40-95DC-911D62B65BA4}" type="slidenum">
              <a:rPr lang="en-US" smtClean="0"/>
              <a:t>‹#›</a:t>
            </a:fld>
            <a:endParaRPr lang="en-US"/>
          </a:p>
        </p:txBody>
      </p:sp>
    </p:spTree>
    <p:extLst>
      <p:ext uri="{BB962C8B-B14F-4D97-AF65-F5344CB8AC3E}">
        <p14:creationId xmlns:p14="http://schemas.microsoft.com/office/powerpoint/2010/main" val="379994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Calibri" panose="020F0502020204030204" pitchFamily="34" charset="0"/>
                <a:cs typeface="Calibri" panose="020F0502020204030204" pitchFamily="34" charset="0"/>
              </a:rPr>
              <a:t>More complex</a:t>
            </a:r>
          </a:p>
          <a:p>
            <a:r>
              <a:rPr lang="en-US" sz="2400" dirty="0">
                <a:latin typeface="Calibri" panose="020F0502020204030204" pitchFamily="34" charset="0"/>
                <a:cs typeface="Calibri" panose="020F0502020204030204" pitchFamily="34" charset="0"/>
              </a:rPr>
              <a:t>Now students must also be graded on </a:t>
            </a:r>
          </a:p>
          <a:p>
            <a:pPr lvl="1"/>
            <a:r>
              <a:rPr lang="en-US" sz="2000" dirty="0">
                <a:latin typeface="Calibri" panose="020F0502020204030204" pitchFamily="34" charset="0"/>
                <a:cs typeface="Calibri" panose="020F0502020204030204" pitchFamily="34" charset="0"/>
              </a:rPr>
              <a:t>Clinical skills – patient interaction, communication, eye-hand coordination, reasoning skills, team integration, self-perception, etc.</a:t>
            </a:r>
          </a:p>
          <a:p>
            <a:pPr lvl="1"/>
            <a:r>
              <a:rPr lang="en-US" sz="2000" dirty="0">
                <a:latin typeface="Calibri" panose="020F0502020204030204" pitchFamily="34" charset="0"/>
                <a:cs typeface="Calibri" panose="020F0502020204030204" pitchFamily="34" charset="0"/>
              </a:rPr>
              <a:t>Professionalism, ethical behavior</a:t>
            </a:r>
          </a:p>
          <a:p>
            <a:r>
              <a:rPr lang="en-US" sz="2400" dirty="0">
                <a:latin typeface="Calibri" panose="020F0502020204030204" pitchFamily="34" charset="0"/>
                <a:cs typeface="Calibri" panose="020F0502020204030204" pitchFamily="34" charset="0"/>
              </a:rPr>
              <a:t>While the opinion of an experienced faculty member in judging student performance is considered “objective”, the reality is that subjectivity and perception have an increased influence on feedback.</a:t>
            </a:r>
          </a:p>
          <a:p>
            <a:r>
              <a:rPr lang="en-US" sz="2400" dirty="0">
                <a:latin typeface="Calibri" panose="020F0502020204030204" pitchFamily="34" charset="0"/>
                <a:cs typeface="Calibri" panose="020F0502020204030204" pitchFamily="34" charset="0"/>
              </a:rPr>
              <a:t>While this may seem to allow for unfair variability, this is exactly how patients and peers judge physicians in the real world.  (Learning how people perceive you is incredibly valuable knowledge and that’s what you get in your clinical grade).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62C46-3627-6A4C-A9F5-63A42F025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82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Until recently, the Dean’s Letter, MSPE, simply provided a GPA along with the student transcripts.</a:t>
            </a:r>
          </a:p>
          <a:p>
            <a:r>
              <a:rPr lang="en-US" sz="1200" dirty="0"/>
              <a:t>Now, the MSPE must include the grade distribution for each clerkship.</a:t>
            </a:r>
          </a:p>
          <a:p>
            <a:r>
              <a:rPr lang="en-US" sz="1200" dirty="0"/>
              <a:t>Residency Program directors will know that getting an A when 80% of the class did as well is meaningless.</a:t>
            </a:r>
          </a:p>
          <a:p>
            <a:r>
              <a:rPr lang="en-US" sz="1200" dirty="0"/>
              <a:t>Getting an A when only a third of the class did as well is discerning.</a:t>
            </a:r>
          </a:p>
          <a:p>
            <a:r>
              <a:rPr lang="en-US" sz="1200" dirty="0"/>
              <a:t>Our goal is to identify the top third of the class in any given clerkship, BUT our job is to also assure that that assignment is fair and valid.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Recall that we expect the majority of students to be in the "B" range (see graphs below on future slides).  It should be students that are truly going above and beyond that earn the grade of an A.  So, essentially, a "B" is average/good and acceptable.  A "C" is below average, and an "A" is significantly above average. Please rest assured that we are going to be monitoring grades very closely after every block and will intervene as appropriate if we see anything that looks like a significant decline in student grades!!!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62C46-3627-6A4C-A9F5-63A42F025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260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7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just because a student achieved the minimum honors score on the shelf, it does not guarantee that he/she will get an A for the clerkship.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62C46-3627-6A4C-A9F5-63A42F025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69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11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Clinical evaluations </a:t>
            </a:r>
            <a:r>
              <a:rPr lang="en-US" sz="2400" dirty="0">
                <a:sym typeface="Wingdings" pitchFamily="2" charset="2"/>
              </a:rPr>
              <a:t> assess clinical skills, performance, and professionalism</a:t>
            </a:r>
            <a:endParaRPr lang="en-US" sz="2400" dirty="0"/>
          </a:p>
          <a:p>
            <a:pPr lvl="1"/>
            <a:r>
              <a:rPr lang="en-US" sz="2000" dirty="0"/>
              <a:t>Faculty use a standardized evaluation to evaluate where students are on a given set of behavior (performance) descriptors. </a:t>
            </a:r>
          </a:p>
          <a:p>
            <a:pPr lvl="1"/>
            <a:r>
              <a:rPr lang="en-US" sz="2000" dirty="0"/>
              <a:t>Faculty do NOT assign grades to students. </a:t>
            </a:r>
          </a:p>
          <a:p>
            <a:pPr lvl="1"/>
            <a:r>
              <a:rPr lang="en-US" sz="2000" dirty="0"/>
              <a:t>Clinical evaluations use the </a:t>
            </a:r>
            <a:r>
              <a:rPr lang="en-US" sz="2000" dirty="0" err="1"/>
              <a:t>Entrustable</a:t>
            </a:r>
            <a:r>
              <a:rPr lang="en-US" sz="2000" dirty="0"/>
              <a:t> Professional Activities (EPA) framework. </a:t>
            </a:r>
            <a:endParaRPr lang="en-US" dirty="0"/>
          </a:p>
          <a:p>
            <a:r>
              <a:rPr lang="en-US" sz="2400" dirty="0"/>
              <a:t>NBME Subject exams (shelf exams) </a:t>
            </a:r>
            <a:r>
              <a:rPr lang="en-US" sz="2400" dirty="0">
                <a:sym typeface="Wingdings" pitchFamily="2" charset="2"/>
              </a:rPr>
              <a:t> assess medical knowledge and expertise</a:t>
            </a:r>
          </a:p>
          <a:p>
            <a:pPr lvl="1"/>
            <a:r>
              <a:rPr lang="en-US" sz="2000" dirty="0">
                <a:sym typeface="Wingdings" pitchFamily="2" charset="2"/>
              </a:rPr>
              <a:t>Every clerkship utilizes shelf exams. </a:t>
            </a:r>
          </a:p>
          <a:p>
            <a:pPr lvl="1"/>
            <a:r>
              <a:rPr lang="en-US" sz="2000" dirty="0">
                <a:sym typeface="Wingdings" pitchFamily="2" charset="2"/>
              </a:rPr>
              <a:t>Minimum passing scores and scores to be eligible for receiving a “A” are standard percentiles across clerkships and across the state.</a:t>
            </a:r>
            <a:endParaRPr lang="en-US" sz="20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62C46-3627-6A4C-A9F5-63A42F025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06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48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83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get an "A" you would need to be functioning at a late clerkship level with a few that are in the box between Late Clerkship and JI, so a mix of 8.4 and 8.95. Column numbers above.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Recall that we expect the majority of students to be in the "B" range (see graphs below on future slides).  It should be students that are truly going above and beyond that earn the grade of an A.  So, essentially, a "B" is average/good and acceptable.  A "C" is below average, and an "A" is significantly above average. Please rest assured that we are going to be monitoring grades very closely after every block and will intervene as appropriate if we see anything that looks like a significant decline in student grades!!!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95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89.5-100</a:t>
            </a:r>
            <a:br>
              <a:rPr lang="en-US" dirty="0"/>
            </a:br>
            <a:r>
              <a:rPr lang="en-US" dirty="0"/>
              <a:t>B 78.5-89.49</a:t>
            </a:r>
            <a:br>
              <a:rPr lang="en-US" dirty="0"/>
            </a:br>
            <a:r>
              <a:rPr lang="en-US" dirty="0"/>
              <a:t>C 67.5-78.49</a:t>
            </a:r>
            <a:br>
              <a:rPr lang="en-US" dirty="0"/>
            </a:br>
            <a:r>
              <a:rPr lang="en-US" dirty="0"/>
              <a:t>F &lt; 67.49</a:t>
            </a:r>
          </a:p>
          <a:p>
            <a:endParaRPr lang="en-US" dirty="0"/>
          </a:p>
          <a:p>
            <a:r>
              <a:rPr lang="en-US" sz="1200" dirty="0"/>
              <a:t>The NBME reports give a nationally recommended passing score range (between 3</a:t>
            </a:r>
            <a:r>
              <a:rPr lang="en-US" sz="1200" baseline="30000" dirty="0"/>
              <a:t>rd</a:t>
            </a:r>
            <a:r>
              <a:rPr lang="en-US" sz="1200" dirty="0"/>
              <a:t>-6</a:t>
            </a:r>
            <a:r>
              <a:rPr lang="en-US" sz="1200" baseline="30000" dirty="0"/>
              <a:t>th</a:t>
            </a:r>
            <a:r>
              <a:rPr lang="en-US" sz="1200" dirty="0"/>
              <a:t> percentile) for each specialty’s exam, as well as a recommended score for “honors”  (generally between the 60</a:t>
            </a:r>
            <a:r>
              <a:rPr lang="en-US" sz="1200" baseline="30000" dirty="0"/>
              <a:t>th</a:t>
            </a:r>
            <a:r>
              <a:rPr lang="en-US" sz="1200" dirty="0"/>
              <a:t>-80</a:t>
            </a:r>
            <a:r>
              <a:rPr lang="en-US" sz="1200" baseline="30000" dirty="0"/>
              <a:t>th</a:t>
            </a:r>
            <a:r>
              <a:rPr lang="en-US" sz="1200" dirty="0"/>
              <a:t> percentile)</a:t>
            </a:r>
          </a:p>
          <a:p>
            <a:r>
              <a:rPr lang="en-US" sz="1200" dirty="0"/>
              <a:t>UTHSC has decided on the minimums listed in the table, which are within the nationally recommended acceptable ranges for passing and “honors”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962C46-3627-6A4C-A9F5-63A42F025F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519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38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0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2E8FE-5F2F-6F41-A1B2-4114E7C01A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15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A77A-FC13-A058-4C99-441B4E46C4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01C9C4-D56C-67B8-F4CA-20E52BD8A6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E4B936-6F1C-BFA8-C037-B63A924482C5}"/>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5" name="Footer Placeholder 4">
            <a:extLst>
              <a:ext uri="{FF2B5EF4-FFF2-40B4-BE49-F238E27FC236}">
                <a16:creationId xmlns:a16="http://schemas.microsoft.com/office/drawing/2014/main" id="{BDB46B88-E8A8-6245-8E00-2F6B972E84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6A758-1454-C873-ABF1-E105294796FC}"/>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87329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3E430-F925-A346-F23E-EFB1258AFC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C968B-1232-23C0-3881-E808B3ED8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5A6B2-9CB6-3DE6-39C5-862A43C6F57E}"/>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5" name="Footer Placeholder 4">
            <a:extLst>
              <a:ext uri="{FF2B5EF4-FFF2-40B4-BE49-F238E27FC236}">
                <a16:creationId xmlns:a16="http://schemas.microsoft.com/office/drawing/2014/main" id="{34D8485B-EE28-CD92-C55D-702D7C46E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7754D-FAC5-2AA5-B1CC-589BBEABBC0E}"/>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3151755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DB0124-3B27-8DDB-26E9-E8508E624D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44D279-66C1-3D47-0F84-03A4D04067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DEC4B-592B-0A87-6843-0D65943164C5}"/>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5" name="Footer Placeholder 4">
            <a:extLst>
              <a:ext uri="{FF2B5EF4-FFF2-40B4-BE49-F238E27FC236}">
                <a16:creationId xmlns:a16="http://schemas.microsoft.com/office/drawing/2014/main" id="{917625A9-E491-6749-47F0-F86732A3C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A1A0A-F19F-450E-3123-5C00987AA824}"/>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364455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229F-832D-2F45-9750-2D42957019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3EAAA-CC5F-4942-A56E-DE601CB7A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4BCFEA-400B-A446-8EFA-A7993F2FFFFC}"/>
              </a:ext>
            </a:extLst>
          </p:cNvPr>
          <p:cNvSpPr>
            <a:spLocks noGrp="1"/>
          </p:cNvSpPr>
          <p:nvPr>
            <p:ph type="dt" sz="half" idx="10"/>
          </p:nvPr>
        </p:nvSpPr>
        <p:spPr/>
        <p:txBody>
          <a:bodyPr/>
          <a:lstStyle/>
          <a:p>
            <a:fld id="{ED291B17-9318-49DB-B28B-6E5994AE9581}" type="datetime1">
              <a:rPr lang="en-US" smtClean="0"/>
              <a:t>6/16/22</a:t>
            </a:fld>
            <a:endParaRPr lang="en-US" dirty="0"/>
          </a:p>
        </p:txBody>
      </p:sp>
      <p:sp>
        <p:nvSpPr>
          <p:cNvPr id="5" name="Footer Placeholder 4">
            <a:extLst>
              <a:ext uri="{FF2B5EF4-FFF2-40B4-BE49-F238E27FC236}">
                <a16:creationId xmlns:a16="http://schemas.microsoft.com/office/drawing/2014/main" id="{0D314C97-76D3-9C47-B65E-99BD4D2B33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A0C56B-8652-8544-90C4-15AED964D95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4114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79EF-491A-564C-A100-99CCAFD4E0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D67D9C-F226-E943-A1DF-E0B7C7950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AA83E-8776-AA4B-AC8F-E2C04D94DE2D}"/>
              </a:ext>
            </a:extLst>
          </p:cNvPr>
          <p:cNvSpPr>
            <a:spLocks noGrp="1"/>
          </p:cNvSpPr>
          <p:nvPr>
            <p:ph type="dt" sz="half" idx="10"/>
          </p:nvPr>
        </p:nvSpPr>
        <p:spPr/>
        <p:txBody>
          <a:bodyPr/>
          <a:lstStyle/>
          <a:p>
            <a:fld id="{78DD82B9-B8EE-4375-B6FF-88FA6ABB15D9}" type="datetime1">
              <a:rPr lang="en-US" smtClean="0"/>
              <a:t>6/16/22</a:t>
            </a:fld>
            <a:endParaRPr lang="en-US" dirty="0"/>
          </a:p>
        </p:txBody>
      </p:sp>
      <p:sp>
        <p:nvSpPr>
          <p:cNvPr id="5" name="Footer Placeholder 4">
            <a:extLst>
              <a:ext uri="{FF2B5EF4-FFF2-40B4-BE49-F238E27FC236}">
                <a16:creationId xmlns:a16="http://schemas.microsoft.com/office/drawing/2014/main" id="{04A05E76-E50D-3F43-AEB3-E1CDBFC923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A04CA5-314F-AE4D-A1FA-AAD40F87CF6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6676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2B9A-D603-F749-B4E9-BC2B993D72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300A81-2873-FD4B-BA5E-BD69AFF1FC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FD4555-0CD3-F143-A766-0BA4AF33A166}"/>
              </a:ext>
            </a:extLst>
          </p:cNvPr>
          <p:cNvSpPr>
            <a:spLocks noGrp="1"/>
          </p:cNvSpPr>
          <p:nvPr>
            <p:ph type="dt" sz="half" idx="10"/>
          </p:nvPr>
        </p:nvSpPr>
        <p:spPr/>
        <p:txBody>
          <a:bodyPr/>
          <a:lstStyle/>
          <a:p>
            <a:fld id="{B2497495-0637-405E-AE64-5CC7506D51F5}" type="datetime1">
              <a:rPr lang="en-US" smtClean="0"/>
              <a:t>6/16/22</a:t>
            </a:fld>
            <a:endParaRPr lang="en-US" dirty="0"/>
          </a:p>
        </p:txBody>
      </p:sp>
      <p:sp>
        <p:nvSpPr>
          <p:cNvPr id="5" name="Footer Placeholder 4">
            <a:extLst>
              <a:ext uri="{FF2B5EF4-FFF2-40B4-BE49-F238E27FC236}">
                <a16:creationId xmlns:a16="http://schemas.microsoft.com/office/drawing/2014/main" id="{22EE4DDF-56CA-DB48-A0E0-980656F235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A81595-F314-5642-B77D-BB744B65057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232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5297-EC73-C847-874D-5D21ECFDFB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E76DB-E4C1-B64E-B7C1-010B33D55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006F4C-2173-374B-A163-305B46E942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49C1B3-2A5A-FF40-9586-106B36811C5F}"/>
              </a:ext>
            </a:extLst>
          </p:cNvPr>
          <p:cNvSpPr>
            <a:spLocks noGrp="1"/>
          </p:cNvSpPr>
          <p:nvPr>
            <p:ph type="dt" sz="half" idx="10"/>
          </p:nvPr>
        </p:nvSpPr>
        <p:spPr/>
        <p:txBody>
          <a:bodyPr/>
          <a:lstStyle/>
          <a:p>
            <a:fld id="{7BFFD690-9426-415D-8B65-26881E07B2D4}" type="datetime1">
              <a:rPr lang="en-US" smtClean="0"/>
              <a:t>6/16/22</a:t>
            </a:fld>
            <a:endParaRPr lang="en-US" dirty="0"/>
          </a:p>
        </p:txBody>
      </p:sp>
      <p:sp>
        <p:nvSpPr>
          <p:cNvPr id="6" name="Footer Placeholder 5">
            <a:extLst>
              <a:ext uri="{FF2B5EF4-FFF2-40B4-BE49-F238E27FC236}">
                <a16:creationId xmlns:a16="http://schemas.microsoft.com/office/drawing/2014/main" id="{F20069EE-26FB-AE47-8507-D61FEFAB25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5D55902-3F50-404D-A9F7-A3C656EB54F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491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45C5-E718-CF4B-BF5C-B385409771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3A9113-9881-B447-A696-A96BCDA8E0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E76D73-B04B-D54F-AB4D-E7E4ACF5EB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A61399-F000-F64F-BB99-5D750AE149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228E6A-FC72-394E-B1BC-CC8F68ECE8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C52940-35D8-AC4A-827B-794F5505BEDD}"/>
              </a:ext>
            </a:extLst>
          </p:cNvPr>
          <p:cNvSpPr>
            <a:spLocks noGrp="1"/>
          </p:cNvSpPr>
          <p:nvPr>
            <p:ph type="dt" sz="half" idx="10"/>
          </p:nvPr>
        </p:nvSpPr>
        <p:spPr/>
        <p:txBody>
          <a:bodyPr/>
          <a:lstStyle/>
          <a:p>
            <a:fld id="{04C4989A-474C-40DE-95B9-011C28B71673}" type="datetime1">
              <a:rPr lang="en-US" smtClean="0"/>
              <a:t>6/16/22</a:t>
            </a:fld>
            <a:endParaRPr lang="en-US" dirty="0"/>
          </a:p>
        </p:txBody>
      </p:sp>
      <p:sp>
        <p:nvSpPr>
          <p:cNvPr id="8" name="Footer Placeholder 7">
            <a:extLst>
              <a:ext uri="{FF2B5EF4-FFF2-40B4-BE49-F238E27FC236}">
                <a16:creationId xmlns:a16="http://schemas.microsoft.com/office/drawing/2014/main" id="{C59676A8-4640-5A40-92C6-DB07688039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62A044A-2C88-E244-8EE3-FD22013CDBD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7653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627E-3C23-E04D-8BE1-5BBF1740F5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957BCE-5AE7-3447-B34A-087AD4892979}"/>
              </a:ext>
            </a:extLst>
          </p:cNvPr>
          <p:cNvSpPr>
            <a:spLocks noGrp="1"/>
          </p:cNvSpPr>
          <p:nvPr>
            <p:ph type="dt" sz="half" idx="10"/>
          </p:nvPr>
        </p:nvSpPr>
        <p:spPr/>
        <p:txBody>
          <a:bodyPr/>
          <a:lstStyle/>
          <a:p>
            <a:fld id="{5DB4ED54-5B5E-4A04-93D3-5772E3CE3818}" type="datetime1">
              <a:rPr lang="en-US" smtClean="0"/>
              <a:t>6/16/22</a:t>
            </a:fld>
            <a:endParaRPr lang="en-US" dirty="0"/>
          </a:p>
        </p:txBody>
      </p:sp>
      <p:sp>
        <p:nvSpPr>
          <p:cNvPr id="4" name="Footer Placeholder 3">
            <a:extLst>
              <a:ext uri="{FF2B5EF4-FFF2-40B4-BE49-F238E27FC236}">
                <a16:creationId xmlns:a16="http://schemas.microsoft.com/office/drawing/2014/main" id="{35A01BCF-5975-DE46-887E-6827F141D8E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27E4BB-3265-7C4B-94B9-3FB54BE7F77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17213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6A942-DA58-6840-B8F2-AA2C0BE55854}"/>
              </a:ext>
            </a:extLst>
          </p:cNvPr>
          <p:cNvSpPr>
            <a:spLocks noGrp="1"/>
          </p:cNvSpPr>
          <p:nvPr>
            <p:ph type="dt" sz="half" idx="10"/>
          </p:nvPr>
        </p:nvSpPr>
        <p:spPr/>
        <p:txBody>
          <a:bodyPr/>
          <a:lstStyle/>
          <a:p>
            <a:fld id="{4EDE50D6-574B-40AF-946F-D52A04ADE379}" type="datetime1">
              <a:rPr lang="en-US" smtClean="0"/>
              <a:t>6/16/22</a:t>
            </a:fld>
            <a:endParaRPr lang="en-US" dirty="0"/>
          </a:p>
        </p:txBody>
      </p:sp>
      <p:sp>
        <p:nvSpPr>
          <p:cNvPr id="3" name="Footer Placeholder 2">
            <a:extLst>
              <a:ext uri="{FF2B5EF4-FFF2-40B4-BE49-F238E27FC236}">
                <a16:creationId xmlns:a16="http://schemas.microsoft.com/office/drawing/2014/main" id="{69E86542-562A-8840-B6E5-AD5B47B096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6040B0-B550-6C46-9705-50C2BF24A4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629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D711-6DC1-E742-AA37-5A8FB57C1C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76391E-0F09-F94B-8A26-ABF1742D1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D15295-93CC-6749-B128-DC028BA3E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E5DC03-2890-2247-BBFE-435A2A1BE644}"/>
              </a:ext>
            </a:extLst>
          </p:cNvPr>
          <p:cNvSpPr>
            <a:spLocks noGrp="1"/>
          </p:cNvSpPr>
          <p:nvPr>
            <p:ph type="dt" sz="half" idx="10"/>
          </p:nvPr>
        </p:nvSpPr>
        <p:spPr/>
        <p:txBody>
          <a:bodyPr/>
          <a:lstStyle/>
          <a:p>
            <a:fld id="{D82884F1-FFEA-405F-9602-3DCA865EDA4E}" type="datetime1">
              <a:rPr lang="en-US" smtClean="0"/>
              <a:t>6/16/22</a:t>
            </a:fld>
            <a:endParaRPr lang="en-US" dirty="0"/>
          </a:p>
        </p:txBody>
      </p:sp>
      <p:sp>
        <p:nvSpPr>
          <p:cNvPr id="6" name="Footer Placeholder 5">
            <a:extLst>
              <a:ext uri="{FF2B5EF4-FFF2-40B4-BE49-F238E27FC236}">
                <a16:creationId xmlns:a16="http://schemas.microsoft.com/office/drawing/2014/main" id="{F5CC6126-7484-0246-99B5-91AC869883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1B6DD0-AFDA-944E-9EAC-5971007908ED}"/>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437912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F536-3C29-F0C3-49CB-4994E25557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3A4FF-2675-49B7-BDAF-784C1142C0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7D85C7-D897-15E2-346D-D90D5DDCF5A0}"/>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5" name="Footer Placeholder 4">
            <a:extLst>
              <a:ext uri="{FF2B5EF4-FFF2-40B4-BE49-F238E27FC236}">
                <a16:creationId xmlns:a16="http://schemas.microsoft.com/office/drawing/2014/main" id="{BE987DDF-71F4-22A4-D923-43D45068F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FDAB3-AA04-FEBC-08EA-A4C47C009328}"/>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2831356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8839-3E90-4441-92BA-A961C6627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417598-CEF7-8C42-9DE6-E8CF53702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46F5DA-72C0-B44C-A360-6D3E1EF6F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FC18D2-324B-7D4B-A7AA-E10A3B5A098F}"/>
              </a:ext>
            </a:extLst>
          </p:cNvPr>
          <p:cNvSpPr>
            <a:spLocks noGrp="1"/>
          </p:cNvSpPr>
          <p:nvPr>
            <p:ph type="dt" sz="half" idx="10"/>
          </p:nvPr>
        </p:nvSpPr>
        <p:spPr/>
        <p:txBody>
          <a:bodyPr/>
          <a:lstStyle/>
          <a:p>
            <a:fld id="{7E18DB4A-8810-4A10-AD5C-D5E2C667F5B3}" type="datetime1">
              <a:rPr lang="en-US" smtClean="0"/>
              <a:t>6/16/22</a:t>
            </a:fld>
            <a:endParaRPr lang="en-US" dirty="0"/>
          </a:p>
        </p:txBody>
      </p:sp>
      <p:sp>
        <p:nvSpPr>
          <p:cNvPr id="6" name="Footer Placeholder 5">
            <a:extLst>
              <a:ext uri="{FF2B5EF4-FFF2-40B4-BE49-F238E27FC236}">
                <a16:creationId xmlns:a16="http://schemas.microsoft.com/office/drawing/2014/main" id="{B20F71D1-48E0-0E47-AA45-8FB36D67D16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D0ABF67B-CA2B-3841-B1A4-0CC6066B3D1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14468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CCF0-E7FB-A543-AFC7-990764A9B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24A68-FCEE-CE41-AA66-2897C4C88A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4D298-82E8-3D47-BE7B-364DEB09A16D}"/>
              </a:ext>
            </a:extLst>
          </p:cNvPr>
          <p:cNvSpPr>
            <a:spLocks noGrp="1"/>
          </p:cNvSpPr>
          <p:nvPr>
            <p:ph type="dt" sz="half" idx="10"/>
          </p:nvPr>
        </p:nvSpPr>
        <p:spPr/>
        <p:txBody>
          <a:bodyPr/>
          <a:lstStyle/>
          <a:p>
            <a:fld id="{2CED4963-E985-44C4-B8C4-FDD613B7C2F8}" type="datetime1">
              <a:rPr lang="en-US" smtClean="0"/>
              <a:t>6/16/22</a:t>
            </a:fld>
            <a:endParaRPr lang="en-US" dirty="0"/>
          </a:p>
        </p:txBody>
      </p:sp>
      <p:sp>
        <p:nvSpPr>
          <p:cNvPr id="5" name="Footer Placeholder 4">
            <a:extLst>
              <a:ext uri="{FF2B5EF4-FFF2-40B4-BE49-F238E27FC236}">
                <a16:creationId xmlns:a16="http://schemas.microsoft.com/office/drawing/2014/main" id="{DA509286-C330-B24D-B939-E59ACEEFE6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4FBA8C-5831-3749-B971-B13C15D46F4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79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5D5E4-C3ED-CD44-84FB-DE3E90BC4F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4397A-D47D-A746-9E1D-73B87FEEA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BAD37-C265-8141-9CF0-557832B92648}"/>
              </a:ext>
            </a:extLst>
          </p:cNvPr>
          <p:cNvSpPr>
            <a:spLocks noGrp="1"/>
          </p:cNvSpPr>
          <p:nvPr>
            <p:ph type="dt" sz="half" idx="10"/>
          </p:nvPr>
        </p:nvSpPr>
        <p:spPr/>
        <p:txBody>
          <a:bodyPr/>
          <a:lstStyle/>
          <a:p>
            <a:fld id="{ED291B17-9318-49DB-B28B-6E5994AE9581}" type="datetime1">
              <a:rPr lang="en-US" smtClean="0"/>
              <a:t>6/16/22</a:t>
            </a:fld>
            <a:endParaRPr lang="en-US" dirty="0"/>
          </a:p>
        </p:txBody>
      </p:sp>
      <p:sp>
        <p:nvSpPr>
          <p:cNvPr id="5" name="Footer Placeholder 4">
            <a:extLst>
              <a:ext uri="{FF2B5EF4-FFF2-40B4-BE49-F238E27FC236}">
                <a16:creationId xmlns:a16="http://schemas.microsoft.com/office/drawing/2014/main" id="{796A07B8-9B44-3A41-8E40-C1056C5715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B1D8427-54A2-0B4C-BD0A-96D5D4316D4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2759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F314-AEC0-F381-C878-9A3C92529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B268E5-28D3-332A-0035-B32E85689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4AD4C7-4F84-6FA7-E3CC-C12345099C8A}"/>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5" name="Footer Placeholder 4">
            <a:extLst>
              <a:ext uri="{FF2B5EF4-FFF2-40B4-BE49-F238E27FC236}">
                <a16:creationId xmlns:a16="http://schemas.microsoft.com/office/drawing/2014/main" id="{6466B1A9-37FB-8EFA-AB27-137DB60A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20148-2D2C-918D-45B3-BF696C2EC367}"/>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137424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CA59-99CF-5470-9EDF-AC41FFB0D5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C6EBF2-83DD-3666-8387-7AC3400BFF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10F8F4-4534-AD40-BA51-6443BA5E27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543DBD-D96E-A087-7AB6-E10A3B3A462A}"/>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6" name="Footer Placeholder 5">
            <a:extLst>
              <a:ext uri="{FF2B5EF4-FFF2-40B4-BE49-F238E27FC236}">
                <a16:creationId xmlns:a16="http://schemas.microsoft.com/office/drawing/2014/main" id="{11C6D03F-BD84-F7EC-5FB6-58C5ECA963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87D76D-C6CB-9434-7FE2-C8C677BF97CB}"/>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342480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7FFE5-CAF6-6D0E-EA5A-7261A43603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3FCF90-A927-F817-53AB-653A2E1F5B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8990-8116-DD17-BD17-AF88767958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8E6582-BED2-D66D-C346-605D0F0C45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A9B03-C99F-817A-16AB-EF29D58A8D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BBA7DC-40CD-1EB5-DA2F-942532C8E0AF}"/>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8" name="Footer Placeholder 7">
            <a:extLst>
              <a:ext uri="{FF2B5EF4-FFF2-40B4-BE49-F238E27FC236}">
                <a16:creationId xmlns:a16="http://schemas.microsoft.com/office/drawing/2014/main" id="{D6D85A5A-6E9D-779F-97FE-A9740F984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7B283-62CF-5464-9574-C2B43364C244}"/>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410282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A03D-EBFF-DF76-2F3F-D5C859F96B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33C893-322F-9616-C2F1-648774443CA5}"/>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4" name="Footer Placeholder 3">
            <a:extLst>
              <a:ext uri="{FF2B5EF4-FFF2-40B4-BE49-F238E27FC236}">
                <a16:creationId xmlns:a16="http://schemas.microsoft.com/office/drawing/2014/main" id="{B7E1654F-97AE-4447-C4F8-73E014006B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EF7B5-82B9-EFBB-B69F-69AE4457636E}"/>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2298051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372802-02FE-3918-CCDE-5F031820D29A}"/>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3" name="Footer Placeholder 2">
            <a:extLst>
              <a:ext uri="{FF2B5EF4-FFF2-40B4-BE49-F238E27FC236}">
                <a16:creationId xmlns:a16="http://schemas.microsoft.com/office/drawing/2014/main" id="{A40EFA2D-8ADE-D566-AEA9-B541F34C0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87F842-A892-7229-73FB-C50108AE5252}"/>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39353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BB72-5730-BC01-9A8D-C9F7AE2024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C614A6-67F0-A777-752F-7C966BEC3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AF477B-69D5-E9F5-4571-E9062BB645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6B34A-6521-C991-EC48-93CF4C255DD6}"/>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6" name="Footer Placeholder 5">
            <a:extLst>
              <a:ext uri="{FF2B5EF4-FFF2-40B4-BE49-F238E27FC236}">
                <a16:creationId xmlns:a16="http://schemas.microsoft.com/office/drawing/2014/main" id="{CC03EDF3-CBA2-2F7A-68AD-6E5EB4C6C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CDF0FD-3142-C05C-70EC-13A1C070DB6D}"/>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1158863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2C70-A2CF-83A6-E9D8-CC4BAD070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81B02-8BC1-CD96-FBDB-9FF23B3E4F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E573AC-4ACC-7175-5268-153005D343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6EF62-CC29-5EC3-95A7-7BD321979342}"/>
              </a:ext>
            </a:extLst>
          </p:cNvPr>
          <p:cNvSpPr>
            <a:spLocks noGrp="1"/>
          </p:cNvSpPr>
          <p:nvPr>
            <p:ph type="dt" sz="half" idx="10"/>
          </p:nvPr>
        </p:nvSpPr>
        <p:spPr/>
        <p:txBody>
          <a:bodyPr/>
          <a:lstStyle/>
          <a:p>
            <a:fld id="{08C3DEE3-087C-2A40-BDB5-352275421AAA}" type="datetimeFigureOut">
              <a:rPr lang="en-US" smtClean="0"/>
              <a:t>6/16/22</a:t>
            </a:fld>
            <a:endParaRPr lang="en-US"/>
          </a:p>
        </p:txBody>
      </p:sp>
      <p:sp>
        <p:nvSpPr>
          <p:cNvPr id="6" name="Footer Placeholder 5">
            <a:extLst>
              <a:ext uri="{FF2B5EF4-FFF2-40B4-BE49-F238E27FC236}">
                <a16:creationId xmlns:a16="http://schemas.microsoft.com/office/drawing/2014/main" id="{A0F10929-813B-9EA4-C681-AAA7793E9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A3793-9A34-04F3-4934-23F1C7A9331A}"/>
              </a:ext>
            </a:extLst>
          </p:cNvPr>
          <p:cNvSpPr>
            <a:spLocks noGrp="1"/>
          </p:cNvSpPr>
          <p:nvPr>
            <p:ph type="sldNum" sz="quarter" idx="12"/>
          </p:nvPr>
        </p:nvSpPr>
        <p:spPr/>
        <p:txBody>
          <a:bodyPr/>
          <a:lstStyle/>
          <a:p>
            <a:fld id="{42992C5E-46D9-5B49-98B8-3C6C3980CC13}" type="slidenum">
              <a:rPr lang="en-US" smtClean="0"/>
              <a:t>‹#›</a:t>
            </a:fld>
            <a:endParaRPr lang="en-US"/>
          </a:p>
        </p:txBody>
      </p:sp>
    </p:spTree>
    <p:extLst>
      <p:ext uri="{BB962C8B-B14F-4D97-AF65-F5344CB8AC3E}">
        <p14:creationId xmlns:p14="http://schemas.microsoft.com/office/powerpoint/2010/main" val="206694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3EAFF-64EC-8083-8CAA-23B277A932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C6C21-D857-1ABB-B5B2-9CB7796F4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49481-4EFA-BC6C-BDFA-724950AF5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3DEE3-087C-2A40-BDB5-352275421AAA}" type="datetimeFigureOut">
              <a:rPr lang="en-US" smtClean="0"/>
              <a:t>6/16/22</a:t>
            </a:fld>
            <a:endParaRPr lang="en-US"/>
          </a:p>
        </p:txBody>
      </p:sp>
      <p:sp>
        <p:nvSpPr>
          <p:cNvPr id="5" name="Footer Placeholder 4">
            <a:extLst>
              <a:ext uri="{FF2B5EF4-FFF2-40B4-BE49-F238E27FC236}">
                <a16:creationId xmlns:a16="http://schemas.microsoft.com/office/drawing/2014/main" id="{13D3CD6E-314D-01C2-A298-A69BDC1B4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726538-5106-3C75-EC96-884B18573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92C5E-46D9-5B49-98B8-3C6C3980CC13}" type="slidenum">
              <a:rPr lang="en-US" smtClean="0"/>
              <a:t>‹#›</a:t>
            </a:fld>
            <a:endParaRPr lang="en-US"/>
          </a:p>
        </p:txBody>
      </p:sp>
    </p:spTree>
    <p:extLst>
      <p:ext uri="{BB962C8B-B14F-4D97-AF65-F5344CB8AC3E}">
        <p14:creationId xmlns:p14="http://schemas.microsoft.com/office/powerpoint/2010/main" val="259547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3E027-D798-7A4A-B22F-EC1DB0E1B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A6B8CD-43FE-9141-8BCB-BFBA8E9DA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8F7BB9-ECBE-1F4F-A3A0-1EBDF9465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6/16/22</a:t>
            </a:fld>
            <a:endParaRPr lang="en-US" dirty="0"/>
          </a:p>
        </p:txBody>
      </p:sp>
      <p:sp>
        <p:nvSpPr>
          <p:cNvPr id="5" name="Footer Placeholder 4">
            <a:extLst>
              <a:ext uri="{FF2B5EF4-FFF2-40B4-BE49-F238E27FC236}">
                <a16:creationId xmlns:a16="http://schemas.microsoft.com/office/drawing/2014/main" id="{E967231C-6436-E448-B755-438C150DD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CDB7C00-B56A-A04F-B1A1-83BFA4FEA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817744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tiff"/></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hyperlink" Target="mailto:kande110@uthsc.edu"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mailto:jmcadoo3@uthsc.edu" TargetMode="External"/><Relationship Id="rId5" Type="http://schemas.openxmlformats.org/officeDocument/2006/relationships/hyperlink" Target="mailto:wdabbs@utmck.edu" TargetMode="External"/><Relationship Id="rId4" Type="http://schemas.openxmlformats.org/officeDocument/2006/relationships/hyperlink" Target="mailto:kbettin@uthsc.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80F269B-E332-BE74-C394-94ED702AB45D}"/>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Clerkship Grading 2022-2023</a:t>
            </a:r>
          </a:p>
        </p:txBody>
      </p:sp>
      <p:sp>
        <p:nvSpPr>
          <p:cNvPr id="3" name="Subtitle 2">
            <a:extLst>
              <a:ext uri="{FF2B5EF4-FFF2-40B4-BE49-F238E27FC236}">
                <a16:creationId xmlns:a16="http://schemas.microsoft.com/office/drawing/2014/main" id="{F6EC4626-51F6-9B49-58E7-443C6EA370FC}"/>
              </a:ext>
            </a:extLst>
          </p:cNvPr>
          <p:cNvSpPr>
            <a:spLocks noGrp="1"/>
          </p:cNvSpPr>
          <p:nvPr>
            <p:ph type="subTitle" idx="1"/>
          </p:nvPr>
        </p:nvSpPr>
        <p:spPr>
          <a:xfrm>
            <a:off x="1350682" y="4870824"/>
            <a:ext cx="10005951" cy="1458258"/>
          </a:xfrm>
        </p:spPr>
        <p:txBody>
          <a:bodyPr anchor="ctr">
            <a:normAutofit/>
          </a:bodyPr>
          <a:lstStyle/>
          <a:p>
            <a:pPr algn="l"/>
            <a:r>
              <a:rPr lang="en-US" dirty="0"/>
              <a:t>Kristen Bettin, MD, MEd</a:t>
            </a:r>
          </a:p>
          <a:p>
            <a:pPr algn="l"/>
            <a:r>
              <a:rPr lang="en-US" dirty="0"/>
              <a:t>Sr Asst Dean, Clinical Curriculum</a:t>
            </a:r>
          </a:p>
        </p:txBody>
      </p:sp>
    </p:spTree>
    <p:extLst>
      <p:ext uri="{BB962C8B-B14F-4D97-AF65-F5344CB8AC3E}">
        <p14:creationId xmlns:p14="http://schemas.microsoft.com/office/powerpoint/2010/main" val="1338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4A5B60-CABD-3341-9621-32D90BC3CF34}"/>
              </a:ext>
            </a:extLst>
          </p:cNvPr>
          <p:cNvSpPr>
            <a:spLocks noGrp="1"/>
          </p:cNvSpPr>
          <p:nvPr>
            <p:ph type="title"/>
          </p:nvPr>
        </p:nvSpPr>
        <p:spPr>
          <a:xfrm>
            <a:off x="643467" y="321734"/>
            <a:ext cx="10905066" cy="1135737"/>
          </a:xfrm>
        </p:spPr>
        <p:txBody>
          <a:bodyPr>
            <a:normAutofit/>
          </a:bodyPr>
          <a:lstStyle/>
          <a:p>
            <a:r>
              <a:rPr lang="en-US" sz="3600" cap="none" dirty="0"/>
              <a:t>NBME Shelf Exams: Minimum Passing and Honors Scores</a:t>
            </a:r>
          </a:p>
        </p:txBody>
      </p:sp>
      <p:sp>
        <p:nvSpPr>
          <p:cNvPr id="3" name="Content Placeholder 2">
            <a:extLst>
              <a:ext uri="{FF2B5EF4-FFF2-40B4-BE49-F238E27FC236}">
                <a16:creationId xmlns:a16="http://schemas.microsoft.com/office/drawing/2014/main" id="{0B646EED-D76B-7D4C-A4DD-B42E44270D24}"/>
              </a:ext>
            </a:extLst>
          </p:cNvPr>
          <p:cNvSpPr>
            <a:spLocks noGrp="1"/>
          </p:cNvSpPr>
          <p:nvPr>
            <p:ph idx="1"/>
          </p:nvPr>
        </p:nvSpPr>
        <p:spPr>
          <a:xfrm>
            <a:off x="321735" y="2862469"/>
            <a:ext cx="4008384" cy="1500105"/>
          </a:xfrm>
        </p:spPr>
        <p:txBody>
          <a:bodyPr>
            <a:normAutofit/>
          </a:bodyPr>
          <a:lstStyle/>
          <a:p>
            <a:r>
              <a:rPr lang="en-US" sz="2000" dirty="0"/>
              <a:t>The NBME reports scores as “raw scores” which are mean equated percent correct scores, like a percent correct. </a:t>
            </a:r>
          </a:p>
        </p:txBody>
      </p:sp>
      <p:grpSp>
        <p:nvGrpSpPr>
          <p:cNvPr id="19"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4AC0DE73-D356-1A4E-8E1B-AF94B28FC4DD}"/>
              </a:ext>
            </a:extLst>
          </p:cNvPr>
          <p:cNvGraphicFramePr>
            <a:graphicFrameLocks noGrp="1"/>
          </p:cNvGraphicFramePr>
          <p:nvPr/>
        </p:nvGraphicFramePr>
        <p:xfrm>
          <a:off x="4651853" y="2328019"/>
          <a:ext cx="6621346" cy="2771808"/>
        </p:xfrm>
        <a:graphic>
          <a:graphicData uri="http://schemas.openxmlformats.org/drawingml/2006/table">
            <a:tbl>
              <a:tblPr firstRow="1" bandRow="1">
                <a:tableStyleId>{8A107856-5554-42FB-B03E-39F5DBC370BA}</a:tableStyleId>
              </a:tblPr>
              <a:tblGrid>
                <a:gridCol w="4274679">
                  <a:extLst>
                    <a:ext uri="{9D8B030D-6E8A-4147-A177-3AD203B41FA5}">
                      <a16:colId xmlns:a16="http://schemas.microsoft.com/office/drawing/2014/main" val="4092204103"/>
                    </a:ext>
                  </a:extLst>
                </a:gridCol>
                <a:gridCol w="2346667">
                  <a:extLst>
                    <a:ext uri="{9D8B030D-6E8A-4147-A177-3AD203B41FA5}">
                      <a16:colId xmlns:a16="http://schemas.microsoft.com/office/drawing/2014/main" val="2603907753"/>
                    </a:ext>
                  </a:extLst>
                </a:gridCol>
              </a:tblGrid>
              <a:tr h="549368">
                <a:tc>
                  <a:txBody>
                    <a:bodyPr/>
                    <a:lstStyle/>
                    <a:p>
                      <a:pPr algn="ctr"/>
                      <a:r>
                        <a:rPr lang="en-US" sz="2500" b="1"/>
                        <a:t>Minimum passing score</a:t>
                      </a:r>
                    </a:p>
                  </a:txBody>
                  <a:tcPr marL="124856" marR="124856" marT="62428" marB="62428" anchor="ctr"/>
                </a:tc>
                <a:tc>
                  <a:txBody>
                    <a:bodyPr/>
                    <a:lstStyle/>
                    <a:p>
                      <a:pPr algn="ctr"/>
                      <a:r>
                        <a:rPr lang="en-US" sz="2500" b="0"/>
                        <a:t>5</a:t>
                      </a:r>
                      <a:r>
                        <a:rPr lang="en-US" sz="2500" b="0" baseline="30000"/>
                        <a:t>th</a:t>
                      </a:r>
                      <a:r>
                        <a:rPr lang="en-US" sz="2500" b="0"/>
                        <a:t> percentile</a:t>
                      </a:r>
                    </a:p>
                  </a:txBody>
                  <a:tcPr marL="124856" marR="124856" marT="62428" marB="62428" anchor="ctr"/>
                </a:tc>
                <a:extLst>
                  <a:ext uri="{0D108BD9-81ED-4DB2-BD59-A6C34878D82A}">
                    <a16:rowId xmlns:a16="http://schemas.microsoft.com/office/drawing/2014/main" val="1185660943"/>
                  </a:ext>
                </a:extLst>
              </a:tr>
              <a:tr h="1298504">
                <a:tc>
                  <a:txBody>
                    <a:bodyPr/>
                    <a:lstStyle/>
                    <a:p>
                      <a:pPr algn="ctr"/>
                      <a:r>
                        <a:rPr lang="en-US" sz="2500" b="1" dirty="0"/>
                        <a:t>Minimum score to be eligible for an “A” in the clerkship</a:t>
                      </a:r>
                    </a:p>
                  </a:txBody>
                  <a:tcPr marL="124856" marR="124856" marT="62428" marB="62428" anchor="ctr"/>
                </a:tc>
                <a:tc>
                  <a:txBody>
                    <a:bodyPr/>
                    <a:lstStyle/>
                    <a:p>
                      <a:pPr algn="ctr"/>
                      <a:r>
                        <a:rPr lang="en-US" sz="2500" dirty="0"/>
                        <a:t>50th percentile</a:t>
                      </a:r>
                    </a:p>
                  </a:txBody>
                  <a:tcPr marL="124856" marR="124856" marT="62428" marB="62428" anchor="ctr"/>
                </a:tc>
                <a:extLst>
                  <a:ext uri="{0D108BD9-81ED-4DB2-BD59-A6C34878D82A}">
                    <a16:rowId xmlns:a16="http://schemas.microsoft.com/office/drawing/2014/main" val="3845780799"/>
                  </a:ext>
                </a:extLst>
              </a:tr>
              <a:tr h="923936">
                <a:tc>
                  <a:txBody>
                    <a:bodyPr/>
                    <a:lstStyle/>
                    <a:p>
                      <a:pPr algn="ctr"/>
                      <a:r>
                        <a:rPr lang="en-US" sz="2500" b="1" dirty="0"/>
                        <a:t>Score that is equal to an “A” on the shelf exam.</a:t>
                      </a:r>
                    </a:p>
                  </a:txBody>
                  <a:tcPr marL="124856" marR="124856" marT="62428" marB="62428" anchor="ctr"/>
                </a:tc>
                <a:tc>
                  <a:txBody>
                    <a:bodyPr/>
                    <a:lstStyle/>
                    <a:p>
                      <a:pPr algn="ctr"/>
                      <a:r>
                        <a:rPr lang="en-US" sz="2500" dirty="0"/>
                        <a:t>75</a:t>
                      </a:r>
                      <a:r>
                        <a:rPr lang="en-US" sz="2500" baseline="30000" dirty="0"/>
                        <a:t>th</a:t>
                      </a:r>
                      <a:r>
                        <a:rPr lang="en-US" sz="2500" dirty="0"/>
                        <a:t> percentile</a:t>
                      </a:r>
                    </a:p>
                  </a:txBody>
                  <a:tcPr marL="124856" marR="124856" marT="62428" marB="62428" anchor="ctr"/>
                </a:tc>
                <a:extLst>
                  <a:ext uri="{0D108BD9-81ED-4DB2-BD59-A6C34878D82A}">
                    <a16:rowId xmlns:a16="http://schemas.microsoft.com/office/drawing/2014/main" val="2477731917"/>
                  </a:ext>
                </a:extLst>
              </a:tr>
            </a:tbl>
          </a:graphicData>
        </a:graphic>
      </p:graphicFrame>
    </p:spTree>
    <p:extLst>
      <p:ext uri="{BB962C8B-B14F-4D97-AF65-F5344CB8AC3E}">
        <p14:creationId xmlns:p14="http://schemas.microsoft.com/office/powerpoint/2010/main" val="385550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1B479-2D66-AB42-91E5-E17CEE514CB3}"/>
              </a:ext>
            </a:extLst>
          </p:cNvPr>
          <p:cNvSpPr>
            <a:spLocks noGrp="1"/>
          </p:cNvSpPr>
          <p:nvPr>
            <p:ph type="title"/>
          </p:nvPr>
        </p:nvSpPr>
        <p:spPr>
          <a:xfrm>
            <a:off x="643467" y="321734"/>
            <a:ext cx="10905066" cy="1135737"/>
          </a:xfrm>
        </p:spPr>
        <p:txBody>
          <a:bodyPr>
            <a:normAutofit/>
          </a:bodyPr>
          <a:lstStyle/>
          <a:p>
            <a:r>
              <a:rPr lang="en-US" sz="3600"/>
              <a:t>What about students at the beginning vs. the end of clerkships? </a:t>
            </a:r>
          </a:p>
        </p:txBody>
      </p:sp>
      <p:sp>
        <p:nvSpPr>
          <p:cNvPr id="3" name="Content Placeholder 2">
            <a:extLst>
              <a:ext uri="{FF2B5EF4-FFF2-40B4-BE49-F238E27FC236}">
                <a16:creationId xmlns:a16="http://schemas.microsoft.com/office/drawing/2014/main" id="{FEC7DE89-0748-764B-A8DD-31BC808F11D3}"/>
              </a:ext>
            </a:extLst>
          </p:cNvPr>
          <p:cNvSpPr>
            <a:spLocks noGrp="1"/>
          </p:cNvSpPr>
          <p:nvPr>
            <p:ph idx="1"/>
          </p:nvPr>
        </p:nvSpPr>
        <p:spPr>
          <a:xfrm>
            <a:off x="670705" y="2225095"/>
            <a:ext cx="4008384" cy="4393982"/>
          </a:xfrm>
        </p:spPr>
        <p:txBody>
          <a:bodyPr>
            <a:normAutofit/>
          </a:bodyPr>
          <a:lstStyle/>
          <a:p>
            <a:r>
              <a:rPr lang="en-US" sz="2000" dirty="0"/>
              <a:t>Students naturally improve their performance on the shelf exams throughout the year. </a:t>
            </a:r>
          </a:p>
          <a:p>
            <a:r>
              <a:rPr lang="en-US" sz="2000" dirty="0"/>
              <a:t>These cutoff scores will be based on the “Quarter” of the year and based on how many clerkships a student has completed. </a:t>
            </a:r>
          </a:p>
          <a:p>
            <a:r>
              <a:rPr lang="en-US" sz="2000" dirty="0"/>
              <a:t>NBME reports all of these scores! </a:t>
            </a: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03F4564D-F02D-174A-92C5-714883BF5D07}"/>
              </a:ext>
            </a:extLst>
          </p:cNvPr>
          <p:cNvGraphicFramePr>
            <a:graphicFrameLocks noGrp="1"/>
          </p:cNvGraphicFramePr>
          <p:nvPr/>
        </p:nvGraphicFramePr>
        <p:xfrm>
          <a:off x="5399749" y="1868427"/>
          <a:ext cx="6044354" cy="4191000"/>
        </p:xfrm>
        <a:graphic>
          <a:graphicData uri="http://schemas.openxmlformats.org/drawingml/2006/table">
            <a:tbl>
              <a:tblPr firstRow="1" bandRow="1">
                <a:tableStyleId>{21E4AEA4-8DFA-4A89-87EB-49C32662AFE0}</a:tableStyleId>
              </a:tblPr>
              <a:tblGrid>
                <a:gridCol w="3348144">
                  <a:extLst>
                    <a:ext uri="{9D8B030D-6E8A-4147-A177-3AD203B41FA5}">
                      <a16:colId xmlns:a16="http://schemas.microsoft.com/office/drawing/2014/main" val="1443567736"/>
                    </a:ext>
                  </a:extLst>
                </a:gridCol>
                <a:gridCol w="2696210">
                  <a:extLst>
                    <a:ext uri="{9D8B030D-6E8A-4147-A177-3AD203B41FA5}">
                      <a16:colId xmlns:a16="http://schemas.microsoft.com/office/drawing/2014/main" val="2802220152"/>
                    </a:ext>
                  </a:extLst>
                </a:gridCol>
              </a:tblGrid>
              <a:tr h="1240536">
                <a:tc>
                  <a:txBody>
                    <a:bodyPr/>
                    <a:lstStyle/>
                    <a:p>
                      <a:pPr algn="ctr"/>
                      <a:r>
                        <a:rPr lang="en-US" sz="3300"/>
                        <a:t># of Clerkships Completed</a:t>
                      </a:r>
                    </a:p>
                  </a:txBody>
                  <a:tcPr marL="167640" marR="167640" marT="83820" marB="83820" anchor="ctr"/>
                </a:tc>
                <a:tc>
                  <a:txBody>
                    <a:bodyPr/>
                    <a:lstStyle/>
                    <a:p>
                      <a:pPr algn="ctr"/>
                      <a:r>
                        <a:rPr lang="en-US" sz="3300"/>
                        <a:t>Score used</a:t>
                      </a:r>
                    </a:p>
                  </a:txBody>
                  <a:tcPr marL="167640" marR="167640" marT="83820" marB="83820" anchor="ctr"/>
                </a:tc>
                <a:extLst>
                  <a:ext uri="{0D108BD9-81ED-4DB2-BD59-A6C34878D82A}">
                    <a16:rowId xmlns:a16="http://schemas.microsoft.com/office/drawing/2014/main" val="2177625672"/>
                  </a:ext>
                </a:extLst>
              </a:tr>
              <a:tr h="737616">
                <a:tc>
                  <a:txBody>
                    <a:bodyPr/>
                    <a:lstStyle/>
                    <a:p>
                      <a:pPr algn="ctr"/>
                      <a:r>
                        <a:rPr lang="en-US" sz="3300"/>
                        <a:t>0-1</a:t>
                      </a:r>
                    </a:p>
                  </a:txBody>
                  <a:tcPr marL="167640" marR="167640" marT="83820" marB="83820" anchor="ctr"/>
                </a:tc>
                <a:tc>
                  <a:txBody>
                    <a:bodyPr/>
                    <a:lstStyle/>
                    <a:p>
                      <a:pPr algn="ctr"/>
                      <a:r>
                        <a:rPr lang="en-US" sz="3300"/>
                        <a:t>Q1</a:t>
                      </a:r>
                    </a:p>
                  </a:txBody>
                  <a:tcPr marL="167640" marR="167640" marT="83820" marB="83820" anchor="ctr"/>
                </a:tc>
                <a:extLst>
                  <a:ext uri="{0D108BD9-81ED-4DB2-BD59-A6C34878D82A}">
                    <a16:rowId xmlns:a16="http://schemas.microsoft.com/office/drawing/2014/main" val="1426426607"/>
                  </a:ext>
                </a:extLst>
              </a:tr>
              <a:tr h="737616">
                <a:tc>
                  <a:txBody>
                    <a:bodyPr/>
                    <a:lstStyle/>
                    <a:p>
                      <a:pPr algn="ctr"/>
                      <a:r>
                        <a:rPr lang="en-US" sz="3300" dirty="0"/>
                        <a:t>2-3</a:t>
                      </a:r>
                    </a:p>
                  </a:txBody>
                  <a:tcPr marL="167640" marR="167640" marT="83820" marB="83820" anchor="ctr"/>
                </a:tc>
                <a:tc>
                  <a:txBody>
                    <a:bodyPr/>
                    <a:lstStyle/>
                    <a:p>
                      <a:pPr algn="ctr"/>
                      <a:r>
                        <a:rPr lang="en-US" sz="3300"/>
                        <a:t>Q2</a:t>
                      </a:r>
                    </a:p>
                  </a:txBody>
                  <a:tcPr marL="167640" marR="167640" marT="83820" marB="83820" anchor="ctr"/>
                </a:tc>
                <a:extLst>
                  <a:ext uri="{0D108BD9-81ED-4DB2-BD59-A6C34878D82A}">
                    <a16:rowId xmlns:a16="http://schemas.microsoft.com/office/drawing/2014/main" val="916711308"/>
                  </a:ext>
                </a:extLst>
              </a:tr>
              <a:tr h="737616">
                <a:tc>
                  <a:txBody>
                    <a:bodyPr/>
                    <a:lstStyle/>
                    <a:p>
                      <a:pPr algn="ctr"/>
                      <a:r>
                        <a:rPr lang="en-US" sz="3300"/>
                        <a:t>4-5</a:t>
                      </a:r>
                    </a:p>
                  </a:txBody>
                  <a:tcPr marL="167640" marR="167640" marT="83820" marB="83820" anchor="ctr"/>
                </a:tc>
                <a:tc>
                  <a:txBody>
                    <a:bodyPr/>
                    <a:lstStyle/>
                    <a:p>
                      <a:pPr algn="ctr"/>
                      <a:r>
                        <a:rPr lang="en-US" sz="3300"/>
                        <a:t>Q3</a:t>
                      </a:r>
                    </a:p>
                  </a:txBody>
                  <a:tcPr marL="167640" marR="167640" marT="83820" marB="83820" anchor="ctr"/>
                </a:tc>
                <a:extLst>
                  <a:ext uri="{0D108BD9-81ED-4DB2-BD59-A6C34878D82A}">
                    <a16:rowId xmlns:a16="http://schemas.microsoft.com/office/drawing/2014/main" val="3661332734"/>
                  </a:ext>
                </a:extLst>
              </a:tr>
              <a:tr h="737616">
                <a:tc>
                  <a:txBody>
                    <a:bodyPr/>
                    <a:lstStyle/>
                    <a:p>
                      <a:pPr algn="ctr"/>
                      <a:r>
                        <a:rPr lang="en-US" sz="3300"/>
                        <a:t>6-7</a:t>
                      </a:r>
                    </a:p>
                  </a:txBody>
                  <a:tcPr marL="167640" marR="167640" marT="83820" marB="83820" anchor="ctr"/>
                </a:tc>
                <a:tc>
                  <a:txBody>
                    <a:bodyPr/>
                    <a:lstStyle/>
                    <a:p>
                      <a:pPr algn="ctr"/>
                      <a:r>
                        <a:rPr lang="en-US" sz="3300" dirty="0"/>
                        <a:t>Q4</a:t>
                      </a:r>
                    </a:p>
                  </a:txBody>
                  <a:tcPr marL="167640" marR="167640" marT="83820" marB="83820" anchor="ctr"/>
                </a:tc>
                <a:extLst>
                  <a:ext uri="{0D108BD9-81ED-4DB2-BD59-A6C34878D82A}">
                    <a16:rowId xmlns:a16="http://schemas.microsoft.com/office/drawing/2014/main" val="187042922"/>
                  </a:ext>
                </a:extLst>
              </a:tr>
            </a:tbl>
          </a:graphicData>
        </a:graphic>
      </p:graphicFrame>
    </p:spTree>
    <p:extLst>
      <p:ext uri="{BB962C8B-B14F-4D97-AF65-F5344CB8AC3E}">
        <p14:creationId xmlns:p14="http://schemas.microsoft.com/office/powerpoint/2010/main" val="91851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91440" y="0"/>
            <a:ext cx="12009120" cy="1325563"/>
          </a:xfrm>
        </p:spPr>
        <p:txBody>
          <a:bodyPr>
            <a:normAutofit/>
          </a:bodyPr>
          <a:lstStyle/>
          <a:p>
            <a:r>
              <a:rPr lang="en-US" sz="4000" dirty="0"/>
              <a:t>Family Medicine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62817"/>
        </p:xfrm>
        <a:graphic>
          <a:graphicData uri="http://schemas.openxmlformats.org/drawingml/2006/table">
            <a:tbl>
              <a:tblPr firstRow="1" bandRow="1">
                <a:tableStyleId>{00A15C55-8517-42AA-B614-E9B94910E393}</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234750">
                <a:tc rowSpan="2">
                  <a:txBody>
                    <a:bodyPr/>
                    <a:lstStyle/>
                    <a:p>
                      <a:r>
                        <a:rPr lang="en-US" sz="1800" dirty="0"/>
                        <a:t>Raw shelf score = 89.5 </a:t>
                      </a:r>
                      <a:r>
                        <a:rPr lang="en-US" sz="1400" dirty="0"/>
                        <a:t>(i.e. A on the shelf)</a:t>
                      </a:r>
                      <a:endParaRPr lang="en-US" sz="1900" dirty="0"/>
                    </a:p>
                  </a:txBody>
                  <a:tcPr marL="100665" marR="100665" marT="50333" marB="50333" anchor="ctr"/>
                </a:tc>
                <a:tc rowSpan="2">
                  <a:txBody>
                    <a:bodyPr/>
                    <a:lstStyle/>
                    <a:p>
                      <a:pPr algn="ctr"/>
                      <a:r>
                        <a:rPr lang="en-US" sz="1600" dirty="0"/>
                        <a:t>75th percentile</a:t>
                      </a:r>
                    </a:p>
                  </a:txBody>
                  <a:tcPr marL="100665" marR="100665" marT="50333" marB="50333" anchor="ctr"/>
                </a:tc>
                <a:tc>
                  <a:txBody>
                    <a:bodyPr/>
                    <a:lstStyle/>
                    <a:p>
                      <a:pPr algn="ctr" fontAlgn="ctr"/>
                      <a:r>
                        <a:rPr lang="en-US" sz="2800" b="0" i="0" u="none" strike="noStrike" dirty="0">
                          <a:solidFill>
                            <a:srgbClr val="000000"/>
                          </a:solidFill>
                          <a:effectLst/>
                          <a:latin typeface="Calibri" panose="020F0502020204030204" pitchFamily="34" charset="0"/>
                        </a:rPr>
                        <a:t>80.2</a:t>
                      </a:r>
                    </a:p>
                  </a:txBody>
                  <a:tcPr marL="9525" marR="9525" marT="9525" marB="0" anchor="ctr"/>
                </a:tc>
                <a:tc>
                  <a:txBody>
                    <a:bodyPr/>
                    <a:lstStyle/>
                    <a:p>
                      <a:pPr algn="ctr" fontAlgn="ctr"/>
                      <a:r>
                        <a:rPr lang="en-US" sz="2800" b="0" i="0" u="none" strike="noStrike" dirty="0">
                          <a:solidFill>
                            <a:srgbClr val="000000"/>
                          </a:solidFill>
                          <a:effectLst/>
                          <a:latin typeface="Calibri" panose="020F0502020204030204" pitchFamily="34" charset="0"/>
                        </a:rPr>
                        <a:t>80.4</a:t>
                      </a:r>
                    </a:p>
                  </a:txBody>
                  <a:tcPr marL="9525" marR="9525" marT="9525" marB="0" anchor="ctr"/>
                </a:tc>
                <a:tc>
                  <a:txBody>
                    <a:bodyPr/>
                    <a:lstStyle/>
                    <a:p>
                      <a:pPr algn="ctr" fontAlgn="ctr"/>
                      <a:r>
                        <a:rPr lang="en-US" sz="2800" b="0" i="0" u="none" strike="noStrike" dirty="0">
                          <a:solidFill>
                            <a:srgbClr val="000000"/>
                          </a:solidFill>
                          <a:effectLst/>
                          <a:latin typeface="Calibri" panose="020F0502020204030204" pitchFamily="34" charset="0"/>
                        </a:rPr>
                        <a:t>81.2</a:t>
                      </a:r>
                    </a:p>
                  </a:txBody>
                  <a:tcPr marL="9525" marR="9525" marT="9525" marB="0" anchor="ctr"/>
                </a:tc>
                <a:tc>
                  <a:txBody>
                    <a:bodyPr/>
                    <a:lstStyle/>
                    <a:p>
                      <a:pPr algn="ctr" fontAlgn="ctr"/>
                      <a:r>
                        <a:rPr lang="en-US" sz="2800" b="0" i="0" u="none" strike="noStrike" dirty="0">
                          <a:solidFill>
                            <a:srgbClr val="000000"/>
                          </a:solidFill>
                          <a:effectLst/>
                          <a:latin typeface="Calibri" panose="020F0502020204030204" pitchFamily="34" charset="0"/>
                        </a:rPr>
                        <a:t>81.2</a:t>
                      </a:r>
                    </a:p>
                  </a:txBody>
                  <a:tcPr marL="9525" marR="9525" marT="9525" marB="0" anchor="ctr"/>
                </a:tc>
                <a:extLst>
                  <a:ext uri="{0D108BD9-81ED-4DB2-BD59-A6C34878D82A}">
                    <a16:rowId xmlns:a16="http://schemas.microsoft.com/office/drawing/2014/main" val="3522918777"/>
                  </a:ext>
                </a:extLst>
              </a:tr>
              <a:tr h="0">
                <a:tc vMerge="1">
                  <a:txBody>
                    <a:bodyPr/>
                    <a:lstStyle/>
                    <a:p>
                      <a:endParaRPr lang="en-US"/>
                    </a:p>
                  </a:txBody>
                  <a:tcPr/>
                </a:tc>
                <a:tc vMerge="1">
                  <a:txBody>
                    <a:bodyPr/>
                    <a:lstStyle/>
                    <a:p>
                      <a:endParaRPr lang="en-US"/>
                    </a:p>
                  </a:txBody>
                  <a:tcPr/>
                </a:tc>
                <a:tc rowSpan="2">
                  <a:txBody>
                    <a:bodyPr/>
                    <a:lstStyle/>
                    <a:p>
                      <a:pPr algn="ctr" fontAlgn="ctr"/>
                      <a:r>
                        <a:rPr lang="en-US" sz="2800" b="0" i="0" u="none" strike="noStrike" dirty="0">
                          <a:solidFill>
                            <a:srgbClr val="000000"/>
                          </a:solidFill>
                          <a:effectLst/>
                          <a:latin typeface="Calibri" panose="020F0502020204030204" pitchFamily="34" charset="0"/>
                        </a:rPr>
                        <a:t>76</a:t>
                      </a:r>
                    </a:p>
                  </a:txBody>
                  <a:tcPr marL="9525" marR="9525" marT="9525" marB="0" anchor="ctr"/>
                </a:tc>
                <a:tc rowSpan="2">
                  <a:txBody>
                    <a:bodyPr/>
                    <a:lstStyle/>
                    <a:p>
                      <a:pPr algn="ctr" fontAlgn="ctr"/>
                      <a:r>
                        <a:rPr lang="en-US" sz="2800" b="0" i="0" u="none" strike="noStrike" dirty="0">
                          <a:solidFill>
                            <a:srgbClr val="000000"/>
                          </a:solidFill>
                          <a:effectLst/>
                          <a:latin typeface="Calibri" panose="020F0502020204030204" pitchFamily="34" charset="0"/>
                        </a:rPr>
                        <a:t>76</a:t>
                      </a:r>
                    </a:p>
                  </a:txBody>
                  <a:tcPr marL="9525" marR="9525" marT="9525" marB="0" anchor="ctr"/>
                </a:tc>
                <a:tc rowSpan="2">
                  <a:txBody>
                    <a:bodyPr/>
                    <a:lstStyle/>
                    <a:p>
                      <a:pPr algn="ctr" fontAlgn="ctr"/>
                      <a:r>
                        <a:rPr lang="en-US" sz="2800" b="0" i="0" u="none" strike="noStrike" dirty="0">
                          <a:solidFill>
                            <a:srgbClr val="000000"/>
                          </a:solidFill>
                          <a:effectLst/>
                          <a:latin typeface="Calibri" panose="020F0502020204030204" pitchFamily="34" charset="0"/>
                        </a:rPr>
                        <a:t>76</a:t>
                      </a:r>
                    </a:p>
                  </a:txBody>
                  <a:tcPr marL="9525" marR="9525" marT="9525" marB="0" anchor="ctr"/>
                </a:tc>
                <a:tc rowSpan="2">
                  <a:txBody>
                    <a:bodyPr/>
                    <a:lstStyle/>
                    <a:p>
                      <a:pPr algn="ctr" fontAlgn="ctr"/>
                      <a:r>
                        <a:rPr lang="en-US" sz="2800" b="0" i="0" u="none" strike="noStrike" dirty="0">
                          <a:solidFill>
                            <a:srgbClr val="000000"/>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108226733"/>
                  </a:ext>
                </a:extLst>
              </a:tr>
              <a:tr h="1135962">
                <a:tc rowSpan="2">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rowSpan="2">
                  <a:txBody>
                    <a:bodyPr/>
                    <a:lstStyle/>
                    <a:p>
                      <a:pPr algn="ctr"/>
                      <a:r>
                        <a:rPr lang="en-US" sz="1600" dirty="0"/>
                        <a:t>50th percentile</a:t>
                      </a:r>
                    </a:p>
                  </a:txBody>
                  <a:tcPr marL="100665" marR="100665" marT="50333" marB="50333"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73638427"/>
                  </a:ext>
                </a:extLst>
              </a:tr>
              <a:tr h="197576">
                <a:tc vMerge="1">
                  <a:txBody>
                    <a:bodyPr/>
                    <a:lstStyle/>
                    <a:p>
                      <a:endParaRPr lang="en-US"/>
                    </a:p>
                  </a:txBody>
                  <a:tcPr/>
                </a:tc>
                <a:tc vMerge="1">
                  <a:txBody>
                    <a:bodyPr/>
                    <a:lstStyle/>
                    <a:p>
                      <a:endParaRPr lang="en-US"/>
                    </a:p>
                  </a:txBody>
                  <a:tcPr/>
                </a:tc>
                <a:tc rowSpan="2">
                  <a:txBody>
                    <a:bodyPr/>
                    <a:lstStyle/>
                    <a:p>
                      <a:pPr algn="ctr" fontAlgn="ctr"/>
                      <a:r>
                        <a:rPr lang="en-US" sz="2800" b="0" i="0" u="none" strike="noStrike" dirty="0">
                          <a:solidFill>
                            <a:srgbClr val="000000"/>
                          </a:solidFill>
                          <a:effectLst/>
                          <a:latin typeface="Calibri" panose="020F0502020204030204" pitchFamily="34" charset="0"/>
                        </a:rPr>
                        <a:t>63</a:t>
                      </a:r>
                    </a:p>
                  </a:txBody>
                  <a:tcPr marL="9525" marR="9525" marT="9525" marB="0" anchor="ctr"/>
                </a:tc>
                <a:tc rowSpan="2">
                  <a:txBody>
                    <a:bodyPr/>
                    <a:lstStyle/>
                    <a:p>
                      <a:pPr algn="ctr" fontAlgn="ctr"/>
                      <a:r>
                        <a:rPr lang="en-US" sz="2800" b="0" i="0" u="none" strike="noStrike" dirty="0">
                          <a:solidFill>
                            <a:srgbClr val="000000"/>
                          </a:solidFill>
                          <a:effectLst/>
                          <a:latin typeface="Calibri" panose="020F0502020204030204" pitchFamily="34" charset="0"/>
                        </a:rPr>
                        <a:t>63</a:t>
                      </a:r>
                    </a:p>
                  </a:txBody>
                  <a:tcPr marL="9525" marR="9525" marT="9525" marB="0" anchor="ctr"/>
                </a:tc>
                <a:tc rowSpan="2">
                  <a:txBody>
                    <a:bodyPr/>
                    <a:lstStyle/>
                    <a:p>
                      <a:pPr algn="ctr" fontAlgn="ctr"/>
                      <a:r>
                        <a:rPr lang="en-US" sz="2800" b="0" i="0" u="none" strike="noStrike" dirty="0">
                          <a:solidFill>
                            <a:srgbClr val="000000"/>
                          </a:solidFill>
                          <a:effectLst/>
                          <a:latin typeface="Calibri" panose="020F0502020204030204" pitchFamily="34" charset="0"/>
                        </a:rPr>
                        <a:t>64</a:t>
                      </a:r>
                    </a:p>
                  </a:txBody>
                  <a:tcPr marL="9525" marR="9525" marT="9525" marB="0" anchor="ctr"/>
                </a:tc>
                <a:tc rowSpan="2">
                  <a:txBody>
                    <a:bodyPr/>
                    <a:lstStyle/>
                    <a:p>
                      <a:pPr algn="ctr" fontAlgn="ctr"/>
                      <a:r>
                        <a:rPr lang="en-US" sz="2800" b="0" i="0" u="none" strike="noStrike" dirty="0">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3934439732"/>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vMerge="1">
                  <a:txBody>
                    <a:bodyPr/>
                    <a:lstStyle/>
                    <a:p>
                      <a:pPr algn="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r" fontAlgn="ctr"/>
                      <a:endParaRPr lang="en-US" sz="12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793695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0891" y="0"/>
            <a:ext cx="11484864" cy="1325563"/>
          </a:xfrm>
        </p:spPr>
        <p:txBody>
          <a:bodyPr>
            <a:normAutofit/>
          </a:bodyPr>
          <a:lstStyle/>
          <a:p>
            <a:r>
              <a:rPr lang="en-US" sz="4000" dirty="0"/>
              <a:t>Internal Medicine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{21E4AEA4-8DFA-4A89-87EB-49C32662AFE0}</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79.6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80.8</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82.2</a:t>
                      </a:r>
                    </a:p>
                  </a:txBody>
                  <a:tcPr marL="9525" marR="9525" marT="9525"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73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76</a:t>
                      </a:r>
                    </a:p>
                  </a:txBody>
                  <a:tcPr marL="9525" marR="9525" marT="9525"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56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58</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59</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59</a:t>
                      </a:r>
                    </a:p>
                  </a:txBody>
                  <a:tcPr marL="9525" marR="9525" marT="9525"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1876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0891" y="0"/>
            <a:ext cx="10914888" cy="1325563"/>
          </a:xfrm>
        </p:spPr>
        <p:txBody>
          <a:bodyPr/>
          <a:lstStyle/>
          <a:p>
            <a:r>
              <a:rPr lang="en-US" dirty="0"/>
              <a:t>Neurology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{F5AB1C69-6EDB-4FF4-983F-18BD219EF322}</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85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85.4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86.8</a:t>
                      </a:r>
                    </a:p>
                  </a:txBody>
                  <a:tcPr marL="9525" marR="9525" marT="9525"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80</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81</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82</a:t>
                      </a:r>
                    </a:p>
                  </a:txBody>
                  <a:tcPr marL="9525" marR="9525" marT="9525"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65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68</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68</a:t>
                      </a:r>
                    </a:p>
                  </a:txBody>
                  <a:tcPr marL="9525" marR="9525" marT="9525"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219565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0"/>
            <a:ext cx="10914888" cy="1325563"/>
          </a:xfrm>
        </p:spPr>
        <p:txBody>
          <a:bodyPr/>
          <a:lstStyle/>
          <a:p>
            <a:r>
              <a:rPr lang="en-US" dirty="0"/>
              <a:t>OB/GYN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{10A1B5D5-9B99-4C35-A422-299274C87663}</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82.6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83.2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84</a:t>
                      </a:r>
                    </a:p>
                  </a:txBody>
                  <a:tcPr marL="9525" marR="9525" marT="9525"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77</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78</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79</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79</a:t>
                      </a:r>
                    </a:p>
                  </a:txBody>
                  <a:tcPr marL="9525" marR="9525" marT="9525"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63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65</a:t>
                      </a:r>
                    </a:p>
                  </a:txBody>
                  <a:tcPr marL="9525" marR="9525" marT="9525"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406704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0"/>
            <a:ext cx="10914888" cy="1325563"/>
          </a:xfrm>
        </p:spPr>
        <p:txBody>
          <a:bodyPr/>
          <a:lstStyle/>
          <a:p>
            <a:r>
              <a:rPr lang="en-US" dirty="0"/>
              <a:t>Pediatrics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{5C22544A-7EE6-4342-B048-85BDC9FD1C3A}</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83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83.4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85</a:t>
                      </a:r>
                    </a:p>
                  </a:txBody>
                  <a:tcPr marL="9525" marR="9525" marT="9525"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77</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78</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79</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80</a:t>
                      </a:r>
                    </a:p>
                  </a:txBody>
                  <a:tcPr marL="9525" marR="9525" marT="9525"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62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65</a:t>
                      </a:r>
                    </a:p>
                  </a:txBody>
                  <a:tcPr marL="9525" marR="9525" marT="9525"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80533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06828" y="0"/>
            <a:ext cx="10914888" cy="1325563"/>
          </a:xfrm>
        </p:spPr>
        <p:txBody>
          <a:bodyPr/>
          <a:lstStyle/>
          <a:p>
            <a:r>
              <a:rPr lang="en-US" dirty="0"/>
              <a:t>Psychiatry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{00A15C55-8517-42AA-B614-E9B94910E393}</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88.4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88.5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88.6</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88.6</a:t>
                      </a:r>
                    </a:p>
                  </a:txBody>
                  <a:tcPr marL="9525" marR="9525" marT="9525"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84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84</a:t>
                      </a:r>
                    </a:p>
                  </a:txBody>
                  <a:tcPr marL="9525" marR="9525" marT="9525"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72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73</a:t>
                      </a:r>
                    </a:p>
                  </a:txBody>
                  <a:tcPr marL="9525" marR="9525" marT="9525"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253459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AF1A-CFB4-6C4A-9F89-6D5C065C17C4}"/>
              </a:ext>
            </a:extLst>
          </p:cNvPr>
          <p:cNvSpPr>
            <a:spLocks noGrp="1"/>
          </p:cNvSpPr>
          <p:nvPr>
            <p:ph type="title"/>
          </p:nvPr>
        </p:nvSpPr>
        <p:spPr>
          <a:xfrm>
            <a:off x="438912" y="0"/>
            <a:ext cx="10914888" cy="1325563"/>
          </a:xfrm>
        </p:spPr>
        <p:txBody>
          <a:bodyPr/>
          <a:lstStyle/>
          <a:p>
            <a:r>
              <a:rPr lang="en-US" dirty="0"/>
              <a:t>Surgery Shelf Exam Cut-off Scores 2022-2023</a:t>
            </a:r>
          </a:p>
        </p:txBody>
      </p:sp>
      <p:graphicFrame>
        <p:nvGraphicFramePr>
          <p:cNvPr id="5" name="Table 4">
            <a:extLst>
              <a:ext uri="{FF2B5EF4-FFF2-40B4-BE49-F238E27FC236}">
                <a16:creationId xmlns:a16="http://schemas.microsoft.com/office/drawing/2014/main" id="{70F38EB5-1BE4-C248-8FD6-9BD3BFE6C8EA}"/>
              </a:ext>
            </a:extLst>
          </p:cNvPr>
          <p:cNvGraphicFramePr>
            <a:graphicFrameLocks noGrp="1"/>
          </p:cNvGraphicFramePr>
          <p:nvPr/>
        </p:nvGraphicFramePr>
        <p:xfrm>
          <a:off x="2223191" y="1307003"/>
          <a:ext cx="7087515" cy="5185872"/>
        </p:xfrm>
        <a:graphic>
          <a:graphicData uri="http://schemas.openxmlformats.org/drawingml/2006/table">
            <a:tbl>
              <a:tblPr firstRow="1" bandRow="1">
                <a:tableStyleId>{21E4AEA4-8DFA-4A89-87EB-49C32662AFE0}</a:tableStyleId>
              </a:tblPr>
              <a:tblGrid>
                <a:gridCol w="1870261">
                  <a:extLst>
                    <a:ext uri="{9D8B030D-6E8A-4147-A177-3AD203B41FA5}">
                      <a16:colId xmlns:a16="http://schemas.microsoft.com/office/drawing/2014/main" val="3792818809"/>
                    </a:ext>
                  </a:extLst>
                </a:gridCol>
                <a:gridCol w="1516854">
                  <a:extLst>
                    <a:ext uri="{9D8B030D-6E8A-4147-A177-3AD203B41FA5}">
                      <a16:colId xmlns:a16="http://schemas.microsoft.com/office/drawing/2014/main" val="223783267"/>
                    </a:ext>
                  </a:extLst>
                </a:gridCol>
                <a:gridCol w="925100">
                  <a:extLst>
                    <a:ext uri="{9D8B030D-6E8A-4147-A177-3AD203B41FA5}">
                      <a16:colId xmlns:a16="http://schemas.microsoft.com/office/drawing/2014/main" val="645467809"/>
                    </a:ext>
                  </a:extLst>
                </a:gridCol>
                <a:gridCol w="925100">
                  <a:extLst>
                    <a:ext uri="{9D8B030D-6E8A-4147-A177-3AD203B41FA5}">
                      <a16:colId xmlns:a16="http://schemas.microsoft.com/office/drawing/2014/main" val="290383399"/>
                    </a:ext>
                  </a:extLst>
                </a:gridCol>
                <a:gridCol w="925100">
                  <a:extLst>
                    <a:ext uri="{9D8B030D-6E8A-4147-A177-3AD203B41FA5}">
                      <a16:colId xmlns:a16="http://schemas.microsoft.com/office/drawing/2014/main" val="436428156"/>
                    </a:ext>
                  </a:extLst>
                </a:gridCol>
                <a:gridCol w="925100">
                  <a:extLst>
                    <a:ext uri="{9D8B030D-6E8A-4147-A177-3AD203B41FA5}">
                      <a16:colId xmlns:a16="http://schemas.microsoft.com/office/drawing/2014/main" val="1866996578"/>
                    </a:ext>
                  </a:extLst>
                </a:gridCol>
              </a:tblGrid>
              <a:tr h="740811">
                <a:tc gridSpan="2">
                  <a:txBody>
                    <a:bodyPr/>
                    <a:lstStyle/>
                    <a:p>
                      <a:pPr algn="ctr"/>
                      <a:r>
                        <a:rPr lang="en-US" sz="2000" dirty="0"/>
                        <a:t>Quarterly Conversions</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2000" dirty="0"/>
                        <a:t>Q1</a:t>
                      </a:r>
                    </a:p>
                  </a:txBody>
                  <a:tcPr marL="100665" marR="100665" marT="50333" marB="50333" anchor="ctr"/>
                </a:tc>
                <a:tc>
                  <a:txBody>
                    <a:bodyPr/>
                    <a:lstStyle/>
                    <a:p>
                      <a:pPr algn="ctr"/>
                      <a:r>
                        <a:rPr lang="en-US" sz="2000" dirty="0"/>
                        <a:t>Q2</a:t>
                      </a:r>
                    </a:p>
                  </a:txBody>
                  <a:tcPr marL="100665" marR="100665" marT="50333" marB="50333" anchor="ctr"/>
                </a:tc>
                <a:tc>
                  <a:txBody>
                    <a:bodyPr/>
                    <a:lstStyle/>
                    <a:p>
                      <a:pPr algn="ctr"/>
                      <a:r>
                        <a:rPr lang="en-US" sz="2000" dirty="0"/>
                        <a:t>Q3</a:t>
                      </a:r>
                    </a:p>
                  </a:txBody>
                  <a:tcPr marL="100665" marR="100665" marT="50333" marB="50333" anchor="ctr"/>
                </a:tc>
                <a:tc>
                  <a:txBody>
                    <a:bodyPr/>
                    <a:lstStyle/>
                    <a:p>
                      <a:pPr algn="ctr"/>
                      <a:r>
                        <a:rPr lang="en-US" sz="2000" dirty="0"/>
                        <a:t>Q4</a:t>
                      </a:r>
                    </a:p>
                  </a:txBody>
                  <a:tcPr marL="100665" marR="100665" marT="50333" marB="50333" anchor="ctr"/>
                </a:tc>
                <a:extLst>
                  <a:ext uri="{0D108BD9-81ED-4DB2-BD59-A6C34878D82A}">
                    <a16:rowId xmlns:a16="http://schemas.microsoft.com/office/drawing/2014/main" val="4021418868"/>
                  </a:ext>
                </a:extLst>
              </a:tr>
              <a:tr h="740811">
                <a:tc gridSpan="2">
                  <a:txBody>
                    <a:bodyPr/>
                    <a:lstStyle/>
                    <a:p>
                      <a:pPr algn="ctr"/>
                      <a:r>
                        <a:rPr lang="en-US" sz="1200" dirty="0"/>
                        <a:t>Number of clerkships completed PRIOR to the START of THIS rotation</a:t>
                      </a:r>
                    </a:p>
                  </a:txBody>
                  <a:tcPr marL="100665" marR="100665" marT="50333" marB="50333" anchor="ctr"/>
                </a:tc>
                <a:tc hMerge="1">
                  <a:txBody>
                    <a:bodyPr/>
                    <a:lstStyle/>
                    <a:p>
                      <a:endParaRPr lang="en-US" sz="1900" dirty="0"/>
                    </a:p>
                  </a:txBody>
                  <a:tcPr marL="100665" marR="100665" marT="50333" marB="50333" anchor="ctr"/>
                </a:tc>
                <a:tc>
                  <a:txBody>
                    <a:bodyPr/>
                    <a:lstStyle/>
                    <a:p>
                      <a:pPr algn="ctr"/>
                      <a:r>
                        <a:rPr lang="en-US" sz="1600" dirty="0"/>
                        <a:t>0-1</a:t>
                      </a:r>
                    </a:p>
                  </a:txBody>
                  <a:tcPr marL="100665" marR="100665" marT="50333" marB="50333" anchor="ctr"/>
                </a:tc>
                <a:tc>
                  <a:txBody>
                    <a:bodyPr/>
                    <a:lstStyle/>
                    <a:p>
                      <a:pPr algn="ctr"/>
                      <a:r>
                        <a:rPr lang="en-US" sz="1600" dirty="0"/>
                        <a:t>2-3</a:t>
                      </a:r>
                    </a:p>
                  </a:txBody>
                  <a:tcPr marL="100665" marR="100665" marT="50333" marB="50333" anchor="ctr"/>
                </a:tc>
                <a:tc>
                  <a:txBody>
                    <a:bodyPr/>
                    <a:lstStyle/>
                    <a:p>
                      <a:pPr algn="ctr"/>
                      <a:r>
                        <a:rPr lang="en-US" sz="1600" dirty="0"/>
                        <a:t>4-5</a:t>
                      </a:r>
                    </a:p>
                  </a:txBody>
                  <a:tcPr marL="100665" marR="100665" marT="50333" marB="50333" anchor="ctr"/>
                </a:tc>
                <a:tc>
                  <a:txBody>
                    <a:bodyPr/>
                    <a:lstStyle/>
                    <a:p>
                      <a:pPr algn="ctr"/>
                      <a:r>
                        <a:rPr lang="en-US" sz="1600" dirty="0"/>
                        <a:t>6</a:t>
                      </a:r>
                    </a:p>
                  </a:txBody>
                  <a:tcPr marL="100665" marR="100665" marT="50333" marB="50333" anchor="ctr"/>
                </a:tc>
                <a:extLst>
                  <a:ext uri="{0D108BD9-81ED-4DB2-BD59-A6C34878D82A}">
                    <a16:rowId xmlns:a16="http://schemas.microsoft.com/office/drawing/2014/main" val="174817859"/>
                  </a:ext>
                </a:extLst>
              </a:tr>
              <a:tr h="1333538">
                <a:tc>
                  <a:txBody>
                    <a:bodyPr/>
                    <a:lstStyle/>
                    <a:p>
                      <a:r>
                        <a:rPr lang="en-US" sz="1800" dirty="0"/>
                        <a:t>Raw shelf score = 89.5 </a:t>
                      </a:r>
                      <a:r>
                        <a:rPr lang="en-US" sz="1400" dirty="0"/>
                        <a:t>(i.e. A on the shelf)</a:t>
                      </a:r>
                      <a:endParaRPr lang="en-US" sz="1900" dirty="0"/>
                    </a:p>
                  </a:txBody>
                  <a:tcPr marL="100665" marR="100665" marT="50333" marB="50333" anchor="ctr"/>
                </a:tc>
                <a:tc>
                  <a:txBody>
                    <a:bodyPr/>
                    <a:lstStyle/>
                    <a:p>
                      <a:pPr algn="ctr"/>
                      <a:r>
                        <a:rPr lang="en-US" sz="1600" dirty="0"/>
                        <a:t>75th percentile</a:t>
                      </a:r>
                    </a:p>
                  </a:txBody>
                  <a:tcPr marL="100665" marR="100665" marT="50333" marB="50333" anchor="ctr"/>
                </a:tc>
                <a:tc>
                  <a:txBody>
                    <a:bodyPr/>
                    <a:lstStyle/>
                    <a:p>
                      <a:pPr algn="ctr" fontAlgn="b"/>
                      <a:r>
                        <a:rPr lang="en-US" sz="2400" b="0" i="0" u="none" strike="noStrike">
                          <a:solidFill>
                            <a:srgbClr val="000000"/>
                          </a:solidFill>
                          <a:effectLst/>
                          <a:latin typeface="Calibri" panose="020F0502020204030204" pitchFamily="34" charset="0"/>
                        </a:rPr>
                        <a:t>79.2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80.5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81.2</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81.2</a:t>
                      </a:r>
                    </a:p>
                  </a:txBody>
                  <a:tcPr marL="9525" marR="9525" marT="9525" anchor="ctr"/>
                </a:tc>
                <a:extLst>
                  <a:ext uri="{0D108BD9-81ED-4DB2-BD59-A6C34878D82A}">
                    <a16:rowId xmlns:a16="http://schemas.microsoft.com/office/drawing/2014/main" val="3522918777"/>
                  </a:ext>
                </a:extLst>
              </a:tr>
              <a:tr h="1333538">
                <a:tc>
                  <a:txBody>
                    <a:bodyPr/>
                    <a:lstStyle/>
                    <a:p>
                      <a:r>
                        <a:rPr lang="en-US" sz="1600" dirty="0"/>
                        <a:t>Raw </a:t>
                      </a:r>
                      <a:r>
                        <a:rPr lang="en-US" sz="1800" dirty="0"/>
                        <a:t>shelf</a:t>
                      </a:r>
                      <a:r>
                        <a:rPr lang="en-US" sz="1600" dirty="0"/>
                        <a:t> score to be eligible for an A in the clerkship</a:t>
                      </a:r>
                    </a:p>
                  </a:txBody>
                  <a:tcPr marL="100665" marR="100665" marT="50333" marB="50333" anchor="ctr"/>
                </a:tc>
                <a:tc>
                  <a:txBody>
                    <a:bodyPr/>
                    <a:lstStyle/>
                    <a:p>
                      <a:pPr algn="ctr"/>
                      <a:r>
                        <a:rPr lang="en-US" sz="1600" dirty="0"/>
                        <a:t>50th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73</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74</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75</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75</a:t>
                      </a:r>
                    </a:p>
                  </a:txBody>
                  <a:tcPr marL="9525" marR="9525" marT="9525" anchor="ctr"/>
                </a:tc>
                <a:extLst>
                  <a:ext uri="{0D108BD9-81ED-4DB2-BD59-A6C34878D82A}">
                    <a16:rowId xmlns:a16="http://schemas.microsoft.com/office/drawing/2014/main" val="2973638427"/>
                  </a:ext>
                </a:extLst>
              </a:tr>
              <a:tr h="1037174">
                <a:tc>
                  <a:txBody>
                    <a:bodyPr/>
                    <a:lstStyle/>
                    <a:p>
                      <a:r>
                        <a:rPr lang="en-US" sz="1800" dirty="0"/>
                        <a:t>Minimum passing raw shelf score</a:t>
                      </a:r>
                    </a:p>
                  </a:txBody>
                  <a:tcPr marL="100665" marR="100665" marT="50333" marB="50333" anchor="ctr"/>
                </a:tc>
                <a:tc>
                  <a:txBody>
                    <a:bodyPr/>
                    <a:lstStyle/>
                    <a:p>
                      <a:pPr algn="ctr"/>
                      <a:r>
                        <a:rPr lang="en-US" sz="1600" dirty="0"/>
                        <a:t>5th percentile</a:t>
                      </a:r>
                    </a:p>
                  </a:txBody>
                  <a:tcPr marL="100665" marR="100665" marT="50333" marB="50333" anchor="ctr"/>
                </a:tc>
                <a:tc>
                  <a:txBody>
                    <a:bodyPr/>
                    <a:lstStyle/>
                    <a:p>
                      <a:pPr algn="ctr" fontAlgn="b"/>
                      <a:r>
                        <a:rPr lang="en-US" sz="2400" b="0" i="0" u="none" strike="noStrike" dirty="0">
                          <a:solidFill>
                            <a:srgbClr val="000000"/>
                          </a:solidFill>
                          <a:effectLst/>
                          <a:latin typeface="Calibri" panose="020F0502020204030204" pitchFamily="34" charset="0"/>
                        </a:rPr>
                        <a:t>57</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59</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59</a:t>
                      </a:r>
                    </a:p>
                  </a:txBody>
                  <a:tcPr marL="9525" marR="9525" marT="9525" anchor="ctr"/>
                </a:tc>
                <a:tc>
                  <a:txBody>
                    <a:bodyPr/>
                    <a:lstStyle/>
                    <a:p>
                      <a:pPr algn="ctr" fontAlgn="b"/>
                      <a:r>
                        <a:rPr lang="en-US" sz="2400" b="0" i="0" u="none" strike="noStrike" dirty="0">
                          <a:solidFill>
                            <a:srgbClr val="000000"/>
                          </a:solidFill>
                          <a:effectLst/>
                          <a:latin typeface="Calibri" panose="020F0502020204030204" pitchFamily="34" charset="0"/>
                        </a:rPr>
                        <a:t>60</a:t>
                      </a:r>
                    </a:p>
                  </a:txBody>
                  <a:tcPr marL="9525" marR="9525" marT="9525" anchor="ctr"/>
                </a:tc>
                <a:extLst>
                  <a:ext uri="{0D108BD9-81ED-4DB2-BD59-A6C34878D82A}">
                    <a16:rowId xmlns:a16="http://schemas.microsoft.com/office/drawing/2014/main" val="4096185635"/>
                  </a:ext>
                </a:extLst>
              </a:tr>
            </a:tbl>
          </a:graphicData>
        </a:graphic>
      </p:graphicFrame>
    </p:spTree>
    <p:extLst>
      <p:ext uri="{BB962C8B-B14F-4D97-AF65-F5344CB8AC3E}">
        <p14:creationId xmlns:p14="http://schemas.microsoft.com/office/powerpoint/2010/main" val="3660379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7CD7-2AF8-EC48-AFC9-9D75BAE30AAB}"/>
              </a:ext>
            </a:extLst>
          </p:cNvPr>
          <p:cNvSpPr>
            <a:spLocks noGrp="1"/>
          </p:cNvSpPr>
          <p:nvPr>
            <p:ph type="title"/>
          </p:nvPr>
        </p:nvSpPr>
        <p:spPr>
          <a:xfrm>
            <a:off x="838200" y="456314"/>
            <a:ext cx="10515600" cy="1325563"/>
          </a:xfrm>
        </p:spPr>
        <p:txBody>
          <a:bodyPr/>
          <a:lstStyle/>
          <a:p>
            <a:r>
              <a:rPr lang="en-US" cap="none" dirty="0"/>
              <a:t>Apples and oranges</a:t>
            </a:r>
          </a:p>
        </p:txBody>
      </p:sp>
      <p:sp>
        <p:nvSpPr>
          <p:cNvPr id="3" name="Content Placeholder 2">
            <a:extLst>
              <a:ext uri="{FF2B5EF4-FFF2-40B4-BE49-F238E27FC236}">
                <a16:creationId xmlns:a16="http://schemas.microsoft.com/office/drawing/2014/main" id="{EA9F8C0E-B305-8B48-B207-9F7CDE6FC72F}"/>
              </a:ext>
            </a:extLst>
          </p:cNvPr>
          <p:cNvSpPr>
            <a:spLocks noGrp="1"/>
          </p:cNvSpPr>
          <p:nvPr>
            <p:ph idx="1"/>
          </p:nvPr>
        </p:nvSpPr>
        <p:spPr/>
        <p:txBody>
          <a:bodyPr>
            <a:normAutofit fontScale="92500"/>
          </a:bodyPr>
          <a:lstStyle/>
          <a:p>
            <a:r>
              <a:rPr lang="en-US" dirty="0"/>
              <a:t>The NBME reports the raw scores (mean equated percent correct score).</a:t>
            </a:r>
          </a:p>
          <a:p>
            <a:r>
              <a:rPr lang="en-US" dirty="0"/>
              <a:t>It is essential to convert these to the same format so that they can be used with other components of the grade. </a:t>
            </a:r>
          </a:p>
          <a:p>
            <a:r>
              <a:rPr lang="en-US" b="1" dirty="0"/>
              <a:t>All “raw scores” are converted to the UTHSC grading scale to be included in the final grade calculation.</a:t>
            </a:r>
            <a:endParaRPr lang="en-US" dirty="0"/>
          </a:p>
          <a:p>
            <a:r>
              <a:rPr lang="en-US" dirty="0"/>
              <a:t>UTHSC Clerkship Grading Scale:</a:t>
            </a:r>
          </a:p>
          <a:p>
            <a:pPr marL="0" indent="0" algn="ctr">
              <a:buNone/>
            </a:pPr>
            <a:r>
              <a:rPr lang="en-US" dirty="0"/>
              <a:t>A = 89.5-100</a:t>
            </a:r>
            <a:br>
              <a:rPr lang="en-US" dirty="0"/>
            </a:br>
            <a:r>
              <a:rPr lang="en-US" dirty="0"/>
              <a:t>B = 78.5-89.49</a:t>
            </a:r>
            <a:br>
              <a:rPr lang="en-US" dirty="0"/>
            </a:br>
            <a:r>
              <a:rPr lang="en-US" dirty="0"/>
              <a:t>C = 67.5-78.49</a:t>
            </a:r>
            <a:br>
              <a:rPr lang="en-US" dirty="0"/>
            </a:br>
            <a:r>
              <a:rPr lang="en-US" dirty="0"/>
              <a:t>F &lt; 67.49</a:t>
            </a:r>
          </a:p>
        </p:txBody>
      </p:sp>
      <p:pic>
        <p:nvPicPr>
          <p:cNvPr id="4" name="Picture 3">
            <a:extLst>
              <a:ext uri="{FF2B5EF4-FFF2-40B4-BE49-F238E27FC236}">
                <a16:creationId xmlns:a16="http://schemas.microsoft.com/office/drawing/2014/main" id="{0C6B74FD-956A-D143-8DCD-076B3B7FD362}"/>
              </a:ext>
            </a:extLst>
          </p:cNvPr>
          <p:cNvPicPr>
            <a:picLocks noChangeAspect="1"/>
          </p:cNvPicPr>
          <p:nvPr/>
        </p:nvPicPr>
        <p:blipFill rotWithShape="1">
          <a:blip r:embed="rId3"/>
          <a:srcRect r="8259" b="12353"/>
          <a:stretch/>
        </p:blipFill>
        <p:spPr>
          <a:xfrm>
            <a:off x="6925768" y="154982"/>
            <a:ext cx="1498704" cy="1553895"/>
          </a:xfrm>
          <a:prstGeom prst="rect">
            <a:avLst/>
          </a:prstGeom>
        </p:spPr>
      </p:pic>
      <p:pic>
        <p:nvPicPr>
          <p:cNvPr id="7" name="Picture 6">
            <a:extLst>
              <a:ext uri="{FF2B5EF4-FFF2-40B4-BE49-F238E27FC236}">
                <a16:creationId xmlns:a16="http://schemas.microsoft.com/office/drawing/2014/main" id="{0407387E-1C60-9E4A-9D30-C69C6D31554C}"/>
              </a:ext>
            </a:extLst>
          </p:cNvPr>
          <p:cNvPicPr>
            <a:picLocks noChangeAspect="1"/>
          </p:cNvPicPr>
          <p:nvPr/>
        </p:nvPicPr>
        <p:blipFill rotWithShape="1">
          <a:blip r:embed="rId4"/>
          <a:srcRect r="-259" b="12693"/>
          <a:stretch/>
        </p:blipFill>
        <p:spPr>
          <a:xfrm>
            <a:off x="9139784" y="296654"/>
            <a:ext cx="1498704" cy="1405489"/>
          </a:xfrm>
          <a:prstGeom prst="rect">
            <a:avLst/>
          </a:prstGeom>
        </p:spPr>
      </p:pic>
      <p:sp>
        <p:nvSpPr>
          <p:cNvPr id="8" name="TextBox 7">
            <a:extLst>
              <a:ext uri="{FF2B5EF4-FFF2-40B4-BE49-F238E27FC236}">
                <a16:creationId xmlns:a16="http://schemas.microsoft.com/office/drawing/2014/main" id="{AF3C97EC-BD00-B449-A9A1-1F49DBE83721}"/>
              </a:ext>
            </a:extLst>
          </p:cNvPr>
          <p:cNvSpPr txBox="1"/>
          <p:nvPr/>
        </p:nvSpPr>
        <p:spPr>
          <a:xfrm>
            <a:off x="8529402" y="871900"/>
            <a:ext cx="7153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53408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84A671-3027-8046-AC59-7005CD55D85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Three components of clerkship grading</a:t>
            </a:r>
          </a:p>
        </p:txBody>
      </p:sp>
      <p:graphicFrame>
        <p:nvGraphicFramePr>
          <p:cNvPr id="5" name="Content Placeholder 2">
            <a:extLst>
              <a:ext uri="{FF2B5EF4-FFF2-40B4-BE49-F238E27FC236}">
                <a16:creationId xmlns:a16="http://schemas.microsoft.com/office/drawing/2014/main" id="{00CF0B0A-CD83-4295-B05B-F4E0B338BA54}"/>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6874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2D3F41-FFF3-7140-A45D-022D0A558791}"/>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Shelf Score Conversion</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58C8A2-7DBE-3B47-9459-790FF6799867}"/>
              </a:ext>
            </a:extLst>
          </p:cNvPr>
          <p:cNvSpPr>
            <a:spLocks noGrp="1"/>
          </p:cNvSpPr>
          <p:nvPr>
            <p:ph idx="1"/>
          </p:nvPr>
        </p:nvSpPr>
        <p:spPr>
          <a:xfrm>
            <a:off x="537118" y="2213768"/>
            <a:ext cx="8383858" cy="4121152"/>
          </a:xfrm>
        </p:spPr>
        <p:txBody>
          <a:bodyPr>
            <a:normAutofit/>
          </a:bodyPr>
          <a:lstStyle/>
          <a:p>
            <a:r>
              <a:rPr lang="en-US" sz="2000" dirty="0"/>
              <a:t>The purpose of the conversion is to apply the raw shelf scores, which are on variable scales, to a normative (compared to national peer performance) and standardized scale (0-100%).</a:t>
            </a:r>
          </a:p>
          <a:p>
            <a:r>
              <a:rPr lang="en-US" sz="2000" dirty="0"/>
              <a:t>This allows comparison of students’ performance across clerkships and in relation to their peers nationally.</a:t>
            </a:r>
          </a:p>
          <a:p>
            <a:r>
              <a:rPr lang="en-US" sz="2000" dirty="0"/>
              <a:t>75</a:t>
            </a:r>
            <a:r>
              <a:rPr lang="en-US" sz="2000" baseline="30000" dirty="0"/>
              <a:t>th</a:t>
            </a:r>
            <a:r>
              <a:rPr lang="en-US" sz="2000" dirty="0"/>
              <a:t> percentile aligns with 89.5% (equivalent of an A on the shelf).</a:t>
            </a:r>
          </a:p>
          <a:p>
            <a:r>
              <a:rPr lang="en-US" sz="2000" dirty="0"/>
              <a:t>5</a:t>
            </a:r>
            <a:r>
              <a:rPr lang="en-US" sz="2000" baseline="30000" dirty="0"/>
              <a:t>th</a:t>
            </a:r>
            <a:r>
              <a:rPr lang="en-US" sz="2000" dirty="0"/>
              <a:t> percentile aligns with 67.5% (cutoff for passing). </a:t>
            </a:r>
          </a:p>
          <a:p>
            <a:pPr marL="457200" lvl="1" indent="0">
              <a:buNone/>
            </a:pPr>
            <a:endParaRPr lang="en-US" sz="2000" dirty="0"/>
          </a:p>
          <a:p>
            <a:pPr marL="0" indent="0">
              <a:buNone/>
            </a:pPr>
            <a:r>
              <a:rPr lang="en-US" sz="2000" i="1" dirty="0"/>
              <a:t>Note: Recall that the 50% is the minimum cutoff to be eligible for an A in the clerkship.</a:t>
            </a:r>
          </a:p>
          <a:p>
            <a:endParaRPr lang="en-US" sz="2000" dirty="0"/>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73786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77EB9-09DA-C244-B0F4-C884BF62320E}"/>
              </a:ext>
            </a:extLst>
          </p:cNvPr>
          <p:cNvSpPr>
            <a:spLocks noGrp="1"/>
          </p:cNvSpPr>
          <p:nvPr>
            <p:ph type="title"/>
          </p:nvPr>
        </p:nvSpPr>
        <p:spPr>
          <a:xfrm>
            <a:off x="1653363" y="365760"/>
            <a:ext cx="9367203" cy="1188720"/>
          </a:xfrm>
        </p:spPr>
        <p:txBody>
          <a:bodyPr>
            <a:normAutofit/>
          </a:bodyPr>
          <a:lstStyle/>
          <a:p>
            <a:r>
              <a:rPr lang="en-US" dirty="0"/>
              <a:t>Shelf score conversion formula</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1203327-6A01-2E49-866B-190A815C8DD7}"/>
              </a:ext>
            </a:extLst>
          </p:cNvPr>
          <p:cNvSpPr>
            <a:spLocks noGrp="1"/>
          </p:cNvSpPr>
          <p:nvPr>
            <p:ph idx="1"/>
          </p:nvPr>
        </p:nvSpPr>
        <p:spPr>
          <a:xfrm>
            <a:off x="1653363" y="2176272"/>
            <a:ext cx="9367204" cy="4041648"/>
          </a:xfrm>
        </p:spPr>
        <p:txBody>
          <a:bodyPr anchor="t">
            <a:normAutofit/>
          </a:bodyPr>
          <a:lstStyle/>
          <a:p>
            <a:r>
              <a:rPr lang="en-US" sz="2400" dirty="0"/>
              <a:t>Here is the formula for converted shelf score:</a:t>
            </a:r>
          </a:p>
          <a:p>
            <a:pPr marL="0" indent="0">
              <a:buNone/>
            </a:pPr>
            <a:endParaRPr lang="en-US" sz="2400" dirty="0"/>
          </a:p>
          <a:p>
            <a:pPr marL="0" indent="0">
              <a:buNone/>
            </a:pPr>
            <a:r>
              <a:rPr lang="en-US" sz="2400" dirty="0"/>
              <a:t>	89.5 – [(75</a:t>
            </a:r>
            <a:r>
              <a:rPr lang="en-US" sz="2400" baseline="30000" dirty="0"/>
              <a:t>th</a:t>
            </a:r>
            <a:r>
              <a:rPr lang="en-US" sz="2400" dirty="0"/>
              <a:t>%ile – Raw Shelf Score) * 22 / (75</a:t>
            </a:r>
            <a:r>
              <a:rPr lang="en-US" sz="2400" baseline="30000" dirty="0"/>
              <a:t>th</a:t>
            </a:r>
            <a:r>
              <a:rPr lang="en-US" sz="2400" dirty="0"/>
              <a:t>%ile – 5</a:t>
            </a:r>
            <a:r>
              <a:rPr lang="en-US" sz="2400" baseline="30000" dirty="0"/>
              <a:t>th</a:t>
            </a:r>
            <a:r>
              <a:rPr lang="en-US" sz="2400" dirty="0"/>
              <a:t>%ile)]</a:t>
            </a:r>
          </a:p>
          <a:p>
            <a:pPr marL="0" indent="0">
              <a:buNone/>
            </a:pPr>
            <a:endParaRPr lang="en-US" sz="2400" dirty="0"/>
          </a:p>
          <a:p>
            <a:r>
              <a:rPr lang="en-US" sz="2400" dirty="0"/>
              <a:t>Notes: The percentiles are variable for each clerkship each year. The 22 is derived from the difference between an A and F (89.5-67.5) in the UT grading scale.</a:t>
            </a:r>
          </a:p>
          <a:p>
            <a:endParaRPr lang="en-US" sz="2400" dirty="0"/>
          </a:p>
        </p:txBody>
      </p:sp>
    </p:spTree>
    <p:extLst>
      <p:ext uri="{BB962C8B-B14F-4D97-AF65-F5344CB8AC3E}">
        <p14:creationId xmlns:p14="http://schemas.microsoft.com/office/powerpoint/2010/main" val="53649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0186E8-CF27-E44B-ABE4-9DA14A31BE2B}"/>
              </a:ext>
            </a:extLst>
          </p:cNvPr>
          <p:cNvSpPr>
            <a:spLocks noGrp="1"/>
          </p:cNvSpPr>
          <p:nvPr>
            <p:ph type="title"/>
          </p:nvPr>
        </p:nvSpPr>
        <p:spPr>
          <a:xfrm>
            <a:off x="838200" y="477998"/>
            <a:ext cx="10515600" cy="1325563"/>
          </a:xfrm>
        </p:spPr>
        <p:txBody>
          <a:bodyPr>
            <a:normAutofit/>
          </a:bodyPr>
          <a:lstStyle/>
          <a:p>
            <a:r>
              <a:rPr lang="en-US" cap="none" dirty="0"/>
              <a:t>Why don’t we just give all A’s?!</a:t>
            </a: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Chart 3">
            <a:extLst>
              <a:ext uri="{FF2B5EF4-FFF2-40B4-BE49-F238E27FC236}">
                <a16:creationId xmlns:a16="http://schemas.microsoft.com/office/drawing/2014/main" id="{DB17606F-4E77-5042-905C-A96811415188}"/>
              </a:ext>
            </a:extLst>
          </p:cNvPr>
          <p:cNvGraphicFramePr/>
          <p:nvPr/>
        </p:nvGraphicFramePr>
        <p:xfrm>
          <a:off x="1037652" y="2016004"/>
          <a:ext cx="5058348" cy="33501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162E49AC-187A-F646-89FD-0AAB12AC3021}"/>
              </a:ext>
            </a:extLst>
          </p:cNvPr>
          <p:cNvGraphicFramePr/>
          <p:nvPr/>
        </p:nvGraphicFramePr>
        <p:xfrm>
          <a:off x="6415791" y="2016005"/>
          <a:ext cx="5220500" cy="3350162"/>
        </p:xfrm>
        <a:graphic>
          <a:graphicData uri="http://schemas.openxmlformats.org/drawingml/2006/chart">
            <c:chart xmlns:c="http://schemas.openxmlformats.org/drawingml/2006/chart" xmlns:r="http://schemas.openxmlformats.org/officeDocument/2006/relationships" r:id="rId4"/>
          </a:graphicData>
        </a:graphic>
      </p:graphicFrame>
      <p:sp>
        <p:nvSpPr>
          <p:cNvPr id="6" name="Down Arrow 5">
            <a:extLst>
              <a:ext uri="{FF2B5EF4-FFF2-40B4-BE49-F238E27FC236}">
                <a16:creationId xmlns:a16="http://schemas.microsoft.com/office/drawing/2014/main" id="{EC356299-944A-4D4A-A541-D78C9D5B29DF}"/>
              </a:ext>
            </a:extLst>
          </p:cNvPr>
          <p:cNvSpPr/>
          <p:nvPr/>
        </p:nvSpPr>
        <p:spPr>
          <a:xfrm>
            <a:off x="2023672" y="1673900"/>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Down Arrow 10">
            <a:extLst>
              <a:ext uri="{FF2B5EF4-FFF2-40B4-BE49-F238E27FC236}">
                <a16:creationId xmlns:a16="http://schemas.microsoft.com/office/drawing/2014/main" id="{33FE1D42-CA2B-9445-BAE2-3178A09AD65A}"/>
              </a:ext>
            </a:extLst>
          </p:cNvPr>
          <p:cNvSpPr/>
          <p:nvPr/>
        </p:nvSpPr>
        <p:spPr>
          <a:xfrm>
            <a:off x="7372349" y="3006879"/>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Down Arrow 12">
            <a:extLst>
              <a:ext uri="{FF2B5EF4-FFF2-40B4-BE49-F238E27FC236}">
                <a16:creationId xmlns:a16="http://schemas.microsoft.com/office/drawing/2014/main" id="{54FA4976-AB8D-2B43-B31A-37C0EB2B14C1}"/>
              </a:ext>
            </a:extLst>
          </p:cNvPr>
          <p:cNvSpPr/>
          <p:nvPr/>
        </p:nvSpPr>
        <p:spPr>
          <a:xfrm>
            <a:off x="3521856" y="3348982"/>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Down Arrow 13">
            <a:extLst>
              <a:ext uri="{FF2B5EF4-FFF2-40B4-BE49-F238E27FC236}">
                <a16:creationId xmlns:a16="http://schemas.microsoft.com/office/drawing/2014/main" id="{0B31B18E-DF7B-624E-B74A-7CBEE2F9F7AB}"/>
              </a:ext>
            </a:extLst>
          </p:cNvPr>
          <p:cNvSpPr/>
          <p:nvPr/>
        </p:nvSpPr>
        <p:spPr>
          <a:xfrm>
            <a:off x="8971614" y="1606411"/>
            <a:ext cx="314794" cy="6842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50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6" grpId="1" animBg="1"/>
      <p:bldP spid="11" grpId="0" animBg="1"/>
      <p:bldP spid="11" grpId="1"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2C88-F6E7-D743-9F46-118427236A35}"/>
              </a:ext>
            </a:extLst>
          </p:cNvPr>
          <p:cNvSpPr>
            <a:spLocks noGrp="1"/>
          </p:cNvSpPr>
          <p:nvPr>
            <p:ph type="title"/>
          </p:nvPr>
        </p:nvSpPr>
        <p:spPr>
          <a:xfrm>
            <a:off x="838200" y="365125"/>
            <a:ext cx="10515600" cy="1325563"/>
          </a:xfrm>
        </p:spPr>
        <p:txBody>
          <a:bodyPr>
            <a:normAutofit/>
          </a:bodyPr>
          <a:lstStyle/>
          <a:p>
            <a:r>
              <a:rPr lang="en-US" cap="none"/>
              <a:t>Weighting clinical and exam scores</a:t>
            </a:r>
          </a:p>
        </p:txBody>
      </p:sp>
      <p:graphicFrame>
        <p:nvGraphicFramePr>
          <p:cNvPr id="5" name="Content Placeholder 2">
            <a:extLst>
              <a:ext uri="{FF2B5EF4-FFF2-40B4-BE49-F238E27FC236}">
                <a16:creationId xmlns:a16="http://schemas.microsoft.com/office/drawing/2014/main" id="{F4796ACF-028F-4F1B-821F-14041DD3696B}"/>
              </a:ext>
            </a:extLst>
          </p:cNvPr>
          <p:cNvGraphicFramePr>
            <a:graphicFrameLocks noGrp="1"/>
          </p:cNvGraphicFramePr>
          <p:nvPr>
            <p:ph idx="1"/>
            <p:extLst>
              <p:ext uri="{D42A27DB-BD31-4B8C-83A1-F6EECF244321}">
                <p14:modId xmlns:p14="http://schemas.microsoft.com/office/powerpoint/2010/main" val="12674856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74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7BF064-A52D-5D4A-94C0-695E394C98A1}"/>
              </a:ext>
            </a:extLst>
          </p:cNvPr>
          <p:cNvSpPr>
            <a:spLocks noGrp="1"/>
          </p:cNvSpPr>
          <p:nvPr>
            <p:ph type="title"/>
          </p:nvPr>
        </p:nvSpPr>
        <p:spPr>
          <a:xfrm>
            <a:off x="838200" y="365125"/>
            <a:ext cx="10515600" cy="1325563"/>
          </a:xfrm>
        </p:spPr>
        <p:txBody>
          <a:bodyPr>
            <a:normAutofit/>
          </a:bodyPr>
          <a:lstStyle/>
          <a:p>
            <a:r>
              <a:rPr lang="en-US" sz="4600" cap="none">
                <a:solidFill>
                  <a:srgbClr val="FFFFFF"/>
                </a:solidFill>
              </a:rPr>
              <a:t>Correct weighting</a:t>
            </a:r>
          </a:p>
        </p:txBody>
      </p:sp>
      <p:sp>
        <p:nvSpPr>
          <p:cNvPr id="3" name="Content Placeholder 2">
            <a:extLst>
              <a:ext uri="{FF2B5EF4-FFF2-40B4-BE49-F238E27FC236}">
                <a16:creationId xmlns:a16="http://schemas.microsoft.com/office/drawing/2014/main" id="{DE5AF4D9-0D42-644A-9603-6922CC2F8B15}"/>
              </a:ext>
            </a:extLst>
          </p:cNvPr>
          <p:cNvSpPr>
            <a:spLocks noGrp="1"/>
          </p:cNvSpPr>
          <p:nvPr>
            <p:ph idx="1"/>
          </p:nvPr>
        </p:nvSpPr>
        <p:spPr>
          <a:xfrm>
            <a:off x="279400" y="2055813"/>
            <a:ext cx="11353800" cy="4437062"/>
          </a:xfrm>
        </p:spPr>
        <p:txBody>
          <a:bodyPr>
            <a:normAutofit/>
          </a:bodyPr>
          <a:lstStyle/>
          <a:p>
            <a:r>
              <a:rPr lang="en-US" sz="2600" dirty="0"/>
              <a:t>Potential outcomes</a:t>
            </a:r>
          </a:p>
          <a:p>
            <a:pPr lvl="1"/>
            <a:r>
              <a:rPr lang="en-US" sz="2200" dirty="0"/>
              <a:t>Super nice, hard working student but average performance on the shelf</a:t>
            </a:r>
          </a:p>
          <a:p>
            <a:pPr lvl="2"/>
            <a:r>
              <a:rPr lang="en-US" sz="1800" dirty="0"/>
              <a:t>Clerkship Grade B</a:t>
            </a:r>
          </a:p>
          <a:p>
            <a:pPr lvl="1"/>
            <a:r>
              <a:rPr lang="en-US" sz="2200" dirty="0"/>
              <a:t>Never available and only putting in the minimal work on the ward in order to be off studying for the shelf which they blow out of the water</a:t>
            </a:r>
          </a:p>
          <a:p>
            <a:pPr lvl="2"/>
            <a:r>
              <a:rPr lang="en-US" sz="1800" dirty="0"/>
              <a:t>Clerkship Grade B</a:t>
            </a:r>
          </a:p>
          <a:p>
            <a:pPr lvl="1"/>
            <a:r>
              <a:rPr lang="en-US" sz="2200" dirty="0"/>
              <a:t>Excellent performance on the wards, integrated into the team, barely makes above the cutoff for honors on the shelf</a:t>
            </a:r>
          </a:p>
          <a:p>
            <a:pPr lvl="2"/>
            <a:r>
              <a:rPr lang="en-US" sz="1800" dirty="0"/>
              <a:t>Clerkship Grade A</a:t>
            </a:r>
          </a:p>
          <a:p>
            <a:r>
              <a:rPr lang="en-US" sz="2600" dirty="0"/>
              <a:t>The student must excel in all areas to receive an A in the clerkship.</a:t>
            </a:r>
          </a:p>
        </p:txBody>
      </p:sp>
    </p:spTree>
    <p:extLst>
      <p:ext uri="{BB962C8B-B14F-4D97-AF65-F5344CB8AC3E}">
        <p14:creationId xmlns:p14="http://schemas.microsoft.com/office/powerpoint/2010/main" val="300692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A3F7CD-ADFC-304B-AE18-C472410EE86D}"/>
              </a:ext>
            </a:extLst>
          </p:cNvPr>
          <p:cNvSpPr>
            <a:spLocks noGrp="1"/>
          </p:cNvSpPr>
          <p:nvPr>
            <p:ph type="title"/>
          </p:nvPr>
        </p:nvSpPr>
        <p:spPr>
          <a:xfrm>
            <a:off x="643467" y="321734"/>
            <a:ext cx="10905066" cy="1135737"/>
          </a:xfrm>
        </p:spPr>
        <p:txBody>
          <a:bodyPr>
            <a:normAutofit/>
          </a:bodyPr>
          <a:lstStyle/>
          <a:p>
            <a:r>
              <a:rPr lang="en-US" sz="3600" dirty="0"/>
              <a:t>Planned Review of Grades for 2022-2023</a:t>
            </a:r>
          </a:p>
        </p:txBody>
      </p:sp>
      <p:sp>
        <p:nvSpPr>
          <p:cNvPr id="3" name="Content Placeholder 2">
            <a:extLst>
              <a:ext uri="{FF2B5EF4-FFF2-40B4-BE49-F238E27FC236}">
                <a16:creationId xmlns:a16="http://schemas.microsoft.com/office/drawing/2014/main" id="{0E0608C6-AC1A-794F-9A36-0F6365E17B24}"/>
              </a:ext>
            </a:extLst>
          </p:cNvPr>
          <p:cNvSpPr>
            <a:spLocks noGrp="1"/>
          </p:cNvSpPr>
          <p:nvPr>
            <p:ph idx="1"/>
          </p:nvPr>
        </p:nvSpPr>
        <p:spPr>
          <a:xfrm>
            <a:off x="360342" y="1546706"/>
            <a:ext cx="6369954" cy="4931086"/>
          </a:xfrm>
        </p:spPr>
        <p:txBody>
          <a:bodyPr>
            <a:normAutofit lnSpcReduction="10000"/>
          </a:bodyPr>
          <a:lstStyle/>
          <a:p>
            <a:r>
              <a:rPr lang="en-US" sz="2400" dirty="0"/>
              <a:t>We will be reviewing grades at the end of every month and every block, including the following: </a:t>
            </a:r>
          </a:p>
          <a:p>
            <a:pPr lvl="1"/>
            <a:r>
              <a:rPr lang="en-US" sz="2000" dirty="0"/>
              <a:t>Average clinical evaluation score</a:t>
            </a:r>
          </a:p>
          <a:p>
            <a:pPr lvl="1"/>
            <a:r>
              <a:rPr lang="en-US" sz="2000" dirty="0"/>
              <a:t>Average shelf exam score</a:t>
            </a:r>
          </a:p>
          <a:p>
            <a:pPr lvl="1"/>
            <a:r>
              <a:rPr lang="en-US" sz="2000" dirty="0"/>
              <a:t>Average overall numerical grade</a:t>
            </a:r>
          </a:p>
          <a:p>
            <a:pPr lvl="1"/>
            <a:r>
              <a:rPr lang="en-US" sz="2000" dirty="0"/>
              <a:t>Percentage of As, Bs, Cs, Fs compared to prior years</a:t>
            </a:r>
          </a:p>
          <a:p>
            <a:r>
              <a:rPr lang="en-US" sz="2400" dirty="0"/>
              <a:t>Goals:</a:t>
            </a:r>
          </a:p>
          <a:p>
            <a:pPr lvl="1"/>
            <a:r>
              <a:rPr lang="en-US" sz="2000" dirty="0"/>
              <a:t>Ensure fair and accurate clinical evaluations</a:t>
            </a:r>
          </a:p>
          <a:p>
            <a:pPr lvl="1"/>
            <a:r>
              <a:rPr lang="en-US" sz="2000" dirty="0"/>
              <a:t>Ensure that overall grades are fair and accurate</a:t>
            </a:r>
          </a:p>
          <a:p>
            <a:pPr lvl="1"/>
            <a:r>
              <a:rPr lang="en-US" sz="2000" dirty="0"/>
              <a:t>Ensure that we don’t have a precipitous drop in # of As or a precipitous increase in # of Cs. </a:t>
            </a:r>
          </a:p>
          <a:p>
            <a:r>
              <a:rPr lang="en-US" sz="2400" dirty="0"/>
              <a:t>Future goals:</a:t>
            </a:r>
          </a:p>
          <a:p>
            <a:pPr lvl="1"/>
            <a:r>
              <a:rPr lang="en-US" sz="2000" dirty="0"/>
              <a:t>Pass/Fail Task Force has been convened.</a:t>
            </a:r>
          </a:p>
          <a:p>
            <a:pPr lvl="1"/>
            <a:r>
              <a:rPr lang="en-US" sz="2000" dirty="0"/>
              <a:t>Looking at alternatives for ABCF grades on clerkships.</a:t>
            </a:r>
          </a:p>
        </p:txBody>
      </p:sp>
      <p:sp>
        <p:nvSpPr>
          <p:cNvPr id="31"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7C0231-9822-6D42-ACF4-7225E439CD3A}"/>
              </a:ext>
            </a:extLst>
          </p:cNvPr>
          <p:cNvPicPr>
            <a:picLocks noChangeAspect="1"/>
          </p:cNvPicPr>
          <p:nvPr/>
        </p:nvPicPr>
        <p:blipFill rotWithShape="1">
          <a:blip r:embed="rId3"/>
          <a:srcRect t="5757" r="3842"/>
          <a:stretch/>
        </p:blipFill>
        <p:spPr>
          <a:xfrm>
            <a:off x="6730296" y="1813593"/>
            <a:ext cx="4039562" cy="3959101"/>
          </a:xfrm>
          <a:prstGeom prst="rect">
            <a:avLst/>
          </a:prstGeom>
        </p:spPr>
      </p:pic>
    </p:spTree>
    <p:extLst>
      <p:ext uri="{BB962C8B-B14F-4D97-AF65-F5344CB8AC3E}">
        <p14:creationId xmlns:p14="http://schemas.microsoft.com/office/powerpoint/2010/main" val="205645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D1AE-6832-684B-B12C-08157D98C491}"/>
              </a:ext>
            </a:extLst>
          </p:cNvPr>
          <p:cNvSpPr>
            <a:spLocks noGrp="1"/>
          </p:cNvSpPr>
          <p:nvPr>
            <p:ph type="title"/>
          </p:nvPr>
        </p:nvSpPr>
        <p:spPr>
          <a:xfrm>
            <a:off x="1913468" y="365125"/>
            <a:ext cx="9440332" cy="1325563"/>
          </a:xfrm>
        </p:spPr>
        <p:txBody>
          <a:bodyPr>
            <a:normAutofit/>
          </a:bodyPr>
          <a:lstStyle/>
          <a:p>
            <a:r>
              <a:rPr lang="en-US" sz="5400" dirty="0"/>
              <a:t>Questions? Email us! </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ctor">
            <a:extLst>
              <a:ext uri="{FF2B5EF4-FFF2-40B4-BE49-F238E27FC236}">
                <a16:creationId xmlns:a16="http://schemas.microsoft.com/office/drawing/2014/main" id="{90D0965F-1226-41C4-A23F-B23F4A5BFE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AC072FDC-16F5-284B-ABAA-81E856332CA7}"/>
              </a:ext>
            </a:extLst>
          </p:cNvPr>
          <p:cNvSpPr>
            <a:spLocks noGrp="1"/>
          </p:cNvSpPr>
          <p:nvPr>
            <p:ph idx="1"/>
          </p:nvPr>
        </p:nvSpPr>
        <p:spPr>
          <a:xfrm>
            <a:off x="838200" y="1825625"/>
            <a:ext cx="10795782" cy="4351338"/>
          </a:xfrm>
        </p:spPr>
        <p:txBody>
          <a:bodyPr>
            <a:normAutofit/>
          </a:bodyPr>
          <a:lstStyle/>
          <a:p>
            <a:r>
              <a:rPr lang="en-US" dirty="0"/>
              <a:t>Kristen Bettin, MD, MEd – Senior Assistant Dean for Clinical Curriculum</a:t>
            </a:r>
          </a:p>
          <a:p>
            <a:pPr lvl="1"/>
            <a:r>
              <a:rPr lang="en-US" dirty="0">
                <a:hlinkClick r:id="rId4"/>
              </a:rPr>
              <a:t>kbettin@uthsc.edu</a:t>
            </a:r>
            <a:endParaRPr lang="en-US" dirty="0"/>
          </a:p>
          <a:p>
            <a:r>
              <a:rPr lang="en-US" dirty="0"/>
              <a:t>Bill Dabbs, MD – Assistant Dean for Clinical Curriculum</a:t>
            </a:r>
          </a:p>
          <a:p>
            <a:pPr lvl="1"/>
            <a:r>
              <a:rPr lang="en-US" dirty="0">
                <a:hlinkClick r:id="rId5"/>
              </a:rPr>
              <a:t>wdabbs@utmck.edu</a:t>
            </a:r>
            <a:r>
              <a:rPr lang="en-US" dirty="0"/>
              <a:t> </a:t>
            </a:r>
          </a:p>
          <a:p>
            <a:r>
              <a:rPr lang="en-US" dirty="0"/>
              <a:t>Jenn Wilson, CAP – Lead Clinical Curriculum Coordinator</a:t>
            </a:r>
          </a:p>
          <a:p>
            <a:pPr lvl="1"/>
            <a:r>
              <a:rPr lang="en-US" dirty="0">
                <a:hlinkClick r:id="rId6"/>
              </a:rPr>
              <a:t>jmcadoo3@uthsc.edu</a:t>
            </a:r>
            <a:endParaRPr lang="en-US" dirty="0"/>
          </a:p>
          <a:p>
            <a:r>
              <a:rPr lang="en-US" dirty="0" err="1"/>
              <a:t>Ke’Nosha</a:t>
            </a:r>
            <a:r>
              <a:rPr lang="en-US" dirty="0"/>
              <a:t> (Ken) Anderson – Clinical Records Specialist</a:t>
            </a:r>
          </a:p>
          <a:p>
            <a:pPr lvl="1"/>
            <a:r>
              <a:rPr lang="en-US" dirty="0">
                <a:hlinkClick r:id="rId7"/>
              </a:rPr>
              <a:t>kande110@uthsc.edu</a:t>
            </a:r>
            <a:r>
              <a:rPr lang="en-US" dirty="0"/>
              <a:t> </a:t>
            </a:r>
          </a:p>
        </p:txBody>
      </p:sp>
    </p:spTree>
    <p:extLst>
      <p:ext uri="{BB962C8B-B14F-4D97-AF65-F5344CB8AC3E}">
        <p14:creationId xmlns:p14="http://schemas.microsoft.com/office/powerpoint/2010/main" val="290482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14DF0-EF77-3143-95C3-9DA92D536C30}"/>
              </a:ext>
            </a:extLst>
          </p:cNvPr>
          <p:cNvSpPr>
            <a:spLocks noGrp="1"/>
          </p:cNvSpPr>
          <p:nvPr>
            <p:ph type="title"/>
          </p:nvPr>
        </p:nvSpPr>
        <p:spPr>
          <a:xfrm>
            <a:off x="838200" y="365125"/>
            <a:ext cx="10515600" cy="1325563"/>
          </a:xfrm>
        </p:spPr>
        <p:txBody>
          <a:bodyPr>
            <a:normAutofit/>
          </a:bodyPr>
          <a:lstStyle/>
          <a:p>
            <a:r>
              <a:rPr lang="en-US" cap="none" dirty="0"/>
              <a:t>How to achieve this goal?</a:t>
            </a:r>
          </a:p>
        </p:txBody>
      </p:sp>
      <p:graphicFrame>
        <p:nvGraphicFramePr>
          <p:cNvPr id="5" name="Content Placeholder 2">
            <a:extLst>
              <a:ext uri="{FF2B5EF4-FFF2-40B4-BE49-F238E27FC236}">
                <a16:creationId xmlns:a16="http://schemas.microsoft.com/office/drawing/2014/main" id="{3BE59039-27CA-4258-A437-FEA41E5B9C2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51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72BB-2C18-7E45-ABED-32D2D786F539}"/>
              </a:ext>
            </a:extLst>
          </p:cNvPr>
          <p:cNvSpPr>
            <a:spLocks noGrp="1"/>
          </p:cNvSpPr>
          <p:nvPr>
            <p:ph type="title"/>
          </p:nvPr>
        </p:nvSpPr>
        <p:spPr>
          <a:xfrm>
            <a:off x="4965430" y="629266"/>
            <a:ext cx="6586491" cy="1676603"/>
          </a:xfrm>
        </p:spPr>
        <p:txBody>
          <a:bodyPr>
            <a:normAutofit/>
          </a:bodyPr>
          <a:lstStyle/>
          <a:p>
            <a:r>
              <a:rPr lang="en-US" sz="5400"/>
              <a:t>Clinical Evaluations</a:t>
            </a:r>
          </a:p>
        </p:txBody>
      </p:sp>
      <p:pic>
        <p:nvPicPr>
          <p:cNvPr id="6" name="Picture 5">
            <a:extLst>
              <a:ext uri="{FF2B5EF4-FFF2-40B4-BE49-F238E27FC236}">
                <a16:creationId xmlns:a16="http://schemas.microsoft.com/office/drawing/2014/main" id="{BBF5CE7D-F05A-40D0-A666-AF0FD0BBD822}"/>
              </a:ext>
            </a:extLst>
          </p:cNvPr>
          <p:cNvPicPr>
            <a:picLocks noChangeAspect="1"/>
          </p:cNvPicPr>
          <p:nvPr/>
        </p:nvPicPr>
        <p:blipFill rotWithShape="1">
          <a:blip r:embed="rId3"/>
          <a:srcRect l="39558" r="12112"/>
          <a:stretch/>
        </p:blipFill>
        <p:spPr>
          <a:xfrm>
            <a:off x="20" y="10"/>
            <a:ext cx="4635571" cy="6857990"/>
          </a:xfrm>
          <a:prstGeom prst="rect">
            <a:avLst/>
          </a:prstGeom>
          <a:effectLst/>
        </p:spPr>
      </p:pic>
      <p:graphicFrame>
        <p:nvGraphicFramePr>
          <p:cNvPr id="5" name="Content Placeholder 2">
            <a:extLst>
              <a:ext uri="{FF2B5EF4-FFF2-40B4-BE49-F238E27FC236}">
                <a16:creationId xmlns:a16="http://schemas.microsoft.com/office/drawing/2014/main" id="{35D45704-3855-4420-9D95-7720D1A0B4AC}"/>
              </a:ext>
            </a:extLst>
          </p:cNvPr>
          <p:cNvGraphicFramePr>
            <a:graphicFrameLocks noGrp="1"/>
          </p:cNvGraphicFramePr>
          <p:nvPr>
            <p:ph idx="1"/>
            <p:extLst>
              <p:ext uri="{D42A27DB-BD31-4B8C-83A1-F6EECF244321}">
                <p14:modId xmlns:p14="http://schemas.microsoft.com/office/powerpoint/2010/main" val="1989246606"/>
              </p:ext>
            </p:extLst>
          </p:nvPr>
        </p:nvGraphicFramePr>
        <p:xfrm>
          <a:off x="4965431" y="2038866"/>
          <a:ext cx="6586489" cy="4184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09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52EE6C-8971-DE41-BA47-9FF0982B62C2}"/>
              </a:ext>
            </a:extLst>
          </p:cNvPr>
          <p:cNvSpPr>
            <a:spLocks noGrp="1"/>
          </p:cNvSpPr>
          <p:nvPr>
            <p:ph type="title"/>
          </p:nvPr>
        </p:nvSpPr>
        <p:spPr>
          <a:xfrm>
            <a:off x="686834" y="591344"/>
            <a:ext cx="3200400" cy="5585619"/>
          </a:xfrm>
        </p:spPr>
        <p:txBody>
          <a:bodyPr>
            <a:normAutofit/>
          </a:bodyPr>
          <a:lstStyle/>
          <a:p>
            <a:br>
              <a:rPr lang="en-US">
                <a:solidFill>
                  <a:srgbClr val="FFFFFF"/>
                </a:solidFill>
              </a:rPr>
            </a:br>
            <a:r>
              <a:rPr lang="en-US">
                <a:solidFill>
                  <a:srgbClr val="FFFFFF"/>
                </a:solidFill>
              </a:rPr>
              <a:t>Entrustable Professional Activities (EPAs)</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C37E46-3A30-3745-8087-AFAB73E8ECCE}"/>
              </a:ext>
            </a:extLst>
          </p:cNvPr>
          <p:cNvSpPr>
            <a:spLocks noGrp="1"/>
          </p:cNvSpPr>
          <p:nvPr>
            <p:ph idx="1"/>
          </p:nvPr>
        </p:nvSpPr>
        <p:spPr>
          <a:xfrm>
            <a:off x="4447308" y="591344"/>
            <a:ext cx="7186527" cy="5947568"/>
          </a:xfrm>
        </p:spPr>
        <p:txBody>
          <a:bodyPr anchor="ctr">
            <a:normAutofit/>
          </a:bodyPr>
          <a:lstStyle/>
          <a:p>
            <a:pPr marL="0" indent="0">
              <a:buNone/>
            </a:pPr>
            <a:r>
              <a:rPr lang="en-US" sz="2000" dirty="0"/>
              <a:t>1. Gather a </a:t>
            </a:r>
            <a:r>
              <a:rPr lang="en-US" sz="2000" b="1" dirty="0"/>
              <a:t>history</a:t>
            </a:r>
            <a:r>
              <a:rPr lang="en-US" sz="2000" dirty="0"/>
              <a:t> and perform a </a:t>
            </a:r>
            <a:r>
              <a:rPr lang="en-US" sz="2000" b="1" dirty="0"/>
              <a:t>physical exam</a:t>
            </a:r>
            <a:r>
              <a:rPr lang="en-US" sz="2000" dirty="0"/>
              <a:t>.</a:t>
            </a:r>
          </a:p>
          <a:p>
            <a:pPr marL="0" indent="0">
              <a:buNone/>
            </a:pPr>
            <a:r>
              <a:rPr lang="en-US" sz="2000" dirty="0"/>
              <a:t>2. Develop a prioritized </a:t>
            </a:r>
            <a:r>
              <a:rPr lang="en-US" sz="2000" b="1" dirty="0"/>
              <a:t>differential diagnosis</a:t>
            </a:r>
            <a:r>
              <a:rPr lang="en-US" sz="2000" dirty="0"/>
              <a:t>.</a:t>
            </a:r>
          </a:p>
          <a:p>
            <a:pPr marL="0" indent="0">
              <a:buNone/>
            </a:pPr>
            <a:r>
              <a:rPr lang="en-US" sz="2000" dirty="0"/>
              <a:t>3. </a:t>
            </a:r>
            <a:r>
              <a:rPr lang="en-US" sz="2000" b="1" dirty="0"/>
              <a:t>Recommend and interpret </a:t>
            </a:r>
            <a:r>
              <a:rPr lang="en-US" sz="2000" dirty="0"/>
              <a:t>common diagnostic and screening </a:t>
            </a:r>
            <a:r>
              <a:rPr lang="en-US" sz="2000" b="1" dirty="0"/>
              <a:t>tests</a:t>
            </a:r>
            <a:r>
              <a:rPr lang="en-US" sz="2000" dirty="0"/>
              <a:t>.</a:t>
            </a:r>
          </a:p>
          <a:p>
            <a:pPr marL="0" indent="0">
              <a:buNone/>
            </a:pPr>
            <a:r>
              <a:rPr lang="en-US" sz="2000" dirty="0"/>
              <a:t>4. Enter and discuss </a:t>
            </a:r>
            <a:r>
              <a:rPr lang="en-US" sz="2000" b="1" dirty="0"/>
              <a:t>orders and prescriptions</a:t>
            </a:r>
            <a:r>
              <a:rPr lang="en-US" sz="2000" dirty="0"/>
              <a:t>.</a:t>
            </a:r>
          </a:p>
          <a:p>
            <a:pPr marL="0" indent="0">
              <a:buNone/>
            </a:pPr>
            <a:r>
              <a:rPr lang="en-US" sz="2000" dirty="0"/>
              <a:t>5. Provide </a:t>
            </a:r>
            <a:r>
              <a:rPr lang="en-US" sz="2000" b="1" dirty="0"/>
              <a:t>documentation</a:t>
            </a:r>
            <a:r>
              <a:rPr lang="en-US" sz="2000" dirty="0"/>
              <a:t> of a clinical encounter.</a:t>
            </a:r>
          </a:p>
          <a:p>
            <a:pPr marL="0" indent="0">
              <a:buNone/>
            </a:pPr>
            <a:r>
              <a:rPr lang="en-US" sz="2000" dirty="0"/>
              <a:t>6. Provide an </a:t>
            </a:r>
            <a:r>
              <a:rPr lang="en-US" sz="2000" b="1" dirty="0"/>
              <a:t>oral presentation</a:t>
            </a:r>
            <a:r>
              <a:rPr lang="en-US" sz="2000" dirty="0"/>
              <a:t>.</a:t>
            </a:r>
          </a:p>
          <a:p>
            <a:pPr marL="0" indent="0">
              <a:buNone/>
            </a:pPr>
            <a:r>
              <a:rPr lang="en-US" sz="2000" dirty="0"/>
              <a:t>7. Form </a:t>
            </a:r>
            <a:r>
              <a:rPr lang="en-US" sz="2000" b="1" dirty="0"/>
              <a:t>clinical questions </a:t>
            </a:r>
            <a:r>
              <a:rPr lang="en-US" sz="2000" dirty="0"/>
              <a:t>and retrieve evidence.</a:t>
            </a:r>
          </a:p>
          <a:p>
            <a:pPr marL="0" indent="0">
              <a:buNone/>
            </a:pPr>
            <a:r>
              <a:rPr lang="en-US" sz="2000" dirty="0"/>
              <a:t>8. Give or receive </a:t>
            </a:r>
            <a:r>
              <a:rPr lang="en-US" sz="2000" b="1" dirty="0"/>
              <a:t>patient handover</a:t>
            </a:r>
            <a:r>
              <a:rPr lang="en-US" sz="2000" dirty="0"/>
              <a:t>.</a:t>
            </a:r>
          </a:p>
          <a:p>
            <a:pPr marL="0" indent="0">
              <a:buNone/>
            </a:pPr>
            <a:r>
              <a:rPr lang="en-US" sz="2000" dirty="0"/>
              <a:t>9. Participate as a member of an </a:t>
            </a:r>
            <a:r>
              <a:rPr lang="en-US" sz="2000" b="1" dirty="0"/>
              <a:t>inter-professional team</a:t>
            </a:r>
            <a:r>
              <a:rPr lang="en-US" sz="2000" dirty="0"/>
              <a:t>.</a:t>
            </a:r>
          </a:p>
          <a:p>
            <a:pPr marL="0" indent="0">
              <a:buNone/>
            </a:pPr>
            <a:r>
              <a:rPr lang="en-US" sz="2000" dirty="0"/>
              <a:t>10. </a:t>
            </a:r>
            <a:r>
              <a:rPr lang="en-US" sz="2000" b="1" dirty="0"/>
              <a:t>Recognize</a:t>
            </a:r>
            <a:r>
              <a:rPr lang="en-US" sz="2000" dirty="0"/>
              <a:t> a patient requiring </a:t>
            </a:r>
            <a:r>
              <a:rPr lang="en-US" sz="2000" b="1" dirty="0"/>
              <a:t>urgent/emergent care</a:t>
            </a:r>
            <a:r>
              <a:rPr lang="en-US" sz="2000" dirty="0"/>
              <a:t>.</a:t>
            </a:r>
          </a:p>
          <a:p>
            <a:pPr marL="0" indent="0">
              <a:buNone/>
            </a:pPr>
            <a:r>
              <a:rPr lang="en-US" sz="2000" dirty="0"/>
              <a:t>11. Obtain </a:t>
            </a:r>
            <a:r>
              <a:rPr lang="en-US" sz="2000" b="1" dirty="0"/>
              <a:t>informed consent</a:t>
            </a:r>
            <a:r>
              <a:rPr lang="en-US" sz="2000" dirty="0"/>
              <a:t>.</a:t>
            </a:r>
          </a:p>
          <a:p>
            <a:pPr marL="0" indent="0">
              <a:buNone/>
            </a:pPr>
            <a:r>
              <a:rPr lang="en-US" sz="2000" dirty="0"/>
              <a:t>12. Perform the </a:t>
            </a:r>
            <a:r>
              <a:rPr lang="en-US" sz="2000" b="1" dirty="0"/>
              <a:t>general procedures </a:t>
            </a:r>
            <a:r>
              <a:rPr lang="en-US" sz="2000" dirty="0"/>
              <a:t>of a physician.</a:t>
            </a:r>
          </a:p>
          <a:p>
            <a:pPr marL="0" indent="0">
              <a:buNone/>
            </a:pPr>
            <a:r>
              <a:rPr lang="en-US" sz="2000" dirty="0"/>
              <a:t>13. Identify </a:t>
            </a:r>
            <a:r>
              <a:rPr lang="en-US" sz="2000" b="1" dirty="0"/>
              <a:t>system failures </a:t>
            </a:r>
            <a:r>
              <a:rPr lang="en-US" sz="2000" dirty="0"/>
              <a:t>and contribute to a culture of </a:t>
            </a:r>
            <a:r>
              <a:rPr lang="en-US" sz="2000" b="1" dirty="0"/>
              <a:t>safety and improvement</a:t>
            </a:r>
            <a:r>
              <a:rPr lang="en-US" sz="2000" dirty="0"/>
              <a:t>. </a:t>
            </a:r>
          </a:p>
          <a:p>
            <a:pPr marL="0" indent="0">
              <a:buNone/>
            </a:pPr>
            <a:endParaRPr lang="en-US" sz="2000" dirty="0"/>
          </a:p>
        </p:txBody>
      </p:sp>
    </p:spTree>
    <p:extLst>
      <p:ext uri="{BB962C8B-B14F-4D97-AF65-F5344CB8AC3E}">
        <p14:creationId xmlns:p14="http://schemas.microsoft.com/office/powerpoint/2010/main" val="14917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dissolv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dissolv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dissolv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dissolv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63EBC2-6977-B61A-EA32-F1691ED2C16B}"/>
              </a:ext>
            </a:extLst>
          </p:cNvPr>
          <p:cNvPicPr>
            <a:picLocks noChangeAspect="1"/>
          </p:cNvPicPr>
          <p:nvPr/>
        </p:nvPicPr>
        <p:blipFill>
          <a:blip r:embed="rId3"/>
          <a:stretch>
            <a:fillRect/>
          </a:stretch>
        </p:blipFill>
        <p:spPr>
          <a:xfrm>
            <a:off x="602763" y="0"/>
            <a:ext cx="5218720" cy="6858000"/>
          </a:xfrm>
          <a:prstGeom prst="rect">
            <a:avLst/>
          </a:prstGeom>
          <a:ln>
            <a:solidFill>
              <a:schemeClr val="tx1"/>
            </a:solidFill>
          </a:ln>
        </p:spPr>
      </p:pic>
      <p:pic>
        <p:nvPicPr>
          <p:cNvPr id="6" name="Picture 5">
            <a:extLst>
              <a:ext uri="{FF2B5EF4-FFF2-40B4-BE49-F238E27FC236}">
                <a16:creationId xmlns:a16="http://schemas.microsoft.com/office/drawing/2014/main" id="{907F7EA6-9F9C-DB03-B058-41AC94357768}"/>
              </a:ext>
            </a:extLst>
          </p:cNvPr>
          <p:cNvPicPr>
            <a:picLocks noChangeAspect="1"/>
          </p:cNvPicPr>
          <p:nvPr/>
        </p:nvPicPr>
        <p:blipFill>
          <a:blip r:embed="rId4"/>
          <a:stretch>
            <a:fillRect/>
          </a:stretch>
        </p:blipFill>
        <p:spPr>
          <a:xfrm>
            <a:off x="6432846" y="0"/>
            <a:ext cx="5156391" cy="6858000"/>
          </a:xfrm>
          <a:prstGeom prst="rect">
            <a:avLst/>
          </a:prstGeom>
          <a:ln>
            <a:solidFill>
              <a:schemeClr val="tx1"/>
            </a:solidFill>
          </a:ln>
        </p:spPr>
      </p:pic>
    </p:spTree>
    <p:extLst>
      <p:ext uri="{BB962C8B-B14F-4D97-AF65-F5344CB8AC3E}">
        <p14:creationId xmlns:p14="http://schemas.microsoft.com/office/powerpoint/2010/main" val="1138805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32A90E9-2399-E989-EBD3-8395CE8B7067}"/>
              </a:ext>
            </a:extLst>
          </p:cNvPr>
          <p:cNvSpPr>
            <a:spLocks noGrp="1"/>
          </p:cNvSpPr>
          <p:nvPr>
            <p:ph type="title"/>
          </p:nvPr>
        </p:nvSpPr>
        <p:spPr>
          <a:xfrm>
            <a:off x="838200" y="365125"/>
            <a:ext cx="10515600" cy="1325563"/>
          </a:xfrm>
        </p:spPr>
        <p:txBody>
          <a:bodyPr>
            <a:normAutofit/>
          </a:bodyPr>
          <a:lstStyle/>
          <a:p>
            <a:pPr algn="ctr"/>
            <a:r>
              <a:rPr lang="en-US" dirty="0"/>
              <a:t>What is average, below average, above average? </a:t>
            </a:r>
          </a:p>
        </p:txBody>
      </p:sp>
      <p:graphicFrame>
        <p:nvGraphicFramePr>
          <p:cNvPr id="25" name="Content Placeholder 2">
            <a:extLst>
              <a:ext uri="{FF2B5EF4-FFF2-40B4-BE49-F238E27FC236}">
                <a16:creationId xmlns:a16="http://schemas.microsoft.com/office/drawing/2014/main" id="{2B9B790B-4DC8-A590-856E-3C7D859B4B09}"/>
              </a:ext>
            </a:extLst>
          </p:cNvPr>
          <p:cNvGraphicFramePr>
            <a:graphicFrameLocks noGrp="1"/>
          </p:cNvGraphicFramePr>
          <p:nvPr>
            <p:ph idx="1"/>
            <p:extLst>
              <p:ext uri="{D42A27DB-BD31-4B8C-83A1-F6EECF244321}">
                <p14:modId xmlns:p14="http://schemas.microsoft.com/office/powerpoint/2010/main" val="28904629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1273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8C4E-25DE-2F4B-A998-A1F38DFFD082}"/>
              </a:ext>
            </a:extLst>
          </p:cNvPr>
          <p:cNvSpPr>
            <a:spLocks noGrp="1"/>
          </p:cNvSpPr>
          <p:nvPr>
            <p:ph type="title"/>
          </p:nvPr>
        </p:nvSpPr>
        <p:spPr>
          <a:xfrm>
            <a:off x="960120" y="317814"/>
            <a:ext cx="10268712" cy="1700784"/>
          </a:xfrm>
        </p:spPr>
        <p:txBody>
          <a:bodyPr>
            <a:normAutofit/>
          </a:bodyPr>
          <a:lstStyle/>
          <a:p>
            <a:r>
              <a:rPr lang="en-US" sz="6100"/>
              <a:t>Clinical Score Adjustment</a:t>
            </a:r>
          </a:p>
        </p:txBody>
      </p:sp>
      <p:pic>
        <p:nvPicPr>
          <p:cNvPr id="19" name="Picture 8" descr="Graph on document with pen">
            <a:extLst>
              <a:ext uri="{FF2B5EF4-FFF2-40B4-BE49-F238E27FC236}">
                <a16:creationId xmlns:a16="http://schemas.microsoft.com/office/drawing/2014/main" id="{542B245A-3851-421C-A178-866ABBFF8286}"/>
              </a:ext>
            </a:extLst>
          </p:cNvPr>
          <p:cNvPicPr>
            <a:picLocks noChangeAspect="1"/>
          </p:cNvPicPr>
          <p:nvPr/>
        </p:nvPicPr>
        <p:blipFill rotWithShape="1">
          <a:blip r:embed="rId2"/>
          <a:srcRect l="19950" r="6228" b="-1"/>
          <a:stretch/>
        </p:blipFill>
        <p:spPr>
          <a:xfrm>
            <a:off x="-3048" y="2264988"/>
            <a:ext cx="4370832" cy="3952189"/>
          </a:xfrm>
          <a:prstGeom prst="rect">
            <a:avLst/>
          </a:prstGeom>
        </p:spPr>
      </p:pic>
      <p:sp>
        <p:nvSpPr>
          <p:cNvPr id="20" name="Content Placeholder 2">
            <a:extLst>
              <a:ext uri="{FF2B5EF4-FFF2-40B4-BE49-F238E27FC236}">
                <a16:creationId xmlns:a16="http://schemas.microsoft.com/office/drawing/2014/main" id="{41DA6A67-2637-584D-8882-72814A4AD5CC}"/>
              </a:ext>
            </a:extLst>
          </p:cNvPr>
          <p:cNvSpPr>
            <a:spLocks noGrp="1"/>
          </p:cNvSpPr>
          <p:nvPr>
            <p:ph idx="1"/>
          </p:nvPr>
        </p:nvSpPr>
        <p:spPr>
          <a:xfrm>
            <a:off x="5004426" y="1751308"/>
            <a:ext cx="6789784" cy="4974956"/>
          </a:xfrm>
        </p:spPr>
        <p:txBody>
          <a:bodyPr anchor="ctr">
            <a:noAutofit/>
          </a:bodyPr>
          <a:lstStyle/>
          <a:p>
            <a:pPr marL="457200" indent="-457200">
              <a:lnSpc>
                <a:spcPct val="91000"/>
              </a:lnSpc>
              <a:buFont typeface="Arial" panose="020B0604020202020204" pitchFamily="34" charset="0"/>
              <a:buChar char="•"/>
            </a:pPr>
            <a:r>
              <a:rPr lang="en-US" sz="2000" dirty="0"/>
              <a:t>The purpose of this adjustment is to account for level of experience in evaluation. </a:t>
            </a:r>
          </a:p>
          <a:p>
            <a:pPr marL="457200" indent="-457200">
              <a:lnSpc>
                <a:spcPct val="91000"/>
              </a:lnSpc>
              <a:buFont typeface="Arial" panose="020B0604020202020204" pitchFamily="34" charset="0"/>
              <a:buChar char="•"/>
            </a:pPr>
            <a:r>
              <a:rPr lang="en-US" sz="2000" dirty="0"/>
              <a:t>Typically, clinical performance substantially improves as students gain more experience in clerkships. </a:t>
            </a:r>
          </a:p>
          <a:p>
            <a:pPr marL="457200" indent="-457200">
              <a:lnSpc>
                <a:spcPct val="91000"/>
              </a:lnSpc>
              <a:buFont typeface="Arial" panose="020B0604020202020204" pitchFamily="34" charset="0"/>
              <a:buChar char="•"/>
            </a:pPr>
            <a:r>
              <a:rPr lang="en-US" sz="2000" dirty="0"/>
              <a:t>Points are added to the final clinical evaluation scores based on the number of core clerkships previously completed. </a:t>
            </a:r>
          </a:p>
          <a:p>
            <a:pPr marL="457200" indent="-457200">
              <a:lnSpc>
                <a:spcPct val="91000"/>
              </a:lnSpc>
              <a:buFont typeface="Arial" panose="020B0604020202020204" pitchFamily="34" charset="0"/>
              <a:buChar char="•"/>
            </a:pPr>
            <a:r>
              <a:rPr lang="en-US" sz="2000" dirty="0"/>
              <a:t>This will help ensure that evaluation scores on your first few clerkships will not be excessively low due to inexperience.</a:t>
            </a:r>
          </a:p>
          <a:p>
            <a:pPr marL="457200" indent="-457200">
              <a:lnSpc>
                <a:spcPct val="91000"/>
              </a:lnSpc>
              <a:buFont typeface="Arial" panose="020B0604020202020204" pitchFamily="34" charset="0"/>
              <a:buChar char="•"/>
            </a:pPr>
            <a:r>
              <a:rPr lang="en-US" sz="2000" dirty="0"/>
              <a:t>Likewise, it will reassure evaluators that they can simply select the options that best describe the students’ performance regardless of expectations, which can be widely subjective. </a:t>
            </a:r>
          </a:p>
        </p:txBody>
      </p:sp>
      <p:sp>
        <p:nvSpPr>
          <p:cNvPr id="7" name="Rectangle 2">
            <a:extLst>
              <a:ext uri="{FF2B5EF4-FFF2-40B4-BE49-F238E27FC236}">
                <a16:creationId xmlns:a16="http://schemas.microsoft.com/office/drawing/2014/main" id="{89690984-13CE-7A4F-B338-E8736ECEF659}"/>
              </a:ext>
            </a:extLst>
          </p:cNvPr>
          <p:cNvSpPr>
            <a:spLocks noChangeArrowheads="1"/>
          </p:cNvSpPr>
          <p:nvPr/>
        </p:nvSpPr>
        <p:spPr bwMode="auto">
          <a:xfrm>
            <a:off x="8848854" y="3298324"/>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Helvetica" pitchFamily="2" charset="0"/>
                <a:ea typeface="+mn-ea"/>
                <a:cs typeface="+mn-cs"/>
              </a:rPr>
              <a:t> </a:t>
            </a: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268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dissolve">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dissolve">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dissolve">
                                      <p:cBhvr>
                                        <p:cTn id="17" dur="500"/>
                                        <p:tgtEl>
                                          <p:spTgt spid="2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0">
                                            <p:txEl>
                                              <p:pRg st="4" end="4"/>
                                            </p:txEl>
                                          </p:spTgt>
                                        </p:tgtEl>
                                        <p:attrNameLst>
                                          <p:attrName>style.visibility</p:attrName>
                                        </p:attrNameLst>
                                      </p:cBhvr>
                                      <p:to>
                                        <p:strVal val="visible"/>
                                      </p:to>
                                    </p:set>
                                    <p:animEffect transition="in" filter="dissolve">
                                      <p:cBhvr>
                                        <p:cTn id="22"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BEAA-4014-A345-8969-565CB3AB7BEF}"/>
              </a:ext>
            </a:extLst>
          </p:cNvPr>
          <p:cNvSpPr>
            <a:spLocks noGrp="1"/>
          </p:cNvSpPr>
          <p:nvPr>
            <p:ph type="title"/>
          </p:nvPr>
        </p:nvSpPr>
        <p:spPr>
          <a:xfrm>
            <a:off x="960120" y="317814"/>
            <a:ext cx="10268712" cy="1700784"/>
          </a:xfrm>
        </p:spPr>
        <p:txBody>
          <a:bodyPr>
            <a:normAutofit/>
          </a:bodyPr>
          <a:lstStyle/>
          <a:p>
            <a:r>
              <a:rPr lang="en-US" sz="6100"/>
              <a:t>Clinical score adjustment</a:t>
            </a:r>
          </a:p>
        </p:txBody>
      </p:sp>
      <p:sp>
        <p:nvSpPr>
          <p:cNvPr id="3" name="Content Placeholder 2">
            <a:extLst>
              <a:ext uri="{FF2B5EF4-FFF2-40B4-BE49-F238E27FC236}">
                <a16:creationId xmlns:a16="http://schemas.microsoft.com/office/drawing/2014/main" id="{256C2945-A85B-3E4B-AD77-2EC948443F06}"/>
              </a:ext>
            </a:extLst>
          </p:cNvPr>
          <p:cNvSpPr>
            <a:spLocks noGrp="1"/>
          </p:cNvSpPr>
          <p:nvPr>
            <p:ph idx="1"/>
          </p:nvPr>
        </p:nvSpPr>
        <p:spPr>
          <a:xfrm>
            <a:off x="960120" y="2784143"/>
            <a:ext cx="5782586" cy="3433031"/>
          </a:xfrm>
        </p:spPr>
        <p:txBody>
          <a:bodyPr anchor="t">
            <a:normAutofit/>
          </a:bodyPr>
          <a:lstStyle/>
          <a:p>
            <a:pPr marL="457200" indent="-457200">
              <a:buFont typeface="Arial" panose="020B0604020202020204" pitchFamily="34" charset="0"/>
              <a:buChar char="•"/>
            </a:pPr>
            <a:r>
              <a:rPr lang="en-US" dirty="0"/>
              <a:t>Based on the past 2 years of data, average performance </a:t>
            </a:r>
            <a:r>
              <a:rPr lang="en-US" dirty="0">
                <a:highlight>
                  <a:srgbClr val="FFFF00"/>
                </a:highlight>
              </a:rPr>
              <a:t>increased </a:t>
            </a:r>
            <a:r>
              <a:rPr lang="en-US" dirty="0"/>
              <a:t>about </a:t>
            </a:r>
            <a:r>
              <a:rPr lang="en-US" i="1" u="sng" dirty="0"/>
              <a:t>3 total percentage points </a:t>
            </a:r>
            <a:r>
              <a:rPr lang="en-US" dirty="0"/>
              <a:t>from the 1</a:t>
            </a:r>
            <a:r>
              <a:rPr lang="en-US" baseline="30000" dirty="0"/>
              <a:t>st</a:t>
            </a:r>
            <a:r>
              <a:rPr lang="en-US" dirty="0"/>
              <a:t> clerkship to the 7</a:t>
            </a:r>
            <a:r>
              <a:rPr lang="en-US" baseline="30000" dirty="0"/>
              <a:t>th</a:t>
            </a:r>
            <a:r>
              <a:rPr lang="en-US" dirty="0"/>
              <a:t>, therefore, for 2022-2023, the following adjustments will be applied:</a:t>
            </a:r>
          </a:p>
          <a:p>
            <a:endParaRPr lang="en-US" dirty="0"/>
          </a:p>
        </p:txBody>
      </p:sp>
      <p:graphicFrame>
        <p:nvGraphicFramePr>
          <p:cNvPr id="4" name="Table 3">
            <a:extLst>
              <a:ext uri="{FF2B5EF4-FFF2-40B4-BE49-F238E27FC236}">
                <a16:creationId xmlns:a16="http://schemas.microsoft.com/office/drawing/2014/main" id="{6FB3AE5F-ABC8-0A48-A420-2F88B84F9FB4}"/>
              </a:ext>
            </a:extLst>
          </p:cNvPr>
          <p:cNvGraphicFramePr>
            <a:graphicFrameLocks noGrp="1"/>
          </p:cNvGraphicFramePr>
          <p:nvPr>
            <p:extLst>
              <p:ext uri="{D42A27DB-BD31-4B8C-83A1-F6EECF244321}">
                <p14:modId xmlns:p14="http://schemas.microsoft.com/office/powerpoint/2010/main" val="2976068463"/>
              </p:ext>
            </p:extLst>
          </p:nvPr>
        </p:nvGraphicFramePr>
        <p:xfrm>
          <a:off x="7330698" y="2216258"/>
          <a:ext cx="4131012" cy="4000921"/>
        </p:xfrm>
        <a:graphic>
          <a:graphicData uri="http://schemas.openxmlformats.org/drawingml/2006/table">
            <a:tbl>
              <a:tblPr firstRow="1" bandRow="1">
                <a:tableStyleId>{69012ECD-51FC-41F1-AA8D-1B2483CD663E}</a:tableStyleId>
              </a:tblPr>
              <a:tblGrid>
                <a:gridCol w="2039005">
                  <a:extLst>
                    <a:ext uri="{9D8B030D-6E8A-4147-A177-3AD203B41FA5}">
                      <a16:colId xmlns:a16="http://schemas.microsoft.com/office/drawing/2014/main" val="2506091486"/>
                    </a:ext>
                  </a:extLst>
                </a:gridCol>
                <a:gridCol w="2092007">
                  <a:extLst>
                    <a:ext uri="{9D8B030D-6E8A-4147-A177-3AD203B41FA5}">
                      <a16:colId xmlns:a16="http://schemas.microsoft.com/office/drawing/2014/main" val="3062514764"/>
                    </a:ext>
                  </a:extLst>
                </a:gridCol>
              </a:tblGrid>
              <a:tr h="1132790">
                <a:tc>
                  <a:txBody>
                    <a:bodyPr/>
                    <a:lstStyle/>
                    <a:p>
                      <a:pPr algn="ctr"/>
                      <a:r>
                        <a:rPr lang="en-US" sz="2000" dirty="0">
                          <a:effectLst/>
                        </a:rPr>
                        <a:t># of Core Clerkships Completed</a:t>
                      </a:r>
                      <a:endParaRPr lang="en-US" sz="2200" dirty="0">
                        <a:effectLst/>
                        <a:latin typeface="Times New Roman" panose="02020603050405020304" pitchFamily="18" charset="0"/>
                      </a:endParaRPr>
                    </a:p>
                  </a:txBody>
                  <a:tcPr marL="76012" marR="76012" marT="0" marB="0"/>
                </a:tc>
                <a:tc>
                  <a:txBody>
                    <a:bodyPr/>
                    <a:lstStyle/>
                    <a:p>
                      <a:pPr algn="ctr"/>
                      <a:r>
                        <a:rPr lang="en-US" sz="2000" dirty="0">
                          <a:effectLst/>
                        </a:rPr>
                        <a:t>Percentage points added</a:t>
                      </a:r>
                      <a:endParaRPr lang="en-US" sz="2200" dirty="0">
                        <a:effectLst/>
                      </a:endParaRPr>
                    </a:p>
                    <a:p>
                      <a:pPr algn="ctr"/>
                      <a:r>
                        <a:rPr lang="en-US" sz="2000" dirty="0">
                          <a:effectLst/>
                        </a:rPr>
                        <a:t>(2022-23)</a:t>
                      </a:r>
                      <a:endParaRPr lang="en-US" sz="2200" dirty="0">
                        <a:effectLst/>
                        <a:latin typeface="Times New Roman" panose="02020603050405020304" pitchFamily="18" charset="0"/>
                      </a:endParaRPr>
                    </a:p>
                  </a:txBody>
                  <a:tcPr marL="76012" marR="76012" marT="0" marB="0"/>
                </a:tc>
                <a:extLst>
                  <a:ext uri="{0D108BD9-81ED-4DB2-BD59-A6C34878D82A}">
                    <a16:rowId xmlns:a16="http://schemas.microsoft.com/office/drawing/2014/main" val="4012174794"/>
                  </a:ext>
                </a:extLst>
              </a:tr>
              <a:tr h="409733">
                <a:tc>
                  <a:txBody>
                    <a:bodyPr/>
                    <a:lstStyle/>
                    <a:p>
                      <a:pPr algn="ctr"/>
                      <a:r>
                        <a:rPr lang="en-US" sz="2000">
                          <a:effectLst/>
                        </a:rPr>
                        <a:t>0</a:t>
                      </a:r>
                      <a:endParaRPr lang="en-US" sz="2200">
                        <a:effectLst/>
                        <a:latin typeface="Times New Roman" panose="02020603050405020304" pitchFamily="18" charset="0"/>
                      </a:endParaRPr>
                    </a:p>
                  </a:txBody>
                  <a:tcPr marL="76012" marR="76012" marT="0" marB="0"/>
                </a:tc>
                <a:tc>
                  <a:txBody>
                    <a:bodyPr/>
                    <a:lstStyle/>
                    <a:p>
                      <a:pPr algn="ctr"/>
                      <a:r>
                        <a:rPr lang="en-US" sz="2000">
                          <a:effectLst/>
                        </a:rPr>
                        <a:t>3</a:t>
                      </a:r>
                      <a:endParaRPr lang="en-US" sz="2200">
                        <a:effectLst/>
                        <a:latin typeface="Times New Roman" panose="02020603050405020304" pitchFamily="18" charset="0"/>
                      </a:endParaRPr>
                    </a:p>
                  </a:txBody>
                  <a:tcPr marL="76012" marR="76012" marT="0" marB="0"/>
                </a:tc>
                <a:extLst>
                  <a:ext uri="{0D108BD9-81ED-4DB2-BD59-A6C34878D82A}">
                    <a16:rowId xmlns:a16="http://schemas.microsoft.com/office/drawing/2014/main" val="859179831"/>
                  </a:ext>
                </a:extLst>
              </a:tr>
              <a:tr h="409733">
                <a:tc>
                  <a:txBody>
                    <a:bodyPr/>
                    <a:lstStyle/>
                    <a:p>
                      <a:pPr algn="ctr"/>
                      <a:r>
                        <a:rPr lang="en-US" sz="2000" dirty="0">
                          <a:effectLst/>
                        </a:rPr>
                        <a:t>1</a:t>
                      </a:r>
                      <a:endParaRPr lang="en-US" sz="2200" dirty="0">
                        <a:effectLst/>
                        <a:latin typeface="Times New Roman" panose="02020603050405020304" pitchFamily="18" charset="0"/>
                      </a:endParaRPr>
                    </a:p>
                  </a:txBody>
                  <a:tcPr marL="76012" marR="76012" marT="0" marB="0"/>
                </a:tc>
                <a:tc>
                  <a:txBody>
                    <a:bodyPr/>
                    <a:lstStyle/>
                    <a:p>
                      <a:pPr algn="ctr"/>
                      <a:r>
                        <a:rPr lang="en-US" sz="2000">
                          <a:effectLst/>
                        </a:rPr>
                        <a:t>2.5</a:t>
                      </a:r>
                      <a:endParaRPr lang="en-US" sz="2200">
                        <a:effectLst/>
                        <a:latin typeface="Times New Roman" panose="02020603050405020304" pitchFamily="18" charset="0"/>
                      </a:endParaRPr>
                    </a:p>
                  </a:txBody>
                  <a:tcPr marL="76012" marR="76012" marT="0" marB="0"/>
                </a:tc>
                <a:extLst>
                  <a:ext uri="{0D108BD9-81ED-4DB2-BD59-A6C34878D82A}">
                    <a16:rowId xmlns:a16="http://schemas.microsoft.com/office/drawing/2014/main" val="1308745385"/>
                  </a:ext>
                </a:extLst>
              </a:tr>
              <a:tr h="409733">
                <a:tc>
                  <a:txBody>
                    <a:bodyPr/>
                    <a:lstStyle/>
                    <a:p>
                      <a:pPr algn="ctr"/>
                      <a:r>
                        <a:rPr lang="en-US" sz="2000">
                          <a:effectLst/>
                        </a:rPr>
                        <a:t>2</a:t>
                      </a:r>
                      <a:endParaRPr lang="en-US" sz="2200">
                        <a:effectLst/>
                        <a:latin typeface="Times New Roman" panose="02020603050405020304" pitchFamily="18" charset="0"/>
                      </a:endParaRPr>
                    </a:p>
                  </a:txBody>
                  <a:tcPr marL="76012" marR="76012" marT="0" marB="0"/>
                </a:tc>
                <a:tc>
                  <a:txBody>
                    <a:bodyPr/>
                    <a:lstStyle/>
                    <a:p>
                      <a:pPr algn="ctr"/>
                      <a:r>
                        <a:rPr lang="en-US" sz="2000">
                          <a:effectLst/>
                        </a:rPr>
                        <a:t>2</a:t>
                      </a:r>
                      <a:endParaRPr lang="en-US" sz="2200">
                        <a:effectLst/>
                        <a:latin typeface="Times New Roman" panose="02020603050405020304" pitchFamily="18" charset="0"/>
                      </a:endParaRPr>
                    </a:p>
                  </a:txBody>
                  <a:tcPr marL="76012" marR="76012" marT="0" marB="0"/>
                </a:tc>
                <a:extLst>
                  <a:ext uri="{0D108BD9-81ED-4DB2-BD59-A6C34878D82A}">
                    <a16:rowId xmlns:a16="http://schemas.microsoft.com/office/drawing/2014/main" val="4262608982"/>
                  </a:ext>
                </a:extLst>
              </a:tr>
              <a:tr h="409733">
                <a:tc>
                  <a:txBody>
                    <a:bodyPr/>
                    <a:lstStyle/>
                    <a:p>
                      <a:pPr algn="ctr"/>
                      <a:r>
                        <a:rPr lang="en-US" sz="2000">
                          <a:effectLst/>
                        </a:rPr>
                        <a:t>3</a:t>
                      </a:r>
                      <a:endParaRPr lang="en-US" sz="2200">
                        <a:effectLst/>
                        <a:latin typeface="Times New Roman" panose="02020603050405020304" pitchFamily="18" charset="0"/>
                      </a:endParaRPr>
                    </a:p>
                  </a:txBody>
                  <a:tcPr marL="76012" marR="76012" marT="0" marB="0"/>
                </a:tc>
                <a:tc>
                  <a:txBody>
                    <a:bodyPr/>
                    <a:lstStyle/>
                    <a:p>
                      <a:pPr algn="ctr"/>
                      <a:r>
                        <a:rPr lang="en-US" sz="2000">
                          <a:effectLst/>
                        </a:rPr>
                        <a:t>1.5</a:t>
                      </a:r>
                      <a:endParaRPr lang="en-US" sz="2200">
                        <a:effectLst/>
                        <a:latin typeface="Times New Roman" panose="02020603050405020304" pitchFamily="18" charset="0"/>
                      </a:endParaRPr>
                    </a:p>
                  </a:txBody>
                  <a:tcPr marL="76012" marR="76012" marT="0" marB="0"/>
                </a:tc>
                <a:extLst>
                  <a:ext uri="{0D108BD9-81ED-4DB2-BD59-A6C34878D82A}">
                    <a16:rowId xmlns:a16="http://schemas.microsoft.com/office/drawing/2014/main" val="383452842"/>
                  </a:ext>
                </a:extLst>
              </a:tr>
              <a:tr h="409733">
                <a:tc>
                  <a:txBody>
                    <a:bodyPr/>
                    <a:lstStyle/>
                    <a:p>
                      <a:pPr algn="ctr"/>
                      <a:r>
                        <a:rPr lang="en-US" sz="2000">
                          <a:effectLst/>
                        </a:rPr>
                        <a:t>4</a:t>
                      </a:r>
                      <a:endParaRPr lang="en-US" sz="2200">
                        <a:effectLst/>
                        <a:latin typeface="Times New Roman" panose="02020603050405020304" pitchFamily="18" charset="0"/>
                      </a:endParaRPr>
                    </a:p>
                  </a:txBody>
                  <a:tcPr marL="76012" marR="76012" marT="0" marB="0"/>
                </a:tc>
                <a:tc>
                  <a:txBody>
                    <a:bodyPr/>
                    <a:lstStyle/>
                    <a:p>
                      <a:pPr algn="ctr"/>
                      <a:r>
                        <a:rPr lang="en-US" sz="2000">
                          <a:effectLst/>
                        </a:rPr>
                        <a:t>1</a:t>
                      </a:r>
                      <a:endParaRPr lang="en-US" sz="2200">
                        <a:effectLst/>
                        <a:latin typeface="Times New Roman" panose="02020603050405020304" pitchFamily="18" charset="0"/>
                      </a:endParaRPr>
                    </a:p>
                  </a:txBody>
                  <a:tcPr marL="76012" marR="76012" marT="0" marB="0"/>
                </a:tc>
                <a:extLst>
                  <a:ext uri="{0D108BD9-81ED-4DB2-BD59-A6C34878D82A}">
                    <a16:rowId xmlns:a16="http://schemas.microsoft.com/office/drawing/2014/main" val="1236157283"/>
                  </a:ext>
                </a:extLst>
              </a:tr>
              <a:tr h="409733">
                <a:tc>
                  <a:txBody>
                    <a:bodyPr/>
                    <a:lstStyle/>
                    <a:p>
                      <a:pPr algn="ctr"/>
                      <a:r>
                        <a:rPr lang="en-US" sz="2000">
                          <a:effectLst/>
                        </a:rPr>
                        <a:t>5</a:t>
                      </a:r>
                      <a:endParaRPr lang="en-US" sz="2200">
                        <a:effectLst/>
                        <a:latin typeface="Times New Roman" panose="02020603050405020304" pitchFamily="18" charset="0"/>
                      </a:endParaRPr>
                    </a:p>
                  </a:txBody>
                  <a:tcPr marL="76012" marR="76012" marT="0" marB="0"/>
                </a:tc>
                <a:tc>
                  <a:txBody>
                    <a:bodyPr/>
                    <a:lstStyle/>
                    <a:p>
                      <a:pPr algn="ctr"/>
                      <a:r>
                        <a:rPr lang="en-US" sz="2000">
                          <a:effectLst/>
                        </a:rPr>
                        <a:t>0.5</a:t>
                      </a:r>
                      <a:endParaRPr lang="en-US" sz="2200">
                        <a:effectLst/>
                        <a:latin typeface="Times New Roman" panose="02020603050405020304" pitchFamily="18" charset="0"/>
                      </a:endParaRPr>
                    </a:p>
                  </a:txBody>
                  <a:tcPr marL="76012" marR="76012" marT="0" marB="0"/>
                </a:tc>
                <a:extLst>
                  <a:ext uri="{0D108BD9-81ED-4DB2-BD59-A6C34878D82A}">
                    <a16:rowId xmlns:a16="http://schemas.microsoft.com/office/drawing/2014/main" val="2412441153"/>
                  </a:ext>
                </a:extLst>
              </a:tr>
              <a:tr h="409733">
                <a:tc>
                  <a:txBody>
                    <a:bodyPr/>
                    <a:lstStyle/>
                    <a:p>
                      <a:pPr algn="ctr"/>
                      <a:r>
                        <a:rPr lang="en-US" sz="2000">
                          <a:effectLst/>
                        </a:rPr>
                        <a:t>6</a:t>
                      </a:r>
                      <a:endParaRPr lang="en-US" sz="2200">
                        <a:effectLst/>
                        <a:latin typeface="Times New Roman" panose="02020603050405020304" pitchFamily="18" charset="0"/>
                      </a:endParaRPr>
                    </a:p>
                  </a:txBody>
                  <a:tcPr marL="76012" marR="76012" marT="0" marB="0"/>
                </a:tc>
                <a:tc>
                  <a:txBody>
                    <a:bodyPr/>
                    <a:lstStyle/>
                    <a:p>
                      <a:pPr algn="ctr"/>
                      <a:r>
                        <a:rPr lang="en-US" sz="2000" dirty="0">
                          <a:effectLst/>
                        </a:rPr>
                        <a:t>0</a:t>
                      </a:r>
                      <a:endParaRPr lang="en-US" sz="2200" dirty="0">
                        <a:effectLst/>
                        <a:latin typeface="Times New Roman" panose="02020603050405020304" pitchFamily="18" charset="0"/>
                      </a:endParaRPr>
                    </a:p>
                  </a:txBody>
                  <a:tcPr marL="76012" marR="76012" marT="0" marB="0"/>
                </a:tc>
                <a:extLst>
                  <a:ext uri="{0D108BD9-81ED-4DB2-BD59-A6C34878D82A}">
                    <a16:rowId xmlns:a16="http://schemas.microsoft.com/office/drawing/2014/main" val="724890061"/>
                  </a:ext>
                </a:extLst>
              </a:tr>
            </a:tbl>
          </a:graphicData>
        </a:graphic>
      </p:graphicFrame>
    </p:spTree>
    <p:extLst>
      <p:ext uri="{BB962C8B-B14F-4D97-AF65-F5344CB8AC3E}">
        <p14:creationId xmlns:p14="http://schemas.microsoft.com/office/powerpoint/2010/main" val="2469938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cused Absences and Wellness Days" id="{80759FAE-8630-664C-AC1D-0142017EF404}" vid="{4EFF2753-C40F-C045-9012-95FE33CD91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2474</Words>
  <Application>Microsoft Macintosh PowerPoint</Application>
  <PresentationFormat>Widescreen</PresentationFormat>
  <Paragraphs>387</Paragraphs>
  <Slides>26</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Calibri Light</vt:lpstr>
      <vt:lpstr>Helvetica</vt:lpstr>
      <vt:lpstr>Times New Roman</vt:lpstr>
      <vt:lpstr>Wingdings</vt:lpstr>
      <vt:lpstr>Office Theme</vt:lpstr>
      <vt:lpstr>1_Office Theme</vt:lpstr>
      <vt:lpstr>Clerkship Grading 2022-2023</vt:lpstr>
      <vt:lpstr>Three components of clerkship grading</vt:lpstr>
      <vt:lpstr>How to achieve this goal?</vt:lpstr>
      <vt:lpstr>Clinical Evaluations</vt:lpstr>
      <vt:lpstr> Entrustable Professional Activities (EPAs)</vt:lpstr>
      <vt:lpstr>PowerPoint Presentation</vt:lpstr>
      <vt:lpstr>What is average, below average, above average? </vt:lpstr>
      <vt:lpstr>Clinical Score Adjustment</vt:lpstr>
      <vt:lpstr>Clinical score adjustment</vt:lpstr>
      <vt:lpstr>NBME Shelf Exams: Minimum Passing and Honors Scores</vt:lpstr>
      <vt:lpstr>What about students at the beginning vs. the end of clerkships? </vt:lpstr>
      <vt:lpstr>Family Medicine Shelf Exam Cut-off Scores 2022-2023</vt:lpstr>
      <vt:lpstr>Internal Medicine Shelf Exam Cut-off Scores 2022-2023</vt:lpstr>
      <vt:lpstr>Neurology Shelf Exam Cut-off Scores 2022-2023</vt:lpstr>
      <vt:lpstr>OB/GYN Shelf Exam Cut-off Scores 2022-2023</vt:lpstr>
      <vt:lpstr>Pediatrics Shelf Exam Cut-off Scores 2022-2023</vt:lpstr>
      <vt:lpstr>Psychiatry Shelf Exam Cut-off Scores 2022-2023</vt:lpstr>
      <vt:lpstr>Surgery Shelf Exam Cut-off Scores 2022-2023</vt:lpstr>
      <vt:lpstr>Apples and oranges</vt:lpstr>
      <vt:lpstr>Shelf Score Conversion</vt:lpstr>
      <vt:lpstr>Shelf score conversion formula</vt:lpstr>
      <vt:lpstr>Why don’t we just give all A’s?!</vt:lpstr>
      <vt:lpstr>Weighting clinical and exam scores</vt:lpstr>
      <vt:lpstr>Correct weighting</vt:lpstr>
      <vt:lpstr>Planned Review of Grades for 2022-2023</vt:lpstr>
      <vt:lpstr>Questions? Email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Clerkship Grading</dc:title>
  <dc:creator>Kristen Bettin</dc:creator>
  <cp:lastModifiedBy>Kristen Bettin</cp:lastModifiedBy>
  <cp:revision>2</cp:revision>
  <dcterms:created xsi:type="dcterms:W3CDTF">2022-06-15T18:59:13Z</dcterms:created>
  <dcterms:modified xsi:type="dcterms:W3CDTF">2022-06-16T14:02:08Z</dcterms:modified>
</cp:coreProperties>
</file>