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82" r:id="rId4"/>
    <p:sldId id="257" r:id="rId5"/>
    <p:sldId id="277" r:id="rId6"/>
    <p:sldId id="283" r:id="rId7"/>
    <p:sldId id="284" r:id="rId8"/>
    <p:sldId id="285" r:id="rId9"/>
    <p:sldId id="286" r:id="rId10"/>
    <p:sldId id="287" r:id="rId11"/>
    <p:sldId id="288" r:id="rId12"/>
    <p:sldId id="290" r:id="rId13"/>
    <p:sldId id="289" r:id="rId14"/>
    <p:sldId id="291" r:id="rId15"/>
    <p:sldId id="293" r:id="rId16"/>
    <p:sldId id="292" r:id="rId17"/>
    <p:sldId id="305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7" r:id="rId30"/>
    <p:sldId id="308" r:id="rId31"/>
    <p:sldId id="309" r:id="rId32"/>
    <p:sldId id="310" r:id="rId33"/>
    <p:sldId id="312" r:id="rId34"/>
    <p:sldId id="314" r:id="rId35"/>
    <p:sldId id="315" r:id="rId36"/>
    <p:sldId id="316" r:id="rId37"/>
    <p:sldId id="317" r:id="rId38"/>
    <p:sldId id="318" r:id="rId39"/>
    <p:sldId id="278" r:id="rId40"/>
    <p:sldId id="279" r:id="rId41"/>
    <p:sldId id="280" r:id="rId42"/>
    <p:sldId id="269" r:id="rId43"/>
    <p:sldId id="319" r:id="rId44"/>
    <p:sldId id="267" r:id="rId45"/>
    <p:sldId id="268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nvlpubs.nist.gov/nistpubs/FIPS/NIST.FIPS.201-2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uthsc.edu/medicine/medical-education/clerkships/documents/va-acceptable-ids.pdf" TargetMode="Externa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1ECA2-96F3-471A-8D62-D7EA6800F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510" y="925274"/>
            <a:ext cx="8825658" cy="2677648"/>
          </a:xfrm>
        </p:spPr>
        <p:txBody>
          <a:bodyPr/>
          <a:lstStyle/>
          <a:p>
            <a:r>
              <a:rPr lang="en-US" dirty="0"/>
              <a:t>Lt. Col. Luke J. Weathers VAMC</a:t>
            </a:r>
            <a:br>
              <a:rPr lang="en-US" dirty="0"/>
            </a:br>
            <a:r>
              <a:rPr lang="en-US" sz="4000" dirty="0"/>
              <a:t>Trainee Onboarding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15223-1BEB-47A5-B96E-F087A740A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2023-2024 Academic year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C82835B-0044-4274-A8F6-887E1451D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9400526" y="2817317"/>
            <a:ext cx="21336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40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0479-FD3D-F3A1-9B1D-55887086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 in with ID.me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2819B9-9B26-A5E5-6FD7-B0C0090E5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293" y="2575220"/>
            <a:ext cx="8761413" cy="4160513"/>
          </a:xfrm>
        </p:spPr>
      </p:pic>
    </p:spTree>
    <p:extLst>
      <p:ext uri="{BB962C8B-B14F-4D97-AF65-F5344CB8AC3E}">
        <p14:creationId xmlns:p14="http://schemas.microsoft.com/office/powerpoint/2010/main" val="127321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3A8BFD-58AD-D8D2-3932-98DB4802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0"/>
            <a:ext cx="622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44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159E-E268-52DF-D972-F5D86D58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Special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5D008-49AC-EF66-528D-A4CD92D9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already have an ID.me account</a:t>
            </a:r>
          </a:p>
          <a:p>
            <a:r>
              <a:rPr lang="en-US" dirty="0"/>
              <a:t>Do NO NOT even think about using parents ID.me account.  Insure you are using your ID.me account every time.  *Name in system must match your legal name or be updated in your ID.me account.</a:t>
            </a:r>
          </a:p>
          <a:p>
            <a:r>
              <a:rPr lang="en-US" dirty="0"/>
              <a:t>Single name</a:t>
            </a:r>
          </a:p>
          <a:p>
            <a:r>
              <a:rPr lang="en-US" dirty="0"/>
              <a:t>Name change</a:t>
            </a:r>
          </a:p>
          <a:p>
            <a:r>
              <a:rPr lang="en-US" dirty="0"/>
              <a:t>Worked at VA before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34DA-5445-E9E7-0722-04AFDDA9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Paste in the Invitation Code from Email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AE4E6F-3CBB-FD72-1300-A08C9DA14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557" y="2622353"/>
            <a:ext cx="8518885" cy="3891568"/>
          </a:xfrm>
        </p:spPr>
      </p:pic>
    </p:spTree>
    <p:extLst>
      <p:ext uri="{BB962C8B-B14F-4D97-AF65-F5344CB8AC3E}">
        <p14:creationId xmlns:p14="http://schemas.microsoft.com/office/powerpoint/2010/main" val="1871854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9B14-FEBA-1B9F-461D-66E0350B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Copy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40A08B-AFF7-29AD-D5C2-AFB09BF9E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2651838"/>
            <a:ext cx="8824913" cy="3319624"/>
          </a:xfrm>
        </p:spPr>
      </p:pic>
    </p:spTree>
    <p:extLst>
      <p:ext uri="{BB962C8B-B14F-4D97-AF65-F5344CB8AC3E}">
        <p14:creationId xmlns:p14="http://schemas.microsoft.com/office/powerpoint/2010/main" val="63193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E9C8-9A36-F36D-654E-1E98F9CE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Click Here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489108B-4174-C8AE-1825-1F9EA0C46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909" y="2603500"/>
            <a:ext cx="7478494" cy="3416300"/>
          </a:xfrm>
        </p:spPr>
      </p:pic>
    </p:spTree>
    <p:extLst>
      <p:ext uri="{BB962C8B-B14F-4D97-AF65-F5344CB8AC3E}">
        <p14:creationId xmlns:p14="http://schemas.microsoft.com/office/powerpoint/2010/main" val="374779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DF9E-15A5-6519-C944-A5EB3AEB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E876C4-4346-6D00-53E1-D6B80CFA2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069" y="2603500"/>
            <a:ext cx="3754175" cy="3416300"/>
          </a:xfrm>
        </p:spPr>
      </p:pic>
    </p:spTree>
    <p:extLst>
      <p:ext uri="{BB962C8B-B14F-4D97-AF65-F5344CB8AC3E}">
        <p14:creationId xmlns:p14="http://schemas.microsoft.com/office/powerpoint/2010/main" val="4273369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103E1-D51C-FA23-AF78-EFD400AC1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Invitation Code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82D0B-3054-AF05-82A7-BED1145FA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NEVER share the code</a:t>
            </a:r>
          </a:p>
          <a:p>
            <a:r>
              <a:rPr lang="en-US" dirty="0"/>
              <a:t>Check JUNK MAIL if no invitation received.</a:t>
            </a:r>
          </a:p>
        </p:txBody>
      </p:sp>
    </p:spTree>
    <p:extLst>
      <p:ext uri="{BB962C8B-B14F-4D97-AF65-F5344CB8AC3E}">
        <p14:creationId xmlns:p14="http://schemas.microsoft.com/office/powerpoint/2010/main" val="145176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0BBE-84D7-B954-40C2-3C566541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 you are ready to start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39517C-6ABF-0B6D-54D4-80B382F47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2626894"/>
            <a:ext cx="8824913" cy="3369512"/>
          </a:xfrm>
        </p:spPr>
      </p:pic>
    </p:spTree>
    <p:extLst>
      <p:ext uri="{BB962C8B-B14F-4D97-AF65-F5344CB8AC3E}">
        <p14:creationId xmlns:p14="http://schemas.microsoft.com/office/powerpoint/2010/main" val="818180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49A9-6BB4-DF29-D1AC-9E0197DF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Plus ICON very important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489D1-E44E-661E-03B9-0F9065595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873" y="2603500"/>
            <a:ext cx="6654567" cy="3416300"/>
          </a:xfrm>
        </p:spPr>
      </p:pic>
    </p:spTree>
    <p:extLst>
      <p:ext uri="{BB962C8B-B14F-4D97-AF65-F5344CB8AC3E}">
        <p14:creationId xmlns:p14="http://schemas.microsoft.com/office/powerpoint/2010/main" val="131074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0" name="Rectangle 47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DB84C70-BD20-4FF7-BA6B-11D852E2EB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40000"/>
          </a:blip>
          <a:srcRect r="28888" b="-1"/>
          <a:stretch/>
        </p:blipFill>
        <p:spPr>
          <a:xfrm>
            <a:off x="0" y="-1577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4B33-ABF3-4B7C-8196-294C554B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745" y="1615476"/>
            <a:ext cx="7807864" cy="23312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>
                <a:solidFill>
                  <a:schemeClr val="tx1"/>
                </a:solidFill>
              </a:rPr>
              <a:t>VA Onboarding Team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5A48C-BDAD-44D4-8FFA-35CF94688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7296" y="4047022"/>
            <a:ext cx="8825218" cy="180546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just"/>
            <a:endParaRPr lang="en-US" sz="3400" cap="all" dirty="0">
              <a:solidFill>
                <a:schemeClr val="tx1"/>
              </a:solidFill>
            </a:endParaRPr>
          </a:p>
          <a:p>
            <a:pPr algn="just"/>
            <a:r>
              <a:rPr lang="en-US" sz="4800" cap="all" dirty="0">
                <a:solidFill>
                  <a:srgbClr val="FFFF00"/>
                </a:solidFill>
              </a:rPr>
              <a:t>Carolean </a:t>
            </a:r>
            <a:r>
              <a:rPr lang="en-US" sz="4800" cap="all" dirty="0" err="1">
                <a:solidFill>
                  <a:srgbClr val="FFFF00"/>
                </a:solidFill>
              </a:rPr>
              <a:t>bolden,</a:t>
            </a:r>
            <a:r>
              <a:rPr lang="en-US" sz="4800" cap="all" dirty="0">
                <a:solidFill>
                  <a:srgbClr val="FFFF00"/>
                </a:solidFill>
              </a:rPr>
              <a:t> management &amp; Program assistant </a:t>
            </a:r>
          </a:p>
          <a:p>
            <a:pPr algn="just"/>
            <a:endParaRPr lang="en-US" sz="4800" cap="all" dirty="0">
              <a:solidFill>
                <a:srgbClr val="FFFF00"/>
              </a:solidFill>
            </a:endParaRPr>
          </a:p>
          <a:p>
            <a:pPr algn="just"/>
            <a:r>
              <a:rPr lang="en-US" sz="4800" cap="all" dirty="0">
                <a:solidFill>
                  <a:srgbClr val="FFFF00"/>
                </a:solidFill>
              </a:rPr>
              <a:t>Sylvia flowers, management &amp; program assistant </a:t>
            </a:r>
          </a:p>
          <a:p>
            <a:pPr algn="just"/>
            <a:endParaRPr lang="en-US" sz="4800" cap="all" dirty="0">
              <a:solidFill>
                <a:srgbClr val="FFFF00"/>
              </a:solidFill>
            </a:endParaRPr>
          </a:p>
          <a:p>
            <a:pPr algn="just"/>
            <a:r>
              <a:rPr lang="en-US" sz="4800" cap="all" dirty="0">
                <a:solidFill>
                  <a:srgbClr val="FFFF00"/>
                </a:solidFill>
              </a:rPr>
              <a:t>TALISHA DOTSON, MANAGEMENT &amp; PROGRAM ASSISTANT</a:t>
            </a:r>
          </a:p>
          <a:p>
            <a:pPr algn="just"/>
            <a:endParaRPr lang="en-US" sz="4800" cap="all" dirty="0">
              <a:solidFill>
                <a:srgbClr val="FFFF00"/>
              </a:solidFill>
            </a:endParaRPr>
          </a:p>
          <a:p>
            <a:pPr algn="just"/>
            <a:r>
              <a:rPr lang="en-US" sz="4800" cap="all" dirty="0">
                <a:solidFill>
                  <a:srgbClr val="FFFF00"/>
                </a:solidFill>
              </a:rPr>
              <a:t>ELIZABETH MOORE-BROWN, MANAGEMENT &amp; PROGRAM ASSISTANT</a:t>
            </a:r>
          </a:p>
          <a:p>
            <a:pPr algn="just"/>
            <a:endParaRPr lang="en-US" sz="4800" cap="all" dirty="0">
              <a:solidFill>
                <a:schemeClr val="tx1"/>
              </a:solidFill>
            </a:endParaRPr>
          </a:p>
          <a:p>
            <a:pPr algn="just"/>
            <a:endParaRPr lang="en-US" sz="1800" cap="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23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00D9-461C-6436-42B4-9EF3F52E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ID information for accuracy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859C45-5072-7825-2CDD-B1165261C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265" y="2603500"/>
            <a:ext cx="5843782" cy="3416300"/>
          </a:xfrm>
        </p:spPr>
      </p:pic>
    </p:spTree>
    <p:extLst>
      <p:ext uri="{BB962C8B-B14F-4D97-AF65-F5344CB8AC3E}">
        <p14:creationId xmlns:p14="http://schemas.microsoft.com/office/powerpoint/2010/main" val="2312148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3884E-3D29-6057-F13F-0971055D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Medical Student will skip this!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4C6A9-80D5-4462-0F39-FCC1C28C0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579" y="2603500"/>
            <a:ext cx="6119155" cy="3416300"/>
          </a:xfrm>
        </p:spPr>
      </p:pic>
    </p:spTree>
    <p:extLst>
      <p:ext uri="{BB962C8B-B14F-4D97-AF65-F5344CB8AC3E}">
        <p14:creationId xmlns:p14="http://schemas.microsoft.com/office/powerpoint/2010/main" val="2822312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5ED4-8E7A-0FC5-59F6-574F9216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Naturalized Citizens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C47663-AE6E-847F-279A-B4C702AF7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293" y="2603500"/>
            <a:ext cx="6001727" cy="3416300"/>
          </a:xfrm>
        </p:spPr>
      </p:pic>
    </p:spTree>
    <p:extLst>
      <p:ext uri="{BB962C8B-B14F-4D97-AF65-F5344CB8AC3E}">
        <p14:creationId xmlns:p14="http://schemas.microsoft.com/office/powerpoint/2010/main" val="3220286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0B4F-9779-51CB-F551-986C6D58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NAME must exactly match TWO IDs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0D45AE-1F7C-6BAB-3998-5D2194956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356" y="2649537"/>
            <a:ext cx="2133600" cy="3324225"/>
          </a:xfrm>
        </p:spPr>
      </p:pic>
    </p:spTree>
    <p:extLst>
      <p:ext uri="{BB962C8B-B14F-4D97-AF65-F5344CB8AC3E}">
        <p14:creationId xmlns:p14="http://schemas.microsoft.com/office/powerpoint/2010/main" val="341522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270BAD-7E51-826D-4DE8-2402E060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57150"/>
            <a:ext cx="89725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93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323408-3A4D-0D01-6912-5011E6273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72"/>
            <a:ext cx="12192000" cy="66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48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AD9E-FD1A-6327-BFE6-1D5CF281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2F1CCD-2933-F72F-CF66-36D89E189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21" y="6030"/>
            <a:ext cx="11965757" cy="6851970"/>
          </a:xfrm>
        </p:spPr>
      </p:pic>
    </p:spTree>
    <p:extLst>
      <p:ext uri="{BB962C8B-B14F-4D97-AF65-F5344CB8AC3E}">
        <p14:creationId xmlns:p14="http://schemas.microsoft.com/office/powerpoint/2010/main" val="3461622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3FD7-1436-6CDE-A549-61FD65BB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66549-F47B-A80E-4211-BDBF6FEEA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B349E-92CA-D085-3023-3018A3E88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223837"/>
            <a:ext cx="1153477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48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0BFD-2B63-7011-C6D6-777EE1AD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C2BDB-B1B8-AFC4-E3E5-BC5D46170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D955D-FF33-FBD0-6569-28DC02C4D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037"/>
            <a:ext cx="12162425" cy="60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36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AB84B-EBBB-533C-2B2A-74C34D8A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150"/>
            <a:ext cx="12119256" cy="49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4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4F805D-ADAC-50FE-8EAB-29B7136347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cap="all" dirty="0">
                <a:solidFill>
                  <a:schemeClr val="tx1"/>
                </a:solidFill>
                <a:highlight>
                  <a:srgbClr val="FFFF00"/>
                </a:highlight>
              </a:rPr>
              <a:t>vhamemtraineeonboarding@va.gov</a:t>
            </a:r>
            <a:br>
              <a:rPr lang="en-US" sz="5400" cap="all" dirty="0">
                <a:solidFill>
                  <a:schemeClr val="tx1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2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956B4-B6D4-8466-7096-63697893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327"/>
            <a:ext cx="12192000" cy="51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39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4B9295-B16E-D7AC-C6D6-F2EEB66C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4" y="121305"/>
            <a:ext cx="11265031" cy="67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0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B8632-A435-EABC-786C-6E915244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896"/>
            <a:ext cx="12192000" cy="579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54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A20BD-2259-3616-FF4E-309B50B1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all is approved for Appointment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55566F9-FFEF-76B2-C369-024A1EF1C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947" y="2567390"/>
            <a:ext cx="8650105" cy="3999165"/>
          </a:xfrm>
        </p:spPr>
      </p:pic>
    </p:spTree>
    <p:extLst>
      <p:ext uri="{BB962C8B-B14F-4D97-AF65-F5344CB8AC3E}">
        <p14:creationId xmlns:p14="http://schemas.microsoft.com/office/powerpoint/2010/main" val="267763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0CAD14-79DA-198F-1DCD-1BF2003C3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9" y="106926"/>
            <a:ext cx="11143002" cy="67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24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9C495-D03C-2FD6-8AFF-0ABCCCDEA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36" y="0"/>
            <a:ext cx="9906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91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220DC-4813-F0C2-A215-A06E6E78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69" y="0"/>
            <a:ext cx="7987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15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D17C5-4402-29BC-F133-F63817C61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06" y="0"/>
            <a:ext cx="10106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9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0FC52-3E3C-839E-22DC-4EAD8E2AB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46" y="0"/>
            <a:ext cx="10004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6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ABDB-CF2B-4E92-F175-39C7855C2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Fingerprints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9D3FE-99B2-5A0A-9701-FAB8A5C0F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Fingerprinting is required for all Federal Appointments within the Department of Veterans Affairs: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dirty="0"/>
              <a:t>Fingerprints can be performed at the Lt. Col. Luke J. Weathers Jr. VA Medical Center (Memphis VA) </a:t>
            </a:r>
          </a:p>
          <a:p>
            <a:pPr lvl="1"/>
            <a:r>
              <a:rPr lang="en-US" dirty="0"/>
              <a:t>Two –forms of Identification are required </a:t>
            </a:r>
            <a:r>
              <a:rPr lang="en-US" u="sng" dirty="0">
                <a:hlinkClick r:id="rId2"/>
              </a:rPr>
              <a:t>http://nvlpubs.nist.gov/nistpubs/FIPS/NIST.FIPS.201-2.pdf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11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051B-951B-4EB9-81A8-2624F290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Initial Steps for VA On-Boarding: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049E0-B9B0-4181-8858-DACB8D038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b="1" dirty="0"/>
              <a:t>1. APD (Account Provisioning and Deprovisioning) system invite and application completion.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b="1" dirty="0"/>
              <a:t>2. VHA Mandatory Training for Trainees (MTT)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b="1" dirty="0"/>
              <a:t>3.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Fingerprinting</a:t>
            </a:r>
            <a:endParaRPr lang="en-US" sz="1500" b="1" dirty="0"/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dirty="0"/>
              <a:t>***Steps 1-3 must be completed by </a:t>
            </a:r>
            <a:r>
              <a:rPr lang="en-US" sz="1500" b="1" u="sng" dirty="0">
                <a:highlight>
                  <a:srgbClr val="FFFF00"/>
                </a:highlight>
              </a:rPr>
              <a:t>Thursday November 16</a:t>
            </a:r>
            <a:r>
              <a:rPr lang="en-US" sz="1500" b="1" u="sng" baseline="30000" dirty="0">
                <a:highlight>
                  <a:srgbClr val="FFFF00"/>
                </a:highlight>
              </a:rPr>
              <a:t>th</a:t>
            </a:r>
            <a:r>
              <a:rPr lang="en-US" sz="1500" b="1" u="sng" dirty="0">
                <a:highlight>
                  <a:srgbClr val="FFFF00"/>
                </a:highlight>
              </a:rPr>
              <a:t> , 2023</a:t>
            </a:r>
            <a:r>
              <a:rPr lang="en-US" sz="1500" dirty="0"/>
              <a:t> for all </a:t>
            </a:r>
            <a:r>
              <a:rPr lang="en-US" sz="1500" b="1" dirty="0"/>
              <a:t>NEW Medical Students</a:t>
            </a:r>
            <a:r>
              <a:rPr lang="en-US" sz="1500" dirty="0"/>
              <a:t>. If this deadline is not met, we cannot guarantee computer access prior to first rotation</a:t>
            </a:r>
            <a:r>
              <a:rPr lang="en-US" sz="1500" b="1" dirty="0"/>
              <a:t>.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b="1" dirty="0"/>
              <a:t>3-4 trips to VA.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b="1" dirty="0"/>
              <a:t>	Fingerprinting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b="1" dirty="0"/>
              <a:t>	Photo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b="1" dirty="0"/>
              <a:t>	Oath and signing ceremony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1500" b="1" dirty="0"/>
              <a:t>	Pick up PIV card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11" name="Picture 10" descr="A group of people running in front of a flag&#10;&#10;Description automatically generated with low confidence">
            <a:extLst>
              <a:ext uri="{FF2B5EF4-FFF2-40B4-BE49-F238E27FC236}">
                <a16:creationId xmlns:a16="http://schemas.microsoft.com/office/drawing/2014/main" id="{783905B9-8D3A-2D21-04B9-6CF63179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990" y="2603501"/>
            <a:ext cx="2827210" cy="1623736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9E76674-C47F-36C6-7CC2-84864FD1C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975" y="4391828"/>
            <a:ext cx="1635239" cy="162797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48780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D37D-6EFA-770E-BC58-D21FF08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TMS/MTT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CD36E-205D-29FB-6C3F-DC7D66D59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Trainees must complete one Online training module to satisfy VA requirements before they can work at the VA</a:t>
            </a:r>
          </a:p>
          <a:p>
            <a:pPr lvl="1"/>
            <a:r>
              <a:rPr lang="en-US" dirty="0"/>
              <a:t>Training is Call “Mandatory Training for Trainees” aka “MTT” aka “TMS Training”</a:t>
            </a:r>
          </a:p>
          <a:p>
            <a:pPr lvl="1"/>
            <a:r>
              <a:rPr lang="en-US" dirty="0"/>
              <a:t>The MTT can be completed from any computer or mobile device</a:t>
            </a:r>
          </a:p>
          <a:p>
            <a:r>
              <a:rPr lang="en-US" dirty="0"/>
              <a:t>TMS training found here -&gt;</a:t>
            </a:r>
            <a:endParaRPr lang="en-US" sz="18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Complete using Chrome or Microsoft Edge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Enroll using your UTHSC email address and cell phone number to access the training easily in the future. 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A4607D0-BCA2-42A1-3008-4A5C3FB75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44" y="3846925"/>
            <a:ext cx="1206728" cy="12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1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EFE6-65BF-4CED-9704-868D7AEF5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Status Updates: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85FFD-FF94-C4B0-D536-56878153B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Onboarding Team will email Ms. Kimberlee Norwood with status </a:t>
            </a:r>
            <a:r>
              <a:rPr lang="en-US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updates on applications, VA ID Badges, or computer access.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2D59F55D-DE0F-BEB3-5528-91783FE9B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571" y="3373754"/>
            <a:ext cx="3080048" cy="187155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675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9FF5-81EB-45F0-B2C3-E1EC0A78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3073096" cy="1858861"/>
          </a:xfrm>
        </p:spPr>
        <p:txBody>
          <a:bodyPr anchor="ctr">
            <a:normAutofit/>
          </a:bodyPr>
          <a:lstStyle/>
          <a:p>
            <a:r>
              <a:rPr lang="en-US" dirty="0"/>
              <a:t>What will cause a Health Professions Trainee to lose VA computer access?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C92A9E-09B5-43F7-B6EC-175151FB8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77500" lnSpcReduction="20000"/>
          </a:bodyPr>
          <a:lstStyle/>
          <a:p>
            <a:pPr lvl="0"/>
            <a:r>
              <a:rPr lang="en-US" dirty="0"/>
              <a:t>Failure to login a VA computer &gt; 60 days</a:t>
            </a:r>
          </a:p>
          <a:p>
            <a:pPr lvl="1"/>
            <a:r>
              <a:rPr lang="en-US" dirty="0"/>
              <a:t>After 1 year of no login, the account is deleted, and the VA sponsoring program will be required to resubmit a new User Provisioning and new EPAS request.</a:t>
            </a:r>
          </a:p>
          <a:p>
            <a:pPr lvl="1"/>
            <a:r>
              <a:rPr lang="en-US" dirty="0"/>
              <a:t>After 60 days of inactivity your account will be disabled, and you will need to call the </a:t>
            </a:r>
            <a:r>
              <a:rPr lang="en-US" dirty="0" err="1"/>
              <a:t>HelpDesk</a:t>
            </a:r>
            <a:r>
              <a:rPr lang="en-US" dirty="0"/>
              <a:t> to be enabled.</a:t>
            </a:r>
          </a:p>
          <a:p>
            <a:pPr lvl="1"/>
            <a:r>
              <a:rPr lang="en-US" dirty="0"/>
              <a:t>Note- If applicable Please check in with the Onboarding team </a:t>
            </a:r>
            <a:r>
              <a:rPr lang="en-US" b="1" dirty="0"/>
              <a:t>3-4 weeks before your rotation starts </a:t>
            </a:r>
            <a:r>
              <a:rPr lang="en-US" dirty="0"/>
              <a:t>to ensure any account issues can be resolved prior to your rotation start date</a:t>
            </a:r>
          </a:p>
          <a:p>
            <a:pPr lvl="0"/>
            <a:r>
              <a:rPr lang="en-US" dirty="0"/>
              <a:t>Failure to complete the VA MTT training </a:t>
            </a:r>
            <a:r>
              <a:rPr lang="en-US" b="1" dirty="0"/>
              <a:t>(annual requirement</a:t>
            </a:r>
            <a:r>
              <a:rPr lang="en-US" dirty="0"/>
              <a:t>), a VA computer system access restoration will be required</a:t>
            </a:r>
          </a:p>
          <a:p>
            <a:pPr lvl="0"/>
            <a:r>
              <a:rPr lang="en-US" dirty="0"/>
              <a:t>Restoration Steps:</a:t>
            </a:r>
          </a:p>
          <a:p>
            <a:pPr lvl="1"/>
            <a:r>
              <a:rPr lang="en-US" dirty="0"/>
              <a:t>After the MTT training is completed, the trainee will call their sponsoring VA contact for restoration of computer access</a:t>
            </a:r>
          </a:p>
          <a:p>
            <a:pPr lvl="1"/>
            <a:r>
              <a:rPr lang="en-US" dirty="0"/>
              <a:t>The VA sponsoring program will be required to submit a request for restoration before the trainee regains VA computer access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E71BE97A-8A17-4D6B-9E43-9BC1CC030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8" r="14170" b="1"/>
          <a:stretch/>
        </p:blipFill>
        <p:spPr>
          <a:xfrm>
            <a:off x="723691" y="3534525"/>
            <a:ext cx="3907031" cy="193844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08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81E2-78DD-D4AA-4C07-CD76D2AA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Pitfalls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20592-73F2-6DF3-1A27-31E3717EF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146" y="1065229"/>
            <a:ext cx="5190066" cy="4954571"/>
          </a:xfrm>
        </p:spPr>
        <p:txBody>
          <a:bodyPr>
            <a:normAutofit/>
          </a:bodyPr>
          <a:lstStyle/>
          <a:p>
            <a:r>
              <a:rPr lang="en-US" dirty="0"/>
              <a:t>Failure to adhere to the fingerprint schedule (24 hour cancellation notice required </a:t>
            </a:r>
            <a:r>
              <a:rPr lang="en-US" b="1" dirty="0"/>
              <a:t>prior to </a:t>
            </a:r>
            <a:r>
              <a:rPr lang="en-US" dirty="0"/>
              <a:t>appointment)</a:t>
            </a:r>
          </a:p>
          <a:p>
            <a:r>
              <a:rPr lang="en-US" dirty="0"/>
              <a:t>Improper forms of identification (copies of documents, handgun permit and drivers license as two separate forms of ID, etc.)</a:t>
            </a:r>
          </a:p>
          <a:p>
            <a:pPr lvl="1"/>
            <a:r>
              <a:rPr lang="en-US" dirty="0"/>
              <a:t>School ID not valid</a:t>
            </a:r>
          </a:p>
          <a:p>
            <a:pPr lvl="1"/>
            <a:r>
              <a:rPr lang="en-US" dirty="0"/>
              <a:t>Acceptable IDS: </a:t>
            </a:r>
            <a:r>
              <a:rPr lang="en-US" dirty="0">
                <a:hlinkClick r:id="rId2"/>
              </a:rPr>
              <a:t>https://uthsc.edu/medicine/medical-education/clerkships/documents/va-acceptable-ids.pdf</a:t>
            </a:r>
            <a:r>
              <a:rPr lang="en-US" dirty="0"/>
              <a:t> </a:t>
            </a:r>
          </a:p>
          <a:p>
            <a:r>
              <a:rPr lang="en-US" dirty="0"/>
              <a:t>Not adhering to directions given by the Onboarding Team and Ms. Norwood </a:t>
            </a:r>
          </a:p>
          <a:p>
            <a:r>
              <a:rPr lang="en-US" dirty="0"/>
              <a:t>Failure to have photograph taken and be sworn-in in a timely manner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749AD-A11D-1C4E-D57E-3DFB693EC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88" y="3180651"/>
            <a:ext cx="2671665" cy="201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54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9AB318-C07A-47CA-8784-F2CDAFE69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74" y="2167058"/>
            <a:ext cx="3865134" cy="1735667"/>
          </a:xfrm>
        </p:spPr>
        <p:txBody>
          <a:bodyPr/>
          <a:lstStyle/>
          <a:p>
            <a:pPr algn="ctr"/>
            <a:r>
              <a:rPr lang="en-US" dirty="0"/>
              <a:t>Questions &amp; Answers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15F2D0-76D7-492D-9B65-82D98D9B1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53" y="1693333"/>
            <a:ext cx="3981073" cy="35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5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BB81A6-EC9C-4DDA-92B2-37848239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27" y="1616771"/>
            <a:ext cx="5027014" cy="330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5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97296-E235-8643-B4D6-4BCDFF38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EBEBEB"/>
                </a:solidFill>
              </a:rPr>
              <a:t>Important Deadlines: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51348-7FEA-088E-DAC5-17A1A382F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sz="1300" b="1" u="sng" dirty="0"/>
              <a:t>New Medical Students</a:t>
            </a:r>
            <a:r>
              <a:rPr lang="en-US" sz="1300" dirty="0"/>
              <a:t> (who are NOT currently completing VA research projects):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300" b="1" dirty="0"/>
              <a:t>Should complete Steps 1-3 of the Process by </a:t>
            </a:r>
            <a:r>
              <a:rPr lang="en-US" sz="1300" b="1" u="sng" dirty="0">
                <a:highlight>
                  <a:srgbClr val="FFFF00"/>
                </a:highlight>
              </a:rPr>
              <a:t>November 16</a:t>
            </a:r>
            <a:r>
              <a:rPr lang="en-US" sz="1300" b="1" u="sng" baseline="30000" dirty="0">
                <a:highlight>
                  <a:srgbClr val="FFFF00"/>
                </a:highlight>
              </a:rPr>
              <a:t>th</a:t>
            </a:r>
            <a:r>
              <a:rPr lang="en-US" sz="1300" b="1" u="sng" dirty="0">
                <a:highlight>
                  <a:srgbClr val="FFFF00"/>
                </a:highlight>
              </a:rPr>
              <a:t>, 2023 </a:t>
            </a:r>
            <a:r>
              <a:rPr lang="en-US" sz="1300" b="1" dirty="0"/>
              <a:t>to ensure they have computer access prior to the first rotation. New Medical Students may start submitting applications </a:t>
            </a:r>
            <a:r>
              <a:rPr lang="en-US" sz="1300" b="1" u="sng" dirty="0"/>
              <a:t>as soon as they receive an invite via APD system</a:t>
            </a:r>
            <a:r>
              <a:rPr lang="en-US" sz="1300" b="1" dirty="0"/>
              <a:t>.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300" b="1" dirty="0"/>
              <a:t>1. Completed Application packet 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300" b="1" dirty="0"/>
              <a:t>2. Completed TMS Training 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300" b="1" dirty="0"/>
              <a:t>3. Completed Fingerprints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300" dirty="0"/>
              <a:t>The On-boarding Team will request their computer accounts and then email instructions for photographs and badges to new students.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sz="1300" b="1" u="sng" dirty="0"/>
              <a:t>Current UT Medical Students</a:t>
            </a:r>
            <a:r>
              <a:rPr lang="en-US" sz="1300" dirty="0"/>
              <a:t>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i="1" dirty="0"/>
              <a:t>(Example: UT M1s &amp; M2s completing research do not have to submit another application or complete another appointment)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300" dirty="0"/>
              <a:t>Will sponsor trainees for new badges (if needed)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300" dirty="0"/>
              <a:t>Ensure TMS training has been completed within the last 30 days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200" dirty="0"/>
              <a:t>Will provide instructions if assistance is needed with completing MTT (TMS computer training)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03417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B07A-BABF-B059-44B7-C6E4DF0B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2" y="954814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INVITATION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B7E71-737A-D32F-C280-F7EFCECC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47" y="2652712"/>
            <a:ext cx="5991225" cy="1552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2765B-3DBE-8C4B-1B85-3654837AAE0D}"/>
              </a:ext>
            </a:extLst>
          </p:cNvPr>
          <p:cNvSpPr txBox="1"/>
          <p:nvPr/>
        </p:nvSpPr>
        <p:spPr>
          <a:xfrm>
            <a:off x="2463435" y="4992701"/>
            <a:ext cx="726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Email invite will go to the email address provided by your school</a:t>
            </a:r>
          </a:p>
        </p:txBody>
      </p:sp>
    </p:spTree>
    <p:extLst>
      <p:ext uri="{BB962C8B-B14F-4D97-AF65-F5344CB8AC3E}">
        <p14:creationId xmlns:p14="http://schemas.microsoft.com/office/powerpoint/2010/main" val="2936126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FEC1-AAC3-242F-5B95-545DA9C7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Your Invite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82922E-9DF7-6FF9-24E2-4DB7970C8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291" y="2530828"/>
            <a:ext cx="10189417" cy="3851118"/>
          </a:xfrm>
        </p:spPr>
      </p:pic>
    </p:spTree>
    <p:extLst>
      <p:ext uri="{BB962C8B-B14F-4D97-AF65-F5344CB8AC3E}">
        <p14:creationId xmlns:p14="http://schemas.microsoft.com/office/powerpoint/2010/main" val="337863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D302D-593F-81CC-4366-47B05134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the APD you check this option!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A1E26-E7C4-FF34-8F17-569FEE426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802" y="2603500"/>
            <a:ext cx="7294708" cy="3416300"/>
          </a:xfrm>
        </p:spPr>
      </p:pic>
    </p:spTree>
    <p:extLst>
      <p:ext uri="{BB962C8B-B14F-4D97-AF65-F5344CB8AC3E}">
        <p14:creationId xmlns:p14="http://schemas.microsoft.com/office/powerpoint/2010/main" val="224864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2457-355B-3B35-62ED-8DF1FE15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 IAM Invitation Service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D9B511-1898-864C-8B64-24455CD7C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687" y="2603500"/>
            <a:ext cx="7192939" cy="3416300"/>
          </a:xfrm>
        </p:spPr>
      </p:pic>
    </p:spTree>
    <p:extLst>
      <p:ext uri="{BB962C8B-B14F-4D97-AF65-F5344CB8AC3E}">
        <p14:creationId xmlns:p14="http://schemas.microsoft.com/office/powerpoint/2010/main" val="35885515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8216</TotalTime>
  <Words>892</Words>
  <Application>Microsoft Office PowerPoint</Application>
  <PresentationFormat>Widescreen</PresentationFormat>
  <Paragraphs>93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Century Gothic</vt:lpstr>
      <vt:lpstr>Wingdings</vt:lpstr>
      <vt:lpstr>Wingdings 3</vt:lpstr>
      <vt:lpstr>Ion Boardroom</vt:lpstr>
      <vt:lpstr>Lt. Col. Luke J. Weathers VAMC Trainee Onboarding</vt:lpstr>
      <vt:lpstr>VA Onboarding Team</vt:lpstr>
      <vt:lpstr>vhamemtraineeonboarding@va.gov </vt:lpstr>
      <vt:lpstr>Initial Steps for VA On-Boarding:</vt:lpstr>
      <vt:lpstr>Important Deadlines:</vt:lpstr>
      <vt:lpstr>INVITATION</vt:lpstr>
      <vt:lpstr>Your Invite</vt:lpstr>
      <vt:lpstr>For the APD you check this option!</vt:lpstr>
      <vt:lpstr>Select IAM Invitation Service</vt:lpstr>
      <vt:lpstr>Sign in with ID.me</vt:lpstr>
      <vt:lpstr>PowerPoint Presentation</vt:lpstr>
      <vt:lpstr>Special Situations</vt:lpstr>
      <vt:lpstr>Paste in the Invitation Code from Email</vt:lpstr>
      <vt:lpstr>Copy</vt:lpstr>
      <vt:lpstr>Click Here</vt:lpstr>
      <vt:lpstr>Paste</vt:lpstr>
      <vt:lpstr>Invitation Code </vt:lpstr>
      <vt:lpstr>Now you are ready to start</vt:lpstr>
      <vt:lpstr>Plus ICON very important</vt:lpstr>
      <vt:lpstr>Check ID information for accuracy</vt:lpstr>
      <vt:lpstr>Medical Student will skip this!</vt:lpstr>
      <vt:lpstr>For Naturalized Citizens</vt:lpstr>
      <vt:lpstr>NAME must exactly match TWO 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all is approved for Appointment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2: Fingerprints</vt:lpstr>
      <vt:lpstr>Step 3: TMS/MTT Training</vt:lpstr>
      <vt:lpstr>Status Updates: </vt:lpstr>
      <vt:lpstr>What will cause a Health Professions Trainee to lose VA computer access?</vt:lpstr>
      <vt:lpstr>Common Pitfalls </vt:lpstr>
      <vt:lpstr>Questions &amp; Answers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 Memphis Education Activity Tracker</dc:title>
  <dc:creator>Howard, Elston</dc:creator>
  <cp:lastModifiedBy>Phillips, John K.   (MEM)</cp:lastModifiedBy>
  <cp:revision>51</cp:revision>
  <dcterms:created xsi:type="dcterms:W3CDTF">2020-10-06T17:00:09Z</dcterms:created>
  <dcterms:modified xsi:type="dcterms:W3CDTF">2023-09-01T20:39:24Z</dcterms:modified>
</cp:coreProperties>
</file>