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4"/>
  </p:sldMasterIdLst>
  <p:notesMasterIdLst>
    <p:notesMasterId r:id="rId23"/>
  </p:notesMasterIdLst>
  <p:sldIdLst>
    <p:sldId id="256" r:id="rId5"/>
    <p:sldId id="264" r:id="rId6"/>
    <p:sldId id="275" r:id="rId7"/>
    <p:sldId id="276" r:id="rId8"/>
    <p:sldId id="277" r:id="rId9"/>
    <p:sldId id="278" r:id="rId10"/>
    <p:sldId id="283" r:id="rId11"/>
    <p:sldId id="284" r:id="rId12"/>
    <p:sldId id="279" r:id="rId13"/>
    <p:sldId id="282" r:id="rId14"/>
    <p:sldId id="280" r:id="rId15"/>
    <p:sldId id="267" r:id="rId16"/>
    <p:sldId id="268" r:id="rId17"/>
    <p:sldId id="285" r:id="rId18"/>
    <p:sldId id="286" r:id="rId19"/>
    <p:sldId id="287" r:id="rId20"/>
    <p:sldId id="272"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rley, Miranda J" initials="FMJ" lastIdx="0" clrIdx="0">
    <p:extLst>
      <p:ext uri="{19B8F6BF-5375-455C-9EA6-DF929625EA0E}">
        <p15:presenceInfo xmlns:p15="http://schemas.microsoft.com/office/powerpoint/2012/main" userId="S-1-5-21-1543255473-1774939808-2802695540-79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404CF-3E48-4B4A-8E96-9369F19749AE}" v="56" dt="2020-02-07T17:15:55.8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irley, Miranda J" userId="e8053c1b-bc7f-41d3-a5b8-a25a1fa6f811" providerId="ADAL" clId="{1FE404CF-3E48-4B4A-8E96-9369F19749AE}"/>
    <pc:docChg chg="undo custSel addSld delSld modSld sldOrd">
      <pc:chgData name="Fairley, Miranda J" userId="e8053c1b-bc7f-41d3-a5b8-a25a1fa6f811" providerId="ADAL" clId="{1FE404CF-3E48-4B4A-8E96-9369F19749AE}" dt="2020-02-07T17:15:55.857" v="3166" actId="207"/>
      <pc:docMkLst>
        <pc:docMk/>
      </pc:docMkLst>
      <pc:sldChg chg="modSp">
        <pc:chgData name="Fairley, Miranda J" userId="e8053c1b-bc7f-41d3-a5b8-a25a1fa6f811" providerId="ADAL" clId="{1FE404CF-3E48-4B4A-8E96-9369F19749AE}" dt="2020-02-07T15:32:44.987" v="1137" actId="20577"/>
        <pc:sldMkLst>
          <pc:docMk/>
          <pc:sldMk cId="3184922708" sldId="256"/>
        </pc:sldMkLst>
        <pc:spChg chg="mod">
          <ac:chgData name="Fairley, Miranda J" userId="e8053c1b-bc7f-41d3-a5b8-a25a1fa6f811" providerId="ADAL" clId="{1FE404CF-3E48-4B4A-8E96-9369F19749AE}" dt="2020-02-07T15:32:44.987" v="1137" actId="20577"/>
          <ac:spMkLst>
            <pc:docMk/>
            <pc:sldMk cId="3184922708" sldId="256"/>
            <ac:spMk id="3" creationId="{00000000-0000-0000-0000-000000000000}"/>
          </ac:spMkLst>
        </pc:spChg>
      </pc:sldChg>
      <pc:sldChg chg="modSp">
        <pc:chgData name="Fairley, Miranda J" userId="e8053c1b-bc7f-41d3-a5b8-a25a1fa6f811" providerId="ADAL" clId="{1FE404CF-3E48-4B4A-8E96-9369F19749AE}" dt="2020-02-07T16:25:35.270" v="2870" actId="207"/>
        <pc:sldMkLst>
          <pc:docMk/>
          <pc:sldMk cId="2575791810" sldId="264"/>
        </pc:sldMkLst>
        <pc:spChg chg="mod">
          <ac:chgData name="Fairley, Miranda J" userId="e8053c1b-bc7f-41d3-a5b8-a25a1fa6f811" providerId="ADAL" clId="{1FE404CF-3E48-4B4A-8E96-9369F19749AE}" dt="2020-02-07T16:25:35.270" v="2870" actId="207"/>
          <ac:spMkLst>
            <pc:docMk/>
            <pc:sldMk cId="2575791810" sldId="264"/>
            <ac:spMk id="3" creationId="{00000000-0000-0000-0000-000000000000}"/>
          </ac:spMkLst>
        </pc:spChg>
      </pc:sldChg>
      <pc:sldChg chg="del">
        <pc:chgData name="Fairley, Miranda J" userId="e8053c1b-bc7f-41d3-a5b8-a25a1fa6f811" providerId="ADAL" clId="{1FE404CF-3E48-4B4A-8E96-9369F19749AE}" dt="2020-02-07T15:08:40.140" v="18" actId="2696"/>
        <pc:sldMkLst>
          <pc:docMk/>
          <pc:sldMk cId="2047273958" sldId="265"/>
        </pc:sldMkLst>
      </pc:sldChg>
      <pc:sldChg chg="modSp">
        <pc:chgData name="Fairley, Miranda J" userId="e8053c1b-bc7f-41d3-a5b8-a25a1fa6f811" providerId="ADAL" clId="{1FE404CF-3E48-4B4A-8E96-9369F19749AE}" dt="2020-02-07T15:46:17.789" v="1635" actId="207"/>
        <pc:sldMkLst>
          <pc:docMk/>
          <pc:sldMk cId="3513822947" sldId="267"/>
        </pc:sldMkLst>
        <pc:spChg chg="mod">
          <ac:chgData name="Fairley, Miranda J" userId="e8053c1b-bc7f-41d3-a5b8-a25a1fa6f811" providerId="ADAL" clId="{1FE404CF-3E48-4B4A-8E96-9369F19749AE}" dt="2020-02-07T15:46:17.789" v="1635" actId="207"/>
          <ac:spMkLst>
            <pc:docMk/>
            <pc:sldMk cId="3513822947" sldId="267"/>
            <ac:spMk id="2" creationId="{00000000-0000-0000-0000-000000000000}"/>
          </ac:spMkLst>
        </pc:spChg>
        <pc:spChg chg="mod">
          <ac:chgData name="Fairley, Miranda J" userId="e8053c1b-bc7f-41d3-a5b8-a25a1fa6f811" providerId="ADAL" clId="{1FE404CF-3E48-4B4A-8E96-9369F19749AE}" dt="2020-02-07T15:46:15.368" v="1634" actId="207"/>
          <ac:spMkLst>
            <pc:docMk/>
            <pc:sldMk cId="3513822947" sldId="267"/>
            <ac:spMk id="3" creationId="{00000000-0000-0000-0000-000000000000}"/>
          </ac:spMkLst>
        </pc:spChg>
      </pc:sldChg>
      <pc:sldChg chg="modSp modNotesTx">
        <pc:chgData name="Fairley, Miranda J" userId="e8053c1b-bc7f-41d3-a5b8-a25a1fa6f811" providerId="ADAL" clId="{1FE404CF-3E48-4B4A-8E96-9369F19749AE}" dt="2020-02-07T16:55:20.870" v="2979" actId="20577"/>
        <pc:sldMkLst>
          <pc:docMk/>
          <pc:sldMk cId="17131802" sldId="268"/>
        </pc:sldMkLst>
        <pc:spChg chg="mod">
          <ac:chgData name="Fairley, Miranda J" userId="e8053c1b-bc7f-41d3-a5b8-a25a1fa6f811" providerId="ADAL" clId="{1FE404CF-3E48-4B4A-8E96-9369F19749AE}" dt="2020-02-07T16:55:20.870" v="2979" actId="20577"/>
          <ac:spMkLst>
            <pc:docMk/>
            <pc:sldMk cId="17131802" sldId="268"/>
            <ac:spMk id="3" creationId="{00000000-0000-0000-0000-000000000000}"/>
          </ac:spMkLst>
        </pc:spChg>
      </pc:sldChg>
      <pc:sldChg chg="modSp">
        <pc:chgData name="Fairley, Miranda J" userId="e8053c1b-bc7f-41d3-a5b8-a25a1fa6f811" providerId="ADAL" clId="{1FE404CF-3E48-4B4A-8E96-9369F19749AE}" dt="2020-02-07T15:32:25.134" v="1112" actId="20577"/>
        <pc:sldMkLst>
          <pc:docMk/>
          <pc:sldMk cId="455672629" sldId="271"/>
        </pc:sldMkLst>
        <pc:spChg chg="mod">
          <ac:chgData name="Fairley, Miranda J" userId="e8053c1b-bc7f-41d3-a5b8-a25a1fa6f811" providerId="ADAL" clId="{1FE404CF-3E48-4B4A-8E96-9369F19749AE}" dt="2020-02-07T15:32:25.134" v="1112" actId="20577"/>
          <ac:spMkLst>
            <pc:docMk/>
            <pc:sldMk cId="455672629" sldId="271"/>
            <ac:spMk id="2" creationId="{00000000-0000-0000-0000-000000000000}"/>
          </ac:spMkLst>
        </pc:spChg>
      </pc:sldChg>
      <pc:sldChg chg="modSp modNotesTx">
        <pc:chgData name="Fairley, Miranda J" userId="e8053c1b-bc7f-41d3-a5b8-a25a1fa6f811" providerId="ADAL" clId="{1FE404CF-3E48-4B4A-8E96-9369F19749AE}" dt="2020-02-07T15:56:10.156" v="2118" actId="20577"/>
        <pc:sldMkLst>
          <pc:docMk/>
          <pc:sldMk cId="544483400" sldId="272"/>
        </pc:sldMkLst>
        <pc:spChg chg="mod">
          <ac:chgData name="Fairley, Miranda J" userId="e8053c1b-bc7f-41d3-a5b8-a25a1fa6f811" providerId="ADAL" clId="{1FE404CF-3E48-4B4A-8E96-9369F19749AE}" dt="2020-02-07T15:56:10.156" v="2118" actId="20577"/>
          <ac:spMkLst>
            <pc:docMk/>
            <pc:sldMk cId="544483400" sldId="272"/>
            <ac:spMk id="3" creationId="{00000000-0000-0000-0000-000000000000}"/>
          </ac:spMkLst>
        </pc:spChg>
      </pc:sldChg>
      <pc:sldChg chg="modSp">
        <pc:chgData name="Fairley, Miranda J" userId="e8053c1b-bc7f-41d3-a5b8-a25a1fa6f811" providerId="ADAL" clId="{1FE404CF-3E48-4B4A-8E96-9369F19749AE}" dt="2020-02-07T15:44:56.859" v="1617" actId="207"/>
        <pc:sldMkLst>
          <pc:docMk/>
          <pc:sldMk cId="1007634896" sldId="275"/>
        </pc:sldMkLst>
        <pc:spChg chg="mod">
          <ac:chgData name="Fairley, Miranda J" userId="e8053c1b-bc7f-41d3-a5b8-a25a1fa6f811" providerId="ADAL" clId="{1FE404CF-3E48-4B4A-8E96-9369F19749AE}" dt="2020-02-07T15:44:56.859" v="1617" actId="207"/>
          <ac:spMkLst>
            <pc:docMk/>
            <pc:sldMk cId="1007634896" sldId="275"/>
            <ac:spMk id="2" creationId="{00000000-0000-0000-0000-000000000000}"/>
          </ac:spMkLst>
        </pc:spChg>
        <pc:spChg chg="mod">
          <ac:chgData name="Fairley, Miranda J" userId="e8053c1b-bc7f-41d3-a5b8-a25a1fa6f811" providerId="ADAL" clId="{1FE404CF-3E48-4B4A-8E96-9369F19749AE}" dt="2020-02-07T15:44:53.611" v="1616" actId="207"/>
          <ac:spMkLst>
            <pc:docMk/>
            <pc:sldMk cId="1007634896" sldId="275"/>
            <ac:spMk id="3" creationId="{00000000-0000-0000-0000-000000000000}"/>
          </ac:spMkLst>
        </pc:spChg>
      </pc:sldChg>
      <pc:sldChg chg="modSp">
        <pc:chgData name="Fairley, Miranda J" userId="e8053c1b-bc7f-41d3-a5b8-a25a1fa6f811" providerId="ADAL" clId="{1FE404CF-3E48-4B4A-8E96-9369F19749AE}" dt="2020-02-07T16:25:47.059" v="2873" actId="20577"/>
        <pc:sldMkLst>
          <pc:docMk/>
          <pc:sldMk cId="1445095644" sldId="276"/>
        </pc:sldMkLst>
        <pc:spChg chg="mod">
          <ac:chgData name="Fairley, Miranda J" userId="e8053c1b-bc7f-41d3-a5b8-a25a1fa6f811" providerId="ADAL" clId="{1FE404CF-3E48-4B4A-8E96-9369F19749AE}" dt="2020-02-07T15:45:05.039" v="1618" actId="207"/>
          <ac:spMkLst>
            <pc:docMk/>
            <pc:sldMk cId="1445095644" sldId="276"/>
            <ac:spMk id="2" creationId="{00000000-0000-0000-0000-000000000000}"/>
          </ac:spMkLst>
        </pc:spChg>
        <pc:spChg chg="mod">
          <ac:chgData name="Fairley, Miranda J" userId="e8053c1b-bc7f-41d3-a5b8-a25a1fa6f811" providerId="ADAL" clId="{1FE404CF-3E48-4B4A-8E96-9369F19749AE}" dt="2020-02-07T16:25:47.059" v="2873" actId="20577"/>
          <ac:spMkLst>
            <pc:docMk/>
            <pc:sldMk cId="1445095644" sldId="276"/>
            <ac:spMk id="3" creationId="{00000000-0000-0000-0000-000000000000}"/>
          </ac:spMkLst>
        </pc:spChg>
      </pc:sldChg>
      <pc:sldChg chg="modSp">
        <pc:chgData name="Fairley, Miranda J" userId="e8053c1b-bc7f-41d3-a5b8-a25a1fa6f811" providerId="ADAL" clId="{1FE404CF-3E48-4B4A-8E96-9369F19749AE}" dt="2020-02-07T17:14:57.672" v="3137" actId="20577"/>
        <pc:sldMkLst>
          <pc:docMk/>
          <pc:sldMk cId="1461357482" sldId="277"/>
        </pc:sldMkLst>
        <pc:spChg chg="mod">
          <ac:chgData name="Fairley, Miranda J" userId="e8053c1b-bc7f-41d3-a5b8-a25a1fa6f811" providerId="ADAL" clId="{1FE404CF-3E48-4B4A-8E96-9369F19749AE}" dt="2020-02-07T15:45:17.382" v="1621" actId="207"/>
          <ac:spMkLst>
            <pc:docMk/>
            <pc:sldMk cId="1461357482" sldId="277"/>
            <ac:spMk id="2" creationId="{00000000-0000-0000-0000-000000000000}"/>
          </ac:spMkLst>
        </pc:spChg>
        <pc:spChg chg="mod">
          <ac:chgData name="Fairley, Miranda J" userId="e8053c1b-bc7f-41d3-a5b8-a25a1fa6f811" providerId="ADAL" clId="{1FE404CF-3E48-4B4A-8E96-9369F19749AE}" dt="2020-02-07T17:14:57.672" v="3137" actId="20577"/>
          <ac:spMkLst>
            <pc:docMk/>
            <pc:sldMk cId="1461357482" sldId="277"/>
            <ac:spMk id="3" creationId="{00000000-0000-0000-0000-000000000000}"/>
          </ac:spMkLst>
        </pc:spChg>
      </pc:sldChg>
      <pc:sldChg chg="modSp">
        <pc:chgData name="Fairley, Miranda J" userId="e8053c1b-bc7f-41d3-a5b8-a25a1fa6f811" providerId="ADAL" clId="{1FE404CF-3E48-4B4A-8E96-9369F19749AE}" dt="2020-02-07T15:45:23.973" v="1623" actId="207"/>
        <pc:sldMkLst>
          <pc:docMk/>
          <pc:sldMk cId="3671405909" sldId="278"/>
        </pc:sldMkLst>
        <pc:spChg chg="mod">
          <ac:chgData name="Fairley, Miranda J" userId="e8053c1b-bc7f-41d3-a5b8-a25a1fa6f811" providerId="ADAL" clId="{1FE404CF-3E48-4B4A-8E96-9369F19749AE}" dt="2020-02-07T15:45:23.973" v="1623" actId="207"/>
          <ac:spMkLst>
            <pc:docMk/>
            <pc:sldMk cId="3671405909" sldId="278"/>
            <ac:spMk id="2" creationId="{00000000-0000-0000-0000-000000000000}"/>
          </ac:spMkLst>
        </pc:spChg>
        <pc:spChg chg="mod">
          <ac:chgData name="Fairley, Miranda J" userId="e8053c1b-bc7f-41d3-a5b8-a25a1fa6f811" providerId="ADAL" clId="{1FE404CF-3E48-4B4A-8E96-9369F19749AE}" dt="2020-02-07T15:45:21.630" v="1622" actId="207"/>
          <ac:spMkLst>
            <pc:docMk/>
            <pc:sldMk cId="3671405909" sldId="278"/>
            <ac:spMk id="3" creationId="{00000000-0000-0000-0000-000000000000}"/>
          </ac:spMkLst>
        </pc:spChg>
      </pc:sldChg>
      <pc:sldChg chg="modSp">
        <pc:chgData name="Fairley, Miranda J" userId="e8053c1b-bc7f-41d3-a5b8-a25a1fa6f811" providerId="ADAL" clId="{1FE404CF-3E48-4B4A-8E96-9369F19749AE}" dt="2020-02-07T16:14:08.196" v="2241" actId="20577"/>
        <pc:sldMkLst>
          <pc:docMk/>
          <pc:sldMk cId="1718913524" sldId="279"/>
        </pc:sldMkLst>
        <pc:spChg chg="mod">
          <ac:chgData name="Fairley, Miranda J" userId="e8053c1b-bc7f-41d3-a5b8-a25a1fa6f811" providerId="ADAL" clId="{1FE404CF-3E48-4B4A-8E96-9369F19749AE}" dt="2020-02-07T15:45:46.627" v="1629" actId="207"/>
          <ac:spMkLst>
            <pc:docMk/>
            <pc:sldMk cId="1718913524" sldId="279"/>
            <ac:spMk id="2" creationId="{00000000-0000-0000-0000-000000000000}"/>
          </ac:spMkLst>
        </pc:spChg>
        <pc:spChg chg="mod">
          <ac:chgData name="Fairley, Miranda J" userId="e8053c1b-bc7f-41d3-a5b8-a25a1fa6f811" providerId="ADAL" clId="{1FE404CF-3E48-4B4A-8E96-9369F19749AE}" dt="2020-02-07T16:14:08.196" v="2241" actId="20577"/>
          <ac:spMkLst>
            <pc:docMk/>
            <pc:sldMk cId="1718913524" sldId="279"/>
            <ac:spMk id="3" creationId="{00000000-0000-0000-0000-000000000000}"/>
          </ac:spMkLst>
        </pc:spChg>
      </pc:sldChg>
      <pc:sldChg chg="modSp">
        <pc:chgData name="Fairley, Miranda J" userId="e8053c1b-bc7f-41d3-a5b8-a25a1fa6f811" providerId="ADAL" clId="{1FE404CF-3E48-4B4A-8E96-9369F19749AE}" dt="2020-02-07T15:46:11.151" v="1633" actId="207"/>
        <pc:sldMkLst>
          <pc:docMk/>
          <pc:sldMk cId="761815437" sldId="280"/>
        </pc:sldMkLst>
        <pc:spChg chg="mod">
          <ac:chgData name="Fairley, Miranda J" userId="e8053c1b-bc7f-41d3-a5b8-a25a1fa6f811" providerId="ADAL" clId="{1FE404CF-3E48-4B4A-8E96-9369F19749AE}" dt="2020-02-07T15:46:11.151" v="1633" actId="207"/>
          <ac:spMkLst>
            <pc:docMk/>
            <pc:sldMk cId="761815437" sldId="280"/>
            <ac:spMk id="2" creationId="{00000000-0000-0000-0000-000000000000}"/>
          </ac:spMkLst>
        </pc:spChg>
        <pc:spChg chg="mod">
          <ac:chgData name="Fairley, Miranda J" userId="e8053c1b-bc7f-41d3-a5b8-a25a1fa6f811" providerId="ADAL" clId="{1FE404CF-3E48-4B4A-8E96-9369F19749AE}" dt="2020-02-07T15:46:07.849" v="1632" actId="207"/>
          <ac:spMkLst>
            <pc:docMk/>
            <pc:sldMk cId="761815437" sldId="280"/>
            <ac:spMk id="3" creationId="{00000000-0000-0000-0000-000000000000}"/>
          </ac:spMkLst>
        </pc:spChg>
      </pc:sldChg>
      <pc:sldChg chg="modSp del ord">
        <pc:chgData name="Fairley, Miranda J" userId="e8053c1b-bc7f-41d3-a5b8-a25a1fa6f811" providerId="ADAL" clId="{1FE404CF-3E48-4B4A-8E96-9369F19749AE}" dt="2020-02-07T16:20:17.071" v="2444" actId="2696"/>
        <pc:sldMkLst>
          <pc:docMk/>
          <pc:sldMk cId="733061358" sldId="281"/>
        </pc:sldMkLst>
        <pc:spChg chg="mod">
          <ac:chgData name="Fairley, Miranda J" userId="e8053c1b-bc7f-41d3-a5b8-a25a1fa6f811" providerId="ADAL" clId="{1FE404CF-3E48-4B4A-8E96-9369F19749AE}" dt="2020-02-07T16:17:04.361" v="2270" actId="20577"/>
          <ac:spMkLst>
            <pc:docMk/>
            <pc:sldMk cId="733061358" sldId="281"/>
            <ac:spMk id="2" creationId="{00000000-0000-0000-0000-000000000000}"/>
          </ac:spMkLst>
        </pc:spChg>
        <pc:spChg chg="mod">
          <ac:chgData name="Fairley, Miranda J" userId="e8053c1b-bc7f-41d3-a5b8-a25a1fa6f811" providerId="ADAL" clId="{1FE404CF-3E48-4B4A-8E96-9369F19749AE}" dt="2020-02-07T16:20:14.600" v="2443" actId="20577"/>
          <ac:spMkLst>
            <pc:docMk/>
            <pc:sldMk cId="733061358" sldId="281"/>
            <ac:spMk id="3" creationId="{00000000-0000-0000-0000-000000000000}"/>
          </ac:spMkLst>
        </pc:spChg>
      </pc:sldChg>
      <pc:sldChg chg="modSp">
        <pc:chgData name="Fairley, Miranda J" userId="e8053c1b-bc7f-41d3-a5b8-a25a1fa6f811" providerId="ADAL" clId="{1FE404CF-3E48-4B4A-8E96-9369F19749AE}" dt="2020-02-07T16:14:58.807" v="2243" actId="207"/>
        <pc:sldMkLst>
          <pc:docMk/>
          <pc:sldMk cId="3038560623" sldId="282"/>
        </pc:sldMkLst>
        <pc:spChg chg="mod">
          <ac:chgData name="Fairley, Miranda J" userId="e8053c1b-bc7f-41d3-a5b8-a25a1fa6f811" providerId="ADAL" clId="{1FE404CF-3E48-4B4A-8E96-9369F19749AE}" dt="2020-02-07T16:14:58.807" v="2243" actId="207"/>
          <ac:spMkLst>
            <pc:docMk/>
            <pc:sldMk cId="3038560623" sldId="282"/>
            <ac:spMk id="2" creationId="{00000000-0000-0000-0000-000000000000}"/>
          </ac:spMkLst>
        </pc:spChg>
        <pc:spChg chg="mod">
          <ac:chgData name="Fairley, Miranda J" userId="e8053c1b-bc7f-41d3-a5b8-a25a1fa6f811" providerId="ADAL" clId="{1FE404CF-3E48-4B4A-8E96-9369F19749AE}" dt="2020-02-07T16:14:54.472" v="2242" actId="207"/>
          <ac:spMkLst>
            <pc:docMk/>
            <pc:sldMk cId="3038560623" sldId="282"/>
            <ac:spMk id="3" creationId="{00000000-0000-0000-0000-000000000000}"/>
          </ac:spMkLst>
        </pc:spChg>
      </pc:sldChg>
      <pc:sldChg chg="modSp">
        <pc:chgData name="Fairley, Miranda J" userId="e8053c1b-bc7f-41d3-a5b8-a25a1fa6f811" providerId="ADAL" clId="{1FE404CF-3E48-4B4A-8E96-9369F19749AE}" dt="2020-02-07T16:12:10.929" v="2127" actId="207"/>
        <pc:sldMkLst>
          <pc:docMk/>
          <pc:sldMk cId="1044340703" sldId="283"/>
        </pc:sldMkLst>
        <pc:spChg chg="mod">
          <ac:chgData name="Fairley, Miranda J" userId="e8053c1b-bc7f-41d3-a5b8-a25a1fa6f811" providerId="ADAL" clId="{1FE404CF-3E48-4B4A-8E96-9369F19749AE}" dt="2020-02-07T16:12:10.929" v="2127" actId="207"/>
          <ac:spMkLst>
            <pc:docMk/>
            <pc:sldMk cId="1044340703" sldId="283"/>
            <ac:spMk id="2" creationId="{00000000-0000-0000-0000-000000000000}"/>
          </ac:spMkLst>
        </pc:spChg>
        <pc:spChg chg="mod">
          <ac:chgData name="Fairley, Miranda J" userId="e8053c1b-bc7f-41d3-a5b8-a25a1fa6f811" providerId="ADAL" clId="{1FE404CF-3E48-4B4A-8E96-9369F19749AE}" dt="2020-02-07T16:12:05.947" v="2126" actId="207"/>
          <ac:spMkLst>
            <pc:docMk/>
            <pc:sldMk cId="1044340703" sldId="283"/>
            <ac:spMk id="3" creationId="{00000000-0000-0000-0000-000000000000}"/>
          </ac:spMkLst>
        </pc:spChg>
      </pc:sldChg>
      <pc:sldChg chg="modSp add">
        <pc:chgData name="Fairley, Miranda J" userId="e8053c1b-bc7f-41d3-a5b8-a25a1fa6f811" providerId="ADAL" clId="{1FE404CF-3E48-4B4A-8E96-9369F19749AE}" dt="2020-02-07T17:15:55.857" v="3166" actId="207"/>
        <pc:sldMkLst>
          <pc:docMk/>
          <pc:sldMk cId="950498954" sldId="284"/>
        </pc:sldMkLst>
        <pc:spChg chg="mod">
          <ac:chgData name="Fairley, Miranda J" userId="e8053c1b-bc7f-41d3-a5b8-a25a1fa6f811" providerId="ADAL" clId="{1FE404CF-3E48-4B4A-8E96-9369F19749AE}" dt="2020-02-07T16:27:22.272" v="2960" actId="27636"/>
          <ac:spMkLst>
            <pc:docMk/>
            <pc:sldMk cId="950498954" sldId="284"/>
            <ac:spMk id="2" creationId="{6BBF5E27-3DCF-44FD-808D-ECABEE03F6F7}"/>
          </ac:spMkLst>
        </pc:spChg>
        <pc:spChg chg="mod">
          <ac:chgData name="Fairley, Miranda J" userId="e8053c1b-bc7f-41d3-a5b8-a25a1fa6f811" providerId="ADAL" clId="{1FE404CF-3E48-4B4A-8E96-9369F19749AE}" dt="2020-02-07T17:15:55.857" v="3166" actId="207"/>
          <ac:spMkLst>
            <pc:docMk/>
            <pc:sldMk cId="950498954" sldId="284"/>
            <ac:spMk id="3" creationId="{06FC8CE0-8A2B-4EED-A5B7-2D34FD19E5CC}"/>
          </ac:spMkLst>
        </pc:spChg>
      </pc:sldChg>
      <pc:sldChg chg="modSp add ord modNotesTx">
        <pc:chgData name="Fairley, Miranda J" userId="e8053c1b-bc7f-41d3-a5b8-a25a1fa6f811" providerId="ADAL" clId="{1FE404CF-3E48-4B4A-8E96-9369F19749AE}" dt="2020-02-07T16:16:34.412" v="2248"/>
        <pc:sldMkLst>
          <pc:docMk/>
          <pc:sldMk cId="3211824065" sldId="285"/>
        </pc:sldMkLst>
        <pc:spChg chg="mod">
          <ac:chgData name="Fairley, Miranda J" userId="e8053c1b-bc7f-41d3-a5b8-a25a1fa6f811" providerId="ADAL" clId="{1FE404CF-3E48-4B4A-8E96-9369F19749AE}" dt="2020-02-07T15:46:01.144" v="1631" actId="207"/>
          <ac:spMkLst>
            <pc:docMk/>
            <pc:sldMk cId="3211824065" sldId="285"/>
            <ac:spMk id="2" creationId="{52F0C820-125D-43E9-B1EC-7106A4FD5394}"/>
          </ac:spMkLst>
        </pc:spChg>
        <pc:spChg chg="mod">
          <ac:chgData name="Fairley, Miranda J" userId="e8053c1b-bc7f-41d3-a5b8-a25a1fa6f811" providerId="ADAL" clId="{1FE404CF-3E48-4B4A-8E96-9369F19749AE}" dt="2020-02-07T16:15:19.870" v="2247" actId="113"/>
          <ac:spMkLst>
            <pc:docMk/>
            <pc:sldMk cId="3211824065" sldId="285"/>
            <ac:spMk id="3" creationId="{343299E2-4130-4FF7-836A-614EA903E2DF}"/>
          </ac:spMkLst>
        </pc:spChg>
      </pc:sldChg>
      <pc:sldChg chg="modSp add ord">
        <pc:chgData name="Fairley, Miranda J" userId="e8053c1b-bc7f-41d3-a5b8-a25a1fa6f811" providerId="ADAL" clId="{1FE404CF-3E48-4B4A-8E96-9369F19749AE}" dt="2020-02-07T16:58:06.360" v="3023" actId="113"/>
        <pc:sldMkLst>
          <pc:docMk/>
          <pc:sldMk cId="3889500480" sldId="286"/>
        </pc:sldMkLst>
        <pc:spChg chg="mod">
          <ac:chgData name="Fairley, Miranda J" userId="e8053c1b-bc7f-41d3-a5b8-a25a1fa6f811" providerId="ADAL" clId="{1FE404CF-3E48-4B4A-8E96-9369F19749AE}" dt="2020-02-07T15:50:31.405" v="1849" actId="5793"/>
          <ac:spMkLst>
            <pc:docMk/>
            <pc:sldMk cId="3889500480" sldId="286"/>
            <ac:spMk id="2" creationId="{28E9221A-1BA1-4A53-BC88-D9971F7F9B8F}"/>
          </ac:spMkLst>
        </pc:spChg>
        <pc:spChg chg="mod">
          <ac:chgData name="Fairley, Miranda J" userId="e8053c1b-bc7f-41d3-a5b8-a25a1fa6f811" providerId="ADAL" clId="{1FE404CF-3E48-4B4A-8E96-9369F19749AE}" dt="2020-02-07T16:58:06.360" v="3023" actId="113"/>
          <ac:spMkLst>
            <pc:docMk/>
            <pc:sldMk cId="3889500480" sldId="286"/>
            <ac:spMk id="3" creationId="{981BD448-41CD-43A2-8A92-97C06F7F2F91}"/>
          </ac:spMkLst>
        </pc:spChg>
      </pc:sldChg>
      <pc:sldChg chg="modSp add ord">
        <pc:chgData name="Fairley, Miranda J" userId="e8053c1b-bc7f-41d3-a5b8-a25a1fa6f811" providerId="ADAL" clId="{1FE404CF-3E48-4B4A-8E96-9369F19749AE}" dt="2020-02-07T16:58:24.948" v="3025" actId="27636"/>
        <pc:sldMkLst>
          <pc:docMk/>
          <pc:sldMk cId="2432543943" sldId="287"/>
        </pc:sldMkLst>
        <pc:spChg chg="mod">
          <ac:chgData name="Fairley, Miranda J" userId="e8053c1b-bc7f-41d3-a5b8-a25a1fa6f811" providerId="ADAL" clId="{1FE404CF-3E48-4B4A-8E96-9369F19749AE}" dt="2020-02-07T16:21:03.952" v="2493" actId="20577"/>
          <ac:spMkLst>
            <pc:docMk/>
            <pc:sldMk cId="2432543943" sldId="287"/>
            <ac:spMk id="2" creationId="{6A05B9B4-2FF5-4CC8-A70F-9A6A0DBF0FCE}"/>
          </ac:spMkLst>
        </pc:spChg>
        <pc:spChg chg="mod">
          <ac:chgData name="Fairley, Miranda J" userId="e8053c1b-bc7f-41d3-a5b8-a25a1fa6f811" providerId="ADAL" clId="{1FE404CF-3E48-4B4A-8E96-9369F19749AE}" dt="2020-02-07T16:58:24.948" v="3025" actId="27636"/>
          <ac:spMkLst>
            <pc:docMk/>
            <pc:sldMk cId="2432543943" sldId="287"/>
            <ac:spMk id="3" creationId="{9A1F88F4-E426-42FE-A1C8-81F971DA6D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2E930-7296-4369-8450-6AADD94D6321}" type="datetimeFigureOut">
              <a:rPr lang="en-US" smtClean="0"/>
              <a:t>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A1FDF-94CA-4A1B-A827-43497F0C39D8}" type="slidenum">
              <a:rPr lang="en-US" smtClean="0"/>
              <a:t>‹#›</a:t>
            </a:fld>
            <a:endParaRPr lang="en-US"/>
          </a:p>
        </p:txBody>
      </p:sp>
    </p:spTree>
    <p:extLst>
      <p:ext uri="{BB962C8B-B14F-4D97-AF65-F5344CB8AC3E}">
        <p14:creationId xmlns:p14="http://schemas.microsoft.com/office/powerpoint/2010/main" val="423914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http://catalog.uthsc.edu/content.php?catoid=24&amp;navoid=2359 </a:t>
            </a:r>
          </a:p>
          <a:p>
            <a:pPr marL="171450" indent="-171450">
              <a:buFont typeface="Arial" panose="020B0604020202020204" pitchFamily="34" charset="0"/>
              <a:buChar char="•"/>
            </a:pPr>
            <a:r>
              <a:rPr lang="en-US" baseline="0" dirty="0"/>
              <a:t>The rotations listed in the bulletin include current rotations with a 4 digit codes and new course codes that contain 5 digits. The class of 2021 will use the current 5 digit course codes.</a:t>
            </a:r>
          </a:p>
          <a:p>
            <a:pPr marL="171450" indent="-171450">
              <a:buFont typeface="Arial" panose="020B0604020202020204" pitchFamily="34" charset="0"/>
              <a:buChar char="•"/>
            </a:pPr>
            <a:r>
              <a:rPr lang="en-US" baseline="0" dirty="0"/>
              <a:t>Some small changes have occurred with the 4</a:t>
            </a:r>
            <a:r>
              <a:rPr lang="en-US" baseline="30000" dirty="0"/>
              <a:t>th</a:t>
            </a:r>
            <a:r>
              <a:rPr lang="en-US" baseline="0" dirty="0"/>
              <a:t> year curriculum which include updated titles.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2</a:t>
            </a:fld>
            <a:endParaRPr lang="en-US"/>
          </a:p>
        </p:txBody>
      </p:sp>
    </p:spTree>
    <p:extLst>
      <p:ext uri="{BB962C8B-B14F-4D97-AF65-F5344CB8AC3E}">
        <p14:creationId xmlns:p14="http://schemas.microsoft.com/office/powerpoint/2010/main" val="283525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step,  meaning both CE’s and core clerkships can be scheduled at once.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3</a:t>
            </a:fld>
            <a:endParaRPr lang="en-US"/>
          </a:p>
        </p:txBody>
      </p:sp>
    </p:spTree>
    <p:extLst>
      <p:ext uri="{BB962C8B-B14F-4D97-AF65-F5344CB8AC3E}">
        <p14:creationId xmlns:p14="http://schemas.microsoft.com/office/powerpoint/2010/main" val="788365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approvals are of course a good thing! Would an listing of CE’s sent to the listserv be helpful? </a:t>
            </a:r>
          </a:p>
        </p:txBody>
      </p:sp>
      <p:sp>
        <p:nvSpPr>
          <p:cNvPr id="4" name="Slide Number Placeholder 3"/>
          <p:cNvSpPr>
            <a:spLocks noGrp="1"/>
          </p:cNvSpPr>
          <p:nvPr>
            <p:ph type="sldNum" sz="quarter" idx="10"/>
          </p:nvPr>
        </p:nvSpPr>
        <p:spPr/>
        <p:txBody>
          <a:bodyPr/>
          <a:lstStyle/>
          <a:p>
            <a:fld id="{D0FA1FDF-94CA-4A1B-A827-43497F0C39D8}" type="slidenum">
              <a:rPr lang="en-US" smtClean="0"/>
              <a:t>10</a:t>
            </a:fld>
            <a:endParaRPr lang="en-US"/>
          </a:p>
        </p:txBody>
      </p:sp>
    </p:spTree>
    <p:extLst>
      <p:ext uri="{BB962C8B-B14F-4D97-AF65-F5344CB8AC3E}">
        <p14:creationId xmlns:p14="http://schemas.microsoft.com/office/powerpoint/2010/main" val="41190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reverse order in round 2 was put in place to increase fairness. </a:t>
            </a:r>
          </a:p>
          <a:p>
            <a:endParaRPr lang="en-US" baseline="0" dirty="0"/>
          </a:p>
          <a:p>
            <a:r>
              <a:rPr lang="en-US" baseline="0" dirty="0"/>
              <a:t>OPN-35000 is the course number for the 3</a:t>
            </a:r>
            <a:r>
              <a:rPr lang="en-US" baseline="30000" dirty="0"/>
              <a:t>rd</a:t>
            </a:r>
            <a:r>
              <a:rPr lang="en-US" baseline="0" dirty="0"/>
              <a:t> year option block.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11</a:t>
            </a:fld>
            <a:endParaRPr lang="en-US"/>
          </a:p>
        </p:txBody>
      </p:sp>
    </p:spTree>
    <p:extLst>
      <p:ext uri="{BB962C8B-B14F-4D97-AF65-F5344CB8AC3E}">
        <p14:creationId xmlns:p14="http://schemas.microsoft.com/office/powerpoint/2010/main" val="4183085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get into more detail</a:t>
            </a:r>
            <a:r>
              <a:rPr lang="en-US" baseline="0" dirty="0"/>
              <a:t> with what I mean by preliminary.</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12</a:t>
            </a:fld>
            <a:endParaRPr lang="en-US"/>
          </a:p>
        </p:txBody>
      </p:sp>
    </p:spTree>
    <p:extLst>
      <p:ext uri="{BB962C8B-B14F-4D97-AF65-F5344CB8AC3E}">
        <p14:creationId xmlns:p14="http://schemas.microsoft.com/office/powerpoint/2010/main" val="145501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official forms are needed for approval; only an email to me will suffice that comes from the faculty or coordinator for the course. </a:t>
            </a:r>
          </a:p>
          <a:p>
            <a:r>
              <a:rPr lang="en-US" baseline="0" dirty="0"/>
              <a:t>*Please be courteous to faculty and coordinators, and only request approve once your initial schedule is complete. </a:t>
            </a:r>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13</a:t>
            </a:fld>
            <a:endParaRPr lang="en-US"/>
          </a:p>
        </p:txBody>
      </p:sp>
    </p:spTree>
    <p:extLst>
      <p:ext uri="{BB962C8B-B14F-4D97-AF65-F5344CB8AC3E}">
        <p14:creationId xmlns:p14="http://schemas.microsoft.com/office/powerpoint/2010/main" val="22654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can give a little flexibility we want your input. </a:t>
            </a:r>
          </a:p>
        </p:txBody>
      </p:sp>
      <p:sp>
        <p:nvSpPr>
          <p:cNvPr id="4" name="Slide Number Placeholder 3"/>
          <p:cNvSpPr>
            <a:spLocks noGrp="1"/>
          </p:cNvSpPr>
          <p:nvPr>
            <p:ph type="sldNum" sz="quarter" idx="5"/>
          </p:nvPr>
        </p:nvSpPr>
        <p:spPr/>
        <p:txBody>
          <a:bodyPr/>
          <a:lstStyle/>
          <a:p>
            <a:fld id="{D0FA1FDF-94CA-4A1B-A827-43497F0C39D8}" type="slidenum">
              <a:rPr lang="en-US" smtClean="0"/>
              <a:t>14</a:t>
            </a:fld>
            <a:endParaRPr lang="en-US"/>
          </a:p>
        </p:txBody>
      </p:sp>
    </p:spTree>
    <p:extLst>
      <p:ext uri="{BB962C8B-B14F-4D97-AF65-F5344CB8AC3E}">
        <p14:creationId xmlns:p14="http://schemas.microsoft.com/office/powerpoint/2010/main" val="1514477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17</a:t>
            </a:fld>
            <a:endParaRPr lang="en-US"/>
          </a:p>
        </p:txBody>
      </p:sp>
    </p:spTree>
    <p:extLst>
      <p:ext uri="{BB962C8B-B14F-4D97-AF65-F5344CB8AC3E}">
        <p14:creationId xmlns:p14="http://schemas.microsoft.com/office/powerpoint/2010/main" val="262610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6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21283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93959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0656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7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190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85316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75877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34736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DF3A2E-1276-4BB8-8DA2-90A078B4A235}" type="datetimeFigureOut">
              <a:rPr lang="en-US" smtClean="0"/>
              <a:t>2/7/2020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439B3F-B5F3-43C5-9F24-EB6EB157F151}" type="slidenum">
              <a:rPr lang="en-US" smtClean="0"/>
              <a:t>‹#›</a:t>
            </a:fld>
            <a:endParaRPr lang="en-US" dirty="0"/>
          </a:p>
        </p:txBody>
      </p:sp>
    </p:spTree>
    <p:extLst>
      <p:ext uri="{BB962C8B-B14F-4D97-AF65-F5344CB8AC3E}">
        <p14:creationId xmlns:p14="http://schemas.microsoft.com/office/powerpoint/2010/main" val="248336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DF3A2E-1276-4BB8-8DA2-90A078B4A235}" type="datetimeFigureOut">
              <a:rPr lang="en-US" smtClean="0"/>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366204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DF3A2E-1276-4BB8-8DA2-90A078B4A235}" type="datetimeFigureOut">
              <a:rPr lang="en-US" smtClean="0"/>
              <a:t>2/7/2020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439B3F-B5F3-43C5-9F24-EB6EB157F151}"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38019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fairle1@uthsc.ed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catalog.uthsc.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uthsc.edu/Medicine/OLSEN/"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0902"/>
            <a:ext cx="9144000" cy="3333403"/>
          </a:xfrm>
        </p:spPr>
        <p:txBody>
          <a:bodyPr>
            <a:normAutofit/>
          </a:bodyPr>
          <a:lstStyle/>
          <a:p>
            <a:br>
              <a:rPr lang="en-US" dirty="0"/>
            </a:br>
            <a:r>
              <a:rPr lang="en-US" sz="4400" dirty="0"/>
              <a:t>College of Medicine</a:t>
            </a:r>
            <a:br>
              <a:rPr lang="en-US" sz="4400" dirty="0"/>
            </a:br>
            <a:r>
              <a:rPr lang="en-US" sz="4400" dirty="0"/>
              <a:t>Scheduling and Lottery Information</a:t>
            </a:r>
          </a:p>
        </p:txBody>
      </p:sp>
      <p:sp>
        <p:nvSpPr>
          <p:cNvPr id="3" name="Subtitle 2"/>
          <p:cNvSpPr>
            <a:spLocks noGrp="1"/>
          </p:cNvSpPr>
          <p:nvPr>
            <p:ph type="subTitle" idx="1"/>
          </p:nvPr>
        </p:nvSpPr>
        <p:spPr>
          <a:xfrm>
            <a:off x="1524000" y="4438996"/>
            <a:ext cx="9144000" cy="906088"/>
          </a:xfrm>
        </p:spPr>
        <p:txBody>
          <a:bodyPr>
            <a:normAutofit fontScale="55000" lnSpcReduction="20000"/>
          </a:bodyPr>
          <a:lstStyle/>
          <a:p>
            <a:pPr algn="ctr"/>
            <a:r>
              <a:rPr lang="en-US" dirty="0"/>
              <a:t>Class of 2022</a:t>
            </a:r>
          </a:p>
          <a:p>
            <a:pPr algn="ctr"/>
            <a:r>
              <a:rPr lang="en-US" dirty="0"/>
              <a:t>February 7, 2020</a:t>
            </a:r>
          </a:p>
          <a:p>
            <a:pPr algn="ctr"/>
            <a:r>
              <a:rPr lang="en-US" dirty="0"/>
              <a:t>Miranda Kennedy-Clinical curriculum Coordinator  </a:t>
            </a:r>
          </a:p>
          <a:p>
            <a:endParaRPr lang="en-US" dirty="0"/>
          </a:p>
        </p:txBody>
      </p:sp>
      <p:pic>
        <p:nvPicPr>
          <p:cNvPr id="4" name="Picture 3" descr="cid:image001.jpg@01D40E01.862BA370"/>
          <p:cNvPicPr/>
          <p:nvPr/>
        </p:nvPicPr>
        <p:blipFill>
          <a:blip r:embed="rId2">
            <a:extLst>
              <a:ext uri="{28A0092B-C50C-407E-A947-70E740481C1C}">
                <a14:useLocalDpi xmlns:a14="http://schemas.microsoft.com/office/drawing/2010/main" val="0"/>
              </a:ext>
            </a:extLst>
          </a:blip>
          <a:srcRect/>
          <a:stretch>
            <a:fillRect/>
          </a:stretch>
        </p:blipFill>
        <p:spPr bwMode="auto">
          <a:xfrm>
            <a:off x="2966644" y="1502287"/>
            <a:ext cx="6258712" cy="1390381"/>
          </a:xfrm>
          <a:prstGeom prst="rect">
            <a:avLst/>
          </a:prstGeom>
          <a:noFill/>
          <a:ln>
            <a:noFill/>
          </a:ln>
        </p:spPr>
      </p:pic>
    </p:spTree>
    <p:extLst>
      <p:ext uri="{BB962C8B-B14F-4D97-AF65-F5344CB8AC3E}">
        <p14:creationId xmlns:p14="http://schemas.microsoft.com/office/powerpoint/2010/main" val="318492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Phase 3-Scheduling Career Exploration Electives (CE’s) Continued..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 </a:t>
            </a:r>
            <a:r>
              <a:rPr lang="en-US" sz="2800" dirty="0">
                <a:solidFill>
                  <a:schemeClr val="tx1"/>
                </a:solidFill>
              </a:rPr>
              <a:t>The majority of available CE’s are published in the bulletin, but some additional CE’s have been approved since publication last fall.</a:t>
            </a:r>
          </a:p>
          <a:p>
            <a:pPr>
              <a:buFont typeface="Wingdings" panose="05000000000000000000" pitchFamily="2" charset="2"/>
              <a:buChar char="§"/>
            </a:pPr>
            <a:r>
              <a:rPr lang="en-US" sz="2800" dirty="0">
                <a:solidFill>
                  <a:schemeClr val="tx1"/>
                </a:solidFill>
              </a:rPr>
              <a:t>The additional CE’s will be available in the scheduler to view and schedule. </a:t>
            </a:r>
          </a:p>
          <a:p>
            <a:pPr>
              <a:buFont typeface="Wingdings" panose="05000000000000000000" pitchFamily="2" charset="2"/>
              <a:buChar char="§"/>
            </a:pPr>
            <a:r>
              <a:rPr lang="en-US" sz="2800" dirty="0">
                <a:solidFill>
                  <a:schemeClr val="tx1"/>
                </a:solidFill>
              </a:rPr>
              <a:t>Students can schedule the same 2 week CE up to 2 times on their schedules. This is not allowed for the few 4 week only CE’s that exist. </a:t>
            </a:r>
          </a:p>
        </p:txBody>
      </p:sp>
    </p:spTree>
    <p:extLst>
      <p:ext uri="{BB962C8B-B14F-4D97-AF65-F5344CB8AC3E}">
        <p14:creationId xmlns:p14="http://schemas.microsoft.com/office/powerpoint/2010/main" val="303856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Phase 3-Scheduling (CE’s) Continued..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After the completion of round 1, editing will close to all students.</a:t>
            </a:r>
          </a:p>
          <a:p>
            <a:pPr>
              <a:buFont typeface="Wingdings" panose="05000000000000000000" pitchFamily="2" charset="2"/>
              <a:buChar char="§"/>
            </a:pPr>
            <a:r>
              <a:rPr lang="en-US" sz="2800" dirty="0">
                <a:solidFill>
                  <a:schemeClr val="tx1"/>
                </a:solidFill>
              </a:rPr>
              <a:t>Round 2: student groups will open in reverse every hour between 8:00am and 5:00pm. </a:t>
            </a:r>
          </a:p>
          <a:p>
            <a:pPr>
              <a:buFont typeface="Wingdings" panose="05000000000000000000" pitchFamily="2" charset="2"/>
              <a:buChar char="§"/>
            </a:pPr>
            <a:r>
              <a:rPr lang="en-US" sz="2800" dirty="0">
                <a:solidFill>
                  <a:schemeClr val="tx1"/>
                </a:solidFill>
              </a:rPr>
              <a:t>During round 2, students will be able to add up to 4 weeks of additional CE’s.</a:t>
            </a:r>
          </a:p>
          <a:p>
            <a:pPr>
              <a:buFont typeface="Wingdings" panose="05000000000000000000" pitchFamily="2" charset="2"/>
              <a:buChar char="§"/>
            </a:pPr>
            <a:r>
              <a:rPr lang="en-US" sz="2800" dirty="0">
                <a:solidFill>
                  <a:schemeClr val="tx1"/>
                </a:solidFill>
              </a:rPr>
              <a:t>If student choose to only schedule a total of 4 weeks of CE’s, students should schedule </a:t>
            </a:r>
            <a:r>
              <a:rPr lang="en-US" sz="2800" u="sng" dirty="0">
                <a:solidFill>
                  <a:schemeClr val="tx1"/>
                </a:solidFill>
              </a:rPr>
              <a:t>OPN-35000</a:t>
            </a:r>
            <a:r>
              <a:rPr lang="en-US" sz="2800" dirty="0">
                <a:solidFill>
                  <a:schemeClr val="tx1"/>
                </a:solidFill>
              </a:rPr>
              <a:t> in the open two week slot on their schedules.</a:t>
            </a:r>
          </a:p>
          <a:p>
            <a:pPr marL="0" indent="0">
              <a:buNone/>
            </a:pPr>
            <a:endParaRPr lang="en-US" dirty="0"/>
          </a:p>
        </p:txBody>
      </p:sp>
    </p:spTree>
    <p:extLst>
      <p:ext uri="{BB962C8B-B14F-4D97-AF65-F5344CB8AC3E}">
        <p14:creationId xmlns:p14="http://schemas.microsoft.com/office/powerpoint/2010/main" val="761815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solidFill>
                  <a:schemeClr val="tx1"/>
                </a:solidFill>
              </a:rPr>
              <a:t>Phase 3-Scheduling CE’s and Prior Authorization</a:t>
            </a:r>
          </a:p>
        </p:txBody>
      </p:sp>
      <p:sp>
        <p:nvSpPr>
          <p:cNvPr id="3" name="Content Placeholder 2"/>
          <p:cNvSpPr>
            <a:spLocks noGrp="1"/>
          </p:cNvSpPr>
          <p:nvPr>
            <p:ph idx="1"/>
          </p:nvPr>
        </p:nvSpPr>
        <p:spPr/>
        <p:txBody>
          <a:bodyPr>
            <a:normAutofit/>
          </a:bodyPr>
          <a:lstStyle/>
          <a:p>
            <a:pPr marL="0" indent="0">
              <a:buNone/>
            </a:pPr>
            <a:r>
              <a:rPr lang="en-US" sz="2800" b="1" dirty="0">
                <a:solidFill>
                  <a:schemeClr val="tx1"/>
                </a:solidFill>
              </a:rPr>
              <a:t>                                  What is Prior Authorization?  </a:t>
            </a:r>
          </a:p>
          <a:p>
            <a:pPr>
              <a:buFont typeface="Wingdings" panose="05000000000000000000" pitchFamily="2" charset="2"/>
              <a:buChar char="§"/>
            </a:pPr>
            <a:r>
              <a:rPr lang="en-US" sz="2800" dirty="0">
                <a:solidFill>
                  <a:schemeClr val="tx1"/>
                </a:solidFill>
              </a:rPr>
              <a:t>Prior authorization means that faculty approval is required before a student is officially enrolled.</a:t>
            </a:r>
          </a:p>
          <a:p>
            <a:pPr>
              <a:buFont typeface="Wingdings" panose="05000000000000000000" pitchFamily="2" charset="2"/>
              <a:buChar char="§"/>
            </a:pPr>
            <a:r>
              <a:rPr lang="en-US" sz="2800" dirty="0">
                <a:solidFill>
                  <a:schemeClr val="tx1"/>
                </a:solidFill>
              </a:rPr>
              <a:t>During initial scheduling, students will be able to add these rotations on a </a:t>
            </a:r>
            <a:r>
              <a:rPr lang="en-US" sz="2800" u="sng" dirty="0">
                <a:solidFill>
                  <a:schemeClr val="tx1"/>
                </a:solidFill>
              </a:rPr>
              <a:t>preliminary</a:t>
            </a:r>
            <a:r>
              <a:rPr lang="en-US" sz="2800" dirty="0">
                <a:solidFill>
                  <a:schemeClr val="tx1"/>
                </a:solidFill>
              </a:rPr>
              <a:t> basis, but will need to obtain approval to hold their spot indefinitely.</a:t>
            </a:r>
          </a:p>
          <a:p>
            <a:pPr marL="0" indent="0">
              <a:buNone/>
            </a:pPr>
            <a:r>
              <a:rPr lang="en-US" sz="2400" dirty="0">
                <a:solidFill>
                  <a:schemeClr val="tx1"/>
                </a:solidFill>
              </a:rPr>
              <a:t>  </a:t>
            </a:r>
          </a:p>
          <a:p>
            <a:endParaRPr lang="en-US" dirty="0"/>
          </a:p>
        </p:txBody>
      </p:sp>
    </p:spTree>
    <p:extLst>
      <p:ext uri="{BB962C8B-B14F-4D97-AF65-F5344CB8AC3E}">
        <p14:creationId xmlns:p14="http://schemas.microsoft.com/office/powerpoint/2010/main" val="351382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Prior Authorization Continued..</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400" dirty="0">
                <a:solidFill>
                  <a:schemeClr val="tx1"/>
                </a:solidFill>
              </a:rPr>
              <a:t> In order to request prior authorization approval, contact the course coordinator  and/or instructor of record. </a:t>
            </a:r>
          </a:p>
          <a:p>
            <a:pPr>
              <a:buFont typeface="Wingdings" panose="05000000000000000000" pitchFamily="2" charset="2"/>
              <a:buChar char="§"/>
            </a:pPr>
            <a:r>
              <a:rPr lang="en-US" sz="2400" dirty="0">
                <a:solidFill>
                  <a:schemeClr val="tx1"/>
                </a:solidFill>
              </a:rPr>
              <a:t>Communication of approvals should be sent via email to the Schedule Administrator. The emails can be directly from a department representative or the student can forward approval messages. </a:t>
            </a:r>
          </a:p>
          <a:p>
            <a:pPr>
              <a:buFont typeface="Wingdings" panose="05000000000000000000" pitchFamily="2" charset="2"/>
              <a:buChar char="§"/>
            </a:pPr>
            <a:r>
              <a:rPr lang="en-US" sz="2400" dirty="0">
                <a:solidFill>
                  <a:schemeClr val="tx1"/>
                </a:solidFill>
              </a:rPr>
              <a:t>It’s recommended that students notate any course or courses that require prior authorization in the schedule planning stage, and to contact the instructor of record and/or course coordinator to request approval for a specific block as soon as possible after initial scheduling. </a:t>
            </a:r>
          </a:p>
          <a:p>
            <a:pPr marL="0" indent="0" algn="ctr">
              <a:buNone/>
            </a:pPr>
            <a:r>
              <a:rPr lang="en-US" sz="2400" i="1" u="sng" dirty="0">
                <a:solidFill>
                  <a:schemeClr val="tx1"/>
                </a:solidFill>
              </a:rPr>
              <a:t>Tip: Don’t contact the coordinator and/or instructor until all 3 scheduling phases are complete because often schedules will be rearranged.</a:t>
            </a:r>
            <a:endParaRPr lang="en-US" i="1" u="sng" dirty="0"/>
          </a:p>
        </p:txBody>
      </p:sp>
    </p:spTree>
    <p:extLst>
      <p:ext uri="{BB962C8B-B14F-4D97-AF65-F5344CB8AC3E}">
        <p14:creationId xmlns:p14="http://schemas.microsoft.com/office/powerpoint/2010/main" val="17131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0C820-125D-43E9-B1EC-7106A4FD5394}"/>
              </a:ext>
            </a:extLst>
          </p:cNvPr>
          <p:cNvSpPr>
            <a:spLocks noGrp="1"/>
          </p:cNvSpPr>
          <p:nvPr>
            <p:ph type="title"/>
          </p:nvPr>
        </p:nvSpPr>
        <p:spPr/>
        <p:txBody>
          <a:bodyPr/>
          <a:lstStyle/>
          <a:p>
            <a:r>
              <a:rPr lang="en-US" dirty="0"/>
              <a:t>             </a:t>
            </a:r>
            <a:r>
              <a:rPr lang="en-US" dirty="0">
                <a:solidFill>
                  <a:schemeClr val="tx1"/>
                </a:solidFill>
              </a:rPr>
              <a:t>When is Phase 3 happening? </a:t>
            </a:r>
          </a:p>
        </p:txBody>
      </p:sp>
      <p:sp>
        <p:nvSpPr>
          <p:cNvPr id="3" name="Content Placeholder 2">
            <a:extLst>
              <a:ext uri="{FF2B5EF4-FFF2-40B4-BE49-F238E27FC236}">
                <a16:creationId xmlns:a16="http://schemas.microsoft.com/office/drawing/2014/main" id="{343299E2-4130-4FF7-836A-614EA903E2DF}"/>
              </a:ext>
            </a:extLst>
          </p:cNvPr>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We want your input. </a:t>
            </a:r>
          </a:p>
          <a:p>
            <a:pPr>
              <a:buFont typeface="Wingdings" panose="05000000000000000000" pitchFamily="2" charset="2"/>
              <a:buChar char="§"/>
            </a:pPr>
            <a:r>
              <a:rPr lang="en-US" sz="2800" dirty="0">
                <a:solidFill>
                  <a:schemeClr val="tx1"/>
                </a:solidFill>
              </a:rPr>
              <a:t> Last year the CE lottery occurred between March 6 and 9 which was after classes ended. </a:t>
            </a:r>
          </a:p>
          <a:p>
            <a:pPr>
              <a:buFont typeface="Wingdings" panose="05000000000000000000" pitchFamily="2" charset="2"/>
              <a:buChar char="§"/>
            </a:pPr>
            <a:r>
              <a:rPr lang="en-US" sz="2800" dirty="0">
                <a:solidFill>
                  <a:schemeClr val="tx1"/>
                </a:solidFill>
              </a:rPr>
              <a:t>March 3</a:t>
            </a:r>
            <a:r>
              <a:rPr lang="en-US" sz="2800" baseline="30000" dirty="0">
                <a:solidFill>
                  <a:schemeClr val="tx1"/>
                </a:solidFill>
              </a:rPr>
              <a:t>-</a:t>
            </a:r>
            <a:r>
              <a:rPr lang="en-US" sz="2800" dirty="0">
                <a:solidFill>
                  <a:schemeClr val="tx1"/>
                </a:solidFill>
              </a:rPr>
              <a:t>6 </a:t>
            </a:r>
            <a:r>
              <a:rPr lang="en-US" sz="2800" i="1" u="sng" dirty="0">
                <a:solidFill>
                  <a:schemeClr val="tx1"/>
                </a:solidFill>
              </a:rPr>
              <a:t>or</a:t>
            </a:r>
            <a:r>
              <a:rPr lang="en-US" sz="2800" dirty="0">
                <a:solidFill>
                  <a:schemeClr val="tx1"/>
                </a:solidFill>
              </a:rPr>
              <a:t> March 10-13? </a:t>
            </a:r>
          </a:p>
          <a:p>
            <a:pPr>
              <a:buFont typeface="Wingdings" panose="05000000000000000000" pitchFamily="2" charset="2"/>
              <a:buChar char="§"/>
            </a:pPr>
            <a:r>
              <a:rPr lang="en-US" sz="2800" dirty="0">
                <a:solidFill>
                  <a:schemeClr val="tx1"/>
                </a:solidFill>
              </a:rPr>
              <a:t>Students will be polled, and majority rules.  </a:t>
            </a:r>
          </a:p>
        </p:txBody>
      </p:sp>
    </p:spTree>
    <p:extLst>
      <p:ext uri="{BB962C8B-B14F-4D97-AF65-F5344CB8AC3E}">
        <p14:creationId xmlns:p14="http://schemas.microsoft.com/office/powerpoint/2010/main" val="321182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221A-1BA1-4A53-BC88-D9971F7F9B8F}"/>
              </a:ext>
            </a:extLst>
          </p:cNvPr>
          <p:cNvSpPr>
            <a:spLocks noGrp="1"/>
          </p:cNvSpPr>
          <p:nvPr>
            <p:ph type="title"/>
          </p:nvPr>
        </p:nvSpPr>
        <p:spPr/>
        <p:txBody>
          <a:bodyPr/>
          <a:lstStyle/>
          <a:p>
            <a:r>
              <a:rPr lang="en-US" dirty="0">
                <a:solidFill>
                  <a:schemeClr val="tx1"/>
                </a:solidFill>
              </a:rPr>
              <a:t>Final Step – Publication </a:t>
            </a:r>
          </a:p>
        </p:txBody>
      </p:sp>
      <p:sp>
        <p:nvSpPr>
          <p:cNvPr id="3" name="Content Placeholder 2">
            <a:extLst>
              <a:ext uri="{FF2B5EF4-FFF2-40B4-BE49-F238E27FC236}">
                <a16:creationId xmlns:a16="http://schemas.microsoft.com/office/drawing/2014/main" id="{981BD448-41CD-43A2-8A92-97C06F7F2F91}"/>
              </a:ext>
            </a:extLst>
          </p:cNvPr>
          <p:cNvSpPr>
            <a:spLocks noGrp="1"/>
          </p:cNvSpPr>
          <p:nvPr>
            <p:ph idx="1"/>
          </p:nvPr>
        </p:nvSpPr>
        <p:spPr/>
        <p:txBody>
          <a:bodyPr>
            <a:normAutofit/>
          </a:bodyPr>
          <a:lstStyle/>
          <a:p>
            <a:pPr marL="0" indent="0">
              <a:buNone/>
            </a:pPr>
            <a:r>
              <a:rPr lang="en-US" sz="2800" dirty="0">
                <a:solidFill>
                  <a:schemeClr val="tx1"/>
                </a:solidFill>
              </a:rPr>
              <a:t>                                                    </a:t>
            </a:r>
            <a:r>
              <a:rPr lang="en-US" sz="2800" b="1" dirty="0">
                <a:solidFill>
                  <a:schemeClr val="tx1"/>
                </a:solidFill>
              </a:rPr>
              <a:t>RULES:                                 </a:t>
            </a:r>
          </a:p>
          <a:p>
            <a:pPr>
              <a:buFont typeface="Wingdings" panose="05000000000000000000" pitchFamily="2" charset="2"/>
              <a:buChar char="§"/>
            </a:pPr>
            <a:r>
              <a:rPr lang="en-US" dirty="0"/>
              <a:t> </a:t>
            </a:r>
            <a:r>
              <a:rPr lang="en-US" sz="2400" dirty="0">
                <a:solidFill>
                  <a:schemeClr val="tx1"/>
                </a:solidFill>
              </a:rPr>
              <a:t> All 7 required Core Clerkships are scheduled in the current academic year or one or unscheduled Core Clerkships have been completed in a previous academic year. </a:t>
            </a:r>
          </a:p>
          <a:p>
            <a:pPr>
              <a:buFont typeface="Wingdings" panose="05000000000000000000" pitchFamily="2" charset="2"/>
              <a:buChar char="§"/>
            </a:pPr>
            <a:r>
              <a:rPr lang="en-US" sz="2400" dirty="0">
                <a:solidFill>
                  <a:schemeClr val="tx1"/>
                </a:solidFill>
              </a:rPr>
              <a:t> All courses requiring prior authorization/administrator approval must be approved by the department coordinator and/or the Instructor of Record.</a:t>
            </a:r>
          </a:p>
          <a:p>
            <a:pPr>
              <a:buFont typeface="Wingdings" panose="05000000000000000000" pitchFamily="2" charset="2"/>
              <a:buChar char="§"/>
            </a:pPr>
            <a:r>
              <a:rPr lang="en-US" sz="2800" dirty="0">
                <a:solidFill>
                  <a:schemeClr val="tx1"/>
                </a:solidFill>
              </a:rPr>
              <a:t> Unpublished schedules are </a:t>
            </a:r>
            <a:r>
              <a:rPr lang="en-US" sz="2800" i="1" dirty="0">
                <a:solidFill>
                  <a:schemeClr val="tx1"/>
                </a:solidFill>
              </a:rPr>
              <a:t>not </a:t>
            </a:r>
            <a:r>
              <a:rPr lang="en-US" sz="2800" dirty="0">
                <a:solidFill>
                  <a:schemeClr val="tx1"/>
                </a:solidFill>
              </a:rPr>
              <a:t>considered final.</a:t>
            </a:r>
          </a:p>
          <a:p>
            <a:pPr>
              <a:buFont typeface="Wingdings" panose="05000000000000000000" pitchFamily="2" charset="2"/>
              <a:buChar char="§"/>
            </a:pPr>
            <a:r>
              <a:rPr lang="en-US" sz="2800" dirty="0">
                <a:solidFill>
                  <a:schemeClr val="tx1"/>
                </a:solidFill>
              </a:rPr>
              <a:t> Students can make changes to their schedules up to 30 days prior to the start of a rotation provided that all publication rules are met. </a:t>
            </a:r>
          </a:p>
        </p:txBody>
      </p:sp>
    </p:spTree>
    <p:extLst>
      <p:ext uri="{BB962C8B-B14F-4D97-AF65-F5344CB8AC3E}">
        <p14:creationId xmlns:p14="http://schemas.microsoft.com/office/powerpoint/2010/main" val="3889500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B9B4-2FF5-4CC8-A70F-9A6A0DBF0FCE}"/>
              </a:ext>
            </a:extLst>
          </p:cNvPr>
          <p:cNvSpPr>
            <a:spLocks noGrp="1"/>
          </p:cNvSpPr>
          <p:nvPr>
            <p:ph type="title"/>
          </p:nvPr>
        </p:nvSpPr>
        <p:spPr/>
        <p:txBody>
          <a:bodyPr/>
          <a:lstStyle/>
          <a:p>
            <a:r>
              <a:rPr lang="en-US" dirty="0">
                <a:solidFill>
                  <a:schemeClr val="tx1"/>
                </a:solidFill>
              </a:rPr>
              <a:t>Final Step – Publication Continued.. </a:t>
            </a:r>
          </a:p>
        </p:txBody>
      </p:sp>
      <p:sp>
        <p:nvSpPr>
          <p:cNvPr id="3" name="Content Placeholder 2">
            <a:extLst>
              <a:ext uri="{FF2B5EF4-FFF2-40B4-BE49-F238E27FC236}">
                <a16:creationId xmlns:a16="http://schemas.microsoft.com/office/drawing/2014/main" id="{9A1F88F4-E426-42FE-A1C8-81F971DA6D70}"/>
              </a:ext>
            </a:extLst>
          </p:cNvPr>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Deadline to Publish - April 3</a:t>
            </a:r>
            <a:r>
              <a:rPr lang="en-US" sz="2800" baseline="30000" dirty="0">
                <a:solidFill>
                  <a:schemeClr val="tx1"/>
                </a:solidFill>
              </a:rPr>
              <a:t>rd</a:t>
            </a:r>
            <a:r>
              <a:rPr lang="en-US" sz="2800" dirty="0">
                <a:solidFill>
                  <a:schemeClr val="tx1"/>
                </a:solidFill>
              </a:rPr>
              <a:t>, 2020 (30 days before the start of the 2020-2021 academic year). </a:t>
            </a:r>
          </a:p>
          <a:p>
            <a:pPr>
              <a:buFont typeface="Wingdings" panose="05000000000000000000" pitchFamily="2" charset="2"/>
              <a:buChar char="§"/>
            </a:pPr>
            <a:r>
              <a:rPr lang="en-US" sz="2800">
                <a:solidFill>
                  <a:schemeClr val="tx1"/>
                </a:solidFill>
              </a:rPr>
              <a:t>Publication </a:t>
            </a:r>
            <a:r>
              <a:rPr lang="en-US" sz="2800" dirty="0">
                <a:solidFill>
                  <a:schemeClr val="tx1"/>
                </a:solidFill>
              </a:rPr>
              <a:t>Exceptions – Contact me to request a Publication override if:</a:t>
            </a:r>
          </a:p>
          <a:p>
            <a:pPr marL="0" indent="0">
              <a:buNone/>
            </a:pPr>
            <a:r>
              <a:rPr lang="en-US" sz="2800" dirty="0">
                <a:solidFill>
                  <a:schemeClr val="tx1"/>
                </a:solidFill>
              </a:rPr>
              <a:t>a. You have completed 1 or more core clerkships in a previous academic year.</a:t>
            </a:r>
          </a:p>
          <a:p>
            <a:pPr marL="0" indent="0">
              <a:buNone/>
            </a:pPr>
            <a:r>
              <a:rPr lang="en-US" sz="2800" dirty="0">
                <a:solidFill>
                  <a:schemeClr val="tx1"/>
                </a:solidFill>
              </a:rPr>
              <a:t>b. You have requested an extended leave of absence which has been  approved by a Dean. </a:t>
            </a:r>
          </a:p>
        </p:txBody>
      </p:sp>
    </p:spTree>
    <p:extLst>
      <p:ext uri="{BB962C8B-B14F-4D97-AF65-F5344CB8AC3E}">
        <p14:creationId xmlns:p14="http://schemas.microsoft.com/office/powerpoint/2010/main" val="243254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LSP and PCM Scheduling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Scheduling of LSP and PCM requirements for the 3rd year are required, but these are not available to schedule in eMedley.</a:t>
            </a:r>
          </a:p>
          <a:p>
            <a:pPr>
              <a:buFont typeface="Wingdings" panose="05000000000000000000" pitchFamily="2" charset="2"/>
              <a:buChar char="§"/>
            </a:pPr>
            <a:r>
              <a:rPr lang="en-US" sz="2800" dirty="0">
                <a:solidFill>
                  <a:schemeClr val="tx1"/>
                </a:solidFill>
              </a:rPr>
              <a:t>Students will continue to enroll in LSP and PCM in Banner. </a:t>
            </a:r>
          </a:p>
        </p:txBody>
      </p:sp>
    </p:spTree>
    <p:extLst>
      <p:ext uri="{BB962C8B-B14F-4D97-AF65-F5344CB8AC3E}">
        <p14:creationId xmlns:p14="http://schemas.microsoft.com/office/powerpoint/2010/main" val="544483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122219"/>
            <a:ext cx="10515600" cy="3330909"/>
          </a:xfrm>
        </p:spPr>
        <p:txBody>
          <a:bodyPr>
            <a:normAutofit/>
          </a:bodyPr>
          <a:lstStyle/>
          <a:p>
            <a:pPr algn="ctr"/>
            <a:r>
              <a:rPr lang="en-US" sz="3600" dirty="0">
                <a:solidFill>
                  <a:schemeClr val="tx1"/>
                </a:solidFill>
              </a:rPr>
              <a:t>Miranda Kennedy</a:t>
            </a:r>
            <a:br>
              <a:rPr lang="en-US" sz="3600" dirty="0">
                <a:solidFill>
                  <a:schemeClr val="tx1"/>
                </a:solidFill>
              </a:rPr>
            </a:br>
            <a:r>
              <a:rPr lang="en-US" sz="3600" dirty="0">
                <a:solidFill>
                  <a:schemeClr val="tx1"/>
                </a:solidFill>
              </a:rPr>
              <a:t>Clinical Curriculum Coordinator</a:t>
            </a:r>
            <a:br>
              <a:rPr lang="en-US" sz="3600" dirty="0">
                <a:solidFill>
                  <a:schemeClr val="tx1"/>
                </a:solidFill>
              </a:rPr>
            </a:br>
            <a:r>
              <a:rPr lang="en-US" sz="3600" dirty="0">
                <a:solidFill>
                  <a:schemeClr val="tx1"/>
                </a:solidFill>
                <a:hlinkClick r:id="rId2"/>
              </a:rPr>
              <a:t>mfairle1@uthsc.edu</a:t>
            </a:r>
            <a:br>
              <a:rPr lang="en-US" sz="3600" dirty="0">
                <a:solidFill>
                  <a:schemeClr val="tx1"/>
                </a:solidFill>
              </a:rPr>
            </a:br>
            <a:r>
              <a:rPr lang="en-US" sz="3600" dirty="0">
                <a:solidFill>
                  <a:schemeClr val="tx1"/>
                </a:solidFill>
              </a:rPr>
              <a:t>901-448-2928</a:t>
            </a:r>
            <a:br>
              <a:rPr lang="en-US" sz="3600" dirty="0">
                <a:solidFill>
                  <a:schemeClr val="tx1"/>
                </a:solidFill>
              </a:rPr>
            </a:br>
            <a:r>
              <a:rPr lang="en-US" sz="3600" dirty="0">
                <a:solidFill>
                  <a:schemeClr val="tx1"/>
                </a:solidFill>
              </a:rPr>
              <a:t>910 Madison, Suite 1002</a:t>
            </a:r>
            <a:br>
              <a:rPr lang="en-US" sz="3600" dirty="0">
                <a:solidFill>
                  <a:schemeClr val="tx1"/>
                </a:solidFill>
              </a:rPr>
            </a:br>
            <a:r>
              <a:rPr lang="en-US" sz="3600" dirty="0">
                <a:solidFill>
                  <a:schemeClr val="tx1"/>
                </a:solidFill>
              </a:rPr>
              <a:t>Office #1009</a:t>
            </a:r>
          </a:p>
        </p:txBody>
      </p:sp>
      <p:sp>
        <p:nvSpPr>
          <p:cNvPr id="3" name="Text Placeholder 2"/>
          <p:cNvSpPr>
            <a:spLocks noGrp="1"/>
          </p:cNvSpPr>
          <p:nvPr>
            <p:ph type="body" idx="1"/>
          </p:nvPr>
        </p:nvSpPr>
        <p:spPr/>
        <p:txBody>
          <a:bodyPr>
            <a:normAutofit fontScale="92500"/>
          </a:bodyPr>
          <a:lstStyle/>
          <a:p>
            <a:pPr algn="ctr"/>
            <a:endParaRPr lang="en-US" dirty="0"/>
          </a:p>
          <a:p>
            <a:pPr algn="ctr"/>
            <a:r>
              <a:rPr lang="en-US" dirty="0"/>
              <a:t>Don’t hesitate to contact me with any questions or concerns. </a:t>
            </a:r>
          </a:p>
        </p:txBody>
      </p:sp>
    </p:spTree>
    <p:extLst>
      <p:ext uri="{BB962C8B-B14F-4D97-AF65-F5344CB8AC3E}">
        <p14:creationId xmlns:p14="http://schemas.microsoft.com/office/powerpoint/2010/main" val="45567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Schedule Planning </a:t>
            </a:r>
          </a:p>
        </p:txBody>
      </p:sp>
      <p:sp>
        <p:nvSpPr>
          <p:cNvPr id="3" name="Content Placeholder 2"/>
          <p:cNvSpPr>
            <a:spLocks noGrp="1"/>
          </p:cNvSpPr>
          <p:nvPr>
            <p:ph idx="1"/>
          </p:nvPr>
        </p:nvSpPr>
        <p:spPr/>
        <p:txBody>
          <a:bodyPr vert="horz" lIns="0" tIns="45720" rIns="0" bIns="45720" rtlCol="0" anchor="t">
            <a:normAutofit fontScale="47500" lnSpcReduction="20000"/>
          </a:bodyPr>
          <a:lstStyle/>
          <a:p>
            <a:pPr marL="0" indent="0" algn="ctr">
              <a:buNone/>
            </a:pPr>
            <a:r>
              <a:rPr lang="en-US" sz="6000" dirty="0">
                <a:solidFill>
                  <a:schemeClr val="tx1"/>
                </a:solidFill>
              </a:rPr>
              <a:t>3</a:t>
            </a:r>
            <a:r>
              <a:rPr lang="en-US" sz="6000" baseline="30000" dirty="0">
                <a:solidFill>
                  <a:schemeClr val="tx1"/>
                </a:solidFill>
              </a:rPr>
              <a:t>rd</a:t>
            </a:r>
            <a:r>
              <a:rPr lang="en-US" sz="6000" dirty="0">
                <a:solidFill>
                  <a:schemeClr val="tx1"/>
                </a:solidFill>
              </a:rPr>
              <a:t> year rotations are published in the updated 2019-2020 UTHSC Bulletin.</a:t>
            </a:r>
          </a:p>
          <a:p>
            <a:pPr marL="0" indent="0" algn="ctr">
              <a:buNone/>
            </a:pPr>
            <a:r>
              <a:rPr lang="en-US" sz="6000" dirty="0">
                <a:solidFill>
                  <a:schemeClr val="tx1"/>
                </a:solidFill>
              </a:rPr>
              <a:t> </a:t>
            </a:r>
          </a:p>
          <a:p>
            <a:pPr marL="0" indent="0" algn="ctr">
              <a:buNone/>
            </a:pPr>
            <a:r>
              <a:rPr lang="en-US" sz="6000" dirty="0">
                <a:solidFill>
                  <a:schemeClr val="tx1"/>
                </a:solidFill>
              </a:rPr>
              <a:t>Please excuse our curriculum transition to 5 digit course numbers!</a:t>
            </a:r>
          </a:p>
          <a:p>
            <a:pPr marL="0" indent="0" algn="ctr">
              <a:buNone/>
            </a:pPr>
            <a:r>
              <a:rPr lang="en-US" sz="6000" dirty="0">
                <a:solidFill>
                  <a:schemeClr val="tx1"/>
                </a:solidFill>
                <a:cs typeface="Calibri"/>
                <a:hlinkClick r:id="rId3">
                  <a:extLst>
                    <a:ext uri="{A12FA001-AC4F-418D-AE19-62706E023703}">
                      <ahyp:hlinkClr xmlns:ahyp="http://schemas.microsoft.com/office/drawing/2018/hyperlinkcolor" val="tx"/>
                    </a:ext>
                  </a:extLst>
                </a:hlinkClick>
              </a:rPr>
              <a:t>http://catalog.uthsc.edu/</a:t>
            </a:r>
            <a:r>
              <a:rPr lang="en-US" sz="6000" dirty="0">
                <a:solidFill>
                  <a:schemeClr val="tx1"/>
                </a:solidFill>
                <a:cs typeface="Calibri"/>
              </a:rPr>
              <a:t> </a:t>
            </a:r>
          </a:p>
          <a:p>
            <a:pPr marL="0" indent="0" algn="ctr">
              <a:lnSpc>
                <a:spcPct val="120000"/>
              </a:lnSpc>
              <a:buNone/>
            </a:pPr>
            <a:r>
              <a:rPr lang="en-US" sz="6000" dirty="0">
                <a:solidFill>
                  <a:schemeClr val="tx1"/>
                </a:solidFill>
                <a:cs typeface="Calibri"/>
              </a:rPr>
              <a:t>To access the 2019-2020 bulletin and/or 2019-2020 clinical calendar go to OSLEN: </a:t>
            </a:r>
            <a:r>
              <a:rPr lang="en-US" sz="6000" dirty="0">
                <a:solidFill>
                  <a:schemeClr val="tx1"/>
                </a:solidFill>
                <a:cs typeface="Calibri"/>
                <a:hlinkClick r:id="rId4">
                  <a:extLst>
                    <a:ext uri="{A12FA001-AC4F-418D-AE19-62706E023703}">
                      <ahyp:hlinkClr xmlns:ahyp="http://schemas.microsoft.com/office/drawing/2018/hyperlinkcolor" val="tx"/>
                    </a:ext>
                  </a:extLst>
                </a:hlinkClick>
              </a:rPr>
              <a:t>https://uthsc.edu/Medicine/OLSEN/</a:t>
            </a:r>
            <a:r>
              <a:rPr lang="en-US" sz="6000" dirty="0">
                <a:solidFill>
                  <a:schemeClr val="tx1"/>
                </a:solidFill>
                <a:cs typeface="Calibri"/>
              </a:rPr>
              <a:t> </a:t>
            </a:r>
          </a:p>
          <a:p>
            <a:pPr marL="0" indent="0">
              <a:buNone/>
            </a:pPr>
            <a:r>
              <a:rPr lang="en-US" sz="2400" dirty="0">
                <a:cs typeface="Calibri"/>
              </a:rPr>
              <a:t>  </a:t>
            </a:r>
          </a:p>
        </p:txBody>
      </p:sp>
      <p:sp>
        <p:nvSpPr>
          <p:cNvPr id="4" name="Content Placeholder 2">
            <a:extLst>
              <a:ext uri="{FF2B5EF4-FFF2-40B4-BE49-F238E27FC236}">
                <a16:creationId xmlns:a16="http://schemas.microsoft.com/office/drawing/2014/main" id="{780B42CE-34E6-482F-B750-C9396F2353FA}"/>
              </a:ext>
            </a:extLst>
          </p:cNvPr>
          <p:cNvSpPr>
            <a:spLocks noGrp="1"/>
          </p:cNvSpPr>
          <p:nvPr/>
        </p:nvSpPr>
        <p:spPr>
          <a:xfrm>
            <a:off x="1097280" y="1845734"/>
            <a:ext cx="10058400" cy="40233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400" dirty="0">
                <a:cs typeface="Calibri"/>
              </a:rPr>
              <a:t> </a:t>
            </a:r>
          </a:p>
        </p:txBody>
      </p:sp>
    </p:spTree>
    <p:extLst>
      <p:ext uri="{BB962C8B-B14F-4D97-AF65-F5344CB8AC3E}">
        <p14:creationId xmlns:p14="http://schemas.microsoft.com/office/powerpoint/2010/main" val="257579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3</a:t>
            </a:r>
            <a:r>
              <a:rPr lang="en-US" baseline="30000" dirty="0">
                <a:solidFill>
                  <a:schemeClr val="tx1"/>
                </a:solidFill>
              </a:rPr>
              <a:t>rd</a:t>
            </a:r>
            <a:r>
              <a:rPr lang="en-US" dirty="0">
                <a:solidFill>
                  <a:schemeClr val="tx1"/>
                </a:solidFill>
              </a:rPr>
              <a:t> Year Scheduling - East Only</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2800" dirty="0">
                <a:solidFill>
                  <a:schemeClr val="tx1"/>
                </a:solidFill>
              </a:rPr>
              <a:t>Students can choose to complete all 3</a:t>
            </a:r>
            <a:r>
              <a:rPr lang="en-US" sz="2800" baseline="30000" dirty="0">
                <a:solidFill>
                  <a:schemeClr val="tx1"/>
                </a:solidFill>
              </a:rPr>
              <a:t>rd</a:t>
            </a:r>
            <a:r>
              <a:rPr lang="en-US" sz="2800" dirty="0">
                <a:solidFill>
                  <a:schemeClr val="tx1"/>
                </a:solidFill>
              </a:rPr>
              <a:t> year rotations in the East. Students in this category are considered “East only” and have received separate scheduling instructions. </a:t>
            </a:r>
          </a:p>
          <a:p>
            <a:pPr>
              <a:buFont typeface="Wingdings" panose="05000000000000000000" pitchFamily="2" charset="2"/>
              <a:buChar char="§"/>
            </a:pPr>
            <a:r>
              <a:rPr lang="en-US" sz="2800" dirty="0">
                <a:solidFill>
                  <a:schemeClr val="tx1"/>
                </a:solidFill>
              </a:rPr>
              <a:t>East only students will have until Feburary 12</a:t>
            </a:r>
            <a:r>
              <a:rPr lang="en-US" sz="2800" baseline="30000" dirty="0">
                <a:solidFill>
                  <a:schemeClr val="tx1"/>
                </a:solidFill>
              </a:rPr>
              <a:t>th</a:t>
            </a:r>
            <a:r>
              <a:rPr lang="en-US" sz="2800" dirty="0">
                <a:solidFill>
                  <a:schemeClr val="tx1"/>
                </a:solidFill>
              </a:rPr>
              <a:t> at 11:59pm to schedule/edit their 3</a:t>
            </a:r>
            <a:r>
              <a:rPr lang="en-US" sz="2800" baseline="30000" dirty="0">
                <a:solidFill>
                  <a:schemeClr val="tx1"/>
                </a:solidFill>
              </a:rPr>
              <a:t>rd</a:t>
            </a:r>
            <a:r>
              <a:rPr lang="en-US" sz="2800" dirty="0">
                <a:solidFill>
                  <a:schemeClr val="tx1"/>
                </a:solidFill>
              </a:rPr>
              <a:t> year schedules.  </a:t>
            </a:r>
          </a:p>
          <a:p>
            <a:pPr>
              <a:buFont typeface="Wingdings" panose="05000000000000000000" pitchFamily="2" charset="2"/>
              <a:buChar char="§"/>
            </a:pPr>
            <a:r>
              <a:rPr lang="en-US" sz="2800" dirty="0">
                <a:solidFill>
                  <a:schemeClr val="tx1"/>
                </a:solidFill>
              </a:rPr>
              <a:t>East only students will get the opportunity to schedule Memphis rotations based on availability if desired, but only after the non-East only students complete scheduling. </a:t>
            </a:r>
          </a:p>
          <a:p>
            <a:pPr>
              <a:buFont typeface="Wingdings" panose="05000000000000000000" pitchFamily="2" charset="2"/>
              <a:buChar char="§"/>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00763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3</a:t>
            </a:r>
            <a:r>
              <a:rPr lang="en-US" baseline="30000" dirty="0">
                <a:solidFill>
                  <a:schemeClr val="tx1"/>
                </a:solidFill>
              </a:rPr>
              <a:t>rd</a:t>
            </a:r>
            <a:r>
              <a:rPr lang="en-US" dirty="0">
                <a:solidFill>
                  <a:schemeClr val="tx1"/>
                </a:solidFill>
              </a:rPr>
              <a:t> Year Scheduling Phases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4000" dirty="0">
                <a:solidFill>
                  <a:schemeClr val="tx1"/>
                </a:solidFill>
              </a:rPr>
              <a:t>Scheduling will take place in 3 phases beginning with scheduling the 7 required core clerkships. </a:t>
            </a:r>
          </a:p>
          <a:p>
            <a:pPr marL="0" indent="0">
              <a:buNone/>
            </a:pPr>
            <a:endParaRPr lang="en-US" dirty="0"/>
          </a:p>
        </p:txBody>
      </p:sp>
    </p:spTree>
    <p:extLst>
      <p:ext uri="{BB962C8B-B14F-4D97-AF65-F5344CB8AC3E}">
        <p14:creationId xmlns:p14="http://schemas.microsoft.com/office/powerpoint/2010/main" val="144509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Phase 1-Scheduling Core Clerkships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u="sng" dirty="0">
                <a:solidFill>
                  <a:schemeClr val="tx1"/>
                </a:solidFill>
              </a:rPr>
              <a:t>February 7-12 </a:t>
            </a:r>
            <a:r>
              <a:rPr lang="en-US" sz="2800" dirty="0">
                <a:solidFill>
                  <a:schemeClr val="tx1"/>
                </a:solidFill>
              </a:rPr>
              <a:t>- Students will enter up-to 4 core clerkship preferences into eMedley.</a:t>
            </a:r>
          </a:p>
          <a:p>
            <a:pPr>
              <a:buFont typeface="Wingdings" panose="05000000000000000000" pitchFamily="2" charset="2"/>
              <a:buChar char="§"/>
            </a:pPr>
            <a:r>
              <a:rPr lang="en-US" sz="2800" u="sng" dirty="0">
                <a:solidFill>
                  <a:schemeClr val="tx1"/>
                </a:solidFill>
              </a:rPr>
              <a:t>February 13-19 </a:t>
            </a:r>
            <a:r>
              <a:rPr lang="en-US" sz="2800" dirty="0">
                <a:solidFill>
                  <a:schemeClr val="tx1"/>
                </a:solidFill>
              </a:rPr>
              <a:t>- </a:t>
            </a:r>
            <a:r>
              <a:rPr lang="en-US" sz="2800" dirty="0" err="1">
                <a:solidFill>
                  <a:schemeClr val="tx1"/>
                </a:solidFill>
              </a:rPr>
              <a:t>eMedley’s</a:t>
            </a:r>
            <a:r>
              <a:rPr lang="en-US" sz="2800" dirty="0">
                <a:solidFill>
                  <a:schemeClr val="tx1"/>
                </a:solidFill>
              </a:rPr>
              <a:t> software will run a process to schedule all 7 core Clerkships for all 3</a:t>
            </a:r>
            <a:r>
              <a:rPr lang="en-US" sz="2800" baseline="30000" dirty="0">
                <a:solidFill>
                  <a:schemeClr val="tx1"/>
                </a:solidFill>
              </a:rPr>
              <a:t>rd</a:t>
            </a:r>
            <a:r>
              <a:rPr lang="en-US" sz="2800" dirty="0">
                <a:solidFill>
                  <a:schemeClr val="tx1"/>
                </a:solidFill>
              </a:rPr>
              <a:t> year students (excluding East only students) while taking preferences into account.</a:t>
            </a:r>
          </a:p>
          <a:p>
            <a:pPr marL="0" indent="0">
              <a:buNone/>
            </a:pPr>
            <a:r>
              <a:rPr lang="en-US" sz="2800" b="1" i="1" dirty="0">
                <a:solidFill>
                  <a:schemeClr val="tx1"/>
                </a:solidFill>
              </a:rPr>
              <a:t>                          </a:t>
            </a:r>
          </a:p>
          <a:p>
            <a:pPr marL="0" indent="0">
              <a:buNone/>
            </a:pPr>
            <a:r>
              <a:rPr lang="en-US" sz="2800" b="1" i="1" dirty="0">
                <a:solidFill>
                  <a:schemeClr val="tx1"/>
                </a:solidFill>
              </a:rPr>
              <a:t>                             </a:t>
            </a:r>
            <a:r>
              <a:rPr lang="en-US" sz="2800" b="1" i="1" u="sng" dirty="0">
                <a:solidFill>
                  <a:schemeClr val="tx1"/>
                </a:solidFill>
              </a:rPr>
              <a:t>***Preferences are not guaranteed***</a:t>
            </a:r>
            <a:endParaRPr lang="en-US" sz="2800" dirty="0">
              <a:solidFill>
                <a:schemeClr val="tx1"/>
              </a:solidFill>
            </a:endParaRPr>
          </a:p>
        </p:txBody>
      </p:sp>
    </p:spTree>
    <p:extLst>
      <p:ext uri="{BB962C8B-B14F-4D97-AF65-F5344CB8AC3E}">
        <p14:creationId xmlns:p14="http://schemas.microsoft.com/office/powerpoint/2010/main" val="146135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Phase 1-Scheduling Core Clerkships Continued..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solidFill>
                  <a:schemeClr val="tx1"/>
                </a:solidFill>
              </a:rPr>
              <a:t>Preferences can be selected based on 3 criteria:</a:t>
            </a:r>
          </a:p>
          <a:p>
            <a:pPr marL="0" indent="0">
              <a:buNone/>
            </a:pPr>
            <a:r>
              <a:rPr lang="en-US" sz="2800" dirty="0">
                <a:solidFill>
                  <a:schemeClr val="tx1"/>
                </a:solidFill>
              </a:rPr>
              <a:t>       1. Clerkship (Ex: Core Clerkship in Medicine MED-30000 etc.)</a:t>
            </a:r>
          </a:p>
          <a:p>
            <a:pPr marL="0" indent="0">
              <a:buNone/>
            </a:pPr>
            <a:r>
              <a:rPr lang="en-US" sz="2800" dirty="0">
                <a:solidFill>
                  <a:schemeClr val="tx1"/>
                </a:solidFill>
              </a:rPr>
              <a:t>       2. Location (Memphis, Knoxville, Chattanooga, Nashville or </a:t>
            </a:r>
          </a:p>
          <a:p>
            <a:pPr marL="0" indent="0">
              <a:buNone/>
            </a:pPr>
            <a:r>
              <a:rPr lang="en-US" sz="2800" dirty="0">
                <a:solidFill>
                  <a:schemeClr val="tx1"/>
                </a:solidFill>
              </a:rPr>
              <a:t>            Memphis-Jackson)</a:t>
            </a:r>
          </a:p>
          <a:p>
            <a:pPr marL="0" indent="0">
              <a:buNone/>
            </a:pPr>
            <a:r>
              <a:rPr lang="en-US" sz="2800" dirty="0">
                <a:solidFill>
                  <a:schemeClr val="tx1"/>
                </a:solidFill>
              </a:rPr>
              <a:t>       3. Block/Period </a:t>
            </a:r>
          </a:p>
          <a:p>
            <a:pPr marL="0" indent="0">
              <a:buNone/>
            </a:pPr>
            <a:endParaRPr lang="en-US" dirty="0"/>
          </a:p>
        </p:txBody>
      </p:sp>
    </p:spTree>
    <p:extLst>
      <p:ext uri="{BB962C8B-B14F-4D97-AF65-F5344CB8AC3E}">
        <p14:creationId xmlns:p14="http://schemas.microsoft.com/office/powerpoint/2010/main" val="367140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Hardship Policy  </a:t>
            </a:r>
          </a:p>
        </p:txBody>
      </p:sp>
      <p:sp>
        <p:nvSpPr>
          <p:cNvPr id="3" name="Content Placeholder 2"/>
          <p:cNvSpPr>
            <a:spLocks noGrp="1"/>
          </p:cNvSpPr>
          <p:nvPr>
            <p:ph idx="1"/>
          </p:nvPr>
        </p:nvSpPr>
        <p:spPr/>
        <p:txBody>
          <a:bodyPr>
            <a:normAutofit/>
          </a:bodyPr>
          <a:lstStyle/>
          <a:p>
            <a:pPr marL="0" indent="0">
              <a:buNone/>
            </a:pPr>
            <a:r>
              <a:rPr lang="en-US" sz="2400" b="1" dirty="0">
                <a:solidFill>
                  <a:schemeClr val="tx1"/>
                </a:solidFill>
              </a:rPr>
              <a:t>The Hardship Policy was developed to allow exemptions from the East rotation requirement for those select students.   For information, go to OLSEN in the “General Clerkship Information” to find the Hardship application form. </a:t>
            </a:r>
          </a:p>
          <a:p>
            <a:pPr marL="0" indent="0" algn="ctr">
              <a:buNone/>
            </a:pPr>
            <a:endParaRPr lang="en-US" sz="2400" b="1" dirty="0">
              <a:solidFill>
                <a:schemeClr val="tx1"/>
              </a:solidFill>
            </a:endParaRPr>
          </a:p>
          <a:p>
            <a:pPr marL="0" indent="0" algn="ctr">
              <a:buNone/>
            </a:pPr>
            <a:r>
              <a:rPr lang="en-US" sz="2400" b="1" dirty="0">
                <a:solidFill>
                  <a:schemeClr val="tx1"/>
                </a:solidFill>
              </a:rPr>
              <a:t>Acceptable reason for application: </a:t>
            </a:r>
          </a:p>
          <a:p>
            <a:pPr>
              <a:buFont typeface="Wingdings" panose="05000000000000000000" pitchFamily="2" charset="2"/>
              <a:buChar char="§"/>
            </a:pPr>
            <a:r>
              <a:rPr lang="en-US" sz="2400" dirty="0">
                <a:solidFill>
                  <a:schemeClr val="tx1"/>
                </a:solidFill>
              </a:rPr>
              <a:t>A student has a child under the age of 18 years</a:t>
            </a:r>
          </a:p>
          <a:p>
            <a:pPr>
              <a:buFont typeface="Wingdings" panose="05000000000000000000" pitchFamily="2" charset="2"/>
              <a:buChar char="§"/>
            </a:pPr>
            <a:r>
              <a:rPr lang="en-US" sz="2400" dirty="0">
                <a:solidFill>
                  <a:schemeClr val="tx1"/>
                </a:solidFill>
              </a:rPr>
              <a:t>A student has a chronic illness that requires treatment from a local physician </a:t>
            </a:r>
            <a:r>
              <a:rPr lang="en-US" sz="2400" i="1" u="sng" dirty="0">
                <a:solidFill>
                  <a:schemeClr val="tx1"/>
                </a:solidFill>
              </a:rPr>
              <a:t>or</a:t>
            </a:r>
            <a:r>
              <a:rPr lang="en-US" sz="2400" dirty="0">
                <a:solidFill>
                  <a:schemeClr val="tx1"/>
                </a:solidFill>
              </a:rPr>
              <a:t> a family member with chronic illness for whom you are the primary caregiver.  </a:t>
            </a:r>
            <a:r>
              <a:rPr lang="en-US" sz="2400" dirty="0"/>
              <a:t> </a:t>
            </a:r>
          </a:p>
          <a:p>
            <a:pPr marL="0" indent="0">
              <a:buNone/>
            </a:pPr>
            <a:endParaRPr lang="en-US" dirty="0"/>
          </a:p>
        </p:txBody>
      </p:sp>
    </p:spTree>
    <p:extLst>
      <p:ext uri="{BB962C8B-B14F-4D97-AF65-F5344CB8AC3E}">
        <p14:creationId xmlns:p14="http://schemas.microsoft.com/office/powerpoint/2010/main" val="1044340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5E27-3DCF-44FD-808D-ECABEE03F6F7}"/>
              </a:ext>
            </a:extLst>
          </p:cNvPr>
          <p:cNvSpPr>
            <a:spLocks noGrp="1"/>
          </p:cNvSpPr>
          <p:nvPr>
            <p:ph type="title"/>
          </p:nvPr>
        </p:nvSpPr>
        <p:spPr>
          <a:xfrm>
            <a:off x="1097280" y="286603"/>
            <a:ext cx="10058400" cy="1450757"/>
          </a:xfrm>
        </p:spPr>
        <p:txBody>
          <a:bodyPr>
            <a:normAutofit fontScale="90000"/>
          </a:bodyPr>
          <a:lstStyle/>
          <a:p>
            <a:r>
              <a:rPr lang="en-US" dirty="0">
                <a:solidFill>
                  <a:schemeClr val="tx1"/>
                </a:solidFill>
              </a:rPr>
              <a:t>Phase 2 – Reviewing Core Clerkship Schedules and Requesting Changes/Swaps</a:t>
            </a:r>
          </a:p>
        </p:txBody>
      </p:sp>
      <p:sp>
        <p:nvSpPr>
          <p:cNvPr id="3" name="Content Placeholder 2">
            <a:extLst>
              <a:ext uri="{FF2B5EF4-FFF2-40B4-BE49-F238E27FC236}">
                <a16:creationId xmlns:a16="http://schemas.microsoft.com/office/drawing/2014/main" id="{06FC8CE0-8A2B-4EED-A5B7-2D34FD19E5CC}"/>
              </a:ext>
            </a:extLst>
          </p:cNvPr>
          <p:cNvSpPr>
            <a:spLocks noGrp="1"/>
          </p:cNvSpPr>
          <p:nvPr>
            <p:ph idx="1"/>
          </p:nvPr>
        </p:nvSpPr>
        <p:spPr/>
        <p:txBody>
          <a:bodyPr/>
          <a:lstStyle/>
          <a:p>
            <a:pPr>
              <a:buFont typeface="Wingdings" panose="05000000000000000000" pitchFamily="2" charset="2"/>
              <a:buChar char="§"/>
            </a:pPr>
            <a:r>
              <a:rPr lang="en-US" sz="2800" dirty="0"/>
              <a:t> </a:t>
            </a:r>
            <a:r>
              <a:rPr lang="en-US" sz="2800" dirty="0">
                <a:solidFill>
                  <a:schemeClr val="tx1"/>
                </a:solidFill>
              </a:rPr>
              <a:t>Feburary 20 (estimated) - Once initial Core Clerkship scheduling is complete, students will be notified via the </a:t>
            </a:r>
            <a:r>
              <a:rPr lang="en-US" sz="2800" dirty="0" err="1">
                <a:solidFill>
                  <a:schemeClr val="tx1"/>
                </a:solidFill>
              </a:rPr>
              <a:t>ListServ</a:t>
            </a:r>
            <a:r>
              <a:rPr lang="en-US" sz="2800" dirty="0">
                <a:solidFill>
                  <a:schemeClr val="tx1"/>
                </a:solidFill>
              </a:rPr>
              <a:t>, and will be able to review their schedules in eMedley.</a:t>
            </a:r>
          </a:p>
          <a:p>
            <a:pPr>
              <a:buFont typeface="Wingdings" panose="05000000000000000000" pitchFamily="2" charset="2"/>
              <a:buChar char="§"/>
            </a:pPr>
            <a:r>
              <a:rPr lang="en-US" sz="2400" dirty="0">
                <a:solidFill>
                  <a:schemeClr val="tx1"/>
                </a:solidFill>
              </a:rPr>
              <a:t>  </a:t>
            </a:r>
            <a:r>
              <a:rPr lang="en-US" sz="2800" dirty="0">
                <a:solidFill>
                  <a:schemeClr val="tx1"/>
                </a:solidFill>
              </a:rPr>
              <a:t>After reviewing core clerkship schedules, students can view availability of Core Clerkships in eMedley based on availability and/or can arrange schedule swaps with other students. </a:t>
            </a:r>
          </a:p>
          <a:p>
            <a:pPr>
              <a:buFont typeface="Wingdings" panose="05000000000000000000" pitchFamily="2" charset="2"/>
              <a:buChar char="§"/>
            </a:pPr>
            <a:r>
              <a:rPr lang="en-US" sz="2800" dirty="0">
                <a:solidFill>
                  <a:schemeClr val="tx1"/>
                </a:solidFill>
              </a:rPr>
              <a:t>Coming soon - A link to submit requests will be provided. </a:t>
            </a:r>
          </a:p>
          <a:p>
            <a:endParaRPr lang="en-US" dirty="0"/>
          </a:p>
        </p:txBody>
      </p:sp>
    </p:spTree>
    <p:extLst>
      <p:ext uri="{BB962C8B-B14F-4D97-AF65-F5344CB8AC3E}">
        <p14:creationId xmlns:p14="http://schemas.microsoft.com/office/powerpoint/2010/main" val="95049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Phase 3-Scheduling Career Exploration Electives (CE’s)</a:t>
            </a:r>
          </a:p>
        </p:txBody>
      </p:sp>
      <p:sp>
        <p:nvSpPr>
          <p:cNvPr id="3" name="Content Placeholder 2"/>
          <p:cNvSpPr>
            <a:spLocks noGrp="1"/>
          </p:cNvSpPr>
          <p:nvPr>
            <p:ph idx="1"/>
          </p:nvPr>
        </p:nvSpPr>
        <p:spPr>
          <a:xfrm>
            <a:off x="1097280" y="1845734"/>
            <a:ext cx="10058400" cy="4256128"/>
          </a:xfrm>
        </p:spPr>
        <p:txBody>
          <a:bodyPr>
            <a:normAutofit/>
          </a:bodyPr>
          <a:lstStyle/>
          <a:p>
            <a:pPr>
              <a:buFont typeface="Wingdings" panose="05000000000000000000" pitchFamily="2" charset="2"/>
              <a:buChar char="§"/>
            </a:pPr>
            <a:r>
              <a:rPr lang="en-US" sz="2400" dirty="0">
                <a:solidFill>
                  <a:schemeClr val="tx1"/>
                </a:solidFill>
              </a:rPr>
              <a:t>Phase 3 of scheduling consists of a 4 day, 2 round lottery system.</a:t>
            </a:r>
          </a:p>
          <a:p>
            <a:pPr>
              <a:buFont typeface="Wingdings" panose="05000000000000000000" pitchFamily="2" charset="2"/>
              <a:buChar char="§"/>
            </a:pPr>
            <a:r>
              <a:rPr lang="en-US" sz="2400" dirty="0">
                <a:solidFill>
                  <a:schemeClr val="tx1"/>
                </a:solidFill>
              </a:rPr>
              <a:t>Students will be randomly assigned to a lottery group of up to 10 students.</a:t>
            </a:r>
          </a:p>
          <a:p>
            <a:pPr>
              <a:buFont typeface="Wingdings" panose="05000000000000000000" pitchFamily="2" charset="2"/>
              <a:buChar char="§"/>
            </a:pPr>
            <a:r>
              <a:rPr lang="en-US" sz="2400" dirty="0">
                <a:solidFill>
                  <a:schemeClr val="tx1"/>
                </a:solidFill>
              </a:rPr>
              <a:t>Round 1 – Students can schedule 1 CE*</a:t>
            </a:r>
          </a:p>
          <a:p>
            <a:pPr>
              <a:buFont typeface="Wingdings" panose="05000000000000000000" pitchFamily="2" charset="2"/>
              <a:buChar char="§"/>
            </a:pPr>
            <a:r>
              <a:rPr lang="en-US" sz="2400" dirty="0">
                <a:solidFill>
                  <a:schemeClr val="tx1"/>
                </a:solidFill>
              </a:rPr>
              <a:t>Round 2 – Students can schedule up to 4 weeks of additional CE’s </a:t>
            </a:r>
          </a:p>
          <a:p>
            <a:pPr>
              <a:buFont typeface="Wingdings" panose="05000000000000000000" pitchFamily="2" charset="2"/>
              <a:buChar char="§"/>
            </a:pPr>
            <a:r>
              <a:rPr lang="en-US" sz="2400" dirty="0">
                <a:solidFill>
                  <a:schemeClr val="tx1"/>
                </a:solidFill>
              </a:rPr>
              <a:t>Students groups will open every hour between 8:00am and 5:00pm for 2 days per round.  </a:t>
            </a:r>
          </a:p>
          <a:p>
            <a:pPr marL="0" indent="0">
              <a:buNone/>
            </a:pPr>
            <a:r>
              <a:rPr lang="en-US" sz="2400" b="1" i="1" u="sng" dirty="0">
                <a:solidFill>
                  <a:schemeClr val="tx1"/>
                </a:solidFill>
              </a:rPr>
              <a:t>*If 2 CE’s are scheduled in round 1, both CE’s will be administratively dropped and students will have to wait until their round 2 lottery time to schedule CE’s.   </a:t>
            </a:r>
          </a:p>
        </p:txBody>
      </p:sp>
    </p:spTree>
    <p:extLst>
      <p:ext uri="{BB962C8B-B14F-4D97-AF65-F5344CB8AC3E}">
        <p14:creationId xmlns:p14="http://schemas.microsoft.com/office/powerpoint/2010/main" val="17189135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C707C5B3CE8C4F8F9014DB25F73A6D" ma:contentTypeVersion="11" ma:contentTypeDescription="Create a new document." ma:contentTypeScope="" ma:versionID="4374793c4efed80cbd9c56114c42184c">
  <xsd:schema xmlns:xsd="http://www.w3.org/2001/XMLSchema" xmlns:xs="http://www.w3.org/2001/XMLSchema" xmlns:p="http://schemas.microsoft.com/office/2006/metadata/properties" xmlns:ns3="bca68da8-409e-4b76-9e60-8cd50d6152ca" xmlns:ns4="532bc6c0-9c44-4e25-bfd0-905f5dd2b9da" targetNamespace="http://schemas.microsoft.com/office/2006/metadata/properties" ma:root="true" ma:fieldsID="630b11082e6a65249afa82f6b97c0dae" ns3:_="" ns4:_="">
    <xsd:import namespace="bca68da8-409e-4b76-9e60-8cd50d6152ca"/>
    <xsd:import namespace="532bc6c0-9c44-4e25-bfd0-905f5dd2b9d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a68da8-409e-4b76-9e60-8cd50d6152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2bc6c0-9c44-4e25-bfd0-905f5dd2b9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4A5A88-0EEF-40F5-AF0F-1B048E40810C}">
  <ds:schemaRefs>
    <ds:schemaRef ds:uri="http://schemas.microsoft.com/sharepoint/v3/contenttype/forms"/>
  </ds:schemaRefs>
</ds:datastoreItem>
</file>

<file path=customXml/itemProps2.xml><?xml version="1.0" encoding="utf-8"?>
<ds:datastoreItem xmlns:ds="http://schemas.openxmlformats.org/officeDocument/2006/customXml" ds:itemID="{BEF35B12-7590-4CEA-90D0-0E08CEBF97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a68da8-409e-4b76-9e60-8cd50d6152ca"/>
    <ds:schemaRef ds:uri="532bc6c0-9c44-4e25-bfd0-905f5dd2b9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3CDF59-0720-4844-B4CA-2D5D334243DE}">
  <ds:schemaRefs>
    <ds:schemaRef ds:uri="http://schemas.microsoft.com/office/infopath/2007/PartnerControls"/>
    <ds:schemaRef ds:uri="http://www.w3.org/XML/1998/namespace"/>
    <ds:schemaRef ds:uri="http://purl.org/dc/dcmitype/"/>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532bc6c0-9c44-4e25-bfd0-905f5dd2b9da"/>
    <ds:schemaRef ds:uri="bca68da8-409e-4b76-9e60-8cd50d6152ca"/>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15327</TotalTime>
  <Words>1316</Words>
  <Application>Microsoft Office PowerPoint</Application>
  <PresentationFormat>Widescreen</PresentationFormat>
  <Paragraphs>110</Paragraphs>
  <Slides>18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Retrospect</vt:lpstr>
      <vt:lpstr> College of Medicine Scheduling and Lottery Information</vt:lpstr>
      <vt:lpstr>Schedule Planning </vt:lpstr>
      <vt:lpstr>3rd Year Scheduling - East Only</vt:lpstr>
      <vt:lpstr>3rd Year Scheduling Phases</vt:lpstr>
      <vt:lpstr>Phase 1-Scheduling Core Clerkships </vt:lpstr>
      <vt:lpstr>Phase 1-Scheduling Core Clerkships Continued..</vt:lpstr>
      <vt:lpstr>Hardship Policy  </vt:lpstr>
      <vt:lpstr>Phase 2 – Reviewing Core Clerkship Schedules and Requesting Changes/Swaps</vt:lpstr>
      <vt:lpstr>Phase 3-Scheduling Career Exploration Electives (CE’s)</vt:lpstr>
      <vt:lpstr>Phase 3-Scheduling Career Exploration Electives (CE’s) Continued.. </vt:lpstr>
      <vt:lpstr>Phase 3-Scheduling (CE’s) Continued.. </vt:lpstr>
      <vt:lpstr>Phase 3-Scheduling CE’s and Prior Authorization</vt:lpstr>
      <vt:lpstr>Prior Authorization Continued..</vt:lpstr>
      <vt:lpstr>             When is Phase 3 happening? </vt:lpstr>
      <vt:lpstr>Final Step – Publication </vt:lpstr>
      <vt:lpstr>Final Step – Publication Continued.. </vt:lpstr>
      <vt:lpstr>LSP and PCM Scheduling </vt:lpstr>
      <vt:lpstr>Miranda Kennedy Clinical Curriculum Coordinator mfairle1@uthsc.edu 901-448-2928 910 Madison, Suite 1002 Office #1009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Year Orientation</dc:title>
  <dc:creator>Fairley, Miranda J</dc:creator>
  <cp:lastModifiedBy>Fairley, Miranda J</cp:lastModifiedBy>
  <cp:revision>184</cp:revision>
  <dcterms:created xsi:type="dcterms:W3CDTF">2018-10-30T21:05:46Z</dcterms:created>
  <dcterms:modified xsi:type="dcterms:W3CDTF">2020-02-07T17:16:04Z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0x01010069C707C5B3CE8C4F8F9014DB25F73A6D</vt:lpwstr>
  </property>
</Properties>
</file>