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4"/>
  </p:sldMasterIdLst>
  <p:notesMasterIdLst>
    <p:notesMasterId r:id="rId16"/>
  </p:notesMasterIdLst>
  <p:sldIdLst>
    <p:sldId id="256" r:id="rId5"/>
    <p:sldId id="264" r:id="rId6"/>
    <p:sldId id="275" r:id="rId7"/>
    <p:sldId id="283" r:id="rId8"/>
    <p:sldId id="276" r:id="rId9"/>
    <p:sldId id="284" r:id="rId10"/>
    <p:sldId id="279" r:id="rId11"/>
    <p:sldId id="267" r:id="rId12"/>
    <p:sldId id="286" r:id="rId13"/>
    <p:sldId id="272"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rley, Miranda J" initials="FMJ" lastIdx="0" clrIdx="0">
    <p:extLst>
      <p:ext uri="{19B8F6BF-5375-455C-9EA6-DF929625EA0E}">
        <p15:presenceInfo xmlns:p15="http://schemas.microsoft.com/office/powerpoint/2012/main" userId="S-1-5-21-1543255473-1774939808-2802695540-79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9CFC07-9D91-4B84-B4C8-3E30ED6FFA88}" v="12" dt="2021-01-29T17:20:35.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89286" autoAdjust="0"/>
  </p:normalViewPr>
  <p:slideViewPr>
    <p:cSldViewPr snapToGrid="0">
      <p:cViewPr varScale="1">
        <p:scale>
          <a:sx n="85" d="100"/>
          <a:sy n="85" d="100"/>
        </p:scale>
        <p:origin x="10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2E930-7296-4369-8450-6AADD94D6321}" type="datetimeFigureOut">
              <a:rPr lang="en-US" smtClean="0"/>
              <a:t>1/31/21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A1FDF-94CA-4A1B-A827-43497F0C39D8}" type="slidenum">
              <a:rPr lang="en-US" smtClean="0"/>
              <a:t>‹#›</a:t>
            </a:fld>
            <a:endParaRPr lang="en-US"/>
          </a:p>
        </p:txBody>
      </p:sp>
    </p:spTree>
    <p:extLst>
      <p:ext uri="{BB962C8B-B14F-4D97-AF65-F5344CB8AC3E}">
        <p14:creationId xmlns:p14="http://schemas.microsoft.com/office/powerpoint/2010/main" val="423914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on the nuts and bolts, I wanted to point out where you can find a list of all the core clerkships and CEs we offer for third year scheduling. </a:t>
            </a:r>
          </a:p>
        </p:txBody>
      </p:sp>
      <p:sp>
        <p:nvSpPr>
          <p:cNvPr id="4" name="Slide Number Placeholder 3"/>
          <p:cNvSpPr>
            <a:spLocks noGrp="1"/>
          </p:cNvSpPr>
          <p:nvPr>
            <p:ph type="sldNum" sz="quarter" idx="10"/>
          </p:nvPr>
        </p:nvSpPr>
        <p:spPr/>
        <p:txBody>
          <a:bodyPr/>
          <a:lstStyle/>
          <a:p>
            <a:fld id="{D0FA1FDF-94CA-4A1B-A827-43497F0C39D8}" type="slidenum">
              <a:rPr lang="en-US" smtClean="0"/>
              <a:t>2</a:t>
            </a:fld>
            <a:endParaRPr lang="en-US"/>
          </a:p>
        </p:txBody>
      </p:sp>
    </p:spTree>
    <p:extLst>
      <p:ext uri="{BB962C8B-B14F-4D97-AF65-F5344CB8AC3E}">
        <p14:creationId xmlns:p14="http://schemas.microsoft.com/office/powerpoint/2010/main" val="283525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a:t>
            </a:r>
            <a:r>
              <a:rPr lang="en-US" baseline="0" dirty="0"/>
              <a:t>CE’s and core clerkships will be scheduled during this time.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3</a:t>
            </a:fld>
            <a:endParaRPr lang="en-US"/>
          </a:p>
        </p:txBody>
      </p:sp>
    </p:spTree>
    <p:extLst>
      <p:ext uri="{BB962C8B-B14F-4D97-AF65-F5344CB8AC3E}">
        <p14:creationId xmlns:p14="http://schemas.microsoft.com/office/powerpoint/2010/main" val="788365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requirements of third year is to schedule at least one core rotation at one of our East locations. The Hardship Policy was developed to allow students to be exempt from this. </a:t>
            </a:r>
          </a:p>
        </p:txBody>
      </p:sp>
      <p:sp>
        <p:nvSpPr>
          <p:cNvPr id="4" name="Slide Number Placeholder 3"/>
          <p:cNvSpPr>
            <a:spLocks noGrp="1"/>
          </p:cNvSpPr>
          <p:nvPr>
            <p:ph type="sldNum" sz="quarter" idx="5"/>
          </p:nvPr>
        </p:nvSpPr>
        <p:spPr/>
        <p:txBody>
          <a:bodyPr/>
          <a:lstStyle/>
          <a:p>
            <a:fld id="{D0FA1FDF-94CA-4A1B-A827-43497F0C39D8}" type="slidenum">
              <a:rPr lang="en-US" smtClean="0"/>
              <a:t>4</a:t>
            </a:fld>
            <a:endParaRPr lang="en-US"/>
          </a:p>
        </p:txBody>
      </p:sp>
    </p:spTree>
    <p:extLst>
      <p:ext uri="{BB962C8B-B14F-4D97-AF65-F5344CB8AC3E}">
        <p14:creationId xmlns:p14="http://schemas.microsoft.com/office/powerpoint/2010/main" val="1718903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Scheduling will take place in 3 phases beginning with scheduling the 7 required core clerkships. </a:t>
            </a:r>
          </a:p>
          <a:p>
            <a:endParaRPr lang="en-US" dirty="0"/>
          </a:p>
        </p:txBody>
      </p:sp>
      <p:sp>
        <p:nvSpPr>
          <p:cNvPr id="4" name="Slide Number Placeholder 3"/>
          <p:cNvSpPr>
            <a:spLocks noGrp="1"/>
          </p:cNvSpPr>
          <p:nvPr>
            <p:ph type="sldNum" sz="quarter" idx="5"/>
          </p:nvPr>
        </p:nvSpPr>
        <p:spPr/>
        <p:txBody>
          <a:bodyPr/>
          <a:lstStyle/>
          <a:p>
            <a:fld id="{D0FA1FDF-94CA-4A1B-A827-43497F0C39D8}" type="slidenum">
              <a:rPr lang="en-US" smtClean="0"/>
              <a:t>5</a:t>
            </a:fld>
            <a:endParaRPr lang="en-US"/>
          </a:p>
        </p:txBody>
      </p:sp>
    </p:spTree>
    <p:extLst>
      <p:ext uri="{BB962C8B-B14F-4D97-AF65-F5344CB8AC3E}">
        <p14:creationId xmlns:p14="http://schemas.microsoft.com/office/powerpoint/2010/main" val="376944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Phase 3 of scheduling consists of a 4-day, 2 round lottery system.</a:t>
            </a:r>
          </a:p>
          <a:p>
            <a:r>
              <a:rPr lang="en-US" dirty="0"/>
              <a:t>The way the lottery works is </a:t>
            </a:r>
            <a:r>
              <a:rPr lang="en-US" dirty="0" err="1"/>
              <a:t>eMedley</a:t>
            </a:r>
            <a:r>
              <a:rPr lang="en-US" dirty="0"/>
              <a:t> randomly assigns you to groups A thru T. Each group will have their designated day and time for when the scheduler will open. Once the scheduler opens for you, it will remain open until Round 2 begins.</a:t>
            </a:r>
          </a:p>
          <a:p>
            <a:r>
              <a:rPr lang="en-US" dirty="0"/>
              <a:t>So, for round 1, scheduling will open first for group A with each subsequent group opening an hour later. For round 2, it will go in reverse order - scheduling will open for group T first with each subsequent group opening an hour later.</a:t>
            </a:r>
          </a:p>
          <a:p>
            <a:r>
              <a:rPr lang="en-US" dirty="0"/>
              <a:t>The</a:t>
            </a:r>
            <a:r>
              <a:rPr lang="en-US" baseline="0" dirty="0"/>
              <a:t> reverse order in round 2 was put in place to increase fairness.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D0FA1FDF-94CA-4A1B-A827-43497F0C39D8}" type="slidenum">
              <a:rPr lang="en-US" smtClean="0"/>
              <a:t>7</a:t>
            </a:fld>
            <a:endParaRPr lang="en-US"/>
          </a:p>
        </p:txBody>
      </p:sp>
    </p:spTree>
    <p:extLst>
      <p:ext uri="{BB962C8B-B14F-4D97-AF65-F5344CB8AC3E}">
        <p14:creationId xmlns:p14="http://schemas.microsoft.com/office/powerpoint/2010/main" val="32190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The emails can be directly from a department representative or the student can forward approval messages.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8</a:t>
            </a:fld>
            <a:endParaRPr lang="en-US"/>
          </a:p>
        </p:txBody>
      </p:sp>
    </p:spTree>
    <p:extLst>
      <p:ext uri="{BB962C8B-B14F-4D97-AF65-F5344CB8AC3E}">
        <p14:creationId xmlns:p14="http://schemas.microsoft.com/office/powerpoint/2010/main" val="145501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Students can make changes to their schedules up to 30 days prior to the start of a rotation.</a:t>
            </a:r>
            <a:endParaRPr lang="en-US" dirty="0"/>
          </a:p>
        </p:txBody>
      </p:sp>
      <p:sp>
        <p:nvSpPr>
          <p:cNvPr id="4" name="Slide Number Placeholder 3"/>
          <p:cNvSpPr>
            <a:spLocks noGrp="1"/>
          </p:cNvSpPr>
          <p:nvPr>
            <p:ph type="sldNum" sz="quarter" idx="5"/>
          </p:nvPr>
        </p:nvSpPr>
        <p:spPr/>
        <p:txBody>
          <a:bodyPr/>
          <a:lstStyle/>
          <a:p>
            <a:fld id="{D0FA1FDF-94CA-4A1B-A827-43497F0C39D8}" type="slidenum">
              <a:rPr lang="en-US" smtClean="0"/>
              <a:t>9</a:t>
            </a:fld>
            <a:endParaRPr lang="en-US"/>
          </a:p>
        </p:txBody>
      </p:sp>
    </p:spTree>
    <p:extLst>
      <p:ext uri="{BB962C8B-B14F-4D97-AF65-F5344CB8AC3E}">
        <p14:creationId xmlns:p14="http://schemas.microsoft.com/office/powerpoint/2010/main" val="1924357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10</a:t>
            </a:fld>
            <a:endParaRPr lang="en-US"/>
          </a:p>
        </p:txBody>
      </p:sp>
    </p:spTree>
    <p:extLst>
      <p:ext uri="{BB962C8B-B14F-4D97-AF65-F5344CB8AC3E}">
        <p14:creationId xmlns:p14="http://schemas.microsoft.com/office/powerpoint/2010/main" val="262610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6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21283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93959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0656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F3A2E-1276-4BB8-8DA2-90A078B4A235}" type="datetimeFigureOut">
              <a:rPr lang="en-US" smtClean="0"/>
              <a:t>1/31/21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7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F3A2E-1276-4BB8-8DA2-90A078B4A235}" type="datetimeFigureOut">
              <a:rPr lang="en-US" smtClean="0"/>
              <a:t>1/31/21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190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F3A2E-1276-4BB8-8DA2-90A078B4A235}" type="datetimeFigureOut">
              <a:rPr lang="en-US" smtClean="0"/>
              <a:t>1/31/21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85316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F3A2E-1276-4BB8-8DA2-90A078B4A235}" type="datetimeFigureOut">
              <a:rPr lang="en-US" smtClean="0"/>
              <a:t>1/31/21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75877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DF3A2E-1276-4BB8-8DA2-90A078B4A235}" type="datetimeFigureOut">
              <a:rPr lang="en-US" smtClean="0"/>
              <a:t>1/31/21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34736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DF3A2E-1276-4BB8-8DA2-90A078B4A235}" type="datetimeFigureOut">
              <a:rPr lang="en-US" smtClean="0"/>
              <a:t>1/31/21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439B3F-B5F3-43C5-9F24-EB6EB157F151}" type="slidenum">
              <a:rPr lang="en-US" smtClean="0"/>
              <a:t>‹#›</a:t>
            </a:fld>
            <a:endParaRPr lang="en-US" dirty="0"/>
          </a:p>
        </p:txBody>
      </p:sp>
    </p:spTree>
    <p:extLst>
      <p:ext uri="{BB962C8B-B14F-4D97-AF65-F5344CB8AC3E}">
        <p14:creationId xmlns:p14="http://schemas.microsoft.com/office/powerpoint/2010/main" val="248336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DF3A2E-1276-4BB8-8DA2-90A078B4A235}" type="datetimeFigureOut">
              <a:rPr lang="en-US" smtClean="0"/>
              <a:t>1/31/21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366204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DF3A2E-1276-4BB8-8DA2-90A078B4A235}" type="datetimeFigureOut">
              <a:rPr lang="en-US" smtClean="0"/>
              <a:t>1/31/21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439B3F-B5F3-43C5-9F24-EB6EB157F151}"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38019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mfairle1@uthsc.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uthsc.edu/Medicine/OLS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0902"/>
            <a:ext cx="9144000" cy="3333403"/>
          </a:xfrm>
        </p:spPr>
        <p:txBody>
          <a:bodyPr>
            <a:normAutofit/>
          </a:bodyPr>
          <a:lstStyle/>
          <a:p>
            <a:br>
              <a:rPr lang="en-US" dirty="0"/>
            </a:br>
            <a:r>
              <a:rPr lang="en-US" sz="4400" dirty="0"/>
              <a:t>College of Medicine</a:t>
            </a:r>
            <a:br>
              <a:rPr lang="en-US" sz="4400" dirty="0"/>
            </a:br>
            <a:r>
              <a:rPr lang="en-US" sz="4400" dirty="0"/>
              <a:t>Scheduling and Lottery Information</a:t>
            </a:r>
          </a:p>
        </p:txBody>
      </p:sp>
      <p:sp>
        <p:nvSpPr>
          <p:cNvPr id="3" name="Subtitle 2"/>
          <p:cNvSpPr>
            <a:spLocks noGrp="1"/>
          </p:cNvSpPr>
          <p:nvPr>
            <p:ph type="subTitle" idx="1"/>
          </p:nvPr>
        </p:nvSpPr>
        <p:spPr>
          <a:xfrm>
            <a:off x="1524000" y="4438996"/>
            <a:ext cx="9144000" cy="906088"/>
          </a:xfrm>
        </p:spPr>
        <p:txBody>
          <a:bodyPr>
            <a:normAutofit fontScale="55000" lnSpcReduction="20000"/>
          </a:bodyPr>
          <a:lstStyle/>
          <a:p>
            <a:pPr algn="ctr"/>
            <a:r>
              <a:rPr lang="en-US" dirty="0"/>
              <a:t>Class of 2023</a:t>
            </a:r>
          </a:p>
          <a:p>
            <a:pPr algn="ctr"/>
            <a:r>
              <a:rPr lang="en-US" dirty="0"/>
              <a:t>January 29, 2021</a:t>
            </a:r>
          </a:p>
          <a:p>
            <a:pPr algn="ctr"/>
            <a:r>
              <a:rPr lang="en-US" dirty="0"/>
              <a:t>Jenn Wilson – lead Clinical curriculum Coordinator  </a:t>
            </a:r>
          </a:p>
          <a:p>
            <a:endParaRPr lang="en-US" dirty="0"/>
          </a:p>
        </p:txBody>
      </p:sp>
      <p:pic>
        <p:nvPicPr>
          <p:cNvPr id="4" name="Picture 3" descr="cid:image001.jpg@01D40E01.862BA370"/>
          <p:cNvPicPr/>
          <p:nvPr/>
        </p:nvPicPr>
        <p:blipFill>
          <a:blip r:embed="rId2">
            <a:extLst>
              <a:ext uri="{28A0092B-C50C-407E-A947-70E740481C1C}">
                <a14:useLocalDpi xmlns:a14="http://schemas.microsoft.com/office/drawing/2010/main" val="0"/>
              </a:ext>
            </a:extLst>
          </a:blip>
          <a:srcRect/>
          <a:stretch>
            <a:fillRect/>
          </a:stretch>
        </p:blipFill>
        <p:spPr bwMode="auto">
          <a:xfrm>
            <a:off x="2966644" y="1502287"/>
            <a:ext cx="6258712" cy="1390381"/>
          </a:xfrm>
          <a:prstGeom prst="rect">
            <a:avLst/>
          </a:prstGeom>
          <a:noFill/>
          <a:ln>
            <a:noFill/>
          </a:ln>
        </p:spPr>
      </p:pic>
    </p:spTree>
    <p:extLst>
      <p:ext uri="{BB962C8B-B14F-4D97-AF65-F5344CB8AC3E}">
        <p14:creationId xmlns:p14="http://schemas.microsoft.com/office/powerpoint/2010/main" val="318492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LSP and PCM Scheduling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solidFill>
                  <a:schemeClr val="tx1"/>
                </a:solidFill>
              </a:rPr>
              <a:t> Scheduling of LSP and PCM are not available to schedule in eMedley.</a:t>
            </a:r>
          </a:p>
          <a:p>
            <a:pPr>
              <a:buFont typeface="Wingdings" panose="05000000000000000000" pitchFamily="2" charset="2"/>
              <a:buChar char="§"/>
            </a:pPr>
            <a:r>
              <a:rPr lang="en-US" dirty="0">
                <a:solidFill>
                  <a:schemeClr val="tx1"/>
                </a:solidFill>
              </a:rPr>
              <a:t> Students will continue to enroll in LSP and PCM in Banner. </a:t>
            </a:r>
          </a:p>
        </p:txBody>
      </p:sp>
    </p:spTree>
    <p:extLst>
      <p:ext uri="{BB962C8B-B14F-4D97-AF65-F5344CB8AC3E}">
        <p14:creationId xmlns:p14="http://schemas.microsoft.com/office/powerpoint/2010/main" val="54448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122219"/>
            <a:ext cx="10515600" cy="3330909"/>
          </a:xfrm>
        </p:spPr>
        <p:txBody>
          <a:bodyPr>
            <a:normAutofit/>
          </a:bodyPr>
          <a:lstStyle/>
          <a:p>
            <a:pPr algn="ctr"/>
            <a:r>
              <a:rPr lang="en-US" sz="3600" dirty="0">
                <a:solidFill>
                  <a:schemeClr val="tx1"/>
                </a:solidFill>
              </a:rPr>
              <a:t>Jenn Wilson</a:t>
            </a:r>
            <a:br>
              <a:rPr lang="en-US" sz="3600" dirty="0">
                <a:solidFill>
                  <a:schemeClr val="tx1"/>
                </a:solidFill>
              </a:rPr>
            </a:br>
            <a:r>
              <a:rPr lang="en-US" sz="3600" dirty="0">
                <a:solidFill>
                  <a:schemeClr val="tx1"/>
                </a:solidFill>
              </a:rPr>
              <a:t>Lead Clinical Curriculum Coordinator</a:t>
            </a:r>
            <a:br>
              <a:rPr lang="en-US" sz="3600" dirty="0">
                <a:solidFill>
                  <a:schemeClr val="tx1"/>
                </a:solidFill>
              </a:rPr>
            </a:br>
            <a:r>
              <a:rPr lang="en-US" sz="3600" dirty="0">
                <a:solidFill>
                  <a:schemeClr val="tx1"/>
                </a:solidFill>
                <a:hlinkClick r:id="rId2"/>
              </a:rPr>
              <a:t>jmcadoo3@uthsc.edu</a:t>
            </a:r>
            <a:br>
              <a:rPr lang="en-US" sz="3600" dirty="0">
                <a:solidFill>
                  <a:schemeClr val="tx1"/>
                </a:solidFill>
              </a:rPr>
            </a:br>
            <a:r>
              <a:rPr lang="en-US" sz="3600" dirty="0">
                <a:solidFill>
                  <a:schemeClr val="tx1"/>
                </a:solidFill>
              </a:rPr>
              <a:t>901-448-2928</a:t>
            </a:r>
            <a:br>
              <a:rPr lang="en-US" sz="3600" dirty="0">
                <a:solidFill>
                  <a:schemeClr val="tx1"/>
                </a:solidFill>
              </a:rPr>
            </a:br>
            <a:r>
              <a:rPr lang="en-US" sz="3600" dirty="0">
                <a:solidFill>
                  <a:schemeClr val="tx1"/>
                </a:solidFill>
              </a:rPr>
              <a:t>910 Madison, Suite 1002</a:t>
            </a:r>
            <a:br>
              <a:rPr lang="en-US" sz="3600" dirty="0">
                <a:solidFill>
                  <a:schemeClr val="tx1"/>
                </a:solidFill>
              </a:rPr>
            </a:br>
            <a:r>
              <a:rPr lang="en-US" sz="3600" dirty="0">
                <a:solidFill>
                  <a:schemeClr val="tx1"/>
                </a:solidFill>
              </a:rPr>
              <a:t>Office #1009</a:t>
            </a:r>
          </a:p>
        </p:txBody>
      </p:sp>
      <p:sp>
        <p:nvSpPr>
          <p:cNvPr id="3" name="Text Placeholder 2"/>
          <p:cNvSpPr>
            <a:spLocks noGrp="1"/>
          </p:cNvSpPr>
          <p:nvPr>
            <p:ph type="body" idx="1"/>
          </p:nvPr>
        </p:nvSpPr>
        <p:spPr/>
        <p:txBody>
          <a:bodyPr>
            <a:normAutofit fontScale="92500"/>
          </a:bodyPr>
          <a:lstStyle/>
          <a:p>
            <a:pPr algn="ctr"/>
            <a:endParaRPr lang="en-US" dirty="0"/>
          </a:p>
          <a:p>
            <a:pPr algn="ctr"/>
            <a:r>
              <a:rPr lang="en-US" dirty="0"/>
              <a:t>Don’t hesitate to contact me with any questions or concerns. </a:t>
            </a:r>
          </a:p>
        </p:txBody>
      </p:sp>
    </p:spTree>
    <p:extLst>
      <p:ext uri="{BB962C8B-B14F-4D97-AF65-F5344CB8AC3E}">
        <p14:creationId xmlns:p14="http://schemas.microsoft.com/office/powerpoint/2010/main" val="45567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Schedule Planning </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pPr marL="0" indent="0" algn="ctr">
              <a:buNone/>
            </a:pPr>
            <a:endParaRPr lang="en-US" sz="2800" dirty="0">
              <a:solidFill>
                <a:schemeClr val="tx1"/>
              </a:solidFill>
            </a:endParaRPr>
          </a:p>
          <a:p>
            <a:pPr marL="0" indent="0" algn="ctr">
              <a:buNone/>
            </a:pPr>
            <a:r>
              <a:rPr lang="en-US" sz="2400" dirty="0">
                <a:solidFill>
                  <a:schemeClr val="tx1"/>
                </a:solidFill>
              </a:rPr>
              <a:t>3</a:t>
            </a:r>
            <a:r>
              <a:rPr lang="en-US" sz="2400" baseline="30000" dirty="0">
                <a:solidFill>
                  <a:schemeClr val="tx1"/>
                </a:solidFill>
              </a:rPr>
              <a:t>rd</a:t>
            </a:r>
            <a:r>
              <a:rPr lang="en-US" sz="2400" dirty="0">
                <a:solidFill>
                  <a:schemeClr val="tx1"/>
                </a:solidFill>
              </a:rPr>
              <a:t> year rotations are published in the 2020-2021 UTHSC Academic Bulletin.</a:t>
            </a:r>
          </a:p>
          <a:p>
            <a:pPr marL="0" indent="0" algn="ctr">
              <a:buNone/>
            </a:pPr>
            <a:r>
              <a:rPr lang="en-US" sz="2400" dirty="0">
                <a:solidFill>
                  <a:schemeClr val="tx1"/>
                </a:solidFill>
              </a:rPr>
              <a:t> </a:t>
            </a:r>
          </a:p>
          <a:p>
            <a:pPr marL="0" indent="0" algn="ctr">
              <a:lnSpc>
                <a:spcPct val="120000"/>
              </a:lnSpc>
              <a:buNone/>
            </a:pPr>
            <a:r>
              <a:rPr lang="en-US" sz="2400" dirty="0">
                <a:solidFill>
                  <a:schemeClr val="tx1"/>
                </a:solidFill>
                <a:cs typeface="Calibri"/>
              </a:rPr>
              <a:t>To access the 2020-2021 bulletin and/or 2020-2021 clinical calendar go to OSLEN: </a:t>
            </a:r>
            <a:r>
              <a:rPr lang="en-US" sz="2400" dirty="0">
                <a:solidFill>
                  <a:schemeClr val="tx1"/>
                </a:solidFill>
                <a:cs typeface="Calibri"/>
                <a:hlinkClick r:id="rId3">
                  <a:extLst>
                    <a:ext uri="{A12FA001-AC4F-418D-AE19-62706E023703}">
                      <ahyp:hlinkClr xmlns:ahyp="http://schemas.microsoft.com/office/drawing/2018/hyperlinkcolor" val="tx"/>
                    </a:ext>
                  </a:extLst>
                </a:hlinkClick>
              </a:rPr>
              <a:t>https://uthsc.edu/Medicine/OLSEN/</a:t>
            </a:r>
            <a:r>
              <a:rPr lang="en-US" sz="2400" dirty="0">
                <a:solidFill>
                  <a:schemeClr val="tx1"/>
                </a:solidFill>
                <a:cs typeface="Calibri"/>
              </a:rPr>
              <a:t> </a:t>
            </a:r>
          </a:p>
          <a:p>
            <a:pPr marL="0" indent="0" algn="ctr">
              <a:lnSpc>
                <a:spcPct val="120000"/>
              </a:lnSpc>
              <a:buNone/>
            </a:pPr>
            <a:endParaRPr lang="en-US" sz="2400" dirty="0">
              <a:solidFill>
                <a:schemeClr val="tx1"/>
              </a:solidFill>
              <a:cs typeface="Calibri"/>
            </a:endParaRPr>
          </a:p>
          <a:p>
            <a:pPr marL="0" indent="0" algn="ctr">
              <a:lnSpc>
                <a:spcPct val="120000"/>
              </a:lnSpc>
              <a:buNone/>
            </a:pPr>
            <a:r>
              <a:rPr lang="en-US" sz="2400" dirty="0">
                <a:solidFill>
                  <a:schemeClr val="tx1"/>
                </a:solidFill>
                <a:cs typeface="Calibri"/>
              </a:rPr>
              <a:t>***Both can be found under the “Frequently Used” section***</a:t>
            </a:r>
          </a:p>
          <a:p>
            <a:pPr marL="0" indent="0">
              <a:buNone/>
            </a:pPr>
            <a:r>
              <a:rPr lang="en-US" sz="2400" dirty="0">
                <a:cs typeface="Calibri"/>
              </a:rPr>
              <a:t>  </a:t>
            </a:r>
          </a:p>
        </p:txBody>
      </p:sp>
      <p:sp>
        <p:nvSpPr>
          <p:cNvPr id="4" name="Content Placeholder 2">
            <a:extLst>
              <a:ext uri="{FF2B5EF4-FFF2-40B4-BE49-F238E27FC236}">
                <a16:creationId xmlns:a16="http://schemas.microsoft.com/office/drawing/2014/main" id="{780B42CE-34E6-482F-B750-C9396F2353FA}"/>
              </a:ext>
            </a:extLst>
          </p:cNvPr>
          <p:cNvSpPr>
            <a:spLocks noGrp="1"/>
          </p:cNvSpPr>
          <p:nvPr/>
        </p:nvSpPr>
        <p:spPr>
          <a:xfrm>
            <a:off x="1097280" y="1845734"/>
            <a:ext cx="10058400" cy="40233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400" dirty="0">
                <a:cs typeface="Calibri"/>
              </a:rPr>
              <a:t> </a:t>
            </a:r>
          </a:p>
        </p:txBody>
      </p:sp>
    </p:spTree>
    <p:extLst>
      <p:ext uri="{BB962C8B-B14F-4D97-AF65-F5344CB8AC3E}">
        <p14:creationId xmlns:p14="http://schemas.microsoft.com/office/powerpoint/2010/main" val="257579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East Only Students</a:t>
            </a:r>
          </a:p>
        </p:txBody>
      </p:sp>
      <p:sp>
        <p:nvSpPr>
          <p:cNvPr id="3" name="Content Placeholder 2"/>
          <p:cNvSpPr>
            <a:spLocks noGrp="1"/>
          </p:cNvSpPr>
          <p:nvPr>
            <p:ph idx="1"/>
          </p:nvPr>
        </p:nvSpPr>
        <p:spPr>
          <a:xfrm>
            <a:off x="1097280" y="1845733"/>
            <a:ext cx="10058400" cy="4451371"/>
          </a:xfrm>
        </p:spPr>
        <p:txBody>
          <a:bodyPr>
            <a:noAutofit/>
          </a:bodyPr>
          <a:lstStyle/>
          <a:p>
            <a:pPr>
              <a:buFont typeface="Wingdings" panose="05000000000000000000" pitchFamily="2" charset="2"/>
              <a:buChar char="§"/>
            </a:pPr>
            <a:endParaRPr lang="en-US" sz="1600" dirty="0">
              <a:solidFill>
                <a:schemeClr val="tx1"/>
              </a:solidFill>
            </a:endParaRPr>
          </a:p>
          <a:p>
            <a:pPr>
              <a:buFont typeface="Wingdings" panose="05000000000000000000" pitchFamily="2" charset="2"/>
              <a:buChar char="§"/>
            </a:pPr>
            <a:r>
              <a:rPr lang="en-US" sz="1600" dirty="0">
                <a:solidFill>
                  <a:schemeClr val="tx1"/>
                </a:solidFill>
              </a:rPr>
              <a:t> </a:t>
            </a:r>
            <a:r>
              <a:rPr lang="en-US" sz="1800" dirty="0">
                <a:solidFill>
                  <a:schemeClr val="tx1"/>
                </a:solidFill>
              </a:rPr>
              <a:t>Students can choose to complete all 3</a:t>
            </a:r>
            <a:r>
              <a:rPr lang="en-US" sz="1800" baseline="30000" dirty="0">
                <a:solidFill>
                  <a:schemeClr val="tx1"/>
                </a:solidFill>
              </a:rPr>
              <a:t>rd</a:t>
            </a:r>
            <a:r>
              <a:rPr lang="en-US" sz="1800" dirty="0">
                <a:solidFill>
                  <a:schemeClr val="tx1"/>
                </a:solidFill>
              </a:rPr>
              <a:t> year rotations – including CEs – at one of the East locations. Students in this category are considered “East Only” and will receive separate scheduling instructions. </a:t>
            </a:r>
          </a:p>
          <a:p>
            <a:pPr marL="0" indent="0">
              <a:buNone/>
            </a:pPr>
            <a:endParaRPr lang="en-US" sz="1800" dirty="0">
              <a:solidFill>
                <a:schemeClr val="tx1"/>
              </a:solidFill>
            </a:endParaRPr>
          </a:p>
          <a:p>
            <a:pPr>
              <a:buFont typeface="Wingdings" panose="05000000000000000000" pitchFamily="2" charset="2"/>
              <a:buChar char="§"/>
            </a:pPr>
            <a:r>
              <a:rPr lang="en-US" sz="1800" dirty="0">
                <a:solidFill>
                  <a:schemeClr val="tx1"/>
                </a:solidFill>
              </a:rPr>
              <a:t> Scheduling for these students will begin on February 15</a:t>
            </a:r>
            <a:r>
              <a:rPr lang="en-US" sz="1800" baseline="30000" dirty="0">
                <a:solidFill>
                  <a:schemeClr val="tx1"/>
                </a:solidFill>
              </a:rPr>
              <a:t>th</a:t>
            </a:r>
            <a:r>
              <a:rPr lang="en-US" sz="1800" dirty="0">
                <a:solidFill>
                  <a:schemeClr val="tx1"/>
                </a:solidFill>
              </a:rPr>
              <a:t> and close on February 19</a:t>
            </a:r>
            <a:r>
              <a:rPr lang="en-US" sz="1800" baseline="30000" dirty="0">
                <a:solidFill>
                  <a:schemeClr val="tx1"/>
                </a:solidFill>
              </a:rPr>
              <a:t>th</a:t>
            </a:r>
            <a:r>
              <a:rPr lang="en-US" sz="1800" dirty="0">
                <a:solidFill>
                  <a:schemeClr val="tx1"/>
                </a:solidFill>
              </a:rPr>
              <a:t> at 11:59pm.  </a:t>
            </a:r>
          </a:p>
          <a:p>
            <a:pPr marL="0" indent="0">
              <a:buNone/>
            </a:pPr>
            <a:endParaRPr lang="en-US" sz="1800" dirty="0">
              <a:solidFill>
                <a:schemeClr val="tx1"/>
              </a:solidFill>
            </a:endParaRPr>
          </a:p>
          <a:p>
            <a:pPr>
              <a:buFont typeface="Wingdings" panose="05000000000000000000" pitchFamily="2" charset="2"/>
              <a:buChar char="§"/>
            </a:pPr>
            <a:r>
              <a:rPr lang="en-US" sz="1800" dirty="0">
                <a:solidFill>
                  <a:schemeClr val="tx1"/>
                </a:solidFill>
              </a:rPr>
              <a:t> Once all other students have completed scheduling, these students will have the opportunity to schedule Memphis rotations – based on availability – if desired.</a:t>
            </a:r>
            <a:r>
              <a:rPr lang="en-US" sz="1800" dirty="0"/>
              <a:t>  </a:t>
            </a:r>
          </a:p>
          <a:p>
            <a:pPr marL="0" indent="0">
              <a:buNone/>
            </a:pPr>
            <a:endParaRPr lang="en-US" sz="1800" dirty="0"/>
          </a:p>
          <a:p>
            <a:pPr marL="0" indent="0">
              <a:buNone/>
            </a:pPr>
            <a:r>
              <a:rPr lang="en-US" sz="1800" dirty="0">
                <a:solidFill>
                  <a:schemeClr val="tx1"/>
                </a:solidFill>
              </a:rPr>
              <a:t>*These requests are due no later than February 5</a:t>
            </a:r>
            <a:r>
              <a:rPr lang="en-US" sz="1800" baseline="30000" dirty="0">
                <a:solidFill>
                  <a:schemeClr val="tx1"/>
                </a:solidFill>
              </a:rPr>
              <a:t>th</a:t>
            </a:r>
            <a:r>
              <a:rPr lang="en-US" sz="1800" dirty="0">
                <a:solidFill>
                  <a:schemeClr val="tx1"/>
                </a:solidFill>
              </a:rPr>
              <a:t> at 5pm.</a:t>
            </a:r>
          </a:p>
          <a:p>
            <a:pPr marL="0" indent="0">
              <a:buNone/>
            </a:pPr>
            <a:r>
              <a:rPr lang="en-US" sz="1600" dirty="0"/>
              <a:t> </a:t>
            </a:r>
          </a:p>
        </p:txBody>
      </p:sp>
    </p:spTree>
    <p:extLst>
      <p:ext uri="{BB962C8B-B14F-4D97-AF65-F5344CB8AC3E}">
        <p14:creationId xmlns:p14="http://schemas.microsoft.com/office/powerpoint/2010/main" val="100763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Hardship Policy  </a:t>
            </a:r>
          </a:p>
        </p:txBody>
      </p:sp>
      <p:sp>
        <p:nvSpPr>
          <p:cNvPr id="3" name="Content Placeholder 2"/>
          <p:cNvSpPr>
            <a:spLocks noGrp="1"/>
          </p:cNvSpPr>
          <p:nvPr>
            <p:ph idx="1"/>
          </p:nvPr>
        </p:nvSpPr>
        <p:spPr/>
        <p:txBody>
          <a:bodyPr>
            <a:normAutofit/>
          </a:bodyPr>
          <a:lstStyle/>
          <a:p>
            <a:pPr marL="0" indent="0">
              <a:buNone/>
            </a:pPr>
            <a:r>
              <a:rPr lang="en-US" sz="1800" b="1" dirty="0">
                <a:solidFill>
                  <a:schemeClr val="tx1"/>
                </a:solidFill>
              </a:rPr>
              <a:t>The Hardship Policy was developed to allow exemptions from the East rotation requirement for select students. For more information, please locate the Hardship application form in the “Clerkships” section on OLSEN. </a:t>
            </a:r>
          </a:p>
          <a:p>
            <a:pPr marL="0" indent="0">
              <a:buNone/>
            </a:pPr>
            <a:endParaRPr lang="en-US" sz="1800" b="1" dirty="0">
              <a:solidFill>
                <a:schemeClr val="tx1"/>
              </a:solidFill>
            </a:endParaRPr>
          </a:p>
          <a:p>
            <a:pPr marL="0" indent="0">
              <a:buNone/>
            </a:pPr>
            <a:r>
              <a:rPr lang="en-US" sz="1800" b="1" dirty="0">
                <a:solidFill>
                  <a:schemeClr val="tx1"/>
                </a:solidFill>
              </a:rPr>
              <a:t>Acceptable reasons for Hardship: </a:t>
            </a:r>
          </a:p>
          <a:p>
            <a:pPr>
              <a:buFont typeface="Wingdings" panose="05000000000000000000" pitchFamily="2" charset="2"/>
              <a:buChar char="§"/>
            </a:pPr>
            <a:r>
              <a:rPr lang="en-US" sz="1800" dirty="0">
                <a:solidFill>
                  <a:schemeClr val="tx1"/>
                </a:solidFill>
              </a:rPr>
              <a:t> You have a child under the age of 18 years.</a:t>
            </a:r>
          </a:p>
          <a:p>
            <a:pPr>
              <a:buFont typeface="Wingdings" panose="05000000000000000000" pitchFamily="2" charset="2"/>
              <a:buChar char="§"/>
            </a:pPr>
            <a:r>
              <a:rPr lang="en-US" sz="1800" dirty="0">
                <a:solidFill>
                  <a:schemeClr val="tx1"/>
                </a:solidFill>
              </a:rPr>
              <a:t> You have a chronic illness that requires treatment from a local physician.</a:t>
            </a:r>
          </a:p>
          <a:p>
            <a:pPr>
              <a:buFont typeface="Wingdings" panose="05000000000000000000" pitchFamily="2" charset="2"/>
              <a:buChar char="§"/>
            </a:pPr>
            <a:r>
              <a:rPr lang="en-US" sz="1800" dirty="0">
                <a:solidFill>
                  <a:schemeClr val="tx1"/>
                </a:solidFill>
              </a:rPr>
              <a:t> You have a family member with a chronic illness for whom you are the primary caregiver.  </a:t>
            </a:r>
            <a:r>
              <a:rPr lang="en-US" sz="1800" dirty="0"/>
              <a:t> </a:t>
            </a:r>
          </a:p>
          <a:p>
            <a:pPr marL="0" indent="0">
              <a:buNone/>
            </a:pPr>
            <a:endParaRPr lang="en-US" dirty="0"/>
          </a:p>
          <a:p>
            <a:pPr marL="0" indent="0">
              <a:buNone/>
            </a:pPr>
            <a:r>
              <a:rPr lang="en-US" sz="1800" dirty="0">
                <a:solidFill>
                  <a:schemeClr val="tx1"/>
                </a:solidFill>
              </a:rPr>
              <a:t>*These requests are due no later than February 5</a:t>
            </a:r>
            <a:r>
              <a:rPr lang="en-US" sz="1800" baseline="30000" dirty="0">
                <a:solidFill>
                  <a:schemeClr val="tx1"/>
                </a:solidFill>
              </a:rPr>
              <a:t>th</a:t>
            </a:r>
            <a:r>
              <a:rPr lang="en-US" sz="1800" dirty="0">
                <a:solidFill>
                  <a:schemeClr val="tx1"/>
                </a:solidFill>
              </a:rPr>
              <a:t> at 5pm.</a:t>
            </a:r>
          </a:p>
        </p:txBody>
      </p:sp>
    </p:spTree>
    <p:extLst>
      <p:ext uri="{BB962C8B-B14F-4D97-AF65-F5344CB8AC3E}">
        <p14:creationId xmlns:p14="http://schemas.microsoft.com/office/powerpoint/2010/main" val="104434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3</a:t>
            </a:r>
            <a:r>
              <a:rPr lang="en-US" baseline="30000" dirty="0">
                <a:solidFill>
                  <a:schemeClr val="tx1"/>
                </a:solidFill>
              </a:rPr>
              <a:t>rd</a:t>
            </a:r>
            <a:r>
              <a:rPr lang="en-US" dirty="0">
                <a:solidFill>
                  <a:schemeClr val="tx1"/>
                </a:solidFill>
              </a:rPr>
              <a:t> Year Scheduling Phases</a:t>
            </a:r>
          </a:p>
        </p:txBody>
      </p:sp>
      <p:sp>
        <p:nvSpPr>
          <p:cNvPr id="3" name="Content Placeholder 2"/>
          <p:cNvSpPr>
            <a:spLocks noGrp="1"/>
          </p:cNvSpPr>
          <p:nvPr>
            <p:ph idx="1"/>
          </p:nvPr>
        </p:nvSpPr>
        <p:spPr>
          <a:xfrm>
            <a:off x="1097280" y="1845734"/>
            <a:ext cx="10058400" cy="4439656"/>
          </a:xfrm>
        </p:spPr>
        <p:txBody>
          <a:bodyPr>
            <a:normAutofit lnSpcReduction="10000"/>
          </a:bodyPr>
          <a:lstStyle/>
          <a:p>
            <a:pPr marL="0" indent="0">
              <a:buNone/>
            </a:pPr>
            <a:r>
              <a:rPr lang="en-US" u="sng" dirty="0">
                <a:solidFill>
                  <a:schemeClr val="tx1"/>
                </a:solidFill>
              </a:rPr>
              <a:t>Phase 1: Scheduling Core Clerkships</a:t>
            </a:r>
          </a:p>
          <a:p>
            <a:pPr>
              <a:buFont typeface="Wingdings" panose="05000000000000000000" pitchFamily="2" charset="2"/>
              <a:buChar char="§"/>
            </a:pPr>
            <a:r>
              <a:rPr lang="en-US" dirty="0">
                <a:solidFill>
                  <a:schemeClr val="tx1"/>
                </a:solidFill>
              </a:rPr>
              <a:t> February 8-14: Scheduler open to East Only students.</a:t>
            </a:r>
          </a:p>
          <a:p>
            <a:pPr>
              <a:buFont typeface="Wingdings" panose="05000000000000000000" pitchFamily="2" charset="2"/>
              <a:buChar char="§"/>
            </a:pPr>
            <a:r>
              <a:rPr lang="en-US" dirty="0">
                <a:solidFill>
                  <a:schemeClr val="tx1"/>
                </a:solidFill>
              </a:rPr>
              <a:t> February 8-14: Students will enter up to 4 core clerkship preferences into </a:t>
            </a:r>
            <a:r>
              <a:rPr lang="en-US" dirty="0" err="1">
                <a:solidFill>
                  <a:schemeClr val="tx1"/>
                </a:solidFill>
              </a:rPr>
              <a:t>eMedley</a:t>
            </a:r>
            <a:r>
              <a:rPr lang="en-US" dirty="0">
                <a:solidFill>
                  <a:schemeClr val="tx1"/>
                </a:solidFill>
              </a:rPr>
              <a:t>.</a:t>
            </a:r>
          </a:p>
          <a:p>
            <a:pPr>
              <a:buFont typeface="Wingdings" panose="05000000000000000000" pitchFamily="2" charset="2"/>
              <a:buChar char="§"/>
            </a:pPr>
            <a:r>
              <a:rPr lang="en-US" dirty="0">
                <a:solidFill>
                  <a:schemeClr val="tx1"/>
                </a:solidFill>
              </a:rPr>
              <a:t> February 15-19: </a:t>
            </a:r>
            <a:r>
              <a:rPr lang="en-US" dirty="0" err="1">
                <a:solidFill>
                  <a:schemeClr val="tx1"/>
                </a:solidFill>
              </a:rPr>
              <a:t>eMedley</a:t>
            </a:r>
            <a:r>
              <a:rPr lang="en-US" dirty="0">
                <a:solidFill>
                  <a:schemeClr val="tx1"/>
                </a:solidFill>
              </a:rPr>
              <a:t> will run an algorithm to schedule all 7 core clerkships for all 3</a:t>
            </a:r>
            <a:r>
              <a:rPr lang="en-US" baseline="30000" dirty="0">
                <a:solidFill>
                  <a:schemeClr val="tx1"/>
                </a:solidFill>
              </a:rPr>
              <a:t>rd</a:t>
            </a:r>
            <a:r>
              <a:rPr lang="en-US" dirty="0">
                <a:solidFill>
                  <a:schemeClr val="tx1"/>
                </a:solidFill>
              </a:rPr>
              <a:t> year  students (excluding East Only students) while taking preferences into account.</a:t>
            </a:r>
          </a:p>
          <a:p>
            <a:pPr>
              <a:buFont typeface="Wingdings" panose="05000000000000000000" pitchFamily="2" charset="2"/>
              <a:buChar char="§"/>
            </a:pPr>
            <a:r>
              <a:rPr lang="en-US" dirty="0">
                <a:solidFill>
                  <a:schemeClr val="tx1"/>
                </a:solidFill>
              </a:rPr>
              <a:t> Preferences can be selected based on 3 criteria:</a:t>
            </a:r>
          </a:p>
          <a:p>
            <a:pPr marL="0" indent="0">
              <a:buNone/>
            </a:pPr>
            <a:r>
              <a:rPr lang="en-US" dirty="0">
                <a:solidFill>
                  <a:schemeClr val="tx1"/>
                </a:solidFill>
              </a:rPr>
              <a:t>       1. Clerkship (Ex: Core Clerkship in Medicine MED-30000 etc.)</a:t>
            </a:r>
          </a:p>
          <a:p>
            <a:pPr marL="0" indent="0">
              <a:buNone/>
            </a:pPr>
            <a:r>
              <a:rPr lang="en-US" dirty="0">
                <a:solidFill>
                  <a:schemeClr val="tx1"/>
                </a:solidFill>
              </a:rPr>
              <a:t>       2. Location (Memphis, Knoxville, Chattanooga, Nashville or Memphis-Jackson)</a:t>
            </a:r>
          </a:p>
          <a:p>
            <a:pPr marL="0" indent="0">
              <a:buNone/>
            </a:pPr>
            <a:r>
              <a:rPr lang="en-US" dirty="0">
                <a:solidFill>
                  <a:schemeClr val="tx1"/>
                </a:solidFill>
              </a:rPr>
              <a:t>       3. Block/Period </a:t>
            </a:r>
            <a:r>
              <a:rPr lang="en-US" b="1" i="1" dirty="0">
                <a:solidFill>
                  <a:schemeClr val="tx1"/>
                </a:solidFill>
              </a:rPr>
              <a:t>                          </a:t>
            </a:r>
          </a:p>
          <a:p>
            <a:pPr marL="0" indent="0" algn="ctr">
              <a:buNone/>
            </a:pPr>
            <a:endParaRPr lang="en-US" sz="2200" b="1" i="1" u="sng" dirty="0">
              <a:solidFill>
                <a:schemeClr val="tx1"/>
              </a:solidFill>
            </a:endParaRPr>
          </a:p>
          <a:p>
            <a:pPr marL="0" indent="0" algn="ctr">
              <a:buNone/>
            </a:pPr>
            <a:r>
              <a:rPr lang="en-US" b="1" u="sng" dirty="0">
                <a:solidFill>
                  <a:schemeClr val="tx1"/>
                </a:solidFill>
              </a:rPr>
              <a:t>***Preferences are not guaranteed***</a:t>
            </a:r>
            <a:endParaRPr lang="en-US" dirty="0">
              <a:solidFill>
                <a:schemeClr val="tx1"/>
              </a:solidFill>
            </a:endParaRPr>
          </a:p>
          <a:p>
            <a:pPr>
              <a:buFont typeface="Wingdings" panose="05000000000000000000" pitchFamily="2" charset="2"/>
              <a:buChar char="§"/>
            </a:pPr>
            <a:endParaRPr lang="en-US" sz="2200" dirty="0">
              <a:solidFill>
                <a:schemeClr val="tx1"/>
              </a:solidFill>
            </a:endParaRPr>
          </a:p>
          <a:p>
            <a:pPr marL="0" indent="0">
              <a:buNone/>
            </a:pPr>
            <a:endParaRPr lang="en-US" dirty="0"/>
          </a:p>
        </p:txBody>
      </p:sp>
    </p:spTree>
    <p:extLst>
      <p:ext uri="{BB962C8B-B14F-4D97-AF65-F5344CB8AC3E}">
        <p14:creationId xmlns:p14="http://schemas.microsoft.com/office/powerpoint/2010/main" val="144509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5E27-3DCF-44FD-808D-ECABEE03F6F7}"/>
              </a:ext>
            </a:extLst>
          </p:cNvPr>
          <p:cNvSpPr>
            <a:spLocks noGrp="1"/>
          </p:cNvSpPr>
          <p:nvPr>
            <p:ph type="title"/>
          </p:nvPr>
        </p:nvSpPr>
        <p:spPr>
          <a:xfrm>
            <a:off x="1097280" y="286603"/>
            <a:ext cx="10058400" cy="1450757"/>
          </a:xfrm>
        </p:spPr>
        <p:txBody>
          <a:bodyPr>
            <a:normAutofit/>
          </a:bodyPr>
          <a:lstStyle/>
          <a:p>
            <a:pPr algn="ctr"/>
            <a:r>
              <a:rPr lang="en-US" dirty="0">
                <a:solidFill>
                  <a:schemeClr val="tx1"/>
                </a:solidFill>
              </a:rPr>
              <a:t>3</a:t>
            </a:r>
            <a:r>
              <a:rPr lang="en-US" baseline="30000" dirty="0">
                <a:solidFill>
                  <a:schemeClr val="tx1"/>
                </a:solidFill>
              </a:rPr>
              <a:t>rd</a:t>
            </a:r>
            <a:r>
              <a:rPr lang="en-US" dirty="0">
                <a:solidFill>
                  <a:schemeClr val="tx1"/>
                </a:solidFill>
              </a:rPr>
              <a:t> Year Scheduling Phases cont’d…</a:t>
            </a:r>
          </a:p>
        </p:txBody>
      </p:sp>
      <p:sp>
        <p:nvSpPr>
          <p:cNvPr id="3" name="Content Placeholder 2">
            <a:extLst>
              <a:ext uri="{FF2B5EF4-FFF2-40B4-BE49-F238E27FC236}">
                <a16:creationId xmlns:a16="http://schemas.microsoft.com/office/drawing/2014/main" id="{06FC8CE0-8A2B-4EED-A5B7-2D34FD19E5CC}"/>
              </a:ext>
            </a:extLst>
          </p:cNvPr>
          <p:cNvSpPr>
            <a:spLocks noGrp="1"/>
          </p:cNvSpPr>
          <p:nvPr>
            <p:ph idx="1"/>
          </p:nvPr>
        </p:nvSpPr>
        <p:spPr/>
        <p:txBody>
          <a:bodyPr/>
          <a:lstStyle/>
          <a:p>
            <a:pPr marL="0" indent="0">
              <a:buNone/>
            </a:pPr>
            <a:r>
              <a:rPr lang="en-US" u="sng" dirty="0">
                <a:solidFill>
                  <a:schemeClr val="tx1"/>
                </a:solidFill>
              </a:rPr>
              <a:t>Phase 2: Reviewing Core Clerkship Schedules and Requesting Changes/Swaps</a:t>
            </a:r>
            <a:endParaRPr lang="en-US" u="sng" dirty="0"/>
          </a:p>
          <a:p>
            <a:pPr>
              <a:buFont typeface="Wingdings" panose="05000000000000000000" pitchFamily="2" charset="2"/>
              <a:buChar char="§"/>
            </a:pPr>
            <a:r>
              <a:rPr lang="en-US" dirty="0">
                <a:solidFill>
                  <a:schemeClr val="tx1"/>
                </a:solidFill>
              </a:rPr>
              <a:t> February 22-26: Administration will confirm every student has all rotations scheduled and schedule any students who didn’t get a schedule.</a:t>
            </a:r>
          </a:p>
          <a:p>
            <a:pPr>
              <a:buFont typeface="Wingdings" panose="05000000000000000000" pitchFamily="2" charset="2"/>
              <a:buChar char="§"/>
            </a:pPr>
            <a:endParaRPr lang="en-US" dirty="0">
              <a:solidFill>
                <a:schemeClr val="tx1"/>
              </a:solidFill>
            </a:endParaRPr>
          </a:p>
          <a:p>
            <a:pPr>
              <a:buFont typeface="Wingdings" panose="05000000000000000000" pitchFamily="2" charset="2"/>
              <a:buChar char="§"/>
            </a:pPr>
            <a:r>
              <a:rPr lang="en-US" dirty="0">
                <a:solidFill>
                  <a:schemeClr val="tx1"/>
                </a:solidFill>
              </a:rPr>
              <a:t> March 2: Once initial scheduling is complete, students will be notified via the </a:t>
            </a:r>
            <a:r>
              <a:rPr lang="en-US" dirty="0" err="1">
                <a:solidFill>
                  <a:schemeClr val="tx1"/>
                </a:solidFill>
              </a:rPr>
              <a:t>ListServ</a:t>
            </a:r>
            <a:r>
              <a:rPr lang="en-US" dirty="0">
                <a:solidFill>
                  <a:schemeClr val="tx1"/>
                </a:solidFill>
              </a:rPr>
              <a:t> and will be able to review their schedules in </a:t>
            </a:r>
            <a:r>
              <a:rPr lang="en-US" dirty="0" err="1">
                <a:solidFill>
                  <a:schemeClr val="tx1"/>
                </a:solidFill>
              </a:rPr>
              <a:t>eMedley</a:t>
            </a:r>
            <a:r>
              <a:rPr lang="en-US" dirty="0">
                <a:solidFill>
                  <a:schemeClr val="tx1"/>
                </a:solidFill>
              </a:rPr>
              <a:t>.</a:t>
            </a:r>
          </a:p>
          <a:p>
            <a:pPr marL="0" indent="0">
              <a:buNone/>
            </a:pPr>
            <a:endParaRPr lang="en-US" dirty="0">
              <a:solidFill>
                <a:schemeClr val="tx1"/>
              </a:solidFill>
            </a:endParaRPr>
          </a:p>
          <a:p>
            <a:pPr>
              <a:buFont typeface="Wingdings" panose="05000000000000000000" pitchFamily="2" charset="2"/>
              <a:buChar char="§"/>
            </a:pPr>
            <a:r>
              <a:rPr lang="en-US" dirty="0">
                <a:solidFill>
                  <a:schemeClr val="tx1"/>
                </a:solidFill>
              </a:rPr>
              <a:t> March 2-5: After reviewing all schedules, students can view availability of core clerkships in </a:t>
            </a:r>
            <a:r>
              <a:rPr lang="en-US" dirty="0" err="1">
                <a:solidFill>
                  <a:schemeClr val="tx1"/>
                </a:solidFill>
              </a:rPr>
              <a:t>eMedley</a:t>
            </a:r>
            <a:r>
              <a:rPr lang="en-US" dirty="0">
                <a:solidFill>
                  <a:schemeClr val="tx1"/>
                </a:solidFill>
              </a:rPr>
              <a:t> to make changes and/or arrange schedule swaps with other students. </a:t>
            </a:r>
          </a:p>
          <a:p>
            <a:endParaRPr lang="en-US" dirty="0"/>
          </a:p>
        </p:txBody>
      </p:sp>
    </p:spTree>
    <p:extLst>
      <p:ext uri="{BB962C8B-B14F-4D97-AF65-F5344CB8AC3E}">
        <p14:creationId xmlns:p14="http://schemas.microsoft.com/office/powerpoint/2010/main" val="95049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3</a:t>
            </a:r>
            <a:r>
              <a:rPr lang="en-US" baseline="30000" dirty="0">
                <a:solidFill>
                  <a:schemeClr val="tx1"/>
                </a:solidFill>
              </a:rPr>
              <a:t>rd</a:t>
            </a:r>
            <a:r>
              <a:rPr lang="en-US" dirty="0">
                <a:solidFill>
                  <a:schemeClr val="tx1"/>
                </a:solidFill>
              </a:rPr>
              <a:t> Year Scheduling Phases cont’d…</a:t>
            </a:r>
          </a:p>
        </p:txBody>
      </p:sp>
      <p:sp>
        <p:nvSpPr>
          <p:cNvPr id="3" name="Content Placeholder 2"/>
          <p:cNvSpPr>
            <a:spLocks noGrp="1"/>
          </p:cNvSpPr>
          <p:nvPr>
            <p:ph idx="1"/>
          </p:nvPr>
        </p:nvSpPr>
        <p:spPr>
          <a:xfrm>
            <a:off x="1097280" y="1845733"/>
            <a:ext cx="10058400" cy="4451371"/>
          </a:xfrm>
        </p:spPr>
        <p:txBody>
          <a:bodyPr>
            <a:normAutofit fontScale="92500" lnSpcReduction="20000"/>
          </a:bodyPr>
          <a:lstStyle/>
          <a:p>
            <a:pPr marL="0" indent="0">
              <a:buNone/>
            </a:pPr>
            <a:r>
              <a:rPr lang="en-US" sz="1900" u="sng" dirty="0">
                <a:solidFill>
                  <a:schemeClr val="tx1"/>
                </a:solidFill>
              </a:rPr>
              <a:t>Phase 3: Scheduling Career Exploration Electives (CE’s)</a:t>
            </a:r>
          </a:p>
          <a:p>
            <a:pPr marL="0" indent="0">
              <a:buNone/>
            </a:pPr>
            <a:r>
              <a:rPr lang="en-US" sz="1900" dirty="0">
                <a:solidFill>
                  <a:schemeClr val="tx1"/>
                </a:solidFill>
              </a:rPr>
              <a:t>Most of the CEs are published in the bulletin, however, additional CEs have been approved since publication last fall. These CEs will be available in the scheduler to view and schedule. </a:t>
            </a:r>
          </a:p>
          <a:p>
            <a:pPr>
              <a:buFont typeface="Wingdings" panose="05000000000000000000" pitchFamily="2" charset="2"/>
              <a:buChar char="§"/>
            </a:pPr>
            <a:r>
              <a:rPr lang="en-US" sz="1900" dirty="0">
                <a:solidFill>
                  <a:schemeClr val="tx1"/>
                </a:solidFill>
              </a:rPr>
              <a:t> Students will be randomly assigned to a lottery group of up to 10 students.</a:t>
            </a:r>
          </a:p>
          <a:p>
            <a:pPr>
              <a:buFont typeface="Wingdings" panose="05000000000000000000" pitchFamily="2" charset="2"/>
              <a:buChar char="§"/>
            </a:pPr>
            <a:r>
              <a:rPr lang="en-US" sz="1900" dirty="0">
                <a:solidFill>
                  <a:schemeClr val="tx1"/>
                </a:solidFill>
              </a:rPr>
              <a:t> March 8 &amp; 9: Round 1 - Students can schedule 1 CE.*  </a:t>
            </a:r>
          </a:p>
          <a:p>
            <a:pPr>
              <a:buFont typeface="Wingdings" panose="05000000000000000000" pitchFamily="2" charset="2"/>
              <a:buChar char="§"/>
            </a:pPr>
            <a:r>
              <a:rPr lang="en-US" sz="1900" dirty="0">
                <a:solidFill>
                  <a:schemeClr val="tx1"/>
                </a:solidFill>
              </a:rPr>
              <a:t> March 11 &amp; 12: Round 2 - Students can schedule up to 4 weeks of additional CE’s. **</a:t>
            </a:r>
          </a:p>
          <a:p>
            <a:pPr>
              <a:buFont typeface="Wingdings" panose="05000000000000000000" pitchFamily="2" charset="2"/>
              <a:buChar char="§"/>
            </a:pPr>
            <a:r>
              <a:rPr lang="en-US" sz="1900" dirty="0">
                <a:solidFill>
                  <a:schemeClr val="tx1"/>
                </a:solidFill>
              </a:rPr>
              <a:t> After the completion of round 2, editing will close to all students.</a:t>
            </a:r>
          </a:p>
          <a:p>
            <a:pPr marL="0" indent="0">
              <a:buNone/>
            </a:pPr>
            <a:r>
              <a:rPr lang="en-US" sz="1900" dirty="0">
                <a:solidFill>
                  <a:schemeClr val="tx1"/>
                </a:solidFill>
              </a:rPr>
              <a:t>Students can schedule the same 2-week CE up to 2 times on their schedules. This is not permitted for the 4-week CEs. If students choose to only schedule a total of 4 weeks of CEs, they should schedule an option block (OPN-35000) in the open 2-week slot.</a:t>
            </a:r>
          </a:p>
          <a:p>
            <a:pPr marL="0" indent="0">
              <a:buNone/>
            </a:pPr>
            <a:endParaRPr lang="en-US" sz="1700" b="1" i="1" dirty="0">
              <a:solidFill>
                <a:schemeClr val="tx1"/>
              </a:solidFill>
            </a:endParaRPr>
          </a:p>
          <a:p>
            <a:pPr marL="0" indent="0">
              <a:buNone/>
            </a:pPr>
            <a:r>
              <a:rPr lang="en-US" sz="1700" b="1" dirty="0">
                <a:solidFill>
                  <a:schemeClr val="tx1">
                    <a:lumMod val="95000"/>
                    <a:lumOff val="5000"/>
                  </a:schemeClr>
                </a:solidFill>
                <a:ea typeface="+mn-lt"/>
                <a:cs typeface="+mn-lt"/>
              </a:rPr>
              <a:t>*Time of day is dependent on lottery results, but assigned lottery times will fall within 8:00am-5:00pm (CST)</a:t>
            </a:r>
          </a:p>
          <a:p>
            <a:pPr marL="0" indent="0">
              <a:buNone/>
            </a:pPr>
            <a:r>
              <a:rPr lang="en-US" sz="1700" b="1" i="1" dirty="0">
                <a:solidFill>
                  <a:schemeClr val="tx1"/>
                </a:solidFill>
              </a:rPr>
              <a:t>** </a:t>
            </a:r>
            <a:r>
              <a:rPr lang="en-US" sz="1700" b="1" dirty="0">
                <a:solidFill>
                  <a:schemeClr val="tx1"/>
                </a:solidFill>
              </a:rPr>
              <a:t>If 2 CEs are scheduled in round 1, the second CE will be administratively dropped.</a:t>
            </a:r>
          </a:p>
        </p:txBody>
      </p:sp>
    </p:spTree>
    <p:extLst>
      <p:ext uri="{BB962C8B-B14F-4D97-AF65-F5344CB8AC3E}">
        <p14:creationId xmlns:p14="http://schemas.microsoft.com/office/powerpoint/2010/main" val="171891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Prior Authorization</a:t>
            </a:r>
          </a:p>
        </p:txBody>
      </p:sp>
      <p:sp>
        <p:nvSpPr>
          <p:cNvPr id="3" name="Content Placeholder 2"/>
          <p:cNvSpPr>
            <a:spLocks noGrp="1"/>
          </p:cNvSpPr>
          <p:nvPr>
            <p:ph idx="1"/>
          </p:nvPr>
        </p:nvSpPr>
        <p:spPr>
          <a:xfrm>
            <a:off x="1097280" y="1845734"/>
            <a:ext cx="10058400" cy="4460798"/>
          </a:xfrm>
        </p:spPr>
        <p:txBody>
          <a:bodyPr>
            <a:normAutofit lnSpcReduction="10000"/>
          </a:bodyPr>
          <a:lstStyle/>
          <a:p>
            <a:pPr marL="0" indent="0" algn="ctr">
              <a:buNone/>
            </a:pPr>
            <a:r>
              <a:rPr lang="en-US" sz="1900" b="1" u="sng" dirty="0">
                <a:solidFill>
                  <a:schemeClr val="tx1"/>
                </a:solidFill>
              </a:rPr>
              <a:t>What is Prior Authorization? </a:t>
            </a:r>
            <a:r>
              <a:rPr lang="en-US" sz="1900" b="1" dirty="0">
                <a:solidFill>
                  <a:schemeClr val="tx1"/>
                </a:solidFill>
              </a:rPr>
              <a:t> </a:t>
            </a:r>
            <a:endParaRPr lang="en-US" sz="1900" b="1" spc="-50" dirty="0">
              <a:solidFill>
                <a:schemeClr val="tx1"/>
              </a:solidFill>
            </a:endParaRPr>
          </a:p>
          <a:p>
            <a:pPr>
              <a:buFont typeface="Wingdings" panose="05000000000000000000" pitchFamily="2" charset="2"/>
              <a:buChar char="§"/>
            </a:pPr>
            <a:r>
              <a:rPr lang="en-US" sz="1900" dirty="0">
                <a:solidFill>
                  <a:schemeClr val="tx1"/>
                </a:solidFill>
              </a:rPr>
              <a:t> Prior authorization means that faculty approval is required before a student is officially enrolled.</a:t>
            </a:r>
          </a:p>
          <a:p>
            <a:pPr>
              <a:buFont typeface="Wingdings" panose="05000000000000000000" pitchFamily="2" charset="2"/>
              <a:buChar char="§"/>
            </a:pPr>
            <a:r>
              <a:rPr lang="en-US" sz="1900" dirty="0">
                <a:solidFill>
                  <a:schemeClr val="tx1"/>
                </a:solidFill>
              </a:rPr>
              <a:t> In the schedule planning stage, it’s recommended students notate any course(s) that require prior authorization. </a:t>
            </a:r>
          </a:p>
          <a:p>
            <a:pPr>
              <a:buFont typeface="Wingdings" panose="05000000000000000000" pitchFamily="2" charset="2"/>
              <a:buChar char="§"/>
            </a:pPr>
            <a:r>
              <a:rPr lang="en-US" sz="1900" dirty="0">
                <a:solidFill>
                  <a:schemeClr val="tx1"/>
                </a:solidFill>
              </a:rPr>
              <a:t> During initial scheduling, students will be able to add these rotations on a preliminary basis but will need to obtain approval to hold their spot indefinitely.</a:t>
            </a:r>
          </a:p>
          <a:p>
            <a:pPr>
              <a:buFont typeface="Wingdings" panose="05000000000000000000" pitchFamily="2" charset="2"/>
              <a:buChar char="§"/>
            </a:pPr>
            <a:r>
              <a:rPr lang="en-US" sz="1900" dirty="0">
                <a:solidFill>
                  <a:schemeClr val="tx1"/>
                </a:solidFill>
              </a:rPr>
              <a:t> To request prior authorization, contact the instructor of record and/or course coordinator. This information can be found in the academic bulletin on OLSEN under the “Frequently Used” section.</a:t>
            </a:r>
          </a:p>
          <a:p>
            <a:pPr>
              <a:buFont typeface="Wingdings" panose="05000000000000000000" pitchFamily="2" charset="2"/>
              <a:buChar char="§"/>
            </a:pPr>
            <a:r>
              <a:rPr lang="en-US" sz="1900" dirty="0">
                <a:solidFill>
                  <a:schemeClr val="tx1"/>
                </a:solidFill>
              </a:rPr>
              <a:t> When approval is received, it should be sent via email to Jenn Wilson (jmcadoo3@uthsc.edu). </a:t>
            </a:r>
          </a:p>
          <a:p>
            <a:pPr marL="0" indent="0">
              <a:buNone/>
            </a:pPr>
            <a:endParaRPr lang="en-US" sz="1900" dirty="0">
              <a:solidFill>
                <a:schemeClr val="tx1"/>
              </a:solidFill>
            </a:endParaRPr>
          </a:p>
          <a:p>
            <a:pPr marL="0" indent="0" algn="ctr">
              <a:buNone/>
            </a:pPr>
            <a:r>
              <a:rPr lang="en-US" sz="1900" u="sng" dirty="0">
                <a:solidFill>
                  <a:schemeClr val="tx1"/>
                </a:solidFill>
              </a:rPr>
              <a:t>Tip: Don’t contact the coordinator and/or instructor until all 3 scheduling phases are complete because often schedules will be rearranged.</a:t>
            </a:r>
            <a:endParaRPr lang="en-US" sz="1900" u="sng" dirty="0"/>
          </a:p>
          <a:p>
            <a:pPr marL="0" indent="0">
              <a:buNone/>
            </a:pPr>
            <a:endParaRPr lang="en-US" sz="2400" dirty="0">
              <a:solidFill>
                <a:schemeClr val="tx1"/>
              </a:solidFill>
            </a:endParaRPr>
          </a:p>
          <a:p>
            <a:endParaRPr lang="en-US" dirty="0"/>
          </a:p>
        </p:txBody>
      </p:sp>
    </p:spTree>
    <p:extLst>
      <p:ext uri="{BB962C8B-B14F-4D97-AF65-F5344CB8AC3E}">
        <p14:creationId xmlns:p14="http://schemas.microsoft.com/office/powerpoint/2010/main" val="351382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221A-1BA1-4A53-BC88-D9971F7F9B8F}"/>
              </a:ext>
            </a:extLst>
          </p:cNvPr>
          <p:cNvSpPr>
            <a:spLocks noGrp="1"/>
          </p:cNvSpPr>
          <p:nvPr>
            <p:ph type="title"/>
          </p:nvPr>
        </p:nvSpPr>
        <p:spPr/>
        <p:txBody>
          <a:bodyPr/>
          <a:lstStyle/>
          <a:p>
            <a:pPr algn="ctr"/>
            <a:r>
              <a:rPr lang="en-US" dirty="0">
                <a:solidFill>
                  <a:schemeClr val="tx1"/>
                </a:solidFill>
              </a:rPr>
              <a:t>Publication</a:t>
            </a:r>
          </a:p>
        </p:txBody>
      </p:sp>
      <p:sp>
        <p:nvSpPr>
          <p:cNvPr id="3" name="Content Placeholder 2">
            <a:extLst>
              <a:ext uri="{FF2B5EF4-FFF2-40B4-BE49-F238E27FC236}">
                <a16:creationId xmlns:a16="http://schemas.microsoft.com/office/drawing/2014/main" id="{981BD448-41CD-43A2-8A92-97C06F7F2F91}"/>
              </a:ext>
            </a:extLst>
          </p:cNvPr>
          <p:cNvSpPr>
            <a:spLocks noGrp="1"/>
          </p:cNvSpPr>
          <p:nvPr>
            <p:ph idx="1"/>
          </p:nvPr>
        </p:nvSpPr>
        <p:spPr/>
        <p:txBody>
          <a:bodyPr>
            <a:normAutofit fontScale="92500" lnSpcReduction="20000"/>
          </a:bodyPr>
          <a:lstStyle/>
          <a:p>
            <a:pPr marL="0" indent="0">
              <a:buNone/>
            </a:pPr>
            <a:r>
              <a:rPr lang="en-US" sz="1900" dirty="0">
                <a:solidFill>
                  <a:schemeClr val="tx1"/>
                </a:solidFill>
              </a:rPr>
              <a:t>Schedules must be published to be considered final.</a:t>
            </a:r>
          </a:p>
          <a:p>
            <a:pPr marL="0" indent="0">
              <a:buNone/>
            </a:pPr>
            <a:r>
              <a:rPr lang="en-US" sz="1900" b="1" u="sng" dirty="0">
                <a:solidFill>
                  <a:schemeClr val="tx1"/>
                </a:solidFill>
              </a:rPr>
              <a:t>Publication Rules</a:t>
            </a:r>
          </a:p>
          <a:p>
            <a:pPr>
              <a:buFont typeface="Wingdings" panose="05000000000000000000" pitchFamily="2" charset="2"/>
              <a:buChar char="§"/>
            </a:pPr>
            <a:r>
              <a:rPr lang="en-US" sz="1900" dirty="0">
                <a:solidFill>
                  <a:schemeClr val="tx1"/>
                </a:solidFill>
              </a:rPr>
              <a:t> All 7 required core clerkships are scheduled in the current academic year. </a:t>
            </a:r>
          </a:p>
          <a:p>
            <a:pPr>
              <a:buFont typeface="Wingdings" panose="05000000000000000000" pitchFamily="2" charset="2"/>
              <a:buChar char="§"/>
            </a:pPr>
            <a:r>
              <a:rPr lang="en-US" sz="1900" dirty="0">
                <a:solidFill>
                  <a:schemeClr val="tx1"/>
                </a:solidFill>
              </a:rPr>
              <a:t> All courses requiring prior authorization must be approved.</a:t>
            </a:r>
          </a:p>
          <a:p>
            <a:pPr marL="0" indent="0">
              <a:buNone/>
            </a:pPr>
            <a:r>
              <a:rPr lang="en-US" sz="1900" b="1" u="sng" dirty="0">
                <a:solidFill>
                  <a:schemeClr val="tx1"/>
                </a:solidFill>
              </a:rPr>
              <a:t>Publication Exceptions</a:t>
            </a:r>
          </a:p>
          <a:p>
            <a:pPr>
              <a:buFont typeface="Wingdings" panose="05000000000000000000" pitchFamily="2" charset="2"/>
              <a:buChar char="§"/>
            </a:pPr>
            <a:r>
              <a:rPr lang="en-US" sz="1900" dirty="0">
                <a:solidFill>
                  <a:schemeClr val="tx1"/>
                </a:solidFill>
              </a:rPr>
              <a:t> Publication Exceptions – Contact Jenn Wilson to request a publication override if:</a:t>
            </a:r>
          </a:p>
          <a:p>
            <a:pPr marL="0" indent="0">
              <a:buNone/>
            </a:pPr>
            <a:r>
              <a:rPr lang="en-US" sz="1900" dirty="0">
                <a:solidFill>
                  <a:schemeClr val="tx1"/>
                </a:solidFill>
              </a:rPr>
              <a:t>a. You have completed 1 or more core clerkships in a previous academic year.</a:t>
            </a:r>
          </a:p>
          <a:p>
            <a:pPr marL="0" indent="0">
              <a:buNone/>
            </a:pPr>
            <a:r>
              <a:rPr lang="en-US" sz="1900" dirty="0">
                <a:solidFill>
                  <a:schemeClr val="tx1"/>
                </a:solidFill>
              </a:rPr>
              <a:t>b. You have requested an extended leave of absence which has been approved by Dr. Bettin or Dr. Jameson. </a:t>
            </a:r>
          </a:p>
          <a:p>
            <a:pPr marL="0" indent="0">
              <a:buNone/>
            </a:pPr>
            <a:endParaRPr lang="en-US" sz="1900" dirty="0">
              <a:solidFill>
                <a:schemeClr val="tx1"/>
              </a:solidFill>
            </a:endParaRPr>
          </a:p>
          <a:p>
            <a:pPr marL="0" indent="0">
              <a:buNone/>
            </a:pPr>
            <a:r>
              <a:rPr lang="en-US" sz="1900" dirty="0">
                <a:solidFill>
                  <a:schemeClr val="tx1"/>
                </a:solidFill>
              </a:rPr>
              <a:t>* Absolute publish date is April 1</a:t>
            </a:r>
            <a:r>
              <a:rPr lang="en-US" sz="1900" baseline="30000" dirty="0">
                <a:solidFill>
                  <a:schemeClr val="tx1"/>
                </a:solidFill>
              </a:rPr>
              <a:t>st</a:t>
            </a:r>
            <a:r>
              <a:rPr lang="en-US" sz="1900" dirty="0">
                <a:solidFill>
                  <a:schemeClr val="tx1"/>
                </a:solidFill>
              </a:rPr>
              <a:t> or students risk being dropped from their unpublished rotations. (30 days before the start of the 2021-2022 academic year). </a:t>
            </a:r>
          </a:p>
          <a:p>
            <a:pPr marL="0" indent="0">
              <a:buNone/>
            </a:pPr>
            <a:endParaRPr lang="en-US" sz="1800" dirty="0">
              <a:solidFill>
                <a:schemeClr val="tx1"/>
              </a:solidFill>
            </a:endParaRPr>
          </a:p>
          <a:p>
            <a:pPr marL="0" indent="0">
              <a:buNone/>
            </a:pPr>
            <a:endParaRPr lang="en-US" sz="1800" dirty="0">
              <a:solidFill>
                <a:schemeClr val="tx1"/>
              </a:solidFill>
            </a:endParaRPr>
          </a:p>
        </p:txBody>
      </p:sp>
    </p:spTree>
    <p:extLst>
      <p:ext uri="{BB962C8B-B14F-4D97-AF65-F5344CB8AC3E}">
        <p14:creationId xmlns:p14="http://schemas.microsoft.com/office/powerpoint/2010/main" val="38895004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C707C5B3CE8C4F8F9014DB25F73A6D" ma:contentTypeVersion="11" ma:contentTypeDescription="Create a new document." ma:contentTypeScope="" ma:versionID="4374793c4efed80cbd9c56114c42184c">
  <xsd:schema xmlns:xsd="http://www.w3.org/2001/XMLSchema" xmlns:xs="http://www.w3.org/2001/XMLSchema" xmlns:p="http://schemas.microsoft.com/office/2006/metadata/properties" xmlns:ns3="bca68da8-409e-4b76-9e60-8cd50d6152ca" xmlns:ns4="532bc6c0-9c44-4e25-bfd0-905f5dd2b9da" targetNamespace="http://schemas.microsoft.com/office/2006/metadata/properties" ma:root="true" ma:fieldsID="630b11082e6a65249afa82f6b97c0dae" ns3:_="" ns4:_="">
    <xsd:import namespace="bca68da8-409e-4b76-9e60-8cd50d6152ca"/>
    <xsd:import namespace="532bc6c0-9c44-4e25-bfd0-905f5dd2b9d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a68da8-409e-4b76-9e60-8cd50d6152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2bc6c0-9c44-4e25-bfd0-905f5dd2b9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F35B12-7590-4CEA-90D0-0E08CEBF97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a68da8-409e-4b76-9e60-8cd50d6152ca"/>
    <ds:schemaRef ds:uri="532bc6c0-9c44-4e25-bfd0-905f5dd2b9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3CDF59-0720-4844-B4CA-2D5D334243DE}">
  <ds:schemaRefs>
    <ds:schemaRef ds:uri="http://schemas.microsoft.com/office/infopath/2007/PartnerControls"/>
    <ds:schemaRef ds:uri="http://www.w3.org/XML/1998/namespace"/>
    <ds:schemaRef ds:uri="http://purl.org/dc/dcmitype/"/>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532bc6c0-9c44-4e25-bfd0-905f5dd2b9da"/>
    <ds:schemaRef ds:uri="bca68da8-409e-4b76-9e60-8cd50d6152ca"/>
    <ds:schemaRef ds:uri="http://purl.org/dc/terms/"/>
  </ds:schemaRefs>
</ds:datastoreItem>
</file>

<file path=customXml/itemProps3.xml><?xml version="1.0" encoding="utf-8"?>
<ds:datastoreItem xmlns:ds="http://schemas.openxmlformats.org/officeDocument/2006/customXml" ds:itemID="{154A5A88-0EEF-40F5-AF0F-1B048E4081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16446</TotalTime>
  <Words>1318</Words>
  <Application>Microsoft Macintosh PowerPoint</Application>
  <PresentationFormat>Widescreen</PresentationFormat>
  <Paragraphs>105</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Wingdings</vt:lpstr>
      <vt:lpstr>Retrospect</vt:lpstr>
      <vt:lpstr> College of Medicine Scheduling and Lottery Information</vt:lpstr>
      <vt:lpstr>Schedule Planning </vt:lpstr>
      <vt:lpstr>East Only Students</vt:lpstr>
      <vt:lpstr>Hardship Policy  </vt:lpstr>
      <vt:lpstr>3rd Year Scheduling Phases</vt:lpstr>
      <vt:lpstr>3rd Year Scheduling Phases cont’d…</vt:lpstr>
      <vt:lpstr>3rd Year Scheduling Phases cont’d…</vt:lpstr>
      <vt:lpstr>Prior Authorization</vt:lpstr>
      <vt:lpstr>Publication</vt:lpstr>
      <vt:lpstr>LSP and PCM Scheduling </vt:lpstr>
      <vt:lpstr>Jenn Wilson Lead Clinical Curriculum Coordinator jmcadoo3@uthsc.edu 901-448-2928 910 Madison, Suite 1002 Office #1009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Year Orientation</dc:title>
  <dc:creator>Fairley, Miranda J</dc:creator>
  <cp:lastModifiedBy>Kristen Bettin</cp:lastModifiedBy>
  <cp:revision>186</cp:revision>
  <dcterms:created xsi:type="dcterms:W3CDTF">2018-10-30T21:05:46Z</dcterms:created>
  <dcterms:modified xsi:type="dcterms:W3CDTF">2021-01-31T22:26:10Z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0x01010069C707C5B3CE8C4F8F9014DB25F73A6D</vt:lpwstr>
  </property>
</Properties>
</file>