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7" r:id="rId6"/>
    <p:sldId id="269" r:id="rId7"/>
    <p:sldId id="261" r:id="rId8"/>
    <p:sldId id="274" r:id="rId9"/>
    <p:sldId id="275" r:id="rId10"/>
    <p:sldId id="268" r:id="rId11"/>
    <p:sldId id="273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3AC08-48EF-4148-96AD-117ACA6A8E3D}" v="17" dt="2020-02-07T07:23:3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3" autoAdjust="0"/>
    <p:restoredTop sz="96861" autoAdjust="0"/>
  </p:normalViewPr>
  <p:slideViewPr>
    <p:cSldViewPr snapToGrid="0" snapToObjects="1">
      <p:cViewPr varScale="1">
        <p:scale>
          <a:sx n="114" d="100"/>
          <a:sy n="11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079"/>
            <a:ext cx="2057400" cy="5212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079"/>
            <a:ext cx="6019800" cy="5212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5508"/>
            <a:ext cx="40386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5508"/>
            <a:ext cx="40386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3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55979"/>
            <a:ext cx="4040188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3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55979"/>
            <a:ext cx="4041775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346"/>
            <a:ext cx="3008313" cy="10269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347"/>
            <a:ext cx="5111750" cy="5307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9396"/>
            <a:ext cx="3008313" cy="4145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81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6228"/>
            <a:ext cx="8229600" cy="373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8F8-D538-5245-9A91-00A1BAE9E18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jcoppage@uthsc.edu" TargetMode="External"/><Relationship Id="rId13" Type="http://schemas.openxmlformats.org/officeDocument/2006/relationships/hyperlink" Target="mailto:kkothari@uthsc.edu" TargetMode="External"/><Relationship Id="rId3" Type="http://schemas.openxmlformats.org/officeDocument/2006/relationships/hyperlink" Target="mailto:stabachn@uthsc.edu" TargetMode="External"/><Relationship Id="rId7" Type="http://schemas.openxmlformats.org/officeDocument/2006/relationships/hyperlink" Target="mailto:knearing@uthsc.edu" TargetMode="External"/><Relationship Id="rId12" Type="http://schemas.openxmlformats.org/officeDocument/2006/relationships/hyperlink" Target="mailto:jmcadoo3@uthsc.edu" TargetMode="External"/><Relationship Id="rId2" Type="http://schemas.openxmlformats.org/officeDocument/2006/relationships/hyperlink" Target="mailto:aweave13@uthsc.edu" TargetMode="External"/><Relationship Id="rId16" Type="http://schemas.openxmlformats.org/officeDocument/2006/relationships/hyperlink" Target="mailto:cbishop@uths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annio1@uthsc.edu" TargetMode="External"/><Relationship Id="rId11" Type="http://schemas.openxmlformats.org/officeDocument/2006/relationships/hyperlink" Target="mailto:kbettin@uthsc.edu" TargetMode="External"/><Relationship Id="rId5" Type="http://schemas.openxmlformats.org/officeDocument/2006/relationships/hyperlink" Target="mailto:dborsche@uthsc.edu" TargetMode="External"/><Relationship Id="rId15" Type="http://schemas.openxmlformats.org/officeDocument/2006/relationships/hyperlink" Target="mailto:gminard@uthsc.edu" TargetMode="External"/><Relationship Id="rId10" Type="http://schemas.openxmlformats.org/officeDocument/2006/relationships/hyperlink" Target="mailto:mvelez@uthsc.edu" TargetMode="External"/><Relationship Id="rId4" Type="http://schemas.openxmlformats.org/officeDocument/2006/relationships/hyperlink" Target="mailto:nwatson@uthsc.edu" TargetMode="External"/><Relationship Id="rId9" Type="http://schemas.openxmlformats.org/officeDocument/2006/relationships/hyperlink" Target="mailto:pkhanna1@uthsc.edu" TargetMode="External"/><Relationship Id="rId14" Type="http://schemas.openxmlformats.org/officeDocument/2006/relationships/hyperlink" Target="mailto:tmille20@uth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1635" y="1427493"/>
            <a:ext cx="8470232" cy="17530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 Core Clerkship Overview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Memphis 2020-2021</a:t>
            </a:r>
          </a:p>
        </p:txBody>
      </p:sp>
    </p:spTree>
    <p:extLst>
      <p:ext uri="{BB962C8B-B14F-4D97-AF65-F5344CB8AC3E}">
        <p14:creationId xmlns:p14="http://schemas.microsoft.com/office/powerpoint/2010/main" val="108468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9677"/>
            <a:ext cx="8229600" cy="1143000"/>
          </a:xfrm>
        </p:spPr>
        <p:txBody>
          <a:bodyPr/>
          <a:lstStyle/>
          <a:p>
            <a:r>
              <a:rPr lang="en-US" dirty="0"/>
              <a:t>Family Medicine Clerkship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0100" y="1641298"/>
            <a:ext cx="8261050" cy="503779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Clerkship Director: Amanda Miller, MD</a:t>
            </a:r>
          </a:p>
          <a:p>
            <a:r>
              <a:rPr lang="en-US" sz="1600" dirty="0"/>
              <a:t>Clerkship Coordinators: Sharon </a:t>
            </a:r>
            <a:r>
              <a:rPr lang="en-US" sz="1600" dirty="0" err="1"/>
              <a:t>Tabachnick</a:t>
            </a:r>
            <a:r>
              <a:rPr lang="en-US" sz="1600" dirty="0"/>
              <a:t>, PhD; </a:t>
            </a:r>
            <a:r>
              <a:rPr lang="en-US" sz="1600" dirty="0" err="1"/>
              <a:t>Netia</a:t>
            </a:r>
            <a:r>
              <a:rPr lang="en-US" sz="1600" dirty="0"/>
              <a:t> Watson</a:t>
            </a:r>
          </a:p>
          <a:p>
            <a:r>
              <a:rPr lang="en-US" sz="1600" dirty="0"/>
              <a:t>6-week core clerkship</a:t>
            </a:r>
          </a:p>
          <a:p>
            <a:r>
              <a:rPr lang="en-US" sz="1600" dirty="0"/>
              <a:t>Goal: to expose you to the full breadth and depth of what family doctors can do </a:t>
            </a:r>
          </a:p>
          <a:p>
            <a:pPr lvl="1"/>
            <a:r>
              <a:rPr lang="en-US" sz="1600" dirty="0"/>
              <a:t>Acute and chronic ambulatory care, preventive adult and pediatric medicine, geriatrics, palliative care, low-risk obstetrics, inpatient medicine, sports medicine, office procedures, nursing home care, and more!</a:t>
            </a:r>
          </a:p>
          <a:p>
            <a:r>
              <a:rPr lang="en-US" sz="1600" dirty="0"/>
              <a:t>Most 2 weeks of inpatient (1 week OB, 1 week MT) + 4 weeks outpatient</a:t>
            </a:r>
          </a:p>
          <a:p>
            <a:pPr lvl="1"/>
            <a:r>
              <a:rPr lang="en-US" sz="1600" dirty="0"/>
              <a:t>Inpatient: Saint Francis Hospital (with a few exceptions due to preceptors’ rounding, etc.)</a:t>
            </a:r>
          </a:p>
          <a:p>
            <a:pPr lvl="1"/>
            <a:r>
              <a:rPr lang="en-US" sz="1600" dirty="0"/>
              <a:t>Outpatient: community preceptors around Memphis or UT family clinic</a:t>
            </a:r>
          </a:p>
          <a:p>
            <a:pPr lvl="2"/>
            <a:r>
              <a:rPr lang="en-US" sz="1200" dirty="0"/>
              <a:t>Can request certain outpatient preceptors by filling out a Survey, will receive email from clerkship coordinator</a:t>
            </a:r>
          </a:p>
          <a:p>
            <a:pPr lvl="2"/>
            <a:r>
              <a:rPr lang="en-US" sz="1200" dirty="0"/>
              <a:t>Occasionally will do some inpatient while on ‘outpatient’ month if your preceptor admits their own patients</a:t>
            </a:r>
          </a:p>
          <a:p>
            <a:r>
              <a:rPr lang="en-US" sz="1600" dirty="0"/>
              <a:t>Didactics: Friday afternoons</a:t>
            </a:r>
          </a:p>
          <a:p>
            <a:r>
              <a:rPr lang="en-US" sz="1600" dirty="0"/>
              <a:t>Call: Variable depending on site</a:t>
            </a:r>
          </a:p>
          <a:p>
            <a:pPr lvl="1"/>
            <a:r>
              <a:rPr lang="en-US" sz="1600" dirty="0"/>
              <a:t>SFH: 1 Saturday night during inpatient</a:t>
            </a:r>
          </a:p>
          <a:p>
            <a:pPr lvl="1"/>
            <a:r>
              <a:rPr lang="en-US" sz="1600" dirty="0"/>
              <a:t>Various preceptors: sometimes will ask you to work on the weekends</a:t>
            </a:r>
          </a:p>
          <a:p>
            <a:r>
              <a:rPr lang="en-US" sz="1600" dirty="0"/>
              <a:t>Days off: Most weekend days but depends on the site</a:t>
            </a:r>
          </a:p>
          <a:p>
            <a:r>
              <a:rPr lang="en-US" sz="1600" dirty="0"/>
              <a:t>Grades: 50% clinical evaluations, 20% Journal Club presentation, 30% Shelf</a:t>
            </a:r>
          </a:p>
        </p:txBody>
      </p:sp>
    </p:spTree>
    <p:extLst>
      <p:ext uri="{BB962C8B-B14F-4D97-AF65-F5344CB8AC3E}">
        <p14:creationId xmlns:p14="http://schemas.microsoft.com/office/powerpoint/2010/main" val="401687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743"/>
            <a:ext cx="8229600" cy="71347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Medicine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2" y="1311215"/>
            <a:ext cx="8781691" cy="52793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Clerkship Director: Tina </a:t>
            </a:r>
            <a:r>
              <a:rPr lang="en-US" dirty="0" err="1"/>
              <a:t>Mullick</a:t>
            </a:r>
            <a:r>
              <a:rPr lang="en-US" dirty="0"/>
              <a:t>, MD </a:t>
            </a:r>
          </a:p>
          <a:p>
            <a:r>
              <a:rPr lang="en-US" dirty="0"/>
              <a:t>Clerkship Coordinator: Stefano Cannioto</a:t>
            </a:r>
          </a:p>
          <a:p>
            <a:r>
              <a:rPr lang="en-US" dirty="0"/>
              <a:t>IM Clerkship Sites: Memphis, Chattanooga, Knoxville, and Nashville</a:t>
            </a:r>
          </a:p>
          <a:p>
            <a:r>
              <a:rPr lang="en-US" dirty="0"/>
              <a:t>Hospital Sites: Methodist University Hospital, VA Medical Center, Regional One Health and Baptist Memorial Hospital East</a:t>
            </a:r>
          </a:p>
          <a:p>
            <a:r>
              <a:rPr lang="en-US" dirty="0"/>
              <a:t>8 Weeks Rotation</a:t>
            </a:r>
          </a:p>
          <a:p>
            <a:pPr lvl="1"/>
            <a:r>
              <a:rPr lang="en-US" dirty="0"/>
              <a:t>6 weeks Inpatient at 2 sites</a:t>
            </a:r>
          </a:p>
          <a:p>
            <a:pPr lvl="1"/>
            <a:r>
              <a:rPr lang="en-US" dirty="0"/>
              <a:t>2 weeks Ambulatory clinics general &amp; subspecialty</a:t>
            </a:r>
          </a:p>
          <a:p>
            <a:r>
              <a:rPr lang="en-US" dirty="0"/>
              <a:t>No night call, variable admission on call</a:t>
            </a:r>
          </a:p>
          <a:p>
            <a:r>
              <a:rPr lang="en-US" dirty="0"/>
              <a:t>1 day off per week on average with weekend between blocks and on ambulatory off</a:t>
            </a:r>
          </a:p>
          <a:p>
            <a:r>
              <a:rPr lang="en-US" dirty="0"/>
              <a:t>Didactic lecture series, OSCE, NBME Shelf exam</a:t>
            </a:r>
          </a:p>
          <a:p>
            <a:r>
              <a:rPr lang="en-US" dirty="0"/>
              <a:t>Orientation and requests prior to rotation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0F85-76B0-5E4A-A29F-03E2131C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147"/>
            <a:ext cx="8229600" cy="1143000"/>
          </a:xfrm>
        </p:spPr>
        <p:txBody>
          <a:bodyPr/>
          <a:lstStyle/>
          <a:p>
            <a:r>
              <a:rPr lang="en-US" dirty="0"/>
              <a:t>Neurology Clerkship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FD17-392C-CD41-AA47-BCA061E48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131"/>
            <a:ext cx="8229600" cy="45797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Clerkship Director: Katherine Nearing, MD</a:t>
            </a:r>
          </a:p>
          <a:p>
            <a:r>
              <a:rPr lang="en-US" dirty="0"/>
              <a:t>Clerkship Coordinator: Andrea Jones-</a:t>
            </a:r>
            <a:r>
              <a:rPr lang="en-US" dirty="0" err="1"/>
              <a:t>Coppage</a:t>
            </a:r>
            <a:endParaRPr lang="en-US" dirty="0"/>
          </a:p>
          <a:p>
            <a:r>
              <a:rPr lang="en-US" dirty="0"/>
              <a:t>Length of rotation: 4 weeks, Two 2-week blocks</a:t>
            </a:r>
          </a:p>
          <a:p>
            <a:r>
              <a:rPr lang="en-US" dirty="0"/>
              <a:t>Locations: MUH (Stroke rotation), MUH (General Neurology Rotation), Wesley Neurology (outpatient rotation), </a:t>
            </a:r>
            <a:r>
              <a:rPr lang="en-US" dirty="0" err="1"/>
              <a:t>LeBonheur</a:t>
            </a:r>
            <a:r>
              <a:rPr lang="en-US" dirty="0"/>
              <a:t> pediatric neurology</a:t>
            </a:r>
          </a:p>
          <a:p>
            <a:r>
              <a:rPr lang="en-US" dirty="0"/>
              <a:t>Schedule Monday-Friday 8-5</a:t>
            </a:r>
          </a:p>
          <a:p>
            <a:r>
              <a:rPr lang="en-US" dirty="0"/>
              <a:t>Calls: optional</a:t>
            </a:r>
          </a:p>
          <a:p>
            <a:r>
              <a:rPr lang="en-US" dirty="0"/>
              <a:t>Documentation of completion of a full neurologic exam </a:t>
            </a:r>
          </a:p>
          <a:p>
            <a:r>
              <a:rPr lang="en-US" dirty="0"/>
              <a:t>The clerkship grade is composed of the written (shelf) exam (40%) and the clinical score (60%)</a:t>
            </a:r>
          </a:p>
          <a:p>
            <a:r>
              <a:rPr lang="en-US" dirty="0"/>
              <a:t>Two TBL sessions weekly, Neurology grand rounds, Neurology resident lectures Thursday afternoons, Neuroradiology conference, </a:t>
            </a:r>
            <a:r>
              <a:rPr lang="en-US" dirty="0" err="1"/>
              <a:t>peds</a:t>
            </a:r>
            <a:r>
              <a:rPr lang="en-US" dirty="0"/>
              <a:t> neuro conferences at </a:t>
            </a:r>
            <a:r>
              <a:rPr lang="en-US" dirty="0" err="1"/>
              <a:t>LeBonheur</a:t>
            </a:r>
            <a:r>
              <a:rPr lang="en-US" dirty="0"/>
              <a:t>, neuro exam practice session</a:t>
            </a:r>
          </a:p>
        </p:txBody>
      </p:sp>
    </p:spTree>
    <p:extLst>
      <p:ext uri="{BB962C8B-B14F-4D97-AF65-F5344CB8AC3E}">
        <p14:creationId xmlns:p14="http://schemas.microsoft.com/office/powerpoint/2010/main" val="3633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850"/>
            <a:ext cx="8229600" cy="1477242"/>
          </a:xfrm>
        </p:spPr>
        <p:txBody>
          <a:bodyPr/>
          <a:lstStyle/>
          <a:p>
            <a:r>
              <a:rPr lang="en-US" dirty="0"/>
              <a:t>Ob/Gyn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5369092"/>
          </a:xfrm>
        </p:spPr>
        <p:txBody>
          <a:bodyPr>
            <a:noAutofit/>
          </a:bodyPr>
          <a:lstStyle/>
          <a:p>
            <a:r>
              <a:rPr lang="en-US" sz="1800" b="1" dirty="0"/>
              <a:t>Clerkship Director</a:t>
            </a:r>
            <a:r>
              <a:rPr lang="en-US" sz="1800" dirty="0"/>
              <a:t>:  Pallavi Khanna, MD, FACOG, NCMP</a:t>
            </a:r>
          </a:p>
          <a:p>
            <a:r>
              <a:rPr lang="en-US" sz="1800" b="1" dirty="0"/>
              <a:t>Clerkship Coordinator</a:t>
            </a:r>
            <a:r>
              <a:rPr lang="en-US" sz="1800" dirty="0"/>
              <a:t>:  Martha Velez</a:t>
            </a:r>
          </a:p>
          <a:p>
            <a:r>
              <a:rPr lang="en-US" sz="1800" b="1" dirty="0"/>
              <a:t>Clerkship</a:t>
            </a:r>
            <a:r>
              <a:rPr lang="en-US" sz="1800" dirty="0"/>
              <a:t>:  6 weeks</a:t>
            </a:r>
          </a:p>
          <a:p>
            <a:pPr lvl="1"/>
            <a:r>
              <a:rPr lang="en-US" sz="1800" b="1" dirty="0"/>
              <a:t>3</a:t>
            </a:r>
            <a:r>
              <a:rPr lang="en-US" sz="1800" dirty="0"/>
              <a:t> weeks Ob: (Labor &amp; Delivery, Residents’ clinic, Attendings’ clinic, Maternal Fetal Medicine clinics - USG &amp; High-Risk)</a:t>
            </a:r>
          </a:p>
          <a:p>
            <a:pPr lvl="1"/>
            <a:r>
              <a:rPr lang="en-US" sz="1800" b="1" dirty="0"/>
              <a:t>3</a:t>
            </a:r>
            <a:r>
              <a:rPr lang="en-US" sz="1800" dirty="0"/>
              <a:t> weeks Gyn: (</a:t>
            </a:r>
            <a:r>
              <a:rPr lang="en-US" sz="1800" u="sng" dirty="0"/>
              <a:t>Gynecologic Oncology </a:t>
            </a:r>
            <a:r>
              <a:rPr lang="en-US" sz="1800" dirty="0"/>
              <a:t>– surgery &amp; clinic, and </a:t>
            </a:r>
            <a:r>
              <a:rPr lang="en-US" sz="1800" u="sng" dirty="0"/>
              <a:t>benign Gyn</a:t>
            </a:r>
            <a:r>
              <a:rPr lang="en-US" sz="1800" dirty="0"/>
              <a:t> – surgery &amp; clinics: Colpo, Procedure, Pre-Op, Consult) </a:t>
            </a:r>
          </a:p>
          <a:p>
            <a:pPr lvl="1"/>
            <a:r>
              <a:rPr lang="en-US" sz="1800" dirty="0"/>
              <a:t>Inpatient sites:  Regional One Health, Methodist University, Methodist Germantown, Baptist, Baptist Women’s, St. Francis-Memphis</a:t>
            </a:r>
          </a:p>
          <a:p>
            <a:pPr lvl="1"/>
            <a:r>
              <a:rPr lang="en-US" sz="1800" dirty="0"/>
              <a:t>Outpatient sites:  ROH, LeBonheur Fetal Center, West Cancer Center,          Poplar Ave clinic</a:t>
            </a:r>
          </a:p>
          <a:p>
            <a:r>
              <a:rPr lang="en-US" sz="1800" b="1" dirty="0"/>
              <a:t>L&amp;D Call</a:t>
            </a:r>
            <a:r>
              <a:rPr lang="en-US" sz="1800" dirty="0"/>
              <a:t>:  2 (24-hour) &amp; 4 or 5 (12-hour) – includes 1 Sat and 1 Sun (12-hour)</a:t>
            </a:r>
          </a:p>
          <a:p>
            <a:r>
              <a:rPr lang="en-US" sz="1800" b="1" dirty="0"/>
              <a:t>Didactics</a:t>
            </a:r>
            <a:r>
              <a:rPr lang="en-US" sz="1800" dirty="0"/>
              <a:t>:  Tuesday morning  </a:t>
            </a:r>
          </a:p>
          <a:p>
            <a:r>
              <a:rPr lang="en-US" sz="1800" b="1" dirty="0"/>
              <a:t>Grade</a:t>
            </a:r>
            <a:r>
              <a:rPr lang="en-US" sz="1800" dirty="0"/>
              <a:t>:  70% Clinical, 30% Shelf Exam </a:t>
            </a:r>
          </a:p>
          <a:p>
            <a:r>
              <a:rPr lang="en-US" sz="1800" b="1" dirty="0"/>
              <a:t>Students attend</a:t>
            </a:r>
            <a:r>
              <a:rPr lang="en-US" sz="1800" dirty="0"/>
              <a:t>:  OSCE, Grand Rounds, Oncology M&amp;M &amp; Tumor Board,            Mid-Rotation Feedback Meeting with CD, End of Clerkship Meeting with CD,                &amp; Lunch Meeting with Chairman</a:t>
            </a:r>
          </a:p>
        </p:txBody>
      </p:sp>
    </p:spTree>
    <p:extLst>
      <p:ext uri="{BB962C8B-B14F-4D97-AF65-F5344CB8AC3E}">
        <p14:creationId xmlns:p14="http://schemas.microsoft.com/office/powerpoint/2010/main" val="5300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489B-A276-BD4A-A3AE-4BAED9F2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Pediatrics Clerkship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C8AD-05A2-6340-908F-DE890D83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" y="1947773"/>
            <a:ext cx="8733034" cy="46250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Clerkship Director: Kristen </a:t>
            </a:r>
            <a:r>
              <a:rPr lang="en-US" dirty="0" err="1"/>
              <a:t>Bettin</a:t>
            </a:r>
            <a:r>
              <a:rPr lang="en-US" dirty="0"/>
              <a:t>, MD</a:t>
            </a:r>
          </a:p>
          <a:p>
            <a:r>
              <a:rPr lang="en-US" dirty="0"/>
              <a:t>Clerkship Coordinator: Jennifer Wilson</a:t>
            </a:r>
          </a:p>
          <a:p>
            <a:r>
              <a:rPr lang="en-US" dirty="0"/>
              <a:t>6 weeks: 3 </a:t>
            </a:r>
            <a:r>
              <a:rPr lang="en-US" dirty="0" err="1"/>
              <a:t>wks</a:t>
            </a:r>
            <a:r>
              <a:rPr lang="en-US" dirty="0"/>
              <a:t> inpatient, 2 </a:t>
            </a:r>
            <a:r>
              <a:rPr lang="en-US" dirty="0" err="1"/>
              <a:t>wks</a:t>
            </a:r>
            <a:r>
              <a:rPr lang="en-US" dirty="0"/>
              <a:t> outpatient, 1 </a:t>
            </a:r>
            <a:r>
              <a:rPr lang="en-US" dirty="0" err="1"/>
              <a:t>wk</a:t>
            </a:r>
            <a:r>
              <a:rPr lang="en-US" dirty="0"/>
              <a:t> nights</a:t>
            </a:r>
          </a:p>
          <a:p>
            <a:r>
              <a:rPr lang="en-US" dirty="0"/>
              <a:t>Inpatient at Le Bonheur Children’s Hospital</a:t>
            </a:r>
          </a:p>
          <a:p>
            <a:pPr lvl="1"/>
            <a:r>
              <a:rPr lang="en-US" dirty="0"/>
              <a:t>General pediatrics and subspecialty patients</a:t>
            </a:r>
          </a:p>
          <a:p>
            <a:r>
              <a:rPr lang="en-US" dirty="0"/>
              <a:t>Outpatient: </a:t>
            </a:r>
          </a:p>
          <a:p>
            <a:pPr lvl="1"/>
            <a:r>
              <a:rPr lang="en-US" dirty="0"/>
              <a:t>Well baby nursery &amp; NICU, ED, GI, private pediatrician preceptor for all</a:t>
            </a:r>
          </a:p>
          <a:p>
            <a:pPr lvl="1"/>
            <a:r>
              <a:rPr lang="en-US" dirty="0"/>
              <a:t>Options for other subspecialty clinics based on requests (includes St. Jude) </a:t>
            </a:r>
          </a:p>
          <a:p>
            <a:r>
              <a:rPr lang="en-US" dirty="0"/>
              <a:t>Nights week: 4 night shifts from 7pm-8am</a:t>
            </a:r>
          </a:p>
          <a:p>
            <a:r>
              <a:rPr lang="en-US" dirty="0"/>
              <a:t>Didactics on Friday afternoons</a:t>
            </a:r>
          </a:p>
          <a:p>
            <a:r>
              <a:rPr lang="en-US" dirty="0"/>
              <a:t>Days Off: 1 per week on inpatient with weekend in between weeks 3 &amp; 4 off, outpatient weekends off</a:t>
            </a:r>
          </a:p>
          <a:p>
            <a:r>
              <a:rPr lang="en-US" b="1" dirty="0"/>
              <a:t>Email for requests will be sent 1-2 weeks prior to start of rotation.</a:t>
            </a:r>
            <a:r>
              <a:rPr lang="en-US" dirty="0"/>
              <a:t>  </a:t>
            </a:r>
          </a:p>
          <a:p>
            <a:r>
              <a:rPr lang="en-US" dirty="0"/>
              <a:t>Grade: 50% clinical, 35% shelf exam, 10% slide exam, 5% outpatient</a:t>
            </a:r>
          </a:p>
        </p:txBody>
      </p:sp>
    </p:spTree>
    <p:extLst>
      <p:ext uri="{BB962C8B-B14F-4D97-AF65-F5344CB8AC3E}">
        <p14:creationId xmlns:p14="http://schemas.microsoft.com/office/powerpoint/2010/main" val="282820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9FED-EF85-664F-8CC4-A05EC448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654"/>
            <a:ext cx="8229600" cy="1143000"/>
          </a:xfrm>
        </p:spPr>
        <p:txBody>
          <a:bodyPr/>
          <a:lstStyle/>
          <a:p>
            <a:r>
              <a:rPr lang="en-US" dirty="0"/>
              <a:t>Psychiatry Clerkship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58D58-0AFF-9743-B4C5-99C90777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530"/>
            <a:ext cx="8229600" cy="507141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800" dirty="0"/>
              <a:t>Clerkship Director: Khyati Kothari, MD</a:t>
            </a:r>
          </a:p>
          <a:p>
            <a:r>
              <a:rPr lang="en-US" sz="1800" dirty="0"/>
              <a:t>Clerkship Coordinator: </a:t>
            </a:r>
            <a:r>
              <a:rPr lang="en-US" sz="1800" dirty="0" err="1"/>
              <a:t>Terika</a:t>
            </a:r>
            <a:r>
              <a:rPr lang="en-US" sz="1800" dirty="0"/>
              <a:t> Miller 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Structure : 4 weeks rotation, sites are MMHI/ VA/ Regional one/Lakeside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1 half day Clinic in Child Psychiatry/ 1 half day in ECT at Lakeside</a:t>
            </a:r>
            <a:endParaRPr lang="en-US" sz="1800" dirty="0">
              <a:cs typeface="Calibri"/>
            </a:endParaRPr>
          </a:p>
          <a:p>
            <a:pPr lvl="0"/>
            <a:r>
              <a:rPr lang="en-US" sz="1800" dirty="0"/>
              <a:t>First Monday: 8:45 Orientation at 920 Madison Department of Psychiatry, meet Clerkship Director</a:t>
            </a:r>
          </a:p>
          <a:p>
            <a:pPr lvl="0"/>
            <a:r>
              <a:rPr lang="en-US" sz="1800" dirty="0"/>
              <a:t>First Monday afternoon Dr. Brooks: introduction into Mental status and formulation- sets the foundation for your rotation</a:t>
            </a:r>
          </a:p>
          <a:p>
            <a:r>
              <a:rPr lang="en-US" sz="1800" dirty="0"/>
              <a:t>Didactics Tuesday and Thursday afternoons, additional lectures on couple other days</a:t>
            </a:r>
            <a:endParaRPr lang="en-US" sz="1800" dirty="0">
              <a:cs typeface="Calibri"/>
            </a:endParaRPr>
          </a:p>
          <a:p>
            <a:pPr lvl="0"/>
            <a:r>
              <a:rPr lang="en-US" sz="1800" dirty="0"/>
              <a:t>Last Friday Shelf, Day before Shelf study day</a:t>
            </a:r>
          </a:p>
          <a:p>
            <a:r>
              <a:rPr lang="en-US" sz="1800" dirty="0">
                <a:cs typeface="Calibri"/>
              </a:rPr>
              <a:t>Each student does 1 evening of call with resident</a:t>
            </a:r>
          </a:p>
          <a:p>
            <a:pPr lvl="0"/>
            <a:r>
              <a:rPr lang="en-US" sz="1800" dirty="0"/>
              <a:t>Very short clerkship, so excused absence followed strictly, so we can meet our requirement.</a:t>
            </a:r>
          </a:p>
          <a:p>
            <a:r>
              <a:rPr lang="en-US" sz="1800" dirty="0">
                <a:cs typeface="Calibri"/>
              </a:rPr>
              <a:t>Requests for placements taken only a block in advance and in order received</a:t>
            </a:r>
          </a:p>
        </p:txBody>
      </p:sp>
    </p:spTree>
    <p:extLst>
      <p:ext uri="{BB962C8B-B14F-4D97-AF65-F5344CB8AC3E}">
        <p14:creationId xmlns:p14="http://schemas.microsoft.com/office/powerpoint/2010/main" val="37883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6899-19EA-CF47-8D57-B8A27A29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083"/>
            <a:ext cx="8229600" cy="1143000"/>
          </a:xfrm>
        </p:spPr>
        <p:txBody>
          <a:bodyPr/>
          <a:lstStyle/>
          <a:p>
            <a:r>
              <a:rPr lang="en-US" dirty="0"/>
              <a:t>Surgery Clerkship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21DB-50D2-144F-971E-6506ABC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083"/>
            <a:ext cx="8229600" cy="5091500"/>
          </a:xfrm>
        </p:spPr>
        <p:txBody>
          <a:bodyPr>
            <a:noAutofit/>
          </a:bodyPr>
          <a:lstStyle/>
          <a:p>
            <a:r>
              <a:rPr lang="en-US" sz="1600" dirty="0"/>
              <a:t>Clerkship Director: Dr. Gayle </a:t>
            </a:r>
            <a:r>
              <a:rPr lang="en-US" sz="1600" dirty="0" err="1"/>
              <a:t>Minard</a:t>
            </a:r>
            <a:endParaRPr lang="en-US" sz="1600" dirty="0"/>
          </a:p>
          <a:p>
            <a:r>
              <a:rPr lang="en-US" sz="1600" dirty="0"/>
              <a:t>Clerkship Coordinator: </a:t>
            </a:r>
          </a:p>
          <a:p>
            <a:r>
              <a:rPr lang="en-US" sz="1600" dirty="0"/>
              <a:t>Structure of the clerkship – 8-week rotation consisting of:</a:t>
            </a:r>
          </a:p>
          <a:p>
            <a:pPr lvl="1"/>
            <a:r>
              <a:rPr lang="en-US" sz="1400" dirty="0"/>
              <a:t>2 weeks of general surgery/trauma at Regional One Health (ROH)</a:t>
            </a:r>
          </a:p>
          <a:p>
            <a:pPr lvl="1"/>
            <a:r>
              <a:rPr lang="en-US" sz="1400" dirty="0"/>
              <a:t>4 weeks of general surgery with choices of hepato-biliary, minimally invasive, oncologic, acute care surgery and general surgery at Methodist, Baptist, or VA</a:t>
            </a:r>
          </a:p>
          <a:p>
            <a:pPr lvl="1"/>
            <a:r>
              <a:rPr lang="en-US" sz="1400" dirty="0"/>
              <a:t>2 weeks of elective surgery with choice of transplant, pediatric surgery, vascular, cardiothoracic at </a:t>
            </a:r>
            <a:r>
              <a:rPr lang="en-US" sz="1400" dirty="0" err="1"/>
              <a:t>LeBonheur</a:t>
            </a:r>
            <a:r>
              <a:rPr lang="en-US" sz="1400" dirty="0"/>
              <a:t>, Methodist, Baptist, VA or ROH. Arrangements can be made for neurosurgery, plastic surgery, ENT, among others</a:t>
            </a:r>
          </a:p>
          <a:p>
            <a:r>
              <a:rPr lang="en-US" sz="1600" dirty="0"/>
              <a:t>Instruction and evaluations are provided by attendings, fellows, and residents</a:t>
            </a:r>
          </a:p>
          <a:p>
            <a:r>
              <a:rPr lang="en-US" sz="1600" dirty="0"/>
              <a:t>Multiple interactive lectures and labs are provided, including suturing, knot tying and airway</a:t>
            </a:r>
          </a:p>
          <a:p>
            <a:r>
              <a:rPr lang="en-US" sz="1600" dirty="0"/>
              <a:t>Students are expected to round on their patients, write notes and participate in clinic and OR</a:t>
            </a:r>
          </a:p>
          <a:p>
            <a:r>
              <a:rPr lang="en-US" sz="1600" dirty="0"/>
              <a:t>Call – Every 6</a:t>
            </a:r>
            <a:r>
              <a:rPr lang="en-US" sz="1600" baseline="30000" dirty="0"/>
              <a:t>th</a:t>
            </a:r>
            <a:r>
              <a:rPr lang="en-US" sz="1600" dirty="0"/>
              <a:t> night at ROH, otherwise night call is optional</a:t>
            </a:r>
          </a:p>
          <a:p>
            <a:r>
              <a:rPr lang="en-US" sz="1600" dirty="0"/>
              <a:t>Days Off -- an average of one day off a week is provided (minimum of 4 days per 28 days)</a:t>
            </a:r>
          </a:p>
          <a:p>
            <a:r>
              <a:rPr lang="en-US" sz="1600" dirty="0"/>
              <a:t>Students are evaluated clinically as well as with shelf and oral exams.</a:t>
            </a:r>
          </a:p>
          <a:p>
            <a:r>
              <a:rPr lang="en-US" sz="1600" dirty="0"/>
              <a:t>Requests for rotations will occur when the coordinator sends out the schedule by email approximately one to two weeks prior to the start of the rotation</a:t>
            </a:r>
          </a:p>
        </p:txBody>
      </p:sp>
    </p:spTree>
    <p:extLst>
      <p:ext uri="{BB962C8B-B14F-4D97-AF65-F5344CB8AC3E}">
        <p14:creationId xmlns:p14="http://schemas.microsoft.com/office/powerpoint/2010/main" val="154320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624781"/>
            <a:ext cx="7886700" cy="994172"/>
          </a:xfrm>
        </p:spPr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618953"/>
            <a:ext cx="7886700" cy="48288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Family Medicine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Amanda Miller, MD, </a:t>
            </a:r>
            <a:r>
              <a:rPr lang="en-US" sz="1400" dirty="0">
                <a:hlinkClick r:id="rId2"/>
              </a:rPr>
              <a:t>aweave13@uthsc.edu</a:t>
            </a:r>
            <a:r>
              <a:rPr lang="en-US" sz="1400" dirty="0"/>
              <a:t>, Office phone: 901-448-0276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Education Coordinator – Sharon </a:t>
            </a:r>
            <a:r>
              <a:rPr lang="en-US" sz="1400" dirty="0" err="1"/>
              <a:t>Tabachnick</a:t>
            </a:r>
            <a:r>
              <a:rPr lang="en-US" sz="1400" dirty="0"/>
              <a:t> PhD, </a:t>
            </a:r>
            <a:r>
              <a:rPr lang="en-US" sz="1400" dirty="0">
                <a:hlinkClick r:id="rId3"/>
              </a:rPr>
              <a:t>stabachn@uthsc.edu</a:t>
            </a:r>
            <a:r>
              <a:rPr lang="en-US" sz="1400" dirty="0"/>
              <a:t>, 901-448-7574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</a:t>
            </a:r>
            <a:r>
              <a:rPr lang="en-US" sz="1400" dirty="0" err="1"/>
              <a:t>Netia</a:t>
            </a:r>
            <a:r>
              <a:rPr lang="en-US" sz="1400" dirty="0"/>
              <a:t> Watson, </a:t>
            </a:r>
            <a:r>
              <a:rPr lang="en-US" sz="1400" dirty="0">
                <a:hlinkClick r:id="rId4"/>
              </a:rPr>
              <a:t>nwatson@uthsc.edu</a:t>
            </a:r>
            <a:r>
              <a:rPr lang="en-US" sz="1400" dirty="0"/>
              <a:t>, 901-448-6737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Internal Medicine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Tina </a:t>
            </a:r>
            <a:r>
              <a:rPr lang="en-US" sz="1400" dirty="0" err="1"/>
              <a:t>Mullick</a:t>
            </a:r>
            <a:r>
              <a:rPr lang="en-US" sz="1400" dirty="0"/>
              <a:t>, MD, </a:t>
            </a:r>
            <a:r>
              <a:rPr lang="en-US" sz="1400" dirty="0">
                <a:hlinkClick r:id="rId5"/>
              </a:rPr>
              <a:t>dborsche@uthsc.edu</a:t>
            </a:r>
            <a:r>
              <a:rPr lang="en-US" sz="1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Mr. Stefano </a:t>
            </a:r>
            <a:r>
              <a:rPr lang="en-US" sz="1400" dirty="0" err="1"/>
              <a:t>Cannioto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scannio1@uthsc.edu</a:t>
            </a:r>
            <a:r>
              <a:rPr lang="en-US" sz="1400" dirty="0"/>
              <a:t> 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Neurology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Katherine Nearing, MD, </a:t>
            </a:r>
            <a:r>
              <a:rPr lang="en-US" sz="1400" dirty="0">
                <a:hlinkClick r:id="rId7"/>
              </a:rPr>
              <a:t>knearing@uthsc.edu</a:t>
            </a:r>
            <a:r>
              <a:rPr lang="en-US" sz="1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Andrea Jones-</a:t>
            </a:r>
            <a:r>
              <a:rPr lang="en-US" sz="1400" dirty="0" err="1"/>
              <a:t>Coppage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ajcoppage@uthsc.edu</a:t>
            </a:r>
            <a:r>
              <a:rPr lang="en-US" sz="1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Ob/Gyn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Pallavi Khanna, MD, </a:t>
            </a:r>
            <a:r>
              <a:rPr lang="en-US" sz="1400" dirty="0">
                <a:hlinkClick r:id="rId9"/>
              </a:rPr>
              <a:t>pkhanna1@uthsc.edu</a:t>
            </a:r>
            <a:r>
              <a:rPr lang="en-US" sz="1400" dirty="0"/>
              <a:t>  office 901-448-7478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Martha Velez, </a:t>
            </a:r>
            <a:r>
              <a:rPr lang="en-US" sz="1400" dirty="0">
                <a:hlinkClick r:id="rId10"/>
              </a:rPr>
              <a:t>mvelez@uthsc.edu</a:t>
            </a:r>
            <a:r>
              <a:rPr lang="en-US" sz="1400" dirty="0"/>
              <a:t>  office 901-448-5859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Pediatrics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Kristen </a:t>
            </a:r>
            <a:r>
              <a:rPr lang="en-US" sz="1400" dirty="0" err="1"/>
              <a:t>Bettin</a:t>
            </a:r>
            <a:r>
              <a:rPr lang="en-US" sz="1400" dirty="0"/>
              <a:t>, MD, MEd, </a:t>
            </a:r>
            <a:r>
              <a:rPr lang="en-US" sz="1400" dirty="0">
                <a:hlinkClick r:id="rId11"/>
              </a:rPr>
              <a:t>kbettin@uthsc.edu</a:t>
            </a:r>
            <a:r>
              <a:rPr lang="en-US" sz="1400" dirty="0"/>
              <a:t>, office 901-287-6321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Jenn Wilson, </a:t>
            </a:r>
            <a:r>
              <a:rPr lang="en-US" sz="1400" dirty="0">
                <a:hlinkClick r:id="rId12"/>
              </a:rPr>
              <a:t>jmcadoo3@uthsc.edu</a:t>
            </a:r>
            <a:r>
              <a:rPr lang="en-US" sz="1400" dirty="0"/>
              <a:t>, office 901-287-6321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Psychiatry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</a:t>
            </a:r>
            <a:r>
              <a:rPr lang="en-US" sz="1400" dirty="0" err="1"/>
              <a:t>Khyati</a:t>
            </a:r>
            <a:r>
              <a:rPr lang="en-US" sz="1400" dirty="0"/>
              <a:t> Kothari, MD, </a:t>
            </a:r>
            <a:r>
              <a:rPr lang="en-US" sz="1400" dirty="0">
                <a:hlinkClick r:id="rId13"/>
              </a:rPr>
              <a:t>kkothari@uthsc.edu</a:t>
            </a:r>
            <a:r>
              <a:rPr lang="en-US" sz="1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</a:t>
            </a:r>
            <a:r>
              <a:rPr lang="en-US" sz="1400" dirty="0" err="1"/>
              <a:t>Terika</a:t>
            </a:r>
            <a:r>
              <a:rPr lang="en-US" sz="1400" dirty="0"/>
              <a:t> Miller, </a:t>
            </a:r>
            <a:r>
              <a:rPr lang="en-US" sz="1400" dirty="0">
                <a:hlinkClick r:id="rId14"/>
              </a:rPr>
              <a:t>tmille20@uthsc.edu</a:t>
            </a:r>
            <a:r>
              <a:rPr lang="en-US" sz="1400" dirty="0"/>
              <a:t>, 901-448-4561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Surgery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Director – Gayle Minard, MD, </a:t>
            </a:r>
            <a:r>
              <a:rPr lang="en-US" sz="1400" dirty="0">
                <a:hlinkClick r:id="rId15"/>
              </a:rPr>
              <a:t>gminard@uthsc.edu</a:t>
            </a:r>
            <a:r>
              <a:rPr lang="en-US" sz="1400" dirty="0"/>
              <a:t>, cell 901-201-0669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Clerkship Coordinator – Ms. Courtney Bishop, </a:t>
            </a:r>
            <a:r>
              <a:rPr lang="en-US" sz="1400" dirty="0">
                <a:hlinkClick r:id="rId16"/>
              </a:rPr>
              <a:t>cbishop@uthsc.edu</a:t>
            </a:r>
            <a:r>
              <a:rPr lang="en-US" sz="1400" dirty="0"/>
              <a:t>, office 901-448-8370</a:t>
            </a:r>
          </a:p>
          <a:p>
            <a:pPr>
              <a:spcBef>
                <a:spcPts val="0"/>
              </a:spcBef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4456515"/>
      </p:ext>
    </p:extLst>
  </p:cSld>
  <p:clrMapOvr>
    <a:masterClrMapping/>
  </p:clrMapOvr>
</p:sld>
</file>

<file path=ppt/theme/theme1.xml><?xml version="1.0" encoding="utf-8"?>
<a:theme xmlns:a="http://schemas.openxmlformats.org/drawingml/2006/main" name="UTHSC PP Template 04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hsc-powerpoint-template-simple (1)" id="{47C3481E-7C30-C044-BEC5-2B05D4B32518}" vid="{9EA7D641-058E-B14F-AA29-A55521A51D63}"/>
    </a:ext>
  </a:extLst>
</a:theme>
</file>

<file path=ppt/theme/theme2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hsc-powerpoint-template-simple (1)" id="{47C3481E-7C30-C044-BEC5-2B05D4B32518}" vid="{E30BC4C1-C61E-0441-BD92-D6E6C2C3A8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707C5B3CE8C4F8F9014DB25F73A6D" ma:contentTypeVersion="11" ma:contentTypeDescription="Create a new document." ma:contentTypeScope="" ma:versionID="4374793c4efed80cbd9c56114c42184c">
  <xsd:schema xmlns:xsd="http://www.w3.org/2001/XMLSchema" xmlns:xs="http://www.w3.org/2001/XMLSchema" xmlns:p="http://schemas.microsoft.com/office/2006/metadata/properties" xmlns:ns3="bca68da8-409e-4b76-9e60-8cd50d6152ca" xmlns:ns4="532bc6c0-9c44-4e25-bfd0-905f5dd2b9da" targetNamespace="http://schemas.microsoft.com/office/2006/metadata/properties" ma:root="true" ma:fieldsID="630b11082e6a65249afa82f6b97c0dae" ns3:_="" ns4:_="">
    <xsd:import namespace="bca68da8-409e-4b76-9e60-8cd50d6152ca"/>
    <xsd:import namespace="532bc6c0-9c44-4e25-bfd0-905f5dd2b9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68da8-409e-4b76-9e60-8cd50d615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bc6c0-9c44-4e25-bfd0-905f5dd2b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D00B44-6452-4340-B08E-55511214D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68da8-409e-4b76-9e60-8cd50d6152ca"/>
    <ds:schemaRef ds:uri="532bc6c0-9c44-4e25-bfd0-905f5dd2b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CD8B0-E044-4C25-A6C7-1175561EB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489D5-EFAF-4B79-9D0A-81C5680AF94C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bca68da8-409e-4b76-9e60-8cd50d6152ca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32bc6c0-9c44-4e25-bfd0-905f5dd2b9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uthsc-powerpoint-template-simple (1)</Template>
  <TotalTime>6346</TotalTime>
  <Words>848</Words>
  <Application>Microsoft Office PowerPoint</Application>
  <PresentationFormat>On-screen Show 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UTHSC PP Template 04-2015</vt:lpstr>
      <vt:lpstr>First Slide</vt:lpstr>
      <vt:lpstr>PowerPoint Presentation</vt:lpstr>
      <vt:lpstr>Family Medicine Clerkship</vt:lpstr>
      <vt:lpstr>Internal Medicine Clerkship</vt:lpstr>
      <vt:lpstr>Neurology Clerkship</vt:lpstr>
      <vt:lpstr>Ob/Gyn Clerkship</vt:lpstr>
      <vt:lpstr>Pediatrics Clerkship</vt:lpstr>
      <vt:lpstr>Psychiatry Clerkship</vt:lpstr>
      <vt:lpstr>Surgery Clerkship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Fairley, Miranda J</cp:lastModifiedBy>
  <cp:revision>102</cp:revision>
  <dcterms:created xsi:type="dcterms:W3CDTF">2017-08-03T14:12:08Z</dcterms:created>
  <dcterms:modified xsi:type="dcterms:W3CDTF">2020-02-12T15:20:14Z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0x01010069C707C5B3CE8C4F8F9014DB25F73A6D</vt:lpwstr>
  </property>
</Properties>
</file>