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2"/>
  </p:notesMasterIdLst>
  <p:sldIdLst>
    <p:sldId id="276" r:id="rId2"/>
    <p:sldId id="275" r:id="rId3"/>
    <p:sldId id="313" r:id="rId4"/>
    <p:sldId id="314" r:id="rId5"/>
    <p:sldId id="315" r:id="rId6"/>
    <p:sldId id="297" r:id="rId7"/>
    <p:sldId id="342" r:id="rId8"/>
    <p:sldId id="333" r:id="rId9"/>
    <p:sldId id="368" r:id="rId10"/>
    <p:sldId id="343" r:id="rId11"/>
    <p:sldId id="369" r:id="rId12"/>
    <p:sldId id="371" r:id="rId13"/>
    <p:sldId id="324" r:id="rId14"/>
    <p:sldId id="345" r:id="rId15"/>
    <p:sldId id="304" r:id="rId16"/>
    <p:sldId id="305" r:id="rId17"/>
    <p:sldId id="306" r:id="rId18"/>
    <p:sldId id="307" r:id="rId19"/>
    <p:sldId id="308" r:id="rId20"/>
    <p:sldId id="309" r:id="rId21"/>
    <p:sldId id="310" r:id="rId22"/>
    <p:sldId id="311" r:id="rId23"/>
    <p:sldId id="312" r:id="rId24"/>
    <p:sldId id="298" r:id="rId25"/>
    <p:sldId id="374" r:id="rId26"/>
    <p:sldId id="375" r:id="rId27"/>
    <p:sldId id="376" r:id="rId28"/>
    <p:sldId id="372" r:id="rId29"/>
    <p:sldId id="373" r:id="rId30"/>
    <p:sldId id="331" r:id="rId31"/>
    <p:sldId id="347" r:id="rId32"/>
    <p:sldId id="339" r:id="rId33"/>
    <p:sldId id="348" r:id="rId34"/>
    <p:sldId id="349" r:id="rId35"/>
    <p:sldId id="360" r:id="rId36"/>
    <p:sldId id="361" r:id="rId37"/>
    <p:sldId id="362" r:id="rId38"/>
    <p:sldId id="377" r:id="rId39"/>
    <p:sldId id="318" r:id="rId40"/>
    <p:sldId id="256" r:id="rId41"/>
    <p:sldId id="270" r:id="rId42"/>
    <p:sldId id="268" r:id="rId43"/>
    <p:sldId id="269" r:id="rId44"/>
    <p:sldId id="257" r:id="rId45"/>
    <p:sldId id="271" r:id="rId46"/>
    <p:sldId id="259" r:id="rId47"/>
    <p:sldId id="272" r:id="rId48"/>
    <p:sldId id="273" r:id="rId49"/>
    <p:sldId id="274" r:id="rId50"/>
    <p:sldId id="260" r:id="rId51"/>
    <p:sldId id="258" r:id="rId52"/>
    <p:sldId id="263" r:id="rId53"/>
    <p:sldId id="267" r:id="rId54"/>
    <p:sldId id="281" r:id="rId55"/>
    <p:sldId id="283" r:id="rId56"/>
    <p:sldId id="300" r:id="rId57"/>
    <p:sldId id="262" r:id="rId58"/>
    <p:sldId id="378" r:id="rId59"/>
    <p:sldId id="380" r:id="rId60"/>
    <p:sldId id="37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B2A5D-D1F6-D741-A2E2-2DCBE511902E}" v="114" dt="2021-01-31T22:45:26.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2"/>
  </p:normalViewPr>
  <p:slideViewPr>
    <p:cSldViewPr snapToGrid="0">
      <p:cViewPr varScale="1">
        <p:scale>
          <a:sx n="90" d="100"/>
          <a:sy n="90"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Bettin" userId="9a06d25877ab3f4a" providerId="LiveId" clId="{247B2A5D-D1F6-D741-A2E2-2DCBE511902E}"/>
    <pc:docChg chg="undo custSel mod addSld delSld modSld">
      <pc:chgData name="Kristen Bettin" userId="9a06d25877ab3f4a" providerId="LiveId" clId="{247B2A5D-D1F6-D741-A2E2-2DCBE511902E}" dt="2021-01-31T22:45:26.330" v="378" actId="20577"/>
      <pc:docMkLst>
        <pc:docMk/>
      </pc:docMkLst>
      <pc:sldChg chg="addSp delSp modSp mod">
        <pc:chgData name="Kristen Bettin" userId="9a06d25877ab3f4a" providerId="LiveId" clId="{247B2A5D-D1F6-D741-A2E2-2DCBE511902E}" dt="2021-01-29T05:01:32.286" v="372" actId="20577"/>
        <pc:sldMkLst>
          <pc:docMk/>
          <pc:sldMk cId="4136122587" sldId="275"/>
        </pc:sldMkLst>
        <pc:graphicFrameChg chg="mod">
          <ac:chgData name="Kristen Bettin" userId="9a06d25877ab3f4a" providerId="LiveId" clId="{247B2A5D-D1F6-D741-A2E2-2DCBE511902E}" dt="2021-01-29T05:01:32.286" v="372" actId="20577"/>
          <ac:graphicFrameMkLst>
            <pc:docMk/>
            <pc:sldMk cId="4136122587" sldId="275"/>
            <ac:graphicFrameMk id="5" creationId="{CD714310-16CA-4D95-B9FB-C21F20ACACFC}"/>
          </ac:graphicFrameMkLst>
        </pc:graphicFrameChg>
        <pc:picChg chg="add del mod">
          <ac:chgData name="Kristen Bettin" userId="9a06d25877ab3f4a" providerId="LiveId" clId="{247B2A5D-D1F6-D741-A2E2-2DCBE511902E}" dt="2021-01-29T04:59:50.636" v="289" actId="478"/>
          <ac:picMkLst>
            <pc:docMk/>
            <pc:sldMk cId="4136122587" sldId="275"/>
            <ac:picMk id="4" creationId="{90E7C1BA-85C9-7146-96F0-5DD08C71F38D}"/>
          </ac:picMkLst>
        </pc:picChg>
      </pc:sldChg>
      <pc:sldChg chg="modSp mod">
        <pc:chgData name="Kristen Bettin" userId="9a06d25877ab3f4a" providerId="LiveId" clId="{247B2A5D-D1F6-D741-A2E2-2DCBE511902E}" dt="2021-01-29T04:58:08.289" v="271" actId="20577"/>
        <pc:sldMkLst>
          <pc:docMk/>
          <pc:sldMk cId="2931179877" sldId="276"/>
        </pc:sldMkLst>
        <pc:spChg chg="mod">
          <ac:chgData name="Kristen Bettin" userId="9a06d25877ab3f4a" providerId="LiveId" clId="{247B2A5D-D1F6-D741-A2E2-2DCBE511902E}" dt="2021-01-29T04:58:08.289" v="271" actId="20577"/>
          <ac:spMkLst>
            <pc:docMk/>
            <pc:sldMk cId="2931179877" sldId="276"/>
            <ac:spMk id="3" creationId="{904A3435-D1A0-BA4A-8E41-5306CB4B582A}"/>
          </ac:spMkLst>
        </pc:spChg>
      </pc:sldChg>
      <pc:sldChg chg="del">
        <pc:chgData name="Kristen Bettin" userId="9a06d25877ab3f4a" providerId="LiveId" clId="{247B2A5D-D1F6-D741-A2E2-2DCBE511902E}" dt="2021-01-29T04:54:40.345" v="0" actId="2696"/>
        <pc:sldMkLst>
          <pc:docMk/>
          <pc:sldMk cId="318038985" sldId="282"/>
        </pc:sldMkLst>
      </pc:sldChg>
      <pc:sldChg chg="del">
        <pc:chgData name="Kristen Bettin" userId="9a06d25877ab3f4a" providerId="LiveId" clId="{247B2A5D-D1F6-D741-A2E2-2DCBE511902E}" dt="2021-01-29T05:02:09.092" v="373" actId="2696"/>
        <pc:sldMkLst>
          <pc:docMk/>
          <pc:sldMk cId="1508344195" sldId="284"/>
        </pc:sldMkLst>
      </pc:sldChg>
      <pc:sldChg chg="del">
        <pc:chgData name="Kristen Bettin" userId="9a06d25877ab3f4a" providerId="LiveId" clId="{247B2A5D-D1F6-D741-A2E2-2DCBE511902E}" dt="2021-01-29T05:02:22.167" v="374" actId="2696"/>
        <pc:sldMkLst>
          <pc:docMk/>
          <pc:sldMk cId="1079802906" sldId="285"/>
        </pc:sldMkLst>
      </pc:sldChg>
      <pc:sldChg chg="modSp">
        <pc:chgData name="Kristen Bettin" userId="9a06d25877ab3f4a" providerId="LiveId" clId="{247B2A5D-D1F6-D741-A2E2-2DCBE511902E}" dt="2021-01-31T22:45:26.330" v="378" actId="20577"/>
        <pc:sldMkLst>
          <pc:docMk/>
          <pc:sldMk cId="1517377450" sldId="313"/>
        </pc:sldMkLst>
        <pc:graphicFrameChg chg="mod">
          <ac:chgData name="Kristen Bettin" userId="9a06d25877ab3f4a" providerId="LiveId" clId="{247B2A5D-D1F6-D741-A2E2-2DCBE511902E}" dt="2021-01-31T22:45:26.330" v="378" actId="20577"/>
          <ac:graphicFrameMkLst>
            <pc:docMk/>
            <pc:sldMk cId="1517377450" sldId="313"/>
            <ac:graphicFrameMk id="5" creationId="{BD443363-F5C6-4DDB-BDFC-94F4954B6F15}"/>
          </ac:graphicFrameMkLst>
        </pc:graphicFrameChg>
      </pc:sldChg>
      <pc:sldChg chg="modSp">
        <pc:chgData name="Kristen Bettin" userId="9a06d25877ab3f4a" providerId="LiveId" clId="{247B2A5D-D1F6-D741-A2E2-2DCBE511902E}" dt="2021-01-29T05:02:43.964" v="376" actId="20577"/>
        <pc:sldMkLst>
          <pc:docMk/>
          <pc:sldMk cId="1316972292" sldId="378"/>
        </pc:sldMkLst>
        <pc:graphicFrameChg chg="mod">
          <ac:chgData name="Kristen Bettin" userId="9a06d25877ab3f4a" providerId="LiveId" clId="{247B2A5D-D1F6-D741-A2E2-2DCBE511902E}" dt="2021-01-29T05:02:43.964" v="376" actId="20577"/>
          <ac:graphicFrameMkLst>
            <pc:docMk/>
            <pc:sldMk cId="1316972292" sldId="378"/>
            <ac:graphicFrameMk id="21" creationId="{EE1AECC6-F0D6-465D-B6EA-23A1D536FA61}"/>
          </ac:graphicFrameMkLst>
        </pc:graphicFrameChg>
      </pc:sldChg>
      <pc:sldChg chg="addSp delSp modSp new mod setBg">
        <pc:chgData name="Kristen Bettin" userId="9a06d25877ab3f4a" providerId="LiveId" clId="{247B2A5D-D1F6-D741-A2E2-2DCBE511902E}" dt="2021-01-29T04:57:35.997" v="251" actId="20577"/>
        <pc:sldMkLst>
          <pc:docMk/>
          <pc:sldMk cId="2512095708" sldId="379"/>
        </pc:sldMkLst>
        <pc:spChg chg="mod">
          <ac:chgData name="Kristen Bettin" userId="9a06d25877ab3f4a" providerId="LiveId" clId="{247B2A5D-D1F6-D741-A2E2-2DCBE511902E}" dt="2021-01-29T04:57:22.279" v="242" actId="26606"/>
          <ac:spMkLst>
            <pc:docMk/>
            <pc:sldMk cId="2512095708" sldId="379"/>
            <ac:spMk id="2" creationId="{F0947740-CA55-3943-BF33-CB13CBB266CC}"/>
          </ac:spMkLst>
        </pc:spChg>
        <pc:spChg chg="del mod">
          <ac:chgData name="Kristen Bettin" userId="9a06d25877ab3f4a" providerId="LiveId" clId="{247B2A5D-D1F6-D741-A2E2-2DCBE511902E}" dt="2021-01-29T04:56:40.696" v="231" actId="26606"/>
          <ac:spMkLst>
            <pc:docMk/>
            <pc:sldMk cId="2512095708" sldId="379"/>
            <ac:spMk id="3" creationId="{4FC95B11-4C6D-1A49-B7B3-13B89CCDA876}"/>
          </ac:spMkLst>
        </pc:spChg>
        <pc:spChg chg="add del">
          <ac:chgData name="Kristen Bettin" userId="9a06d25877ab3f4a" providerId="LiveId" clId="{247B2A5D-D1F6-D741-A2E2-2DCBE511902E}" dt="2021-01-29T04:57:22.279" v="242" actId="26606"/>
          <ac:spMkLst>
            <pc:docMk/>
            <pc:sldMk cId="2512095708" sldId="379"/>
            <ac:spMk id="9" creationId="{577D1452-F0B7-431E-9A24-D3F7103D8510}"/>
          </ac:spMkLst>
        </pc:spChg>
        <pc:spChg chg="add del">
          <ac:chgData name="Kristen Bettin" userId="9a06d25877ab3f4a" providerId="LiveId" clId="{247B2A5D-D1F6-D741-A2E2-2DCBE511902E}" dt="2021-01-29T04:57:22.279" v="242" actId="26606"/>
          <ac:spMkLst>
            <pc:docMk/>
            <pc:sldMk cId="2512095708" sldId="379"/>
            <ac:spMk id="11" creationId="{A660F4F9-5DF5-4F15-BE6A-CD8648BB1148}"/>
          </ac:spMkLst>
        </pc:spChg>
        <pc:spChg chg="add del">
          <ac:chgData name="Kristen Bettin" userId="9a06d25877ab3f4a" providerId="LiveId" clId="{247B2A5D-D1F6-D741-A2E2-2DCBE511902E}" dt="2021-01-29T04:57:19.460" v="239" actId="26606"/>
          <ac:spMkLst>
            <pc:docMk/>
            <pc:sldMk cId="2512095708" sldId="379"/>
            <ac:spMk id="13" creationId="{DCC231C8-C761-4B31-9B1C-C6D19248C6B3}"/>
          </ac:spMkLst>
        </pc:spChg>
        <pc:spChg chg="add del">
          <ac:chgData name="Kristen Bettin" userId="9a06d25877ab3f4a" providerId="LiveId" clId="{247B2A5D-D1F6-D741-A2E2-2DCBE511902E}" dt="2021-01-29T04:57:22.202" v="241" actId="26606"/>
          <ac:spMkLst>
            <pc:docMk/>
            <pc:sldMk cId="2512095708" sldId="379"/>
            <ac:spMk id="15" creationId="{7D144591-E9E9-4209-8701-3BB48A917D51}"/>
          </ac:spMkLst>
        </pc:spChg>
        <pc:spChg chg="add del">
          <ac:chgData name="Kristen Bettin" userId="9a06d25877ab3f4a" providerId="LiveId" clId="{247B2A5D-D1F6-D741-A2E2-2DCBE511902E}" dt="2021-01-29T04:57:09.548" v="235" actId="26606"/>
          <ac:spMkLst>
            <pc:docMk/>
            <pc:sldMk cId="2512095708" sldId="379"/>
            <ac:spMk id="16" creationId="{AE5A632B-B15A-489E-8337-BC0F40DBC21F}"/>
          </ac:spMkLst>
        </pc:spChg>
        <pc:spChg chg="add">
          <ac:chgData name="Kristen Bettin" userId="9a06d25877ab3f4a" providerId="LiveId" clId="{247B2A5D-D1F6-D741-A2E2-2DCBE511902E}" dt="2021-01-29T04:57:22.279" v="242" actId="26606"/>
          <ac:spMkLst>
            <pc:docMk/>
            <pc:sldMk cId="2512095708" sldId="379"/>
            <ac:spMk id="17" creationId="{AE5A632B-B15A-489E-8337-BC0F40DBC21F}"/>
          </ac:spMkLst>
        </pc:spChg>
        <pc:spChg chg="add del">
          <ac:chgData name="Kristen Bettin" userId="9a06d25877ab3f4a" providerId="LiveId" clId="{247B2A5D-D1F6-D741-A2E2-2DCBE511902E}" dt="2021-01-29T04:57:09.548" v="235" actId="26606"/>
          <ac:spMkLst>
            <pc:docMk/>
            <pc:sldMk cId="2512095708" sldId="379"/>
            <ac:spMk id="18" creationId="{6E895C8D-1379-40B8-8B1B-B6F5AEAF0A6C}"/>
          </ac:spMkLst>
        </pc:spChg>
        <pc:spChg chg="add">
          <ac:chgData name="Kristen Bettin" userId="9a06d25877ab3f4a" providerId="LiveId" clId="{247B2A5D-D1F6-D741-A2E2-2DCBE511902E}" dt="2021-01-29T04:57:22.279" v="242" actId="26606"/>
          <ac:spMkLst>
            <pc:docMk/>
            <pc:sldMk cId="2512095708" sldId="379"/>
            <ac:spMk id="19" creationId="{6E895C8D-1379-40B8-8B1B-B6F5AEAF0A6C}"/>
          </ac:spMkLst>
        </pc:spChg>
        <pc:spChg chg="add del">
          <ac:chgData name="Kristen Bettin" userId="9a06d25877ab3f4a" providerId="LiveId" clId="{247B2A5D-D1F6-D741-A2E2-2DCBE511902E}" dt="2021-01-29T04:57:09.548" v="235" actId="26606"/>
          <ac:spMkLst>
            <pc:docMk/>
            <pc:sldMk cId="2512095708" sldId="379"/>
            <ac:spMk id="20" creationId="{651547D7-AD18-407B-A5F4-F8225B5DCFCC}"/>
          </ac:spMkLst>
        </pc:spChg>
        <pc:spChg chg="add">
          <ac:chgData name="Kristen Bettin" userId="9a06d25877ab3f4a" providerId="LiveId" clId="{247B2A5D-D1F6-D741-A2E2-2DCBE511902E}" dt="2021-01-29T04:57:22.279" v="242" actId="26606"/>
          <ac:spMkLst>
            <pc:docMk/>
            <pc:sldMk cId="2512095708" sldId="379"/>
            <ac:spMk id="21" creationId="{651547D7-AD18-407B-A5F4-F8225B5DCFCC}"/>
          </ac:spMkLst>
        </pc:spChg>
        <pc:graphicFrameChg chg="add mod modGraphic">
          <ac:chgData name="Kristen Bettin" userId="9a06d25877ab3f4a" providerId="LiveId" clId="{247B2A5D-D1F6-D741-A2E2-2DCBE511902E}" dt="2021-01-29T04:57:35.997" v="251" actId="20577"/>
          <ac:graphicFrameMkLst>
            <pc:docMk/>
            <pc:sldMk cId="2512095708" sldId="379"/>
            <ac:graphicFrameMk id="5" creationId="{E2D25CF3-1BBE-453A-9F02-4C4F73854E7C}"/>
          </ac:graphicFrameMkLst>
        </pc:graphicFrameChg>
      </pc:sldChg>
      <pc:sldChg chg="addSp delSp modSp new mod setBg">
        <pc:chgData name="Kristen Bettin" userId="9a06d25877ab3f4a" providerId="LiveId" clId="{247B2A5D-D1F6-D741-A2E2-2DCBE511902E}" dt="2021-01-29T04:56:23.773" v="229" actId="26606"/>
        <pc:sldMkLst>
          <pc:docMk/>
          <pc:sldMk cId="172899378" sldId="380"/>
        </pc:sldMkLst>
        <pc:spChg chg="mod">
          <ac:chgData name="Kristen Bettin" userId="9a06d25877ab3f4a" providerId="LiveId" clId="{247B2A5D-D1F6-D741-A2E2-2DCBE511902E}" dt="2021-01-29T04:56:23.773" v="229" actId="26606"/>
          <ac:spMkLst>
            <pc:docMk/>
            <pc:sldMk cId="172899378" sldId="380"/>
            <ac:spMk id="2" creationId="{8B971785-CBE8-814D-93A6-62C2F02DAC85}"/>
          </ac:spMkLst>
        </pc:spChg>
        <pc:spChg chg="del mod">
          <ac:chgData name="Kristen Bettin" userId="9a06d25877ab3f4a" providerId="LiveId" clId="{247B2A5D-D1F6-D741-A2E2-2DCBE511902E}" dt="2021-01-29T04:56:08.793" v="227" actId="26606"/>
          <ac:spMkLst>
            <pc:docMk/>
            <pc:sldMk cId="172899378" sldId="380"/>
            <ac:spMk id="3" creationId="{0186B235-F926-8049-B7F5-75D3052B157C}"/>
          </ac:spMkLst>
        </pc:spChg>
        <pc:spChg chg="add del">
          <ac:chgData name="Kristen Bettin" userId="9a06d25877ab3f4a" providerId="LiveId" clId="{247B2A5D-D1F6-D741-A2E2-2DCBE511902E}" dt="2021-01-29T04:56:23.773" v="229" actId="26606"/>
          <ac:spMkLst>
            <pc:docMk/>
            <pc:sldMk cId="172899378" sldId="380"/>
            <ac:spMk id="9" creationId="{68575C10-8187-4AC4-AD72-C754EAFD2867}"/>
          </ac:spMkLst>
        </pc:spChg>
        <pc:spChg chg="add">
          <ac:chgData name="Kristen Bettin" userId="9a06d25877ab3f4a" providerId="LiveId" clId="{247B2A5D-D1F6-D741-A2E2-2DCBE511902E}" dt="2021-01-29T04:56:23.773" v="229" actId="26606"/>
          <ac:spMkLst>
            <pc:docMk/>
            <pc:sldMk cId="172899378" sldId="380"/>
            <ac:spMk id="16" creationId="{DCC231C8-C761-4B31-9B1C-C6D19248C6B3}"/>
          </ac:spMkLst>
        </pc:spChg>
        <pc:graphicFrameChg chg="add mod modGraphic">
          <ac:chgData name="Kristen Bettin" userId="9a06d25877ab3f4a" providerId="LiveId" clId="{247B2A5D-D1F6-D741-A2E2-2DCBE511902E}" dt="2021-01-29T04:56:23.773" v="229" actId="26606"/>
          <ac:graphicFrameMkLst>
            <pc:docMk/>
            <pc:sldMk cId="172899378" sldId="380"/>
            <ac:graphicFrameMk id="5" creationId="{19A15998-B1F9-41A0-A858-88023FD8D6E0}"/>
          </ac:graphicFrameMkLst>
        </pc:graphicFrameChg>
        <pc:cxnChg chg="add del">
          <ac:chgData name="Kristen Bettin" userId="9a06d25877ab3f4a" providerId="LiveId" clId="{247B2A5D-D1F6-D741-A2E2-2DCBE511902E}" dt="2021-01-29T04:56:23.773" v="229" actId="26606"/>
          <ac:cxnSpMkLst>
            <pc:docMk/>
            <pc:sldMk cId="172899378" sldId="380"/>
            <ac:cxnSpMk id="11" creationId="{74E776C9-ED67-41B7-B3A3-4DF76EF3ACEE}"/>
          </ac:cxnSpMkLst>
        </pc:cxnChg>
      </pc:sldChg>
    </pc:docChg>
  </pc:docChgLst>
  <pc:docChgLst>
    <pc:chgData name="Kristen Bettin" userId="9a06d25877ab3f4a" providerId="LiveId" clId="{11F76908-12AD-0848-AE99-C6965C7E2DCE}"/>
    <pc:docChg chg="modShowInfo">
      <pc:chgData name="Kristen Bettin" userId="9a06d25877ab3f4a" providerId="LiveId" clId="{11F76908-12AD-0848-AE99-C6965C7E2DCE}" dt="2021-01-29T20:16:17.330" v="0" actId="2744"/>
      <pc:docMkLst>
        <pc:docMk/>
      </pc:docMkLst>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4" Type="http://schemas.openxmlformats.org/officeDocument/2006/relationships/image" Target="../media/image73.svg"/></Relationships>
</file>

<file path=ppt/diagrams/_rels/data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13.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ata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uthsc.edu/student-health-services/behavioral-health/index.php" TargetMode="External"/><Relationship Id="rId1" Type="http://schemas.openxmlformats.org/officeDocument/2006/relationships/hyperlink" Target="https://uthsc.edu/sassi/" TargetMode="Externa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svg"/><Relationship Id="rId1" Type="http://schemas.openxmlformats.org/officeDocument/2006/relationships/image" Target="../media/image70.png"/><Relationship Id="rId4" Type="http://schemas.openxmlformats.org/officeDocument/2006/relationships/image" Target="../media/image7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8.xml.rels><?xml version="1.0" encoding="UTF-8" standalone="yes"?>
<Relationships xmlns="http://schemas.openxmlformats.org/package/2006/relationships"><Relationship Id="rId3" Type="http://schemas.openxmlformats.org/officeDocument/2006/relationships/hyperlink" Target="https://uthsc.edu/sassi/" TargetMode="External"/><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hyperlink" Target="https://www.uthsc.edu/student-health-services/behavioral-health/index.php" TargetMode="External"/><Relationship Id="rId5" Type="http://schemas.openxmlformats.org/officeDocument/2006/relationships/image" Target="../media/image61.svg"/><Relationship Id="rId4" Type="http://schemas.openxmlformats.org/officeDocument/2006/relationships/image" Target="../media/image6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E30F01E-1AB5-4203-ACC1-5A9B1F6C7B3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FA3586-407B-456A-A15D-1DDE3E1D70E3}">
      <dgm:prSet/>
      <dgm:spPr/>
      <dgm:t>
        <a:bodyPr/>
        <a:lstStyle/>
        <a:p>
          <a:pPr>
            <a:lnSpc>
              <a:spcPct val="100000"/>
            </a:lnSpc>
            <a:defRPr cap="all"/>
          </a:pPr>
          <a:r>
            <a:rPr lang="en-US"/>
            <a:t>Breaks and Delays</a:t>
          </a:r>
        </a:p>
      </dgm:t>
    </dgm:pt>
    <dgm:pt modelId="{5710B680-EE64-45D1-A957-57A507D19CDE}" type="parTrans" cxnId="{E3D46C19-D23B-4D24-AC40-8076DEC0AAEF}">
      <dgm:prSet/>
      <dgm:spPr/>
      <dgm:t>
        <a:bodyPr/>
        <a:lstStyle/>
        <a:p>
          <a:endParaRPr lang="en-US"/>
        </a:p>
      </dgm:t>
    </dgm:pt>
    <dgm:pt modelId="{11F623B0-F0FB-40B8-A2D0-3029B0E2B51B}" type="sibTrans" cxnId="{E3D46C19-D23B-4D24-AC40-8076DEC0AAEF}">
      <dgm:prSet/>
      <dgm:spPr/>
      <dgm:t>
        <a:bodyPr/>
        <a:lstStyle/>
        <a:p>
          <a:endParaRPr lang="en-US"/>
        </a:p>
      </dgm:t>
    </dgm:pt>
    <dgm:pt modelId="{D72AD363-EF97-43A5-852C-29AB482B9D6C}">
      <dgm:prSet/>
      <dgm:spPr/>
      <dgm:t>
        <a:bodyPr/>
        <a:lstStyle/>
        <a:p>
          <a:pPr>
            <a:lnSpc>
              <a:spcPct val="100000"/>
            </a:lnSpc>
            <a:defRPr cap="all"/>
          </a:pPr>
          <a:r>
            <a:rPr lang="en-US"/>
            <a:t>Clerkship Policies and Grading</a:t>
          </a:r>
        </a:p>
      </dgm:t>
    </dgm:pt>
    <dgm:pt modelId="{278562BB-B140-4CF0-807F-0E69C0BA6EC4}" type="parTrans" cxnId="{5D638CA7-E057-44C8-A9C3-0E9DE657FD79}">
      <dgm:prSet/>
      <dgm:spPr/>
      <dgm:t>
        <a:bodyPr/>
        <a:lstStyle/>
        <a:p>
          <a:endParaRPr lang="en-US"/>
        </a:p>
      </dgm:t>
    </dgm:pt>
    <dgm:pt modelId="{3AB14EE3-6AAD-4376-ABCE-F9156262528F}" type="sibTrans" cxnId="{5D638CA7-E057-44C8-A9C3-0E9DE657FD79}">
      <dgm:prSet/>
      <dgm:spPr/>
      <dgm:t>
        <a:bodyPr/>
        <a:lstStyle/>
        <a:p>
          <a:endParaRPr lang="en-US"/>
        </a:p>
      </dgm:t>
    </dgm:pt>
    <dgm:pt modelId="{E4B861CC-D694-4B60-874C-0570771D1896}">
      <dgm:prSet/>
      <dgm:spPr/>
      <dgm:t>
        <a:bodyPr/>
        <a:lstStyle/>
        <a:p>
          <a:pPr>
            <a:lnSpc>
              <a:spcPct val="100000"/>
            </a:lnSpc>
            <a:defRPr cap="all"/>
          </a:pPr>
          <a:r>
            <a:rPr lang="en-US"/>
            <a:t>Housing</a:t>
          </a:r>
        </a:p>
      </dgm:t>
    </dgm:pt>
    <dgm:pt modelId="{AE2C5D57-5E8F-4EF3-9910-A32DC69EEB80}" type="parTrans" cxnId="{A29C5C51-37E1-4894-AA6B-2E57FE8C0F50}">
      <dgm:prSet/>
      <dgm:spPr/>
      <dgm:t>
        <a:bodyPr/>
        <a:lstStyle/>
        <a:p>
          <a:endParaRPr lang="en-US"/>
        </a:p>
      </dgm:t>
    </dgm:pt>
    <dgm:pt modelId="{F3A32129-86D4-461B-AFCF-7BA0DBF6D249}" type="sibTrans" cxnId="{A29C5C51-37E1-4894-AA6B-2E57FE8C0F50}">
      <dgm:prSet/>
      <dgm:spPr/>
      <dgm:t>
        <a:bodyPr/>
        <a:lstStyle/>
        <a:p>
          <a:endParaRPr lang="en-US"/>
        </a:p>
      </dgm:t>
    </dgm:pt>
    <dgm:pt modelId="{FD751C68-0314-5F41-9ABB-17E2E716D766}">
      <dgm:prSet/>
      <dgm:spPr/>
      <dgm:t>
        <a:bodyPr/>
        <a:lstStyle/>
        <a:p>
          <a:pPr>
            <a:lnSpc>
              <a:spcPct val="100000"/>
            </a:lnSpc>
            <a:defRPr cap="all"/>
          </a:pPr>
          <a:r>
            <a:rPr lang="en-US"/>
            <a:t>M3 Clerkships and Requirements</a:t>
          </a:r>
        </a:p>
      </dgm:t>
    </dgm:pt>
    <dgm:pt modelId="{5F8E8C06-434E-AB46-BC76-890AB6FA2125}" type="parTrans" cxnId="{940BC054-E0A1-1442-9F4B-D0EF88111F92}">
      <dgm:prSet/>
      <dgm:spPr/>
      <dgm:t>
        <a:bodyPr/>
        <a:lstStyle/>
        <a:p>
          <a:endParaRPr lang="en-US"/>
        </a:p>
      </dgm:t>
    </dgm:pt>
    <dgm:pt modelId="{C4D25CC1-99FC-C346-ADF7-E966BF492B0B}" type="sibTrans" cxnId="{940BC054-E0A1-1442-9F4B-D0EF88111F92}">
      <dgm:prSet/>
      <dgm:spPr/>
      <dgm:t>
        <a:bodyPr/>
        <a:lstStyle/>
        <a:p>
          <a:endParaRPr lang="en-US"/>
        </a:p>
      </dgm:t>
    </dgm:pt>
    <dgm:pt modelId="{8636A1C3-E73B-BA41-BFF7-C8EA249B7BED}">
      <dgm:prSet/>
      <dgm:spPr/>
      <dgm:t>
        <a:bodyPr/>
        <a:lstStyle/>
        <a:p>
          <a:pPr>
            <a:lnSpc>
              <a:spcPct val="100000"/>
            </a:lnSpc>
            <a:defRPr cap="all"/>
          </a:pPr>
          <a:r>
            <a:rPr lang="en-US"/>
            <a:t>Hardship and East Only</a:t>
          </a:r>
        </a:p>
      </dgm:t>
    </dgm:pt>
    <dgm:pt modelId="{BA7CCE4A-31C4-824A-98E6-8E2E6251E1A5}" type="parTrans" cxnId="{FBBD248E-5951-424E-A3CF-B18F078FE13B}">
      <dgm:prSet/>
      <dgm:spPr/>
      <dgm:t>
        <a:bodyPr/>
        <a:lstStyle/>
        <a:p>
          <a:endParaRPr lang="en-US"/>
        </a:p>
      </dgm:t>
    </dgm:pt>
    <dgm:pt modelId="{7E87A0DE-83DE-5C4D-B7BF-C199A85CE12F}" type="sibTrans" cxnId="{FBBD248E-5951-424E-A3CF-B18F078FE13B}">
      <dgm:prSet/>
      <dgm:spPr/>
      <dgm:t>
        <a:bodyPr/>
        <a:lstStyle/>
        <a:p>
          <a:endParaRPr lang="en-US"/>
        </a:p>
      </dgm:t>
    </dgm:pt>
    <dgm:pt modelId="{367EC059-F2FE-9A4C-B80C-ECEA3983F4AF}">
      <dgm:prSet/>
      <dgm:spPr/>
      <dgm:t>
        <a:bodyPr/>
        <a:lstStyle/>
        <a:p>
          <a:pPr>
            <a:lnSpc>
              <a:spcPct val="100000"/>
            </a:lnSpc>
            <a:defRPr cap="all"/>
          </a:pPr>
          <a:r>
            <a:rPr lang="en-US"/>
            <a:t>Step exams</a:t>
          </a:r>
        </a:p>
      </dgm:t>
    </dgm:pt>
    <dgm:pt modelId="{CC104603-653F-1D4F-9377-AB099B497337}" type="parTrans" cxnId="{71313F54-A85C-054D-9D4D-32C8D713B61B}">
      <dgm:prSet/>
      <dgm:spPr/>
      <dgm:t>
        <a:bodyPr/>
        <a:lstStyle/>
        <a:p>
          <a:endParaRPr lang="en-US"/>
        </a:p>
      </dgm:t>
    </dgm:pt>
    <dgm:pt modelId="{EE7551DA-2E73-8841-9A6B-CC758679BD54}" type="sibTrans" cxnId="{71313F54-A85C-054D-9D4D-32C8D713B61B}">
      <dgm:prSet/>
      <dgm:spPr/>
      <dgm:t>
        <a:bodyPr/>
        <a:lstStyle/>
        <a:p>
          <a:endParaRPr lang="en-US"/>
        </a:p>
      </dgm:t>
    </dgm:pt>
    <dgm:pt modelId="{007CA43B-E762-4450-B64F-408E63F6335D}" type="pres">
      <dgm:prSet presAssocID="{6E30F01E-1AB5-4203-ACC1-5A9B1F6C7B3B}" presName="root" presStyleCnt="0">
        <dgm:presLayoutVars>
          <dgm:dir/>
          <dgm:resizeHandles val="exact"/>
        </dgm:presLayoutVars>
      </dgm:prSet>
      <dgm:spPr/>
    </dgm:pt>
    <dgm:pt modelId="{64005032-F26F-914A-B9CA-DBC8D522BFE4}" type="pres">
      <dgm:prSet presAssocID="{367EC059-F2FE-9A4C-B80C-ECEA3983F4AF}" presName="compNode" presStyleCnt="0"/>
      <dgm:spPr/>
    </dgm:pt>
    <dgm:pt modelId="{0BE4237F-8D5B-4647-A410-F118A60F089A}" type="pres">
      <dgm:prSet presAssocID="{367EC059-F2FE-9A4C-B80C-ECEA3983F4AF}" presName="iconBgRect" presStyleLbl="bgShp" presStyleIdx="0" presStyleCnt="6"/>
      <dgm:spPr>
        <a:prstGeom prst="round2DiagRect">
          <a:avLst>
            <a:gd name="adj1" fmla="val 29727"/>
            <a:gd name="adj2" fmla="val 0"/>
          </a:avLst>
        </a:prstGeom>
      </dgm:spPr>
    </dgm:pt>
    <dgm:pt modelId="{7A37C93D-03D3-1342-8A42-4FBE857DDFC2}" type="pres">
      <dgm:prSet presAssocID="{367EC059-F2FE-9A4C-B80C-ECEA3983F4AF}"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oks with solid fill"/>
        </a:ext>
      </dgm:extLst>
    </dgm:pt>
    <dgm:pt modelId="{96609050-61F7-8043-9907-B800EEFEC424}" type="pres">
      <dgm:prSet presAssocID="{367EC059-F2FE-9A4C-B80C-ECEA3983F4AF}" presName="spaceRect" presStyleCnt="0"/>
      <dgm:spPr/>
    </dgm:pt>
    <dgm:pt modelId="{69F17772-D64B-FE4D-B7F1-96B151BAB3C9}" type="pres">
      <dgm:prSet presAssocID="{367EC059-F2FE-9A4C-B80C-ECEA3983F4AF}" presName="textRect" presStyleLbl="revTx" presStyleIdx="0" presStyleCnt="6">
        <dgm:presLayoutVars>
          <dgm:chMax val="1"/>
          <dgm:chPref val="1"/>
        </dgm:presLayoutVars>
      </dgm:prSet>
      <dgm:spPr/>
    </dgm:pt>
    <dgm:pt modelId="{DB507A24-CB08-6B41-9A60-1D82128950D6}" type="pres">
      <dgm:prSet presAssocID="{EE7551DA-2E73-8841-9A6B-CC758679BD54}" presName="sibTrans" presStyleCnt="0"/>
      <dgm:spPr/>
    </dgm:pt>
    <dgm:pt modelId="{4E801455-43EB-4EEE-ACA5-513FB3A5201F}" type="pres">
      <dgm:prSet presAssocID="{FD751C68-0314-5F41-9ABB-17E2E716D766}" presName="compNode" presStyleCnt="0"/>
      <dgm:spPr/>
    </dgm:pt>
    <dgm:pt modelId="{F4600492-DEE6-4651-9A54-1FBA9F5FA66E}" type="pres">
      <dgm:prSet presAssocID="{FD751C68-0314-5F41-9ABB-17E2E716D766}" presName="iconBgRect" presStyleLbl="bgShp" presStyleIdx="1" presStyleCnt="6"/>
      <dgm:spPr>
        <a:prstGeom prst="round2DiagRect">
          <a:avLst>
            <a:gd name="adj1" fmla="val 29727"/>
            <a:gd name="adj2" fmla="val 0"/>
          </a:avLst>
        </a:prstGeom>
      </dgm:spPr>
    </dgm:pt>
    <dgm:pt modelId="{6CA10742-D55D-452C-BD40-BA9634B5D7FA}" type="pres">
      <dgm:prSet presAssocID="{FD751C68-0314-5F41-9ABB-17E2E716D766}"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ethoscope with solid fill"/>
        </a:ext>
      </dgm:extLst>
    </dgm:pt>
    <dgm:pt modelId="{A2FDC01D-0070-4EA1-B88B-7A5508A2E5F5}" type="pres">
      <dgm:prSet presAssocID="{FD751C68-0314-5F41-9ABB-17E2E716D766}" presName="spaceRect" presStyleCnt="0"/>
      <dgm:spPr/>
    </dgm:pt>
    <dgm:pt modelId="{88112FDC-BB95-495E-AD03-5AA6AAEC53F9}" type="pres">
      <dgm:prSet presAssocID="{FD751C68-0314-5F41-9ABB-17E2E716D766}" presName="textRect" presStyleLbl="revTx" presStyleIdx="1" presStyleCnt="6">
        <dgm:presLayoutVars>
          <dgm:chMax val="1"/>
          <dgm:chPref val="1"/>
        </dgm:presLayoutVars>
      </dgm:prSet>
      <dgm:spPr/>
    </dgm:pt>
    <dgm:pt modelId="{79163D95-3235-4444-BF9F-6A505CF4C448}" type="pres">
      <dgm:prSet presAssocID="{C4D25CC1-99FC-C346-ADF7-E966BF492B0B}" presName="sibTrans" presStyleCnt="0"/>
      <dgm:spPr/>
    </dgm:pt>
    <dgm:pt modelId="{517AD395-DD78-44B5-9AC8-50F44908E738}" type="pres">
      <dgm:prSet presAssocID="{8636A1C3-E73B-BA41-BFF7-C8EA249B7BED}" presName="compNode" presStyleCnt="0"/>
      <dgm:spPr/>
    </dgm:pt>
    <dgm:pt modelId="{FD977AB2-222B-42B3-8C01-280F8E1F92D6}" type="pres">
      <dgm:prSet presAssocID="{8636A1C3-E73B-BA41-BFF7-C8EA249B7BED}" presName="iconBgRect" presStyleLbl="bgShp" presStyleIdx="2" presStyleCnt="6"/>
      <dgm:spPr>
        <a:prstGeom prst="round2DiagRect">
          <a:avLst>
            <a:gd name="adj1" fmla="val 29727"/>
            <a:gd name="adj2" fmla="val 0"/>
          </a:avLst>
        </a:prstGeom>
      </dgm:spPr>
    </dgm:pt>
    <dgm:pt modelId="{5B34C4F9-69FA-49AC-B439-3B8FF1DFF512}" type="pres">
      <dgm:prSet presAssocID="{8636A1C3-E73B-BA41-BFF7-C8EA249B7BED}"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untains with solid fill"/>
        </a:ext>
      </dgm:extLst>
    </dgm:pt>
    <dgm:pt modelId="{CC060ABA-F3E2-4610-87AE-45E447ACD905}" type="pres">
      <dgm:prSet presAssocID="{8636A1C3-E73B-BA41-BFF7-C8EA249B7BED}" presName="spaceRect" presStyleCnt="0"/>
      <dgm:spPr/>
    </dgm:pt>
    <dgm:pt modelId="{25E1B3B5-73FC-43CA-8779-E929D3AD6DE3}" type="pres">
      <dgm:prSet presAssocID="{8636A1C3-E73B-BA41-BFF7-C8EA249B7BED}" presName="textRect" presStyleLbl="revTx" presStyleIdx="2" presStyleCnt="6">
        <dgm:presLayoutVars>
          <dgm:chMax val="1"/>
          <dgm:chPref val="1"/>
        </dgm:presLayoutVars>
      </dgm:prSet>
      <dgm:spPr/>
    </dgm:pt>
    <dgm:pt modelId="{10691C56-035E-455C-95CE-8F494A00726D}" type="pres">
      <dgm:prSet presAssocID="{7E87A0DE-83DE-5C4D-B7BF-C199A85CE12F}" presName="sibTrans" presStyleCnt="0"/>
      <dgm:spPr/>
    </dgm:pt>
    <dgm:pt modelId="{5BE547D1-C378-4DF2-8F7C-D2FF1593226F}" type="pres">
      <dgm:prSet presAssocID="{E4B861CC-D694-4B60-874C-0570771D1896}" presName="compNode" presStyleCnt="0"/>
      <dgm:spPr/>
    </dgm:pt>
    <dgm:pt modelId="{3E1CD2E7-E2D3-4929-BA09-5F71A49AC8B9}" type="pres">
      <dgm:prSet presAssocID="{E4B861CC-D694-4B60-874C-0570771D1896}" presName="iconBgRect" presStyleLbl="bgShp" presStyleIdx="3" presStyleCnt="6"/>
      <dgm:spPr>
        <a:prstGeom prst="round2DiagRect">
          <a:avLst>
            <a:gd name="adj1" fmla="val 29727"/>
            <a:gd name="adj2" fmla="val 0"/>
          </a:avLst>
        </a:prstGeom>
      </dgm:spPr>
    </dgm:pt>
    <dgm:pt modelId="{B63B14D0-2967-47C3-AE36-AC674564558F}" type="pres">
      <dgm:prSet presAssocID="{E4B861CC-D694-4B60-874C-0570771D189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5EF1788C-17D3-4DB6-A401-C55C484A00F6}" type="pres">
      <dgm:prSet presAssocID="{E4B861CC-D694-4B60-874C-0570771D1896}" presName="spaceRect" presStyleCnt="0"/>
      <dgm:spPr/>
    </dgm:pt>
    <dgm:pt modelId="{C76546C3-11A9-4BA8-A8D6-77F46A641976}" type="pres">
      <dgm:prSet presAssocID="{E4B861CC-D694-4B60-874C-0570771D1896}" presName="textRect" presStyleLbl="revTx" presStyleIdx="3" presStyleCnt="6">
        <dgm:presLayoutVars>
          <dgm:chMax val="1"/>
          <dgm:chPref val="1"/>
        </dgm:presLayoutVars>
      </dgm:prSet>
      <dgm:spPr/>
    </dgm:pt>
    <dgm:pt modelId="{51856FF7-2911-194B-A711-FA3C1158D409}" type="pres">
      <dgm:prSet presAssocID="{F3A32129-86D4-461B-AFCF-7BA0DBF6D249}" presName="sibTrans" presStyleCnt="0"/>
      <dgm:spPr/>
    </dgm:pt>
    <dgm:pt modelId="{81AE79C2-CF6F-4022-B293-52DC225781DD}" type="pres">
      <dgm:prSet presAssocID="{62FA3586-407B-456A-A15D-1DDE3E1D70E3}" presName="compNode" presStyleCnt="0"/>
      <dgm:spPr/>
    </dgm:pt>
    <dgm:pt modelId="{42611E36-4ACE-413D-887B-683410943ED9}" type="pres">
      <dgm:prSet presAssocID="{62FA3586-407B-456A-A15D-1DDE3E1D70E3}" presName="iconBgRect" presStyleLbl="bgShp" presStyleIdx="4" presStyleCnt="6"/>
      <dgm:spPr>
        <a:prstGeom prst="round2DiagRect">
          <a:avLst>
            <a:gd name="adj1" fmla="val 29727"/>
            <a:gd name="adj2" fmla="val 0"/>
          </a:avLst>
        </a:prstGeom>
      </dgm:spPr>
    </dgm:pt>
    <dgm:pt modelId="{541B77C3-1B5D-4D4B-A416-A892285B37C8}" type="pres">
      <dgm:prSet presAssocID="{62FA3586-407B-456A-A15D-1DDE3E1D70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7200D350-1080-4623-8D3E-C5A1F4111AF9}" type="pres">
      <dgm:prSet presAssocID="{62FA3586-407B-456A-A15D-1DDE3E1D70E3}" presName="spaceRect" presStyleCnt="0"/>
      <dgm:spPr/>
    </dgm:pt>
    <dgm:pt modelId="{A8E9944C-22E1-4E88-BEA5-ABB997FD5CA1}" type="pres">
      <dgm:prSet presAssocID="{62FA3586-407B-456A-A15D-1DDE3E1D70E3}" presName="textRect" presStyleLbl="revTx" presStyleIdx="4" presStyleCnt="6">
        <dgm:presLayoutVars>
          <dgm:chMax val="1"/>
          <dgm:chPref val="1"/>
        </dgm:presLayoutVars>
      </dgm:prSet>
      <dgm:spPr/>
    </dgm:pt>
    <dgm:pt modelId="{A23CE90E-45ED-4F5D-855A-D3A30F20556E}" type="pres">
      <dgm:prSet presAssocID="{11F623B0-F0FB-40B8-A2D0-3029B0E2B51B}" presName="sibTrans" presStyleCnt="0"/>
      <dgm:spPr/>
    </dgm:pt>
    <dgm:pt modelId="{20222DB0-79EA-469C-A99A-11EC08019658}" type="pres">
      <dgm:prSet presAssocID="{D72AD363-EF97-43A5-852C-29AB482B9D6C}" presName="compNode" presStyleCnt="0"/>
      <dgm:spPr/>
    </dgm:pt>
    <dgm:pt modelId="{157A95ED-6C11-4234-AB31-F273045B98B3}" type="pres">
      <dgm:prSet presAssocID="{D72AD363-EF97-43A5-852C-29AB482B9D6C}" presName="iconBgRect" presStyleLbl="bgShp" presStyleIdx="5" presStyleCnt="6"/>
      <dgm:spPr>
        <a:prstGeom prst="round2DiagRect">
          <a:avLst>
            <a:gd name="adj1" fmla="val 29727"/>
            <a:gd name="adj2" fmla="val 0"/>
          </a:avLst>
        </a:prstGeom>
      </dgm:spPr>
    </dgm:pt>
    <dgm:pt modelId="{DD133525-4495-4E72-9898-03CC668872EB}" type="pres">
      <dgm:prSet presAssocID="{D72AD363-EF97-43A5-852C-29AB482B9D6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C67C57F0-DEEF-4718-8EEB-536C49F06B78}" type="pres">
      <dgm:prSet presAssocID="{D72AD363-EF97-43A5-852C-29AB482B9D6C}" presName="spaceRect" presStyleCnt="0"/>
      <dgm:spPr/>
    </dgm:pt>
    <dgm:pt modelId="{36014B1A-6B39-4E5D-88F6-4B9AA29A25E7}" type="pres">
      <dgm:prSet presAssocID="{D72AD363-EF97-43A5-852C-29AB482B9D6C}" presName="textRect" presStyleLbl="revTx" presStyleIdx="5" presStyleCnt="6">
        <dgm:presLayoutVars>
          <dgm:chMax val="1"/>
          <dgm:chPref val="1"/>
        </dgm:presLayoutVars>
      </dgm:prSet>
      <dgm:spPr/>
    </dgm:pt>
  </dgm:ptLst>
  <dgm:cxnLst>
    <dgm:cxn modelId="{E3D46C19-D23B-4D24-AC40-8076DEC0AAEF}" srcId="{6E30F01E-1AB5-4203-ACC1-5A9B1F6C7B3B}" destId="{62FA3586-407B-456A-A15D-1DDE3E1D70E3}" srcOrd="4" destOrd="0" parTransId="{5710B680-EE64-45D1-A957-57A507D19CDE}" sibTransId="{11F623B0-F0FB-40B8-A2D0-3029B0E2B51B}"/>
    <dgm:cxn modelId="{8EFFEC28-3148-DB44-88C1-9447687661A6}" type="presOf" srcId="{62FA3586-407B-456A-A15D-1DDE3E1D70E3}" destId="{A8E9944C-22E1-4E88-BEA5-ABB997FD5CA1}" srcOrd="0" destOrd="0" presId="urn:microsoft.com/office/officeart/2018/5/layout/IconLeafLabelList"/>
    <dgm:cxn modelId="{C5E6172B-0A77-3548-95C8-E395F72BCFCF}" type="presOf" srcId="{6E30F01E-1AB5-4203-ACC1-5A9B1F6C7B3B}" destId="{007CA43B-E762-4450-B64F-408E63F6335D}" srcOrd="0" destOrd="0" presId="urn:microsoft.com/office/officeart/2018/5/layout/IconLeafLabelList"/>
    <dgm:cxn modelId="{80E5653F-A855-3445-953F-52DC7D0EC5C7}" type="presOf" srcId="{D72AD363-EF97-43A5-852C-29AB482B9D6C}" destId="{36014B1A-6B39-4E5D-88F6-4B9AA29A25E7}" srcOrd="0" destOrd="0" presId="urn:microsoft.com/office/officeart/2018/5/layout/IconLeafLabelList"/>
    <dgm:cxn modelId="{A29C5C51-37E1-4894-AA6B-2E57FE8C0F50}" srcId="{6E30F01E-1AB5-4203-ACC1-5A9B1F6C7B3B}" destId="{E4B861CC-D694-4B60-874C-0570771D1896}" srcOrd="3" destOrd="0" parTransId="{AE2C5D57-5E8F-4EF3-9910-A32DC69EEB80}" sibTransId="{F3A32129-86D4-461B-AFCF-7BA0DBF6D249}"/>
    <dgm:cxn modelId="{71313F54-A85C-054D-9D4D-32C8D713B61B}" srcId="{6E30F01E-1AB5-4203-ACC1-5A9B1F6C7B3B}" destId="{367EC059-F2FE-9A4C-B80C-ECEA3983F4AF}" srcOrd="0" destOrd="0" parTransId="{CC104603-653F-1D4F-9377-AB099B497337}" sibTransId="{EE7551DA-2E73-8841-9A6B-CC758679BD54}"/>
    <dgm:cxn modelId="{940BC054-E0A1-1442-9F4B-D0EF88111F92}" srcId="{6E30F01E-1AB5-4203-ACC1-5A9B1F6C7B3B}" destId="{FD751C68-0314-5F41-9ABB-17E2E716D766}" srcOrd="1" destOrd="0" parTransId="{5F8E8C06-434E-AB46-BC76-890AB6FA2125}" sibTransId="{C4D25CC1-99FC-C346-ADF7-E966BF492B0B}"/>
    <dgm:cxn modelId="{E3C3C576-1ACB-1449-BB8D-C0B182FCA191}" type="presOf" srcId="{8636A1C3-E73B-BA41-BFF7-C8EA249B7BED}" destId="{25E1B3B5-73FC-43CA-8779-E929D3AD6DE3}" srcOrd="0" destOrd="0" presId="urn:microsoft.com/office/officeart/2018/5/layout/IconLeafLabelList"/>
    <dgm:cxn modelId="{7214EC7D-8726-2642-8557-8218A4AF1AB9}" type="presOf" srcId="{367EC059-F2FE-9A4C-B80C-ECEA3983F4AF}" destId="{69F17772-D64B-FE4D-B7F1-96B151BAB3C9}" srcOrd="0" destOrd="0" presId="urn:microsoft.com/office/officeart/2018/5/layout/IconLeafLabelList"/>
    <dgm:cxn modelId="{FBBD248E-5951-424E-A3CF-B18F078FE13B}" srcId="{6E30F01E-1AB5-4203-ACC1-5A9B1F6C7B3B}" destId="{8636A1C3-E73B-BA41-BFF7-C8EA249B7BED}" srcOrd="2" destOrd="0" parTransId="{BA7CCE4A-31C4-824A-98E6-8E2E6251E1A5}" sibTransId="{7E87A0DE-83DE-5C4D-B7BF-C199A85CE12F}"/>
    <dgm:cxn modelId="{5D638CA7-E057-44C8-A9C3-0E9DE657FD79}" srcId="{6E30F01E-1AB5-4203-ACC1-5A9B1F6C7B3B}" destId="{D72AD363-EF97-43A5-852C-29AB482B9D6C}" srcOrd="5" destOrd="0" parTransId="{278562BB-B140-4CF0-807F-0E69C0BA6EC4}" sibTransId="{3AB14EE3-6AAD-4376-ABCE-F9156262528F}"/>
    <dgm:cxn modelId="{6CE489B2-EB4B-FD4B-9C93-2693CEC09405}" type="presOf" srcId="{FD751C68-0314-5F41-9ABB-17E2E716D766}" destId="{88112FDC-BB95-495E-AD03-5AA6AAEC53F9}" srcOrd="0" destOrd="0" presId="urn:microsoft.com/office/officeart/2018/5/layout/IconLeafLabelList"/>
    <dgm:cxn modelId="{EC91D1E6-D43A-B44A-80C1-E6752A8C2993}" type="presOf" srcId="{E4B861CC-D694-4B60-874C-0570771D1896}" destId="{C76546C3-11A9-4BA8-A8D6-77F46A641976}" srcOrd="0" destOrd="0" presId="urn:microsoft.com/office/officeart/2018/5/layout/IconLeafLabelList"/>
    <dgm:cxn modelId="{E58A91A6-826A-7441-A88F-A2BE9C039CFB}" type="presParOf" srcId="{007CA43B-E762-4450-B64F-408E63F6335D}" destId="{64005032-F26F-914A-B9CA-DBC8D522BFE4}" srcOrd="0" destOrd="0" presId="urn:microsoft.com/office/officeart/2018/5/layout/IconLeafLabelList"/>
    <dgm:cxn modelId="{B2214428-F44F-5D4F-9673-7CCB8476D75D}" type="presParOf" srcId="{64005032-F26F-914A-B9CA-DBC8D522BFE4}" destId="{0BE4237F-8D5B-4647-A410-F118A60F089A}" srcOrd="0" destOrd="0" presId="urn:microsoft.com/office/officeart/2018/5/layout/IconLeafLabelList"/>
    <dgm:cxn modelId="{9C1205D8-44B1-4344-A35B-29145B3D22C7}" type="presParOf" srcId="{64005032-F26F-914A-B9CA-DBC8D522BFE4}" destId="{7A37C93D-03D3-1342-8A42-4FBE857DDFC2}" srcOrd="1" destOrd="0" presId="urn:microsoft.com/office/officeart/2018/5/layout/IconLeafLabelList"/>
    <dgm:cxn modelId="{348549D0-E540-AD4D-8069-407E20C7EB99}" type="presParOf" srcId="{64005032-F26F-914A-B9CA-DBC8D522BFE4}" destId="{96609050-61F7-8043-9907-B800EEFEC424}" srcOrd="2" destOrd="0" presId="urn:microsoft.com/office/officeart/2018/5/layout/IconLeafLabelList"/>
    <dgm:cxn modelId="{EEB3A8A5-6EEB-8847-BADF-B78A76C90E0D}" type="presParOf" srcId="{64005032-F26F-914A-B9CA-DBC8D522BFE4}" destId="{69F17772-D64B-FE4D-B7F1-96B151BAB3C9}" srcOrd="3" destOrd="0" presId="urn:microsoft.com/office/officeart/2018/5/layout/IconLeafLabelList"/>
    <dgm:cxn modelId="{A6ED988D-3332-2D44-9C0D-8FDEF443625D}" type="presParOf" srcId="{007CA43B-E762-4450-B64F-408E63F6335D}" destId="{DB507A24-CB08-6B41-9A60-1D82128950D6}" srcOrd="1" destOrd="0" presId="urn:microsoft.com/office/officeart/2018/5/layout/IconLeafLabelList"/>
    <dgm:cxn modelId="{8EB53BEE-385E-B146-98FF-A75BA5AEF8FD}" type="presParOf" srcId="{007CA43B-E762-4450-B64F-408E63F6335D}" destId="{4E801455-43EB-4EEE-ACA5-513FB3A5201F}" srcOrd="2" destOrd="0" presId="urn:microsoft.com/office/officeart/2018/5/layout/IconLeafLabelList"/>
    <dgm:cxn modelId="{EF0194C7-E6E5-F543-B49A-9F6252837481}" type="presParOf" srcId="{4E801455-43EB-4EEE-ACA5-513FB3A5201F}" destId="{F4600492-DEE6-4651-9A54-1FBA9F5FA66E}" srcOrd="0" destOrd="0" presId="urn:microsoft.com/office/officeart/2018/5/layout/IconLeafLabelList"/>
    <dgm:cxn modelId="{210E417E-F3DC-3149-8BA9-193A564B1203}" type="presParOf" srcId="{4E801455-43EB-4EEE-ACA5-513FB3A5201F}" destId="{6CA10742-D55D-452C-BD40-BA9634B5D7FA}" srcOrd="1" destOrd="0" presId="urn:microsoft.com/office/officeart/2018/5/layout/IconLeafLabelList"/>
    <dgm:cxn modelId="{B2A996D9-2207-BF41-9EB3-AD756D2EA19E}" type="presParOf" srcId="{4E801455-43EB-4EEE-ACA5-513FB3A5201F}" destId="{A2FDC01D-0070-4EA1-B88B-7A5508A2E5F5}" srcOrd="2" destOrd="0" presId="urn:microsoft.com/office/officeart/2018/5/layout/IconLeafLabelList"/>
    <dgm:cxn modelId="{038D1578-2041-4B4E-960A-2DCFDA365DBB}" type="presParOf" srcId="{4E801455-43EB-4EEE-ACA5-513FB3A5201F}" destId="{88112FDC-BB95-495E-AD03-5AA6AAEC53F9}" srcOrd="3" destOrd="0" presId="urn:microsoft.com/office/officeart/2018/5/layout/IconLeafLabelList"/>
    <dgm:cxn modelId="{288F6F5A-2729-3E45-B430-CF62134F4E52}" type="presParOf" srcId="{007CA43B-E762-4450-B64F-408E63F6335D}" destId="{79163D95-3235-4444-BF9F-6A505CF4C448}" srcOrd="3" destOrd="0" presId="urn:microsoft.com/office/officeart/2018/5/layout/IconLeafLabelList"/>
    <dgm:cxn modelId="{D0C4CDC4-9012-0B41-8DB2-A2C945E2DE08}" type="presParOf" srcId="{007CA43B-E762-4450-B64F-408E63F6335D}" destId="{517AD395-DD78-44B5-9AC8-50F44908E738}" srcOrd="4" destOrd="0" presId="urn:microsoft.com/office/officeart/2018/5/layout/IconLeafLabelList"/>
    <dgm:cxn modelId="{CA61F72F-8A1D-B649-9A51-FBF65C9B8BF1}" type="presParOf" srcId="{517AD395-DD78-44B5-9AC8-50F44908E738}" destId="{FD977AB2-222B-42B3-8C01-280F8E1F92D6}" srcOrd="0" destOrd="0" presId="urn:microsoft.com/office/officeart/2018/5/layout/IconLeafLabelList"/>
    <dgm:cxn modelId="{55A81C07-041A-BC4C-9DB2-9BDD5E4C38FA}" type="presParOf" srcId="{517AD395-DD78-44B5-9AC8-50F44908E738}" destId="{5B34C4F9-69FA-49AC-B439-3B8FF1DFF512}" srcOrd="1" destOrd="0" presId="urn:microsoft.com/office/officeart/2018/5/layout/IconLeafLabelList"/>
    <dgm:cxn modelId="{BD69C2E1-1EC7-CD46-9D8F-0746F6DE0B47}" type="presParOf" srcId="{517AD395-DD78-44B5-9AC8-50F44908E738}" destId="{CC060ABA-F3E2-4610-87AE-45E447ACD905}" srcOrd="2" destOrd="0" presId="urn:microsoft.com/office/officeart/2018/5/layout/IconLeafLabelList"/>
    <dgm:cxn modelId="{65C183BE-CFF5-0345-A992-D2A023ED0004}" type="presParOf" srcId="{517AD395-DD78-44B5-9AC8-50F44908E738}" destId="{25E1B3B5-73FC-43CA-8779-E929D3AD6DE3}" srcOrd="3" destOrd="0" presId="urn:microsoft.com/office/officeart/2018/5/layout/IconLeafLabelList"/>
    <dgm:cxn modelId="{D2EFCA5D-17EB-9F46-9BCD-8C4E9027FA19}" type="presParOf" srcId="{007CA43B-E762-4450-B64F-408E63F6335D}" destId="{10691C56-035E-455C-95CE-8F494A00726D}" srcOrd="5" destOrd="0" presId="urn:microsoft.com/office/officeart/2018/5/layout/IconLeafLabelList"/>
    <dgm:cxn modelId="{D39DB7B7-3ED3-EA40-AB67-0458C135E18A}" type="presParOf" srcId="{007CA43B-E762-4450-B64F-408E63F6335D}" destId="{5BE547D1-C378-4DF2-8F7C-D2FF1593226F}" srcOrd="6" destOrd="0" presId="urn:microsoft.com/office/officeart/2018/5/layout/IconLeafLabelList"/>
    <dgm:cxn modelId="{58B33DC4-2A8A-FE4F-B53A-5F53F819A82D}" type="presParOf" srcId="{5BE547D1-C378-4DF2-8F7C-D2FF1593226F}" destId="{3E1CD2E7-E2D3-4929-BA09-5F71A49AC8B9}" srcOrd="0" destOrd="0" presId="urn:microsoft.com/office/officeart/2018/5/layout/IconLeafLabelList"/>
    <dgm:cxn modelId="{EC7A3583-E32B-2646-9EE5-37EB8E410E2B}" type="presParOf" srcId="{5BE547D1-C378-4DF2-8F7C-D2FF1593226F}" destId="{B63B14D0-2967-47C3-AE36-AC674564558F}" srcOrd="1" destOrd="0" presId="urn:microsoft.com/office/officeart/2018/5/layout/IconLeafLabelList"/>
    <dgm:cxn modelId="{4C79842E-7E6C-E44D-983C-B20919BC6BEF}" type="presParOf" srcId="{5BE547D1-C378-4DF2-8F7C-D2FF1593226F}" destId="{5EF1788C-17D3-4DB6-A401-C55C484A00F6}" srcOrd="2" destOrd="0" presId="urn:microsoft.com/office/officeart/2018/5/layout/IconLeafLabelList"/>
    <dgm:cxn modelId="{5F449209-2056-7842-98D1-BB122392C096}" type="presParOf" srcId="{5BE547D1-C378-4DF2-8F7C-D2FF1593226F}" destId="{C76546C3-11A9-4BA8-A8D6-77F46A641976}" srcOrd="3" destOrd="0" presId="urn:microsoft.com/office/officeart/2018/5/layout/IconLeafLabelList"/>
    <dgm:cxn modelId="{FBD2CC0B-8F98-814C-B0B6-2FF8E57674CC}" type="presParOf" srcId="{007CA43B-E762-4450-B64F-408E63F6335D}" destId="{51856FF7-2911-194B-A711-FA3C1158D409}" srcOrd="7" destOrd="0" presId="urn:microsoft.com/office/officeart/2018/5/layout/IconLeafLabelList"/>
    <dgm:cxn modelId="{825F3ED2-F35F-674A-80C3-FF5EE794FC7D}" type="presParOf" srcId="{007CA43B-E762-4450-B64F-408E63F6335D}" destId="{81AE79C2-CF6F-4022-B293-52DC225781DD}" srcOrd="8" destOrd="0" presId="urn:microsoft.com/office/officeart/2018/5/layout/IconLeafLabelList"/>
    <dgm:cxn modelId="{E13F53A1-1281-4445-9792-F702FB642759}" type="presParOf" srcId="{81AE79C2-CF6F-4022-B293-52DC225781DD}" destId="{42611E36-4ACE-413D-887B-683410943ED9}" srcOrd="0" destOrd="0" presId="urn:microsoft.com/office/officeart/2018/5/layout/IconLeafLabelList"/>
    <dgm:cxn modelId="{9CD028BD-1851-464E-BE13-17D83B60AD55}" type="presParOf" srcId="{81AE79C2-CF6F-4022-B293-52DC225781DD}" destId="{541B77C3-1B5D-4D4B-A416-A892285B37C8}" srcOrd="1" destOrd="0" presId="urn:microsoft.com/office/officeart/2018/5/layout/IconLeafLabelList"/>
    <dgm:cxn modelId="{EF2FE7C7-E62A-9B49-B7A6-6AFC76D42F8E}" type="presParOf" srcId="{81AE79C2-CF6F-4022-B293-52DC225781DD}" destId="{7200D350-1080-4623-8D3E-C5A1F4111AF9}" srcOrd="2" destOrd="0" presId="urn:microsoft.com/office/officeart/2018/5/layout/IconLeafLabelList"/>
    <dgm:cxn modelId="{94B79935-3AE6-584E-B601-43153583FA6A}" type="presParOf" srcId="{81AE79C2-CF6F-4022-B293-52DC225781DD}" destId="{A8E9944C-22E1-4E88-BEA5-ABB997FD5CA1}" srcOrd="3" destOrd="0" presId="urn:microsoft.com/office/officeart/2018/5/layout/IconLeafLabelList"/>
    <dgm:cxn modelId="{4D6C9756-DE4E-AC4D-8001-FAB0C3F94DF4}" type="presParOf" srcId="{007CA43B-E762-4450-B64F-408E63F6335D}" destId="{A23CE90E-45ED-4F5D-855A-D3A30F20556E}" srcOrd="9" destOrd="0" presId="urn:microsoft.com/office/officeart/2018/5/layout/IconLeafLabelList"/>
    <dgm:cxn modelId="{F9C8E6B6-D121-5A48-AEA4-4C79BB4C04D8}" type="presParOf" srcId="{007CA43B-E762-4450-B64F-408E63F6335D}" destId="{20222DB0-79EA-469C-A99A-11EC08019658}" srcOrd="10" destOrd="0" presId="urn:microsoft.com/office/officeart/2018/5/layout/IconLeafLabelList"/>
    <dgm:cxn modelId="{7FF929FD-BC77-5A43-BEB1-ABB4BCD7FA67}" type="presParOf" srcId="{20222DB0-79EA-469C-A99A-11EC08019658}" destId="{157A95ED-6C11-4234-AB31-F273045B98B3}" srcOrd="0" destOrd="0" presId="urn:microsoft.com/office/officeart/2018/5/layout/IconLeafLabelList"/>
    <dgm:cxn modelId="{D47EE94B-4F14-7544-9075-407F571E3D76}" type="presParOf" srcId="{20222DB0-79EA-469C-A99A-11EC08019658}" destId="{DD133525-4495-4E72-9898-03CC668872EB}" srcOrd="1" destOrd="0" presId="urn:microsoft.com/office/officeart/2018/5/layout/IconLeafLabelList"/>
    <dgm:cxn modelId="{AD78A779-A4FC-944C-B5A8-0C84AE19AA26}" type="presParOf" srcId="{20222DB0-79EA-469C-A99A-11EC08019658}" destId="{C67C57F0-DEEF-4718-8EEB-536C49F06B78}" srcOrd="2" destOrd="0" presId="urn:microsoft.com/office/officeart/2018/5/layout/IconLeafLabelList"/>
    <dgm:cxn modelId="{48EF9577-18F6-214E-BFB5-5CF909E3D9B5}" type="presParOf" srcId="{20222DB0-79EA-469C-A99A-11EC08019658}" destId="{36014B1A-6B39-4E5D-88F6-4B9AA29A25E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D5A6ED-D14F-4CF2-848F-AFB866DFE0F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B56618E-D9CA-46E4-B6DB-9C9704B6D885}">
      <dgm:prSet/>
      <dgm:spPr/>
      <dgm:t>
        <a:bodyPr/>
        <a:lstStyle/>
        <a:p>
          <a:pPr>
            <a:lnSpc>
              <a:spcPct val="100000"/>
            </a:lnSpc>
          </a:pPr>
          <a:r>
            <a:rPr lang="en-US"/>
            <a:t>Medical knowledge (expertise)</a:t>
          </a:r>
        </a:p>
      </dgm:t>
    </dgm:pt>
    <dgm:pt modelId="{3A6B9850-05B1-4E90-91BA-465F36552E16}" type="parTrans" cxnId="{D897A2C1-FE26-43F8-AB10-BFAE8EB35FB5}">
      <dgm:prSet/>
      <dgm:spPr/>
      <dgm:t>
        <a:bodyPr/>
        <a:lstStyle/>
        <a:p>
          <a:endParaRPr lang="en-US"/>
        </a:p>
      </dgm:t>
    </dgm:pt>
    <dgm:pt modelId="{21D33F8A-5FCD-43D6-85F6-ED1184DBD5E7}" type="sibTrans" cxnId="{D897A2C1-FE26-43F8-AB10-BFAE8EB35FB5}">
      <dgm:prSet/>
      <dgm:spPr/>
      <dgm:t>
        <a:bodyPr/>
        <a:lstStyle/>
        <a:p>
          <a:endParaRPr lang="en-US"/>
        </a:p>
      </dgm:t>
    </dgm:pt>
    <dgm:pt modelId="{CAF71269-FB25-4902-A3D9-77F92D69E290}">
      <dgm:prSet/>
      <dgm:spPr/>
      <dgm:t>
        <a:bodyPr/>
        <a:lstStyle/>
        <a:p>
          <a:pPr>
            <a:lnSpc>
              <a:spcPct val="100000"/>
            </a:lnSpc>
          </a:pPr>
          <a:r>
            <a:rPr lang="en-US"/>
            <a:t>Professionalism</a:t>
          </a:r>
        </a:p>
      </dgm:t>
    </dgm:pt>
    <dgm:pt modelId="{609F50D1-62E9-4CFE-843B-CB5CF15233D4}" type="parTrans" cxnId="{D70D24B9-E400-4BDC-A48C-AD30517E4A22}">
      <dgm:prSet/>
      <dgm:spPr/>
      <dgm:t>
        <a:bodyPr/>
        <a:lstStyle/>
        <a:p>
          <a:endParaRPr lang="en-US"/>
        </a:p>
      </dgm:t>
    </dgm:pt>
    <dgm:pt modelId="{D3162C0F-DA0D-4701-82A7-4F3698586562}" type="sibTrans" cxnId="{D70D24B9-E400-4BDC-A48C-AD30517E4A22}">
      <dgm:prSet/>
      <dgm:spPr/>
      <dgm:t>
        <a:bodyPr/>
        <a:lstStyle/>
        <a:p>
          <a:endParaRPr lang="en-US"/>
        </a:p>
      </dgm:t>
    </dgm:pt>
    <dgm:pt modelId="{7CBE8B89-275E-4C45-A0E2-C71586DD22FF}">
      <dgm:prSet/>
      <dgm:spPr/>
      <dgm:t>
        <a:bodyPr/>
        <a:lstStyle/>
        <a:p>
          <a:pPr>
            <a:lnSpc>
              <a:spcPct val="100000"/>
            </a:lnSpc>
          </a:pPr>
          <a:r>
            <a:rPr lang="en-US"/>
            <a:t>Clinical skills and performance</a:t>
          </a:r>
        </a:p>
      </dgm:t>
    </dgm:pt>
    <dgm:pt modelId="{A69B2305-910C-4A1A-B765-AB6AF6343ECE}" type="parTrans" cxnId="{9BCC17D6-4606-4455-AC0F-72290AAD39C0}">
      <dgm:prSet/>
      <dgm:spPr/>
      <dgm:t>
        <a:bodyPr/>
        <a:lstStyle/>
        <a:p>
          <a:endParaRPr lang="en-US"/>
        </a:p>
      </dgm:t>
    </dgm:pt>
    <dgm:pt modelId="{3CDD7BA4-2EE1-4918-A15B-B1255822185D}" type="sibTrans" cxnId="{9BCC17D6-4606-4455-AC0F-72290AAD39C0}">
      <dgm:prSet/>
      <dgm:spPr/>
      <dgm:t>
        <a:bodyPr/>
        <a:lstStyle/>
        <a:p>
          <a:endParaRPr lang="en-US"/>
        </a:p>
      </dgm:t>
    </dgm:pt>
    <dgm:pt modelId="{A016FA65-2F8A-425C-8FA4-7F73C5C2A4F3}" type="pres">
      <dgm:prSet presAssocID="{29D5A6ED-D14F-4CF2-848F-AFB866DFE0FC}" presName="root" presStyleCnt="0">
        <dgm:presLayoutVars>
          <dgm:dir/>
          <dgm:resizeHandles val="exact"/>
        </dgm:presLayoutVars>
      </dgm:prSet>
      <dgm:spPr/>
    </dgm:pt>
    <dgm:pt modelId="{BDC8398C-A06B-4CC6-A3C8-41F18B6F636A}" type="pres">
      <dgm:prSet presAssocID="{7CBE8B89-275E-4C45-A0E2-C71586DD22FF}" presName="compNode" presStyleCnt="0"/>
      <dgm:spPr/>
    </dgm:pt>
    <dgm:pt modelId="{A2653754-C1E0-4F0D-B0D9-DDA339B2354A}" type="pres">
      <dgm:prSet presAssocID="{7CBE8B89-275E-4C45-A0E2-C71586DD22FF}" presName="bgRect" presStyleLbl="bgShp" presStyleIdx="0" presStyleCnt="3"/>
      <dgm:spPr/>
    </dgm:pt>
    <dgm:pt modelId="{08AAC6A7-1D66-4A98-9B0C-6554910779AA}" type="pres">
      <dgm:prSet presAssocID="{7CBE8B89-275E-4C45-A0E2-C71586DD22F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F2BF832-882E-4585-9A22-26054E80FA1C}" type="pres">
      <dgm:prSet presAssocID="{7CBE8B89-275E-4C45-A0E2-C71586DD22FF}" presName="spaceRect" presStyleCnt="0"/>
      <dgm:spPr/>
    </dgm:pt>
    <dgm:pt modelId="{A7E2ECFF-4043-4213-B623-67C9089088CA}" type="pres">
      <dgm:prSet presAssocID="{7CBE8B89-275E-4C45-A0E2-C71586DD22FF}" presName="parTx" presStyleLbl="revTx" presStyleIdx="0" presStyleCnt="3">
        <dgm:presLayoutVars>
          <dgm:chMax val="0"/>
          <dgm:chPref val="0"/>
        </dgm:presLayoutVars>
      </dgm:prSet>
      <dgm:spPr/>
    </dgm:pt>
    <dgm:pt modelId="{0A697542-0B28-1245-A566-163A1EB2D633}" type="pres">
      <dgm:prSet presAssocID="{3CDD7BA4-2EE1-4918-A15B-B1255822185D}" presName="sibTrans" presStyleCnt="0"/>
      <dgm:spPr/>
    </dgm:pt>
    <dgm:pt modelId="{121C5353-9665-4FB9-BB6A-2908E47841FA}" type="pres">
      <dgm:prSet presAssocID="{7B56618E-D9CA-46E4-B6DB-9C9704B6D885}" presName="compNode" presStyleCnt="0"/>
      <dgm:spPr/>
    </dgm:pt>
    <dgm:pt modelId="{DE5146C7-CB1C-46C2-AD10-D37C381E445F}" type="pres">
      <dgm:prSet presAssocID="{7B56618E-D9CA-46E4-B6DB-9C9704B6D885}" presName="bgRect" presStyleLbl="bgShp" presStyleIdx="1" presStyleCnt="3"/>
      <dgm:spPr/>
    </dgm:pt>
    <dgm:pt modelId="{18F5410B-20D2-4A10-AA29-F00553E465B8}" type="pres">
      <dgm:prSet presAssocID="{7B56618E-D9CA-46E4-B6DB-9C9704B6D8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CA65B38-0619-4DB0-BB1A-683945B86883}" type="pres">
      <dgm:prSet presAssocID="{7B56618E-D9CA-46E4-B6DB-9C9704B6D885}" presName="spaceRect" presStyleCnt="0"/>
      <dgm:spPr/>
    </dgm:pt>
    <dgm:pt modelId="{48F87B0F-BF57-4437-9B6E-83D13542D741}" type="pres">
      <dgm:prSet presAssocID="{7B56618E-D9CA-46E4-B6DB-9C9704B6D885}" presName="parTx" presStyleLbl="revTx" presStyleIdx="1" presStyleCnt="3">
        <dgm:presLayoutVars>
          <dgm:chMax val="0"/>
          <dgm:chPref val="0"/>
        </dgm:presLayoutVars>
      </dgm:prSet>
      <dgm:spPr/>
    </dgm:pt>
    <dgm:pt modelId="{58F790CE-BE7A-4A24-9259-5763265E6DAC}" type="pres">
      <dgm:prSet presAssocID="{21D33F8A-5FCD-43D6-85F6-ED1184DBD5E7}" presName="sibTrans" presStyleCnt="0"/>
      <dgm:spPr/>
    </dgm:pt>
    <dgm:pt modelId="{A3BA74FA-D261-402E-A341-1E7EE0B208B2}" type="pres">
      <dgm:prSet presAssocID="{CAF71269-FB25-4902-A3D9-77F92D69E290}" presName="compNode" presStyleCnt="0"/>
      <dgm:spPr/>
    </dgm:pt>
    <dgm:pt modelId="{F55D0922-DE59-4848-970F-61542D886A6A}" type="pres">
      <dgm:prSet presAssocID="{CAF71269-FB25-4902-A3D9-77F92D69E290}" presName="bgRect" presStyleLbl="bgShp" presStyleIdx="2" presStyleCnt="3"/>
      <dgm:spPr/>
    </dgm:pt>
    <dgm:pt modelId="{FA77BB2A-6ED2-4739-9DDF-D180F572D26D}" type="pres">
      <dgm:prSet presAssocID="{CAF71269-FB25-4902-A3D9-77F92D69E2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15F6CBFF-39C1-465A-97F6-89F9B2C611D3}" type="pres">
      <dgm:prSet presAssocID="{CAF71269-FB25-4902-A3D9-77F92D69E290}" presName="spaceRect" presStyleCnt="0"/>
      <dgm:spPr/>
    </dgm:pt>
    <dgm:pt modelId="{2DEACD3F-189E-4BAE-80FE-C3EEF25DAC7E}" type="pres">
      <dgm:prSet presAssocID="{CAF71269-FB25-4902-A3D9-77F92D69E290}" presName="parTx" presStyleLbl="revTx" presStyleIdx="2" presStyleCnt="3">
        <dgm:presLayoutVars>
          <dgm:chMax val="0"/>
          <dgm:chPref val="0"/>
        </dgm:presLayoutVars>
      </dgm:prSet>
      <dgm:spPr/>
    </dgm:pt>
  </dgm:ptLst>
  <dgm:cxnLst>
    <dgm:cxn modelId="{8353E002-68BC-7A43-9C3D-C428F22937CE}" type="presOf" srcId="{CAF71269-FB25-4902-A3D9-77F92D69E290}" destId="{2DEACD3F-189E-4BAE-80FE-C3EEF25DAC7E}" srcOrd="0" destOrd="0" presId="urn:microsoft.com/office/officeart/2018/2/layout/IconVerticalSolidList"/>
    <dgm:cxn modelId="{CA800338-DB50-43A3-B4CD-168E7D18AFDE}" type="presOf" srcId="{29D5A6ED-D14F-4CF2-848F-AFB866DFE0FC}" destId="{A016FA65-2F8A-425C-8FA4-7F73C5C2A4F3}" srcOrd="0" destOrd="0" presId="urn:microsoft.com/office/officeart/2018/2/layout/IconVerticalSolidList"/>
    <dgm:cxn modelId="{E13E4895-6DC9-3E47-9496-E7295241AD32}" type="presOf" srcId="{7B56618E-D9CA-46E4-B6DB-9C9704B6D885}" destId="{48F87B0F-BF57-4437-9B6E-83D13542D741}" srcOrd="0" destOrd="0" presId="urn:microsoft.com/office/officeart/2018/2/layout/IconVerticalSolidList"/>
    <dgm:cxn modelId="{D70D24B9-E400-4BDC-A48C-AD30517E4A22}" srcId="{29D5A6ED-D14F-4CF2-848F-AFB866DFE0FC}" destId="{CAF71269-FB25-4902-A3D9-77F92D69E290}" srcOrd="2" destOrd="0" parTransId="{609F50D1-62E9-4CFE-843B-CB5CF15233D4}" sibTransId="{D3162C0F-DA0D-4701-82A7-4F3698586562}"/>
    <dgm:cxn modelId="{D897A2C1-FE26-43F8-AB10-BFAE8EB35FB5}" srcId="{29D5A6ED-D14F-4CF2-848F-AFB866DFE0FC}" destId="{7B56618E-D9CA-46E4-B6DB-9C9704B6D885}" srcOrd="1" destOrd="0" parTransId="{3A6B9850-05B1-4E90-91BA-465F36552E16}" sibTransId="{21D33F8A-5FCD-43D6-85F6-ED1184DBD5E7}"/>
    <dgm:cxn modelId="{9BCC17D6-4606-4455-AC0F-72290AAD39C0}" srcId="{29D5A6ED-D14F-4CF2-848F-AFB866DFE0FC}" destId="{7CBE8B89-275E-4C45-A0E2-C71586DD22FF}" srcOrd="0" destOrd="0" parTransId="{A69B2305-910C-4A1A-B765-AB6AF6343ECE}" sibTransId="{3CDD7BA4-2EE1-4918-A15B-B1255822185D}"/>
    <dgm:cxn modelId="{B2785FEC-C5DB-6F4E-AAE9-874E33257562}" type="presOf" srcId="{7CBE8B89-275E-4C45-A0E2-C71586DD22FF}" destId="{A7E2ECFF-4043-4213-B623-67C9089088CA}" srcOrd="0" destOrd="0" presId="urn:microsoft.com/office/officeart/2018/2/layout/IconVerticalSolidList"/>
    <dgm:cxn modelId="{800F7202-C598-CA48-B706-A17BE06C7214}" type="presParOf" srcId="{A016FA65-2F8A-425C-8FA4-7F73C5C2A4F3}" destId="{BDC8398C-A06B-4CC6-A3C8-41F18B6F636A}" srcOrd="0" destOrd="0" presId="urn:microsoft.com/office/officeart/2018/2/layout/IconVerticalSolidList"/>
    <dgm:cxn modelId="{0695901A-336A-E54E-89B9-F4546D090094}" type="presParOf" srcId="{BDC8398C-A06B-4CC6-A3C8-41F18B6F636A}" destId="{A2653754-C1E0-4F0D-B0D9-DDA339B2354A}" srcOrd="0" destOrd="0" presId="urn:microsoft.com/office/officeart/2018/2/layout/IconVerticalSolidList"/>
    <dgm:cxn modelId="{4372B4DA-D0D5-8147-A466-8B2D88201101}" type="presParOf" srcId="{BDC8398C-A06B-4CC6-A3C8-41F18B6F636A}" destId="{08AAC6A7-1D66-4A98-9B0C-6554910779AA}" srcOrd="1" destOrd="0" presId="urn:microsoft.com/office/officeart/2018/2/layout/IconVerticalSolidList"/>
    <dgm:cxn modelId="{3D02F150-C129-B143-89BE-31844DDE935F}" type="presParOf" srcId="{BDC8398C-A06B-4CC6-A3C8-41F18B6F636A}" destId="{2F2BF832-882E-4585-9A22-26054E80FA1C}" srcOrd="2" destOrd="0" presId="urn:microsoft.com/office/officeart/2018/2/layout/IconVerticalSolidList"/>
    <dgm:cxn modelId="{D1931852-EA63-C649-9A62-9FA7065DBA32}" type="presParOf" srcId="{BDC8398C-A06B-4CC6-A3C8-41F18B6F636A}" destId="{A7E2ECFF-4043-4213-B623-67C9089088CA}" srcOrd="3" destOrd="0" presId="urn:microsoft.com/office/officeart/2018/2/layout/IconVerticalSolidList"/>
    <dgm:cxn modelId="{AFC54AC3-1A6B-1D43-B5B4-2E828E289B39}" type="presParOf" srcId="{A016FA65-2F8A-425C-8FA4-7F73C5C2A4F3}" destId="{0A697542-0B28-1245-A566-163A1EB2D633}" srcOrd="1" destOrd="0" presId="urn:microsoft.com/office/officeart/2018/2/layout/IconVerticalSolidList"/>
    <dgm:cxn modelId="{2802CE7D-5EBE-264D-8D19-0EA1DA6A6526}" type="presParOf" srcId="{A016FA65-2F8A-425C-8FA4-7F73C5C2A4F3}" destId="{121C5353-9665-4FB9-BB6A-2908E47841FA}" srcOrd="2" destOrd="0" presId="urn:microsoft.com/office/officeart/2018/2/layout/IconVerticalSolidList"/>
    <dgm:cxn modelId="{F847883F-B2D4-A14E-BB17-311068941BD3}" type="presParOf" srcId="{121C5353-9665-4FB9-BB6A-2908E47841FA}" destId="{DE5146C7-CB1C-46C2-AD10-D37C381E445F}" srcOrd="0" destOrd="0" presId="urn:microsoft.com/office/officeart/2018/2/layout/IconVerticalSolidList"/>
    <dgm:cxn modelId="{E1D7A1E7-289F-6C46-A41E-1D579B43D48F}" type="presParOf" srcId="{121C5353-9665-4FB9-BB6A-2908E47841FA}" destId="{18F5410B-20D2-4A10-AA29-F00553E465B8}" srcOrd="1" destOrd="0" presId="urn:microsoft.com/office/officeart/2018/2/layout/IconVerticalSolidList"/>
    <dgm:cxn modelId="{AAB49CA0-2D50-B143-A814-EA063B5DA21D}" type="presParOf" srcId="{121C5353-9665-4FB9-BB6A-2908E47841FA}" destId="{4CA65B38-0619-4DB0-BB1A-683945B86883}" srcOrd="2" destOrd="0" presId="urn:microsoft.com/office/officeart/2018/2/layout/IconVerticalSolidList"/>
    <dgm:cxn modelId="{A216EB99-A368-B441-B793-D4A9BF3273BF}" type="presParOf" srcId="{121C5353-9665-4FB9-BB6A-2908E47841FA}" destId="{48F87B0F-BF57-4437-9B6E-83D13542D741}" srcOrd="3" destOrd="0" presId="urn:microsoft.com/office/officeart/2018/2/layout/IconVerticalSolidList"/>
    <dgm:cxn modelId="{7EB92F56-3576-7549-AD71-A375B1C72628}" type="presParOf" srcId="{A016FA65-2F8A-425C-8FA4-7F73C5C2A4F3}" destId="{58F790CE-BE7A-4A24-9259-5763265E6DAC}" srcOrd="3" destOrd="0" presId="urn:microsoft.com/office/officeart/2018/2/layout/IconVerticalSolidList"/>
    <dgm:cxn modelId="{8EDD8FBA-E9CE-7F4A-9ECB-E6AAD4C2704E}" type="presParOf" srcId="{A016FA65-2F8A-425C-8FA4-7F73C5C2A4F3}" destId="{A3BA74FA-D261-402E-A341-1E7EE0B208B2}" srcOrd="4" destOrd="0" presId="urn:microsoft.com/office/officeart/2018/2/layout/IconVerticalSolidList"/>
    <dgm:cxn modelId="{C6C95B39-7DC1-EB4E-8025-3CA83D78D319}" type="presParOf" srcId="{A3BA74FA-D261-402E-A341-1E7EE0B208B2}" destId="{F55D0922-DE59-4848-970F-61542D886A6A}" srcOrd="0" destOrd="0" presId="urn:microsoft.com/office/officeart/2018/2/layout/IconVerticalSolidList"/>
    <dgm:cxn modelId="{29A62946-9E7D-3942-BD36-95334E93BC7D}" type="presParOf" srcId="{A3BA74FA-D261-402E-A341-1E7EE0B208B2}" destId="{FA77BB2A-6ED2-4739-9DDF-D180F572D26D}" srcOrd="1" destOrd="0" presId="urn:microsoft.com/office/officeart/2018/2/layout/IconVerticalSolidList"/>
    <dgm:cxn modelId="{40CFD4E2-3374-6940-9969-30DFEF19ED01}" type="presParOf" srcId="{A3BA74FA-D261-402E-A341-1E7EE0B208B2}" destId="{15F6CBFF-39C1-465A-97F6-89F9B2C611D3}" srcOrd="2" destOrd="0" presId="urn:microsoft.com/office/officeart/2018/2/layout/IconVerticalSolidList"/>
    <dgm:cxn modelId="{F278DF24-C935-F342-B333-0E541853B8E1}" type="presParOf" srcId="{A3BA74FA-D261-402E-A341-1E7EE0B208B2}" destId="{2DEACD3F-189E-4BAE-80FE-C3EEF25DAC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844A1D-42EB-4180-BA84-3D68DA135F1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B445A2-2E25-4CA2-A5D0-185D6D56B344}">
      <dgm:prSet/>
      <dgm:spPr/>
      <dgm:t>
        <a:bodyPr/>
        <a:lstStyle/>
        <a:p>
          <a:r>
            <a:rPr lang="en-US" b="1"/>
            <a:t>NBME subject exams </a:t>
          </a:r>
          <a:r>
            <a:rPr lang="en-US"/>
            <a:t>(shelf exams) </a:t>
          </a:r>
          <a:r>
            <a:rPr lang="en-US">
              <a:sym typeface="Wingdings" panose="05000000000000000000" pitchFamily="2" charset="2"/>
            </a:rPr>
            <a:t></a:t>
          </a:r>
          <a:r>
            <a:rPr lang="en-US"/>
            <a:t> assess medical knowledge and expertise</a:t>
          </a:r>
        </a:p>
      </dgm:t>
    </dgm:pt>
    <dgm:pt modelId="{37CE2FDF-CB7E-421A-9896-0AA57C31B6D7}" type="parTrans" cxnId="{5E240312-55D2-4088-8B8A-49FF4F25AF1B}">
      <dgm:prSet/>
      <dgm:spPr/>
      <dgm:t>
        <a:bodyPr/>
        <a:lstStyle/>
        <a:p>
          <a:endParaRPr lang="en-US"/>
        </a:p>
      </dgm:t>
    </dgm:pt>
    <dgm:pt modelId="{1EFC60AE-E8D1-493F-9E2A-C2179858F484}" type="sibTrans" cxnId="{5E240312-55D2-4088-8B8A-49FF4F25AF1B}">
      <dgm:prSet/>
      <dgm:spPr/>
      <dgm:t>
        <a:bodyPr/>
        <a:lstStyle/>
        <a:p>
          <a:endParaRPr lang="en-US"/>
        </a:p>
      </dgm:t>
    </dgm:pt>
    <dgm:pt modelId="{E0A785E2-4FA2-4A74-A0A1-29D4A6DB9DBD}">
      <dgm:prSet/>
      <dgm:spPr/>
      <dgm:t>
        <a:bodyPr/>
        <a:lstStyle/>
        <a:p>
          <a:r>
            <a:rPr lang="en-US" b="1"/>
            <a:t>Clinical evaluations </a:t>
          </a:r>
          <a:r>
            <a:rPr lang="en-US">
              <a:sym typeface="Wingdings" panose="05000000000000000000" pitchFamily="2" charset="2"/>
            </a:rPr>
            <a:t></a:t>
          </a:r>
          <a:r>
            <a:rPr lang="en-US"/>
            <a:t> assess clinical skills, performance, and professionalism </a:t>
          </a:r>
        </a:p>
      </dgm:t>
    </dgm:pt>
    <dgm:pt modelId="{FFA9B218-3FBC-45B8-855C-FA4D7A8BAA63}" type="sibTrans" cxnId="{EBCA233A-38AB-4E2E-902A-5BB2B81934DA}">
      <dgm:prSet/>
      <dgm:spPr/>
      <dgm:t>
        <a:bodyPr/>
        <a:lstStyle/>
        <a:p>
          <a:endParaRPr lang="en-US"/>
        </a:p>
      </dgm:t>
    </dgm:pt>
    <dgm:pt modelId="{80948D34-A25B-4874-BC79-4FFF51A0F6C1}" type="parTrans" cxnId="{EBCA233A-38AB-4E2E-902A-5BB2B81934DA}">
      <dgm:prSet/>
      <dgm:spPr/>
      <dgm:t>
        <a:bodyPr/>
        <a:lstStyle/>
        <a:p>
          <a:endParaRPr lang="en-US"/>
        </a:p>
      </dgm:t>
    </dgm:pt>
    <dgm:pt modelId="{F66E68EE-2897-4951-8C9D-4066A6F069C3}" type="pres">
      <dgm:prSet presAssocID="{14844A1D-42EB-4180-BA84-3D68DA135F17}" presName="root" presStyleCnt="0">
        <dgm:presLayoutVars>
          <dgm:dir/>
          <dgm:resizeHandles val="exact"/>
        </dgm:presLayoutVars>
      </dgm:prSet>
      <dgm:spPr/>
    </dgm:pt>
    <dgm:pt modelId="{A1470CF3-B820-401F-AF8A-D3C08317B196}" type="pres">
      <dgm:prSet presAssocID="{E0A785E2-4FA2-4A74-A0A1-29D4A6DB9DBD}" presName="compNode" presStyleCnt="0"/>
      <dgm:spPr/>
    </dgm:pt>
    <dgm:pt modelId="{5184E48E-7E3B-4038-9B28-0CF552EF4C62}" type="pres">
      <dgm:prSet presAssocID="{E0A785E2-4FA2-4A74-A0A1-29D4A6DB9DB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41BDFB0-7F67-4020-9D3E-AFFE9B5BCE80}" type="pres">
      <dgm:prSet presAssocID="{E0A785E2-4FA2-4A74-A0A1-29D4A6DB9DBD}" presName="spaceRect" presStyleCnt="0"/>
      <dgm:spPr/>
    </dgm:pt>
    <dgm:pt modelId="{09393B58-59D0-45FA-8809-DDDF418FD988}" type="pres">
      <dgm:prSet presAssocID="{E0A785E2-4FA2-4A74-A0A1-29D4A6DB9DBD}" presName="textRect" presStyleLbl="revTx" presStyleIdx="0" presStyleCnt="2" custScaleY="209698" custLinFactNeighborX="1176" custLinFactNeighborY="30659">
        <dgm:presLayoutVars>
          <dgm:chMax val="1"/>
          <dgm:chPref val="1"/>
        </dgm:presLayoutVars>
      </dgm:prSet>
      <dgm:spPr/>
    </dgm:pt>
    <dgm:pt modelId="{02755A13-33AB-8542-9AB1-FC94D4856C2D}" type="pres">
      <dgm:prSet presAssocID="{FFA9B218-3FBC-45B8-855C-FA4D7A8BAA63}" presName="sibTrans" presStyleCnt="0"/>
      <dgm:spPr/>
    </dgm:pt>
    <dgm:pt modelId="{47196FA2-2419-4C65-86BB-4AD5A4197480}" type="pres">
      <dgm:prSet presAssocID="{67B445A2-2E25-4CA2-A5D0-185D6D56B344}" presName="compNode" presStyleCnt="0"/>
      <dgm:spPr/>
    </dgm:pt>
    <dgm:pt modelId="{23047468-A070-4695-B3D4-28C452EB70F8}" type="pres">
      <dgm:prSet presAssocID="{67B445A2-2E25-4CA2-A5D0-185D6D56B3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B029F3D-6A35-442B-9F66-B2BCE2DACCA0}" type="pres">
      <dgm:prSet presAssocID="{67B445A2-2E25-4CA2-A5D0-185D6D56B344}" presName="spaceRect" presStyleCnt="0"/>
      <dgm:spPr/>
    </dgm:pt>
    <dgm:pt modelId="{FA10641A-70AA-4932-B6D8-41793F96C1A5}" type="pres">
      <dgm:prSet presAssocID="{67B445A2-2E25-4CA2-A5D0-185D6D56B344}" presName="textRect" presStyleLbl="revTx" presStyleIdx="1" presStyleCnt="2" custScaleY="220594" custLinFactNeighborX="493" custLinFactNeighborY="34046">
        <dgm:presLayoutVars>
          <dgm:chMax val="1"/>
          <dgm:chPref val="1"/>
        </dgm:presLayoutVars>
      </dgm:prSet>
      <dgm:spPr/>
    </dgm:pt>
  </dgm:ptLst>
  <dgm:cxnLst>
    <dgm:cxn modelId="{5E240312-55D2-4088-8B8A-49FF4F25AF1B}" srcId="{14844A1D-42EB-4180-BA84-3D68DA135F17}" destId="{67B445A2-2E25-4CA2-A5D0-185D6D56B344}" srcOrd="1" destOrd="0" parTransId="{37CE2FDF-CB7E-421A-9896-0AA57C31B6D7}" sibTransId="{1EFC60AE-E8D1-493F-9E2A-C2179858F484}"/>
    <dgm:cxn modelId="{13598B12-8407-F04D-9FD6-F64A89FF28C3}" type="presOf" srcId="{67B445A2-2E25-4CA2-A5D0-185D6D56B344}" destId="{FA10641A-70AA-4932-B6D8-41793F96C1A5}" srcOrd="0" destOrd="0" presId="urn:microsoft.com/office/officeart/2018/2/layout/IconLabelList"/>
    <dgm:cxn modelId="{EBCA233A-38AB-4E2E-902A-5BB2B81934DA}" srcId="{14844A1D-42EB-4180-BA84-3D68DA135F17}" destId="{E0A785E2-4FA2-4A74-A0A1-29D4A6DB9DBD}" srcOrd="0" destOrd="0" parTransId="{80948D34-A25B-4874-BC79-4FFF51A0F6C1}" sibTransId="{FFA9B218-3FBC-45B8-855C-FA4D7A8BAA63}"/>
    <dgm:cxn modelId="{86F43480-5E18-5140-98C1-B7336B628490}" type="presOf" srcId="{E0A785E2-4FA2-4A74-A0A1-29D4A6DB9DBD}" destId="{09393B58-59D0-45FA-8809-DDDF418FD988}" srcOrd="0" destOrd="0" presId="urn:microsoft.com/office/officeart/2018/2/layout/IconLabelList"/>
    <dgm:cxn modelId="{69FEEC98-9A82-F545-8531-DC17BE36F3DF}" type="presOf" srcId="{14844A1D-42EB-4180-BA84-3D68DA135F17}" destId="{F66E68EE-2897-4951-8C9D-4066A6F069C3}" srcOrd="0" destOrd="0" presId="urn:microsoft.com/office/officeart/2018/2/layout/IconLabelList"/>
    <dgm:cxn modelId="{FF3B8FA0-3262-D04B-8109-C991B0295423}" type="presParOf" srcId="{F66E68EE-2897-4951-8C9D-4066A6F069C3}" destId="{A1470CF3-B820-401F-AF8A-D3C08317B196}" srcOrd="0" destOrd="0" presId="urn:microsoft.com/office/officeart/2018/2/layout/IconLabelList"/>
    <dgm:cxn modelId="{4E7A14BC-EE25-B140-AE52-87E604FA43D3}" type="presParOf" srcId="{A1470CF3-B820-401F-AF8A-D3C08317B196}" destId="{5184E48E-7E3B-4038-9B28-0CF552EF4C62}" srcOrd="0" destOrd="0" presId="urn:microsoft.com/office/officeart/2018/2/layout/IconLabelList"/>
    <dgm:cxn modelId="{9B9A2F80-8BEF-EC4D-9492-3F64D4E75EA8}" type="presParOf" srcId="{A1470CF3-B820-401F-AF8A-D3C08317B196}" destId="{841BDFB0-7F67-4020-9D3E-AFFE9B5BCE80}" srcOrd="1" destOrd="0" presId="urn:microsoft.com/office/officeart/2018/2/layout/IconLabelList"/>
    <dgm:cxn modelId="{0D6AD137-24DE-1D45-9D38-64F0991E90FD}" type="presParOf" srcId="{A1470CF3-B820-401F-AF8A-D3C08317B196}" destId="{09393B58-59D0-45FA-8809-DDDF418FD988}" srcOrd="2" destOrd="0" presId="urn:microsoft.com/office/officeart/2018/2/layout/IconLabelList"/>
    <dgm:cxn modelId="{FA1B0731-6424-2947-BE76-00FF08C19618}" type="presParOf" srcId="{F66E68EE-2897-4951-8C9D-4066A6F069C3}" destId="{02755A13-33AB-8542-9AB1-FC94D4856C2D}" srcOrd="1" destOrd="0" presId="urn:microsoft.com/office/officeart/2018/2/layout/IconLabelList"/>
    <dgm:cxn modelId="{5E0DCC36-DA68-D043-9363-DE6B6425FC4E}" type="presParOf" srcId="{F66E68EE-2897-4951-8C9D-4066A6F069C3}" destId="{47196FA2-2419-4C65-86BB-4AD5A4197480}" srcOrd="2" destOrd="0" presId="urn:microsoft.com/office/officeart/2018/2/layout/IconLabelList"/>
    <dgm:cxn modelId="{A60E2A46-7FC7-1A43-A982-02B8FA182A5B}" type="presParOf" srcId="{47196FA2-2419-4C65-86BB-4AD5A4197480}" destId="{23047468-A070-4695-B3D4-28C452EB70F8}" srcOrd="0" destOrd="0" presId="urn:microsoft.com/office/officeart/2018/2/layout/IconLabelList"/>
    <dgm:cxn modelId="{ABC01115-1186-B649-A2B6-7DC7E04A97AB}" type="presParOf" srcId="{47196FA2-2419-4C65-86BB-4AD5A4197480}" destId="{9B029F3D-6A35-442B-9F66-B2BCE2DACCA0}" srcOrd="1" destOrd="0" presId="urn:microsoft.com/office/officeart/2018/2/layout/IconLabelList"/>
    <dgm:cxn modelId="{52E13990-9EB1-524A-B0C9-5C1B62B16E54}" type="presParOf" srcId="{47196FA2-2419-4C65-86BB-4AD5A4197480}" destId="{FA10641A-70AA-4932-B6D8-41793F96C1A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D9736A7-A323-445F-A9C7-9317D1C3B5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5D202F-1661-4039-9FAA-CAB6CB88429D}">
      <dgm:prSet/>
      <dgm:spPr/>
      <dgm:t>
        <a:bodyPr/>
        <a:lstStyle/>
        <a:p>
          <a:pPr>
            <a:lnSpc>
              <a:spcPct val="100000"/>
            </a:lnSpc>
          </a:pPr>
          <a:r>
            <a:rPr lang="en-US"/>
            <a:t>Both components (clinical evaluation and the shelf exam) are adjusted based on your experience </a:t>
          </a:r>
        </a:p>
      </dgm:t>
    </dgm:pt>
    <dgm:pt modelId="{E4DF138F-1345-4B06-A609-CC485426B8E9}" type="parTrans" cxnId="{1BD79229-905C-4E31-86C2-4C8005CEBB17}">
      <dgm:prSet/>
      <dgm:spPr/>
      <dgm:t>
        <a:bodyPr/>
        <a:lstStyle/>
        <a:p>
          <a:endParaRPr lang="en-US"/>
        </a:p>
      </dgm:t>
    </dgm:pt>
    <dgm:pt modelId="{2850E824-C04F-4B52-9978-9E46DCD91A03}" type="sibTrans" cxnId="{1BD79229-905C-4E31-86C2-4C8005CEBB17}">
      <dgm:prSet/>
      <dgm:spPr/>
      <dgm:t>
        <a:bodyPr/>
        <a:lstStyle/>
        <a:p>
          <a:endParaRPr lang="en-US"/>
        </a:p>
      </dgm:t>
    </dgm:pt>
    <dgm:pt modelId="{A332CF1D-6555-4D32-8B8F-D763DD8B7E64}">
      <dgm:prSet/>
      <dgm:spPr/>
      <dgm:t>
        <a:bodyPr/>
        <a:lstStyle/>
        <a:p>
          <a:pPr>
            <a:lnSpc>
              <a:spcPct val="100000"/>
            </a:lnSpc>
          </a:pPr>
          <a:r>
            <a:rPr lang="en-US"/>
            <a:t>Goal: maintain fair and consistent grading across the year</a:t>
          </a:r>
        </a:p>
      </dgm:t>
    </dgm:pt>
    <dgm:pt modelId="{DF421F61-F44C-4A24-B4B1-98E60A291809}" type="parTrans" cxnId="{B80CB1AD-F121-4878-8385-E034300FF147}">
      <dgm:prSet/>
      <dgm:spPr/>
      <dgm:t>
        <a:bodyPr/>
        <a:lstStyle/>
        <a:p>
          <a:endParaRPr lang="en-US"/>
        </a:p>
      </dgm:t>
    </dgm:pt>
    <dgm:pt modelId="{6EFE1DB4-28F1-45A7-849B-0831D7383D3D}" type="sibTrans" cxnId="{B80CB1AD-F121-4878-8385-E034300FF147}">
      <dgm:prSet/>
      <dgm:spPr/>
      <dgm:t>
        <a:bodyPr/>
        <a:lstStyle/>
        <a:p>
          <a:endParaRPr lang="en-US"/>
        </a:p>
      </dgm:t>
    </dgm:pt>
    <dgm:pt modelId="{39E4F473-39A7-4C9C-B918-91DF7D5F62EA}">
      <dgm:prSet/>
      <dgm:spPr/>
      <dgm:t>
        <a:bodyPr/>
        <a:lstStyle/>
        <a:p>
          <a:pPr>
            <a:lnSpc>
              <a:spcPct val="100000"/>
            </a:lnSpc>
          </a:pPr>
          <a:r>
            <a:rPr lang="en-US"/>
            <a:t>Why is this important? So that you can worry less about the order of your rotations and worry more about your experiences! </a:t>
          </a:r>
        </a:p>
      </dgm:t>
    </dgm:pt>
    <dgm:pt modelId="{854422C2-D4BE-4B68-BA50-14F4FA7C23CA}" type="parTrans" cxnId="{036C4048-FB8D-474B-803E-94636FFFA075}">
      <dgm:prSet/>
      <dgm:spPr/>
      <dgm:t>
        <a:bodyPr/>
        <a:lstStyle/>
        <a:p>
          <a:endParaRPr lang="en-US"/>
        </a:p>
      </dgm:t>
    </dgm:pt>
    <dgm:pt modelId="{E172CEE9-41C1-44FF-8D9D-D828BA5DAE89}" type="sibTrans" cxnId="{036C4048-FB8D-474B-803E-94636FFFA075}">
      <dgm:prSet/>
      <dgm:spPr/>
      <dgm:t>
        <a:bodyPr/>
        <a:lstStyle/>
        <a:p>
          <a:endParaRPr lang="en-US"/>
        </a:p>
      </dgm:t>
    </dgm:pt>
    <dgm:pt modelId="{A182B107-DF67-407A-AD7C-258DC435E827}" type="pres">
      <dgm:prSet presAssocID="{8D9736A7-A323-445F-A9C7-9317D1C3B538}" presName="root" presStyleCnt="0">
        <dgm:presLayoutVars>
          <dgm:dir/>
          <dgm:resizeHandles val="exact"/>
        </dgm:presLayoutVars>
      </dgm:prSet>
      <dgm:spPr/>
    </dgm:pt>
    <dgm:pt modelId="{C0F7216F-1AD3-41AF-BA82-A274663C03A6}" type="pres">
      <dgm:prSet presAssocID="{ED5D202F-1661-4039-9FAA-CAB6CB88429D}" presName="compNode" presStyleCnt="0"/>
      <dgm:spPr/>
    </dgm:pt>
    <dgm:pt modelId="{C6AEB833-CAEE-48A8-8FE2-3299F4790FF7}" type="pres">
      <dgm:prSet presAssocID="{ED5D202F-1661-4039-9FAA-CAB6CB88429D}" presName="bgRect" presStyleLbl="bgShp" presStyleIdx="0" presStyleCnt="3"/>
      <dgm:spPr/>
    </dgm:pt>
    <dgm:pt modelId="{D70EAC51-EA1A-4BC6-8AF3-EFC5712884C5}" type="pres">
      <dgm:prSet presAssocID="{ED5D202F-1661-4039-9FAA-CAB6CB8842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E0F2D3DE-7C6E-4324-BDF5-96BFDEA7F05B}" type="pres">
      <dgm:prSet presAssocID="{ED5D202F-1661-4039-9FAA-CAB6CB88429D}" presName="spaceRect" presStyleCnt="0"/>
      <dgm:spPr/>
    </dgm:pt>
    <dgm:pt modelId="{78F62BA8-1438-4A34-98BB-A60A455B7C21}" type="pres">
      <dgm:prSet presAssocID="{ED5D202F-1661-4039-9FAA-CAB6CB88429D}" presName="parTx" presStyleLbl="revTx" presStyleIdx="0" presStyleCnt="3">
        <dgm:presLayoutVars>
          <dgm:chMax val="0"/>
          <dgm:chPref val="0"/>
        </dgm:presLayoutVars>
      </dgm:prSet>
      <dgm:spPr/>
    </dgm:pt>
    <dgm:pt modelId="{2B13EF4D-7790-438E-AF5E-620F4F2B3056}" type="pres">
      <dgm:prSet presAssocID="{2850E824-C04F-4B52-9978-9E46DCD91A03}" presName="sibTrans" presStyleCnt="0"/>
      <dgm:spPr/>
    </dgm:pt>
    <dgm:pt modelId="{2DCBEC41-E22B-4500-B15D-E87C7FA9FD9A}" type="pres">
      <dgm:prSet presAssocID="{A332CF1D-6555-4D32-8B8F-D763DD8B7E64}" presName="compNode" presStyleCnt="0"/>
      <dgm:spPr/>
    </dgm:pt>
    <dgm:pt modelId="{DD003F29-8D12-450D-8A7D-D1E24587E3C8}" type="pres">
      <dgm:prSet presAssocID="{A332CF1D-6555-4D32-8B8F-D763DD8B7E64}" presName="bgRect" presStyleLbl="bgShp" presStyleIdx="1" presStyleCnt="3"/>
      <dgm:spPr/>
    </dgm:pt>
    <dgm:pt modelId="{5F6F3C91-7E08-4257-9FD1-D392DF5A71B1}" type="pres">
      <dgm:prSet presAssocID="{A332CF1D-6555-4D32-8B8F-D763DD8B7E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E99BF9A6-CE8F-47E3-85A2-B798DC6CE2F4}" type="pres">
      <dgm:prSet presAssocID="{A332CF1D-6555-4D32-8B8F-D763DD8B7E64}" presName="spaceRect" presStyleCnt="0"/>
      <dgm:spPr/>
    </dgm:pt>
    <dgm:pt modelId="{5C38DA10-4CDC-49DA-9241-2B593A1DCB00}" type="pres">
      <dgm:prSet presAssocID="{A332CF1D-6555-4D32-8B8F-D763DD8B7E64}" presName="parTx" presStyleLbl="revTx" presStyleIdx="1" presStyleCnt="3">
        <dgm:presLayoutVars>
          <dgm:chMax val="0"/>
          <dgm:chPref val="0"/>
        </dgm:presLayoutVars>
      </dgm:prSet>
      <dgm:spPr/>
    </dgm:pt>
    <dgm:pt modelId="{2288E9DF-E119-461F-A907-9BE2A3C69EB8}" type="pres">
      <dgm:prSet presAssocID="{6EFE1DB4-28F1-45A7-849B-0831D7383D3D}" presName="sibTrans" presStyleCnt="0"/>
      <dgm:spPr/>
    </dgm:pt>
    <dgm:pt modelId="{0E9D4E1A-A7E5-45DB-96FA-FFEC72445752}" type="pres">
      <dgm:prSet presAssocID="{39E4F473-39A7-4C9C-B918-91DF7D5F62EA}" presName="compNode" presStyleCnt="0"/>
      <dgm:spPr/>
    </dgm:pt>
    <dgm:pt modelId="{558B42F1-00F9-48A8-9D44-690CF4F46EBC}" type="pres">
      <dgm:prSet presAssocID="{39E4F473-39A7-4C9C-B918-91DF7D5F62EA}" presName="bgRect" presStyleLbl="bgShp" presStyleIdx="2" presStyleCnt="3"/>
      <dgm:spPr/>
    </dgm:pt>
    <dgm:pt modelId="{2054B95C-18A4-4F4F-9989-DC35B5FDF715}" type="pres">
      <dgm:prSet presAssocID="{39E4F473-39A7-4C9C-B918-91DF7D5F62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4E96A9EB-AAD6-4B6E-8DCE-0939045F10D4}" type="pres">
      <dgm:prSet presAssocID="{39E4F473-39A7-4C9C-B918-91DF7D5F62EA}" presName="spaceRect" presStyleCnt="0"/>
      <dgm:spPr/>
    </dgm:pt>
    <dgm:pt modelId="{318D588B-E246-4BC8-A55B-CA8468D86569}" type="pres">
      <dgm:prSet presAssocID="{39E4F473-39A7-4C9C-B918-91DF7D5F62EA}" presName="parTx" presStyleLbl="revTx" presStyleIdx="2" presStyleCnt="3">
        <dgm:presLayoutVars>
          <dgm:chMax val="0"/>
          <dgm:chPref val="0"/>
        </dgm:presLayoutVars>
      </dgm:prSet>
      <dgm:spPr/>
    </dgm:pt>
  </dgm:ptLst>
  <dgm:cxnLst>
    <dgm:cxn modelId="{1BD79229-905C-4E31-86C2-4C8005CEBB17}" srcId="{8D9736A7-A323-445F-A9C7-9317D1C3B538}" destId="{ED5D202F-1661-4039-9FAA-CAB6CB88429D}" srcOrd="0" destOrd="0" parTransId="{E4DF138F-1345-4B06-A609-CC485426B8E9}" sibTransId="{2850E824-C04F-4B52-9978-9E46DCD91A03}"/>
    <dgm:cxn modelId="{036C4048-FB8D-474B-803E-94636FFFA075}" srcId="{8D9736A7-A323-445F-A9C7-9317D1C3B538}" destId="{39E4F473-39A7-4C9C-B918-91DF7D5F62EA}" srcOrd="2" destOrd="0" parTransId="{854422C2-D4BE-4B68-BA50-14F4FA7C23CA}" sibTransId="{E172CEE9-41C1-44FF-8D9D-D828BA5DAE89}"/>
    <dgm:cxn modelId="{9331056C-67EB-4547-BE25-A948C25079D9}" type="presOf" srcId="{A332CF1D-6555-4D32-8B8F-D763DD8B7E64}" destId="{5C38DA10-4CDC-49DA-9241-2B593A1DCB00}" srcOrd="0" destOrd="0" presId="urn:microsoft.com/office/officeart/2018/2/layout/IconVerticalSolidList"/>
    <dgm:cxn modelId="{F1D70975-3824-D146-8D71-0DAFD17ADD63}" type="presOf" srcId="{8D9736A7-A323-445F-A9C7-9317D1C3B538}" destId="{A182B107-DF67-407A-AD7C-258DC435E827}" srcOrd="0" destOrd="0" presId="urn:microsoft.com/office/officeart/2018/2/layout/IconVerticalSolidList"/>
    <dgm:cxn modelId="{B80CB1AD-F121-4878-8385-E034300FF147}" srcId="{8D9736A7-A323-445F-A9C7-9317D1C3B538}" destId="{A332CF1D-6555-4D32-8B8F-D763DD8B7E64}" srcOrd="1" destOrd="0" parTransId="{DF421F61-F44C-4A24-B4B1-98E60A291809}" sibTransId="{6EFE1DB4-28F1-45A7-849B-0831D7383D3D}"/>
    <dgm:cxn modelId="{86CCB7D0-D53F-A049-9EB4-6248AD146767}" type="presOf" srcId="{ED5D202F-1661-4039-9FAA-CAB6CB88429D}" destId="{78F62BA8-1438-4A34-98BB-A60A455B7C21}" srcOrd="0" destOrd="0" presId="urn:microsoft.com/office/officeart/2018/2/layout/IconVerticalSolidList"/>
    <dgm:cxn modelId="{FA0D70EE-C9FA-834B-9A17-E964D7B6B1FB}" type="presOf" srcId="{39E4F473-39A7-4C9C-B918-91DF7D5F62EA}" destId="{318D588B-E246-4BC8-A55B-CA8468D86569}" srcOrd="0" destOrd="0" presId="urn:microsoft.com/office/officeart/2018/2/layout/IconVerticalSolidList"/>
    <dgm:cxn modelId="{403AD621-E841-9A40-BCD7-0BEAEF0EBDF1}" type="presParOf" srcId="{A182B107-DF67-407A-AD7C-258DC435E827}" destId="{C0F7216F-1AD3-41AF-BA82-A274663C03A6}" srcOrd="0" destOrd="0" presId="urn:microsoft.com/office/officeart/2018/2/layout/IconVerticalSolidList"/>
    <dgm:cxn modelId="{707CD98D-15D2-0040-B5AD-9E09D05A3EC0}" type="presParOf" srcId="{C0F7216F-1AD3-41AF-BA82-A274663C03A6}" destId="{C6AEB833-CAEE-48A8-8FE2-3299F4790FF7}" srcOrd="0" destOrd="0" presId="urn:microsoft.com/office/officeart/2018/2/layout/IconVerticalSolidList"/>
    <dgm:cxn modelId="{3436FF50-3253-EA41-BCEC-FAEE69144AE4}" type="presParOf" srcId="{C0F7216F-1AD3-41AF-BA82-A274663C03A6}" destId="{D70EAC51-EA1A-4BC6-8AF3-EFC5712884C5}" srcOrd="1" destOrd="0" presId="urn:microsoft.com/office/officeart/2018/2/layout/IconVerticalSolidList"/>
    <dgm:cxn modelId="{06C38B16-9BA4-A94A-96D4-517A04AD67C5}" type="presParOf" srcId="{C0F7216F-1AD3-41AF-BA82-A274663C03A6}" destId="{E0F2D3DE-7C6E-4324-BDF5-96BFDEA7F05B}" srcOrd="2" destOrd="0" presId="urn:microsoft.com/office/officeart/2018/2/layout/IconVerticalSolidList"/>
    <dgm:cxn modelId="{CA13ABDA-E3AE-0545-A457-C5B3D6F542A4}" type="presParOf" srcId="{C0F7216F-1AD3-41AF-BA82-A274663C03A6}" destId="{78F62BA8-1438-4A34-98BB-A60A455B7C21}" srcOrd="3" destOrd="0" presId="urn:microsoft.com/office/officeart/2018/2/layout/IconVerticalSolidList"/>
    <dgm:cxn modelId="{3738586D-0040-4342-B38A-EFCE0D1EFCF0}" type="presParOf" srcId="{A182B107-DF67-407A-AD7C-258DC435E827}" destId="{2B13EF4D-7790-438E-AF5E-620F4F2B3056}" srcOrd="1" destOrd="0" presId="urn:microsoft.com/office/officeart/2018/2/layout/IconVerticalSolidList"/>
    <dgm:cxn modelId="{80EE54A1-5947-F442-8FA2-67101069FEC8}" type="presParOf" srcId="{A182B107-DF67-407A-AD7C-258DC435E827}" destId="{2DCBEC41-E22B-4500-B15D-E87C7FA9FD9A}" srcOrd="2" destOrd="0" presId="urn:microsoft.com/office/officeart/2018/2/layout/IconVerticalSolidList"/>
    <dgm:cxn modelId="{E66B0824-004A-0C4D-BECD-EDDEA3313342}" type="presParOf" srcId="{2DCBEC41-E22B-4500-B15D-E87C7FA9FD9A}" destId="{DD003F29-8D12-450D-8A7D-D1E24587E3C8}" srcOrd="0" destOrd="0" presId="urn:microsoft.com/office/officeart/2018/2/layout/IconVerticalSolidList"/>
    <dgm:cxn modelId="{A5C1B6A4-A652-F144-84C7-939A9084CE0A}" type="presParOf" srcId="{2DCBEC41-E22B-4500-B15D-E87C7FA9FD9A}" destId="{5F6F3C91-7E08-4257-9FD1-D392DF5A71B1}" srcOrd="1" destOrd="0" presId="urn:microsoft.com/office/officeart/2018/2/layout/IconVerticalSolidList"/>
    <dgm:cxn modelId="{DF1B31AB-A310-EE40-AA80-45F579077778}" type="presParOf" srcId="{2DCBEC41-E22B-4500-B15D-E87C7FA9FD9A}" destId="{E99BF9A6-CE8F-47E3-85A2-B798DC6CE2F4}" srcOrd="2" destOrd="0" presId="urn:microsoft.com/office/officeart/2018/2/layout/IconVerticalSolidList"/>
    <dgm:cxn modelId="{EB38B4D8-8662-2C44-A487-F2CF4327276E}" type="presParOf" srcId="{2DCBEC41-E22B-4500-B15D-E87C7FA9FD9A}" destId="{5C38DA10-4CDC-49DA-9241-2B593A1DCB00}" srcOrd="3" destOrd="0" presId="urn:microsoft.com/office/officeart/2018/2/layout/IconVerticalSolidList"/>
    <dgm:cxn modelId="{A5BCC850-9A03-DA4D-B79F-88C9E559EEDD}" type="presParOf" srcId="{A182B107-DF67-407A-AD7C-258DC435E827}" destId="{2288E9DF-E119-461F-A907-9BE2A3C69EB8}" srcOrd="3" destOrd="0" presId="urn:microsoft.com/office/officeart/2018/2/layout/IconVerticalSolidList"/>
    <dgm:cxn modelId="{02FAC85E-F667-1446-A28C-6BEE64A7A3B2}" type="presParOf" srcId="{A182B107-DF67-407A-AD7C-258DC435E827}" destId="{0E9D4E1A-A7E5-45DB-96FA-FFEC72445752}" srcOrd="4" destOrd="0" presId="urn:microsoft.com/office/officeart/2018/2/layout/IconVerticalSolidList"/>
    <dgm:cxn modelId="{94EB094B-7B54-D645-946E-0B42F0BB3A54}" type="presParOf" srcId="{0E9D4E1A-A7E5-45DB-96FA-FFEC72445752}" destId="{558B42F1-00F9-48A8-9D44-690CF4F46EBC}" srcOrd="0" destOrd="0" presId="urn:microsoft.com/office/officeart/2018/2/layout/IconVerticalSolidList"/>
    <dgm:cxn modelId="{9A0175B5-05AF-A041-B2FD-3AE54B31B3F6}" type="presParOf" srcId="{0E9D4E1A-A7E5-45DB-96FA-FFEC72445752}" destId="{2054B95C-18A4-4F4F-9989-DC35B5FDF715}" srcOrd="1" destOrd="0" presId="urn:microsoft.com/office/officeart/2018/2/layout/IconVerticalSolidList"/>
    <dgm:cxn modelId="{8E74DC19-8089-CC46-9C53-2A11D9D26051}" type="presParOf" srcId="{0E9D4E1A-A7E5-45DB-96FA-FFEC72445752}" destId="{4E96A9EB-AAD6-4B6E-8DCE-0939045F10D4}" srcOrd="2" destOrd="0" presId="urn:microsoft.com/office/officeart/2018/2/layout/IconVerticalSolidList"/>
    <dgm:cxn modelId="{B1114C7E-8F25-A042-9072-F7BE9E1735E2}" type="presParOf" srcId="{0E9D4E1A-A7E5-45DB-96FA-FFEC72445752}" destId="{318D588B-E246-4BC8-A55B-CA8468D865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2DFE4B-3F80-4A78-8A78-F1D490301AA1}"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5B9BDFC0-2431-43A3-96AE-4B4286F1C261}">
      <dgm:prSet/>
      <dgm:spPr/>
      <dgm:t>
        <a:bodyPr/>
        <a:lstStyle/>
        <a:p>
          <a:r>
            <a:rPr lang="en-US"/>
            <a:t>Dr. Valerie Jameson – vjameson@uthsc.edu</a:t>
          </a:r>
        </a:p>
      </dgm:t>
    </dgm:pt>
    <dgm:pt modelId="{1FDA386D-F839-4C91-BD29-C16875EEE370}" type="parTrans" cxnId="{DA20678E-AB47-43C1-B326-C13410529066}">
      <dgm:prSet/>
      <dgm:spPr/>
      <dgm:t>
        <a:bodyPr/>
        <a:lstStyle/>
        <a:p>
          <a:endParaRPr lang="en-US"/>
        </a:p>
      </dgm:t>
    </dgm:pt>
    <dgm:pt modelId="{AA2847C4-C30A-4078-9F19-3A086B52CD57}" type="sibTrans" cxnId="{DA20678E-AB47-43C1-B326-C13410529066}">
      <dgm:prSet/>
      <dgm:spPr/>
      <dgm:t>
        <a:bodyPr/>
        <a:lstStyle/>
        <a:p>
          <a:endParaRPr lang="en-US"/>
        </a:p>
      </dgm:t>
    </dgm:pt>
    <dgm:pt modelId="{049F5FEF-FCF4-4267-A6AE-50ED8F99DB44}">
      <dgm:prSet/>
      <dgm:spPr/>
      <dgm:t>
        <a:bodyPr/>
        <a:lstStyle/>
        <a:p>
          <a:r>
            <a:rPr lang="en-US"/>
            <a:t>Dr. Kristen Bettin – kbettin@uthsc.edu</a:t>
          </a:r>
        </a:p>
      </dgm:t>
    </dgm:pt>
    <dgm:pt modelId="{C005A8A2-BACA-45C7-9124-82B4D40E3DE1}" type="parTrans" cxnId="{1E340415-5329-4535-9312-0CB53AE96C2E}">
      <dgm:prSet/>
      <dgm:spPr/>
      <dgm:t>
        <a:bodyPr/>
        <a:lstStyle/>
        <a:p>
          <a:endParaRPr lang="en-US"/>
        </a:p>
      </dgm:t>
    </dgm:pt>
    <dgm:pt modelId="{DFABB794-6A3C-4E55-A82D-DB933200B573}" type="sibTrans" cxnId="{1E340415-5329-4535-9312-0CB53AE96C2E}">
      <dgm:prSet/>
      <dgm:spPr/>
      <dgm:t>
        <a:bodyPr/>
        <a:lstStyle/>
        <a:p>
          <a:endParaRPr lang="en-US"/>
        </a:p>
      </dgm:t>
    </dgm:pt>
    <dgm:pt modelId="{93315C66-95E6-456C-8647-739E13CA008D}" type="pres">
      <dgm:prSet presAssocID="{5D2DFE4B-3F80-4A78-8A78-F1D490301AA1}" presName="root" presStyleCnt="0">
        <dgm:presLayoutVars>
          <dgm:dir/>
          <dgm:resizeHandles val="exact"/>
        </dgm:presLayoutVars>
      </dgm:prSet>
      <dgm:spPr/>
    </dgm:pt>
    <dgm:pt modelId="{31A2410D-35C7-43E9-B1E0-E8CA75ED3384}" type="pres">
      <dgm:prSet presAssocID="{5B9BDFC0-2431-43A3-96AE-4B4286F1C261}" presName="compNode" presStyleCnt="0"/>
      <dgm:spPr/>
    </dgm:pt>
    <dgm:pt modelId="{3CE0C89B-A59E-41D8-849E-27FA99BCF2F9}" type="pres">
      <dgm:prSet presAssocID="{5B9BDFC0-2431-43A3-96AE-4B4286F1C261}" presName="bgRect" presStyleLbl="bgShp" presStyleIdx="0" presStyleCnt="2"/>
      <dgm:spPr/>
    </dgm:pt>
    <dgm:pt modelId="{11221B89-37D3-4B65-A3E4-915FDFF6314C}" type="pres">
      <dgm:prSet presAssocID="{5B9BDFC0-2431-43A3-96AE-4B4286F1C26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C25DF8E6-0E76-4A79-8F16-2FA40AC928A4}" type="pres">
      <dgm:prSet presAssocID="{5B9BDFC0-2431-43A3-96AE-4B4286F1C261}" presName="spaceRect" presStyleCnt="0"/>
      <dgm:spPr/>
    </dgm:pt>
    <dgm:pt modelId="{3FB2A407-7718-42FB-9BB7-EA01798ABC0E}" type="pres">
      <dgm:prSet presAssocID="{5B9BDFC0-2431-43A3-96AE-4B4286F1C261}" presName="parTx" presStyleLbl="revTx" presStyleIdx="0" presStyleCnt="2">
        <dgm:presLayoutVars>
          <dgm:chMax val="0"/>
          <dgm:chPref val="0"/>
        </dgm:presLayoutVars>
      </dgm:prSet>
      <dgm:spPr/>
    </dgm:pt>
    <dgm:pt modelId="{557D5113-A844-4029-80BB-E843A63A9B82}" type="pres">
      <dgm:prSet presAssocID="{AA2847C4-C30A-4078-9F19-3A086B52CD57}" presName="sibTrans" presStyleCnt="0"/>
      <dgm:spPr/>
    </dgm:pt>
    <dgm:pt modelId="{BFAD29FD-D62B-48A8-AC50-EEC630EC4055}" type="pres">
      <dgm:prSet presAssocID="{049F5FEF-FCF4-4267-A6AE-50ED8F99DB44}" presName="compNode" presStyleCnt="0"/>
      <dgm:spPr/>
    </dgm:pt>
    <dgm:pt modelId="{EAE8AD45-8FB9-4D6F-949F-BDFB659D20CB}" type="pres">
      <dgm:prSet presAssocID="{049F5FEF-FCF4-4267-A6AE-50ED8F99DB44}" presName="bgRect" presStyleLbl="bgShp" presStyleIdx="1" presStyleCnt="2"/>
      <dgm:spPr/>
    </dgm:pt>
    <dgm:pt modelId="{4356EC24-53AE-4DC1-8B46-273F59836D64}" type="pres">
      <dgm:prSet presAssocID="{049F5FEF-FCF4-4267-A6AE-50ED8F99DB44}"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D60FF205-958F-4F0D-BEFF-EC2C40533183}" type="pres">
      <dgm:prSet presAssocID="{049F5FEF-FCF4-4267-A6AE-50ED8F99DB44}" presName="spaceRect" presStyleCnt="0"/>
      <dgm:spPr/>
    </dgm:pt>
    <dgm:pt modelId="{C1964DDD-90BC-4B37-BE31-AC3C13261054}" type="pres">
      <dgm:prSet presAssocID="{049F5FEF-FCF4-4267-A6AE-50ED8F99DB44}" presName="parTx" presStyleLbl="revTx" presStyleIdx="1" presStyleCnt="2">
        <dgm:presLayoutVars>
          <dgm:chMax val="0"/>
          <dgm:chPref val="0"/>
        </dgm:presLayoutVars>
      </dgm:prSet>
      <dgm:spPr/>
    </dgm:pt>
  </dgm:ptLst>
  <dgm:cxnLst>
    <dgm:cxn modelId="{1E340415-5329-4535-9312-0CB53AE96C2E}" srcId="{5D2DFE4B-3F80-4A78-8A78-F1D490301AA1}" destId="{049F5FEF-FCF4-4267-A6AE-50ED8F99DB44}" srcOrd="1" destOrd="0" parTransId="{C005A8A2-BACA-45C7-9124-82B4D40E3DE1}" sibTransId="{DFABB794-6A3C-4E55-A82D-DB933200B573}"/>
    <dgm:cxn modelId="{52178749-7D63-416C-BBA9-7CAB4E21269D}" type="presOf" srcId="{5B9BDFC0-2431-43A3-96AE-4B4286F1C261}" destId="{3FB2A407-7718-42FB-9BB7-EA01798ABC0E}" srcOrd="0" destOrd="0" presId="urn:microsoft.com/office/officeart/2018/2/layout/IconVerticalSolidList"/>
    <dgm:cxn modelId="{DA20678E-AB47-43C1-B326-C13410529066}" srcId="{5D2DFE4B-3F80-4A78-8A78-F1D490301AA1}" destId="{5B9BDFC0-2431-43A3-96AE-4B4286F1C261}" srcOrd="0" destOrd="0" parTransId="{1FDA386D-F839-4C91-BD29-C16875EEE370}" sibTransId="{AA2847C4-C30A-4078-9F19-3A086B52CD57}"/>
    <dgm:cxn modelId="{6D1B06F4-0DD4-4F05-A19B-B256EEB9CF4B}" type="presOf" srcId="{049F5FEF-FCF4-4267-A6AE-50ED8F99DB44}" destId="{C1964DDD-90BC-4B37-BE31-AC3C13261054}" srcOrd="0" destOrd="0" presId="urn:microsoft.com/office/officeart/2018/2/layout/IconVerticalSolidList"/>
    <dgm:cxn modelId="{DD72C5F7-D816-4198-AA05-24CA06F1CD27}" type="presOf" srcId="{5D2DFE4B-3F80-4A78-8A78-F1D490301AA1}" destId="{93315C66-95E6-456C-8647-739E13CA008D}" srcOrd="0" destOrd="0" presId="urn:microsoft.com/office/officeart/2018/2/layout/IconVerticalSolidList"/>
    <dgm:cxn modelId="{E40A70BC-08CF-4675-8730-7B9AF79579CB}" type="presParOf" srcId="{93315C66-95E6-456C-8647-739E13CA008D}" destId="{31A2410D-35C7-43E9-B1E0-E8CA75ED3384}" srcOrd="0" destOrd="0" presId="urn:microsoft.com/office/officeart/2018/2/layout/IconVerticalSolidList"/>
    <dgm:cxn modelId="{81DC86D1-1ACF-4819-B2A1-E4EC5CDF8A1C}" type="presParOf" srcId="{31A2410D-35C7-43E9-B1E0-E8CA75ED3384}" destId="{3CE0C89B-A59E-41D8-849E-27FA99BCF2F9}" srcOrd="0" destOrd="0" presId="urn:microsoft.com/office/officeart/2018/2/layout/IconVerticalSolidList"/>
    <dgm:cxn modelId="{6D3FBA93-756A-4769-8528-103E76F9BBA9}" type="presParOf" srcId="{31A2410D-35C7-43E9-B1E0-E8CA75ED3384}" destId="{11221B89-37D3-4B65-A3E4-915FDFF6314C}" srcOrd="1" destOrd="0" presId="urn:microsoft.com/office/officeart/2018/2/layout/IconVerticalSolidList"/>
    <dgm:cxn modelId="{B2D44D91-02F5-4602-B062-2309054ACA2D}" type="presParOf" srcId="{31A2410D-35C7-43E9-B1E0-E8CA75ED3384}" destId="{C25DF8E6-0E76-4A79-8F16-2FA40AC928A4}" srcOrd="2" destOrd="0" presId="urn:microsoft.com/office/officeart/2018/2/layout/IconVerticalSolidList"/>
    <dgm:cxn modelId="{98C9F3CC-4C96-4ED6-8915-091A9911CB2E}" type="presParOf" srcId="{31A2410D-35C7-43E9-B1E0-E8CA75ED3384}" destId="{3FB2A407-7718-42FB-9BB7-EA01798ABC0E}" srcOrd="3" destOrd="0" presId="urn:microsoft.com/office/officeart/2018/2/layout/IconVerticalSolidList"/>
    <dgm:cxn modelId="{8792EF06-9CC8-490B-90F3-184748CFD2C3}" type="presParOf" srcId="{93315C66-95E6-456C-8647-739E13CA008D}" destId="{557D5113-A844-4029-80BB-E843A63A9B82}" srcOrd="1" destOrd="0" presId="urn:microsoft.com/office/officeart/2018/2/layout/IconVerticalSolidList"/>
    <dgm:cxn modelId="{0F5E9F69-73C1-48DE-A2C8-B51005D5EBF4}" type="presParOf" srcId="{93315C66-95E6-456C-8647-739E13CA008D}" destId="{BFAD29FD-D62B-48A8-AC50-EEC630EC4055}" srcOrd="2" destOrd="0" presId="urn:microsoft.com/office/officeart/2018/2/layout/IconVerticalSolidList"/>
    <dgm:cxn modelId="{4E4B3980-8E07-4803-A36D-2CD1BD8367C4}" type="presParOf" srcId="{BFAD29FD-D62B-48A8-AC50-EEC630EC4055}" destId="{EAE8AD45-8FB9-4D6F-949F-BDFB659D20CB}" srcOrd="0" destOrd="0" presId="urn:microsoft.com/office/officeart/2018/2/layout/IconVerticalSolidList"/>
    <dgm:cxn modelId="{42C4C5EE-0837-4A83-B26C-FF66055FB4D4}" type="presParOf" srcId="{BFAD29FD-D62B-48A8-AC50-EEC630EC4055}" destId="{4356EC24-53AE-4DC1-8B46-273F59836D64}" srcOrd="1" destOrd="0" presId="urn:microsoft.com/office/officeart/2018/2/layout/IconVerticalSolidList"/>
    <dgm:cxn modelId="{D2F4C905-7494-4E48-9409-4C8718D8DC7B}" type="presParOf" srcId="{BFAD29FD-D62B-48A8-AC50-EEC630EC4055}" destId="{D60FF205-958F-4F0D-BEFF-EC2C40533183}" srcOrd="2" destOrd="0" presId="urn:microsoft.com/office/officeart/2018/2/layout/IconVerticalSolidList"/>
    <dgm:cxn modelId="{2E2FF8E1-433F-42B8-ABD1-2DDDEFAE4008}" type="presParOf" srcId="{BFAD29FD-D62B-48A8-AC50-EEC630EC4055}" destId="{C1964DDD-90BC-4B37-BE31-AC3C1326105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EB3B52-F2D9-453F-9B67-25DD843F9A3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48C6A59-B602-4CC5-B209-E527FF18E890}">
      <dgm:prSet/>
      <dgm:spPr/>
      <dgm:t>
        <a:bodyPr/>
        <a:lstStyle/>
        <a:p>
          <a:r>
            <a:rPr lang="en-US"/>
            <a:t>How to Schedule your M3 Year </a:t>
          </a:r>
        </a:p>
      </dgm:t>
    </dgm:pt>
    <dgm:pt modelId="{5132E3FD-6C8E-479D-904C-C3A304C39EAA}" type="parTrans" cxnId="{EF61B9DE-499E-4E05-BAA3-8A29A488C748}">
      <dgm:prSet/>
      <dgm:spPr/>
      <dgm:t>
        <a:bodyPr/>
        <a:lstStyle/>
        <a:p>
          <a:endParaRPr lang="en-US"/>
        </a:p>
      </dgm:t>
    </dgm:pt>
    <dgm:pt modelId="{A8899238-E942-4B9A-ACAF-98F727CC4C3A}" type="sibTrans" cxnId="{EF61B9DE-499E-4E05-BAA3-8A29A488C748}">
      <dgm:prSet/>
      <dgm:spPr/>
      <dgm:t>
        <a:bodyPr/>
        <a:lstStyle/>
        <a:p>
          <a:endParaRPr lang="en-US"/>
        </a:p>
      </dgm:t>
    </dgm:pt>
    <dgm:pt modelId="{D6600A64-9584-412A-BC36-3C03C1A318EC}">
      <dgm:prSet/>
      <dgm:spPr/>
      <dgm:t>
        <a:bodyPr/>
        <a:lstStyle/>
        <a:p>
          <a:r>
            <a:rPr lang="en-US"/>
            <a:t>Jenn Wilson, CAP</a:t>
          </a:r>
        </a:p>
      </dgm:t>
    </dgm:pt>
    <dgm:pt modelId="{9E15386D-DBB2-4A16-A76D-C01E9851DC38}" type="parTrans" cxnId="{49E60ED2-9439-40F8-BC05-AEEA0A6C6B05}">
      <dgm:prSet/>
      <dgm:spPr/>
      <dgm:t>
        <a:bodyPr/>
        <a:lstStyle/>
        <a:p>
          <a:endParaRPr lang="en-US"/>
        </a:p>
      </dgm:t>
    </dgm:pt>
    <dgm:pt modelId="{3904B58C-F4F0-402D-8BDE-4EFB8BE29D7D}" type="sibTrans" cxnId="{49E60ED2-9439-40F8-BC05-AEEA0A6C6B05}">
      <dgm:prSet/>
      <dgm:spPr/>
      <dgm:t>
        <a:bodyPr/>
        <a:lstStyle/>
        <a:p>
          <a:endParaRPr lang="en-US"/>
        </a:p>
      </dgm:t>
    </dgm:pt>
    <dgm:pt modelId="{4FB45558-24A7-471F-8567-756267EC495D}">
      <dgm:prSet/>
      <dgm:spPr/>
      <dgm:t>
        <a:bodyPr/>
        <a:lstStyle/>
        <a:p>
          <a:r>
            <a:rPr lang="en-US"/>
            <a:t>Lead Clinical Curriculum Coordinator</a:t>
          </a:r>
        </a:p>
      </dgm:t>
    </dgm:pt>
    <dgm:pt modelId="{A7E70BB4-DEDC-4FAD-9BB8-8927AEA8F4BA}" type="parTrans" cxnId="{E36C1186-E93B-42DD-9904-E46B4F2D1F80}">
      <dgm:prSet/>
      <dgm:spPr/>
      <dgm:t>
        <a:bodyPr/>
        <a:lstStyle/>
        <a:p>
          <a:endParaRPr lang="en-US"/>
        </a:p>
      </dgm:t>
    </dgm:pt>
    <dgm:pt modelId="{798ABD17-6C59-49DE-90D4-FA606669D404}" type="sibTrans" cxnId="{E36C1186-E93B-42DD-9904-E46B4F2D1F80}">
      <dgm:prSet/>
      <dgm:spPr/>
      <dgm:t>
        <a:bodyPr/>
        <a:lstStyle/>
        <a:p>
          <a:endParaRPr lang="en-US"/>
        </a:p>
      </dgm:t>
    </dgm:pt>
    <dgm:pt modelId="{DF4F38ED-743B-7940-BBA7-B0DE8F16B03A}" type="pres">
      <dgm:prSet presAssocID="{16EB3B52-F2D9-453F-9B67-25DD843F9A3D}" presName="vert0" presStyleCnt="0">
        <dgm:presLayoutVars>
          <dgm:dir/>
          <dgm:animOne val="branch"/>
          <dgm:animLvl val="lvl"/>
        </dgm:presLayoutVars>
      </dgm:prSet>
      <dgm:spPr/>
    </dgm:pt>
    <dgm:pt modelId="{0CFBBBD0-156F-D646-941B-CB0FF147A652}" type="pres">
      <dgm:prSet presAssocID="{248C6A59-B602-4CC5-B209-E527FF18E890}" presName="thickLine" presStyleLbl="alignNode1" presStyleIdx="0" presStyleCnt="3"/>
      <dgm:spPr/>
    </dgm:pt>
    <dgm:pt modelId="{519B03E7-4F9F-CB49-ADDC-CD4A81791A3C}" type="pres">
      <dgm:prSet presAssocID="{248C6A59-B602-4CC5-B209-E527FF18E890}" presName="horz1" presStyleCnt="0"/>
      <dgm:spPr/>
    </dgm:pt>
    <dgm:pt modelId="{9E2ABA7D-C0A8-3649-B58B-0AF5D5070BAA}" type="pres">
      <dgm:prSet presAssocID="{248C6A59-B602-4CC5-B209-E527FF18E890}" presName="tx1" presStyleLbl="revTx" presStyleIdx="0" presStyleCnt="3"/>
      <dgm:spPr/>
    </dgm:pt>
    <dgm:pt modelId="{70F93DB2-89A4-7B4A-8FF8-80E0DAA70164}" type="pres">
      <dgm:prSet presAssocID="{248C6A59-B602-4CC5-B209-E527FF18E890}" presName="vert1" presStyleCnt="0"/>
      <dgm:spPr/>
    </dgm:pt>
    <dgm:pt modelId="{170F616A-3BC8-8441-8041-ED417584D7FC}" type="pres">
      <dgm:prSet presAssocID="{D6600A64-9584-412A-BC36-3C03C1A318EC}" presName="thickLine" presStyleLbl="alignNode1" presStyleIdx="1" presStyleCnt="3"/>
      <dgm:spPr/>
    </dgm:pt>
    <dgm:pt modelId="{5DFBABBA-30C3-BE44-97CD-1513BB5BEF3E}" type="pres">
      <dgm:prSet presAssocID="{D6600A64-9584-412A-BC36-3C03C1A318EC}" presName="horz1" presStyleCnt="0"/>
      <dgm:spPr/>
    </dgm:pt>
    <dgm:pt modelId="{AE101EE8-4622-9F4F-A15F-2C460060497F}" type="pres">
      <dgm:prSet presAssocID="{D6600A64-9584-412A-BC36-3C03C1A318EC}" presName="tx1" presStyleLbl="revTx" presStyleIdx="1" presStyleCnt="3"/>
      <dgm:spPr/>
    </dgm:pt>
    <dgm:pt modelId="{58DD164D-AFC0-A14F-B931-8937B5D24977}" type="pres">
      <dgm:prSet presAssocID="{D6600A64-9584-412A-BC36-3C03C1A318EC}" presName="vert1" presStyleCnt="0"/>
      <dgm:spPr/>
    </dgm:pt>
    <dgm:pt modelId="{C2B6BF4F-DB22-1345-B763-9765E555821F}" type="pres">
      <dgm:prSet presAssocID="{4FB45558-24A7-471F-8567-756267EC495D}" presName="thickLine" presStyleLbl="alignNode1" presStyleIdx="2" presStyleCnt="3"/>
      <dgm:spPr/>
    </dgm:pt>
    <dgm:pt modelId="{A449D5C0-67E5-3E4A-8059-E7D249A0A2B6}" type="pres">
      <dgm:prSet presAssocID="{4FB45558-24A7-471F-8567-756267EC495D}" presName="horz1" presStyleCnt="0"/>
      <dgm:spPr/>
    </dgm:pt>
    <dgm:pt modelId="{F28DA699-C30E-3F4A-9EB6-BC620502B722}" type="pres">
      <dgm:prSet presAssocID="{4FB45558-24A7-471F-8567-756267EC495D}" presName="tx1" presStyleLbl="revTx" presStyleIdx="2" presStyleCnt="3"/>
      <dgm:spPr/>
    </dgm:pt>
    <dgm:pt modelId="{CA7C4C29-A0AA-9B4E-8C3A-9E0B57517DDD}" type="pres">
      <dgm:prSet presAssocID="{4FB45558-24A7-471F-8567-756267EC495D}" presName="vert1" presStyleCnt="0"/>
      <dgm:spPr/>
    </dgm:pt>
  </dgm:ptLst>
  <dgm:cxnLst>
    <dgm:cxn modelId="{B0542C80-9B6B-EE46-835A-EB15E10FF7BE}" type="presOf" srcId="{D6600A64-9584-412A-BC36-3C03C1A318EC}" destId="{AE101EE8-4622-9F4F-A15F-2C460060497F}" srcOrd="0" destOrd="0" presId="urn:microsoft.com/office/officeart/2008/layout/LinedList"/>
    <dgm:cxn modelId="{E36C1186-E93B-42DD-9904-E46B4F2D1F80}" srcId="{16EB3B52-F2D9-453F-9B67-25DD843F9A3D}" destId="{4FB45558-24A7-471F-8567-756267EC495D}" srcOrd="2" destOrd="0" parTransId="{A7E70BB4-DEDC-4FAD-9BB8-8927AEA8F4BA}" sibTransId="{798ABD17-6C59-49DE-90D4-FA606669D404}"/>
    <dgm:cxn modelId="{6ABC6898-D856-274F-A3C1-945919BAB527}" type="presOf" srcId="{16EB3B52-F2D9-453F-9B67-25DD843F9A3D}" destId="{DF4F38ED-743B-7940-BBA7-B0DE8F16B03A}" srcOrd="0" destOrd="0" presId="urn:microsoft.com/office/officeart/2008/layout/LinedList"/>
    <dgm:cxn modelId="{072047B3-8660-1748-BFEB-817CB1BE660A}" type="presOf" srcId="{4FB45558-24A7-471F-8567-756267EC495D}" destId="{F28DA699-C30E-3F4A-9EB6-BC620502B722}" srcOrd="0" destOrd="0" presId="urn:microsoft.com/office/officeart/2008/layout/LinedList"/>
    <dgm:cxn modelId="{49E60ED2-9439-40F8-BC05-AEEA0A6C6B05}" srcId="{16EB3B52-F2D9-453F-9B67-25DD843F9A3D}" destId="{D6600A64-9584-412A-BC36-3C03C1A318EC}" srcOrd="1" destOrd="0" parTransId="{9E15386D-DBB2-4A16-A76D-C01E9851DC38}" sibTransId="{3904B58C-F4F0-402D-8BDE-4EFB8BE29D7D}"/>
    <dgm:cxn modelId="{EF61B9DE-499E-4E05-BAA3-8A29A488C748}" srcId="{16EB3B52-F2D9-453F-9B67-25DD843F9A3D}" destId="{248C6A59-B602-4CC5-B209-E527FF18E890}" srcOrd="0" destOrd="0" parTransId="{5132E3FD-6C8E-479D-904C-C3A304C39EAA}" sibTransId="{A8899238-E942-4B9A-ACAF-98F727CC4C3A}"/>
    <dgm:cxn modelId="{C240E8EB-83ED-1D40-9EC9-902178E6A4AF}" type="presOf" srcId="{248C6A59-B602-4CC5-B209-E527FF18E890}" destId="{9E2ABA7D-C0A8-3649-B58B-0AF5D5070BAA}" srcOrd="0" destOrd="0" presId="urn:microsoft.com/office/officeart/2008/layout/LinedList"/>
    <dgm:cxn modelId="{30934102-B520-5B4E-AF69-748AFB2097B3}" type="presParOf" srcId="{DF4F38ED-743B-7940-BBA7-B0DE8F16B03A}" destId="{0CFBBBD0-156F-D646-941B-CB0FF147A652}" srcOrd="0" destOrd="0" presId="urn:microsoft.com/office/officeart/2008/layout/LinedList"/>
    <dgm:cxn modelId="{F4D87244-E97F-AA43-B452-AD80C65D7569}" type="presParOf" srcId="{DF4F38ED-743B-7940-BBA7-B0DE8F16B03A}" destId="{519B03E7-4F9F-CB49-ADDC-CD4A81791A3C}" srcOrd="1" destOrd="0" presId="urn:microsoft.com/office/officeart/2008/layout/LinedList"/>
    <dgm:cxn modelId="{35B3F121-E8D5-744E-9904-0A7303ACE95B}" type="presParOf" srcId="{519B03E7-4F9F-CB49-ADDC-CD4A81791A3C}" destId="{9E2ABA7D-C0A8-3649-B58B-0AF5D5070BAA}" srcOrd="0" destOrd="0" presId="urn:microsoft.com/office/officeart/2008/layout/LinedList"/>
    <dgm:cxn modelId="{DB06B84C-3A92-8C44-B9E3-C951532B39AF}" type="presParOf" srcId="{519B03E7-4F9F-CB49-ADDC-CD4A81791A3C}" destId="{70F93DB2-89A4-7B4A-8FF8-80E0DAA70164}" srcOrd="1" destOrd="0" presId="urn:microsoft.com/office/officeart/2008/layout/LinedList"/>
    <dgm:cxn modelId="{CBE10406-71C6-3D44-BFD5-B07FC293F868}" type="presParOf" srcId="{DF4F38ED-743B-7940-BBA7-B0DE8F16B03A}" destId="{170F616A-3BC8-8441-8041-ED417584D7FC}" srcOrd="2" destOrd="0" presId="urn:microsoft.com/office/officeart/2008/layout/LinedList"/>
    <dgm:cxn modelId="{9DEF2E93-6BAC-6F4D-879C-9E869AFCAF30}" type="presParOf" srcId="{DF4F38ED-743B-7940-BBA7-B0DE8F16B03A}" destId="{5DFBABBA-30C3-BE44-97CD-1513BB5BEF3E}" srcOrd="3" destOrd="0" presId="urn:microsoft.com/office/officeart/2008/layout/LinedList"/>
    <dgm:cxn modelId="{C7D8A5BC-D530-3541-A495-0091C650C69C}" type="presParOf" srcId="{5DFBABBA-30C3-BE44-97CD-1513BB5BEF3E}" destId="{AE101EE8-4622-9F4F-A15F-2C460060497F}" srcOrd="0" destOrd="0" presId="urn:microsoft.com/office/officeart/2008/layout/LinedList"/>
    <dgm:cxn modelId="{354AEE25-F011-234B-AA35-20A228901D5C}" type="presParOf" srcId="{5DFBABBA-30C3-BE44-97CD-1513BB5BEF3E}" destId="{58DD164D-AFC0-A14F-B931-8937B5D24977}" srcOrd="1" destOrd="0" presId="urn:microsoft.com/office/officeart/2008/layout/LinedList"/>
    <dgm:cxn modelId="{B2C90F39-3E7A-3C43-B173-901B02F6C614}" type="presParOf" srcId="{DF4F38ED-743B-7940-BBA7-B0DE8F16B03A}" destId="{C2B6BF4F-DB22-1345-B763-9765E555821F}" srcOrd="4" destOrd="0" presId="urn:microsoft.com/office/officeart/2008/layout/LinedList"/>
    <dgm:cxn modelId="{210A51DB-FBC1-984F-BBE9-4E4372C229C2}" type="presParOf" srcId="{DF4F38ED-743B-7940-BBA7-B0DE8F16B03A}" destId="{A449D5C0-67E5-3E4A-8059-E7D249A0A2B6}" srcOrd="5" destOrd="0" presId="urn:microsoft.com/office/officeart/2008/layout/LinedList"/>
    <dgm:cxn modelId="{7B4BA884-BD42-E746-B07D-E5CB3B83934D}" type="presParOf" srcId="{A449D5C0-67E5-3E4A-8059-E7D249A0A2B6}" destId="{F28DA699-C30E-3F4A-9EB6-BC620502B722}" srcOrd="0" destOrd="0" presId="urn:microsoft.com/office/officeart/2008/layout/LinedList"/>
    <dgm:cxn modelId="{4465D344-71DC-5246-ACD8-FC1ADC63BB90}" type="presParOf" srcId="{A449D5C0-67E5-3E4A-8059-E7D249A0A2B6}" destId="{CA7C4C29-A0AA-9B4E-8C3A-9E0B57517D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22BE4-8D05-4A37-A06E-84AB4DC1F0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321F5-3E6D-43E5-A364-E207042D443D}">
      <dgm:prSet/>
      <dgm:spPr/>
      <dgm:t>
        <a:bodyPr/>
        <a:lstStyle/>
        <a:p>
          <a:r>
            <a:rPr lang="en-US" dirty="0"/>
            <a:t>M3 Orientation: Part 1 – January 29, 2021</a:t>
          </a:r>
        </a:p>
      </dgm:t>
    </dgm:pt>
    <dgm:pt modelId="{7300D848-D579-4670-B79B-75BFE7D6F85B}" type="parTrans" cxnId="{42EB708E-A825-41A0-80AA-67761EF575B4}">
      <dgm:prSet/>
      <dgm:spPr/>
      <dgm:t>
        <a:bodyPr/>
        <a:lstStyle/>
        <a:p>
          <a:endParaRPr lang="en-US"/>
        </a:p>
      </dgm:t>
    </dgm:pt>
    <dgm:pt modelId="{047FABAF-C6A3-4A74-9B16-16F9FDD7072B}" type="sibTrans" cxnId="{42EB708E-A825-41A0-80AA-67761EF575B4}">
      <dgm:prSet/>
      <dgm:spPr/>
      <dgm:t>
        <a:bodyPr/>
        <a:lstStyle/>
        <a:p>
          <a:endParaRPr lang="en-US"/>
        </a:p>
      </dgm:t>
    </dgm:pt>
    <dgm:pt modelId="{AC25519C-92FF-4423-B7B5-1EDDC2219C9D}">
      <dgm:prSet/>
      <dgm:spPr/>
      <dgm:t>
        <a:bodyPr/>
        <a:lstStyle/>
        <a:p>
          <a:r>
            <a:rPr lang="en-US" dirty="0"/>
            <a:t>M3 Orientation: Part 2 – February 5, 2021</a:t>
          </a:r>
        </a:p>
      </dgm:t>
    </dgm:pt>
    <dgm:pt modelId="{8063ACA1-8C35-43AB-858E-67296C7FD30E}" type="parTrans" cxnId="{86D6F13B-2440-4CBD-948B-53FB03063A08}">
      <dgm:prSet/>
      <dgm:spPr/>
      <dgm:t>
        <a:bodyPr/>
        <a:lstStyle/>
        <a:p>
          <a:endParaRPr lang="en-US"/>
        </a:p>
      </dgm:t>
    </dgm:pt>
    <dgm:pt modelId="{E155B427-EB3C-4471-BE9F-07EA4E54971A}" type="sibTrans" cxnId="{86D6F13B-2440-4CBD-948B-53FB03063A08}">
      <dgm:prSet/>
      <dgm:spPr/>
      <dgm:t>
        <a:bodyPr/>
        <a:lstStyle/>
        <a:p>
          <a:endParaRPr lang="en-US"/>
        </a:p>
      </dgm:t>
    </dgm:pt>
    <dgm:pt modelId="{A59DC262-7C3D-4BB7-86F1-33A3D0229243}">
      <dgm:prSet/>
      <dgm:spPr/>
      <dgm:t>
        <a:bodyPr/>
        <a:lstStyle/>
        <a:p>
          <a:r>
            <a:rPr lang="en-US"/>
            <a:t>Prep for Clerkships week – April 26-30, 2021</a:t>
          </a:r>
        </a:p>
      </dgm:t>
    </dgm:pt>
    <dgm:pt modelId="{3B740A11-D4F9-4647-95A7-13C2A74CCDB9}" type="parTrans" cxnId="{DC417EF6-0B72-48CF-9ACD-2F748E5B453D}">
      <dgm:prSet/>
      <dgm:spPr/>
      <dgm:t>
        <a:bodyPr/>
        <a:lstStyle/>
        <a:p>
          <a:endParaRPr lang="en-US"/>
        </a:p>
      </dgm:t>
    </dgm:pt>
    <dgm:pt modelId="{C7D0BE48-47E8-4F8F-85F1-B8C8DC5CD175}" type="sibTrans" cxnId="{DC417EF6-0B72-48CF-9ACD-2F748E5B453D}">
      <dgm:prSet/>
      <dgm:spPr/>
      <dgm:t>
        <a:bodyPr/>
        <a:lstStyle/>
        <a:p>
          <a:endParaRPr lang="en-US"/>
        </a:p>
      </dgm:t>
    </dgm:pt>
    <dgm:pt modelId="{E20F3074-E5A6-49D2-9EA9-90636031A047}">
      <dgm:prSet/>
      <dgm:spPr/>
      <dgm:t>
        <a:bodyPr/>
        <a:lstStyle/>
        <a:p>
          <a:r>
            <a:rPr lang="en-US"/>
            <a:t>OLSEN</a:t>
          </a:r>
        </a:p>
      </dgm:t>
    </dgm:pt>
    <dgm:pt modelId="{B869EA27-253E-4BCF-BC14-479DD700A57B}" type="parTrans" cxnId="{83ED9BE0-EB07-48F9-BAF7-2D8EA6280E4B}">
      <dgm:prSet/>
      <dgm:spPr/>
      <dgm:t>
        <a:bodyPr/>
        <a:lstStyle/>
        <a:p>
          <a:endParaRPr lang="en-US"/>
        </a:p>
      </dgm:t>
    </dgm:pt>
    <dgm:pt modelId="{FD31356D-BE4A-4E87-AAF1-FE17A7117F5D}" type="sibTrans" cxnId="{83ED9BE0-EB07-48F9-BAF7-2D8EA6280E4B}">
      <dgm:prSet/>
      <dgm:spPr/>
      <dgm:t>
        <a:bodyPr/>
        <a:lstStyle/>
        <a:p>
          <a:endParaRPr lang="en-US"/>
        </a:p>
      </dgm:t>
    </dgm:pt>
    <dgm:pt modelId="{4D136F29-6715-46AC-A826-9AD814C2A63A}">
      <dgm:prSet/>
      <dgm:spPr/>
      <dgm:t>
        <a:bodyPr/>
        <a:lstStyle/>
        <a:p>
          <a:r>
            <a:rPr lang="en-US"/>
            <a:t>Clerkship Directors and Clerkship Coordinators</a:t>
          </a:r>
        </a:p>
      </dgm:t>
    </dgm:pt>
    <dgm:pt modelId="{D85C0544-2D5D-49D6-9ADF-406A5E56184B}" type="parTrans" cxnId="{706B68DF-27F1-4989-97D5-FED38C07336B}">
      <dgm:prSet/>
      <dgm:spPr/>
      <dgm:t>
        <a:bodyPr/>
        <a:lstStyle/>
        <a:p>
          <a:endParaRPr lang="en-US"/>
        </a:p>
      </dgm:t>
    </dgm:pt>
    <dgm:pt modelId="{C7653B3D-679E-4071-9128-99158D56B625}" type="sibTrans" cxnId="{706B68DF-27F1-4989-97D5-FED38C07336B}">
      <dgm:prSet/>
      <dgm:spPr/>
      <dgm:t>
        <a:bodyPr/>
        <a:lstStyle/>
        <a:p>
          <a:endParaRPr lang="en-US"/>
        </a:p>
      </dgm:t>
    </dgm:pt>
    <dgm:pt modelId="{E6F6C4D3-3F10-4C5C-A6C7-39117E7F04C9}">
      <dgm:prSet/>
      <dgm:spPr/>
      <dgm:t>
        <a:bodyPr/>
        <a:lstStyle/>
        <a:p>
          <a:r>
            <a:rPr lang="en-US"/>
            <a:t>Assistant Deans for Clinical Curriculum</a:t>
          </a:r>
        </a:p>
      </dgm:t>
    </dgm:pt>
    <dgm:pt modelId="{02776FBF-17BA-499F-A30E-CC181E8645F9}" type="parTrans" cxnId="{5AB79E9C-8447-4E5F-BF74-30CC53F4E35B}">
      <dgm:prSet/>
      <dgm:spPr/>
      <dgm:t>
        <a:bodyPr/>
        <a:lstStyle/>
        <a:p>
          <a:endParaRPr lang="en-US"/>
        </a:p>
      </dgm:t>
    </dgm:pt>
    <dgm:pt modelId="{37A0A323-E394-42B8-B960-B4D13A08F4CB}" type="sibTrans" cxnId="{5AB79E9C-8447-4E5F-BF74-30CC53F4E35B}">
      <dgm:prSet/>
      <dgm:spPr/>
      <dgm:t>
        <a:bodyPr/>
        <a:lstStyle/>
        <a:p>
          <a:endParaRPr lang="en-US"/>
        </a:p>
      </dgm:t>
    </dgm:pt>
    <dgm:pt modelId="{E7F6BA63-DE63-4694-A061-81725EB31203}">
      <dgm:prSet/>
      <dgm:spPr/>
      <dgm:t>
        <a:bodyPr/>
        <a:lstStyle/>
        <a:p>
          <a:r>
            <a:rPr lang="en-US"/>
            <a:t>Current M3 and M4 students</a:t>
          </a:r>
        </a:p>
      </dgm:t>
    </dgm:pt>
    <dgm:pt modelId="{F7D6956E-D9D4-4C1B-97FF-CB90D2996853}" type="parTrans" cxnId="{6EEF3CFE-9A42-4951-B0B1-8E84C1735BCF}">
      <dgm:prSet/>
      <dgm:spPr/>
      <dgm:t>
        <a:bodyPr/>
        <a:lstStyle/>
        <a:p>
          <a:endParaRPr lang="en-US"/>
        </a:p>
      </dgm:t>
    </dgm:pt>
    <dgm:pt modelId="{5F70C299-40C2-4C69-9F77-D2C834213E51}" type="sibTrans" cxnId="{6EEF3CFE-9A42-4951-B0B1-8E84C1735BCF}">
      <dgm:prSet/>
      <dgm:spPr/>
      <dgm:t>
        <a:bodyPr/>
        <a:lstStyle/>
        <a:p>
          <a:endParaRPr lang="en-US"/>
        </a:p>
      </dgm:t>
    </dgm:pt>
    <dgm:pt modelId="{B2970B8C-B4C1-E443-B4E2-3EA120B861C6}" type="pres">
      <dgm:prSet presAssocID="{39A22BE4-8D05-4A37-A06E-84AB4DC1F082}" presName="linear" presStyleCnt="0">
        <dgm:presLayoutVars>
          <dgm:animLvl val="lvl"/>
          <dgm:resizeHandles val="exact"/>
        </dgm:presLayoutVars>
      </dgm:prSet>
      <dgm:spPr/>
    </dgm:pt>
    <dgm:pt modelId="{ED1A36E0-3E77-A745-AE71-A0D03DB8B90F}" type="pres">
      <dgm:prSet presAssocID="{8E5321F5-3E6D-43E5-A364-E207042D443D}" presName="parentText" presStyleLbl="node1" presStyleIdx="0" presStyleCnt="7">
        <dgm:presLayoutVars>
          <dgm:chMax val="0"/>
          <dgm:bulletEnabled val="1"/>
        </dgm:presLayoutVars>
      </dgm:prSet>
      <dgm:spPr/>
    </dgm:pt>
    <dgm:pt modelId="{E9CBA094-334E-CF49-A724-62EBB82EE560}" type="pres">
      <dgm:prSet presAssocID="{047FABAF-C6A3-4A74-9B16-16F9FDD7072B}" presName="spacer" presStyleCnt="0"/>
      <dgm:spPr/>
    </dgm:pt>
    <dgm:pt modelId="{FD9CFD3E-4392-9A45-AB92-372A1ED7BB39}" type="pres">
      <dgm:prSet presAssocID="{AC25519C-92FF-4423-B7B5-1EDDC2219C9D}" presName="parentText" presStyleLbl="node1" presStyleIdx="1" presStyleCnt="7">
        <dgm:presLayoutVars>
          <dgm:chMax val="0"/>
          <dgm:bulletEnabled val="1"/>
        </dgm:presLayoutVars>
      </dgm:prSet>
      <dgm:spPr/>
    </dgm:pt>
    <dgm:pt modelId="{050DA6D1-1848-5D40-9E63-4F97B06E1348}" type="pres">
      <dgm:prSet presAssocID="{E155B427-EB3C-4471-BE9F-07EA4E54971A}" presName="spacer" presStyleCnt="0"/>
      <dgm:spPr/>
    </dgm:pt>
    <dgm:pt modelId="{645DD313-1CC4-9943-AA14-96634B64D1E9}" type="pres">
      <dgm:prSet presAssocID="{A59DC262-7C3D-4BB7-86F1-33A3D0229243}" presName="parentText" presStyleLbl="node1" presStyleIdx="2" presStyleCnt="7">
        <dgm:presLayoutVars>
          <dgm:chMax val="0"/>
          <dgm:bulletEnabled val="1"/>
        </dgm:presLayoutVars>
      </dgm:prSet>
      <dgm:spPr/>
    </dgm:pt>
    <dgm:pt modelId="{92D3B53D-905A-6D48-9AE6-490A8D462CDE}" type="pres">
      <dgm:prSet presAssocID="{C7D0BE48-47E8-4F8F-85F1-B8C8DC5CD175}" presName="spacer" presStyleCnt="0"/>
      <dgm:spPr/>
    </dgm:pt>
    <dgm:pt modelId="{FD82B80C-304C-F845-B6EE-B5FF8A59AC0F}" type="pres">
      <dgm:prSet presAssocID="{E20F3074-E5A6-49D2-9EA9-90636031A047}" presName="parentText" presStyleLbl="node1" presStyleIdx="3" presStyleCnt="7">
        <dgm:presLayoutVars>
          <dgm:chMax val="0"/>
          <dgm:bulletEnabled val="1"/>
        </dgm:presLayoutVars>
      </dgm:prSet>
      <dgm:spPr/>
    </dgm:pt>
    <dgm:pt modelId="{8FB35F0E-9B81-2F48-980C-20F27A52C85F}" type="pres">
      <dgm:prSet presAssocID="{FD31356D-BE4A-4E87-AAF1-FE17A7117F5D}" presName="spacer" presStyleCnt="0"/>
      <dgm:spPr/>
    </dgm:pt>
    <dgm:pt modelId="{68EF492D-8B35-7145-A2A0-4DE6DB214D85}" type="pres">
      <dgm:prSet presAssocID="{4D136F29-6715-46AC-A826-9AD814C2A63A}" presName="parentText" presStyleLbl="node1" presStyleIdx="4" presStyleCnt="7">
        <dgm:presLayoutVars>
          <dgm:chMax val="0"/>
          <dgm:bulletEnabled val="1"/>
        </dgm:presLayoutVars>
      </dgm:prSet>
      <dgm:spPr/>
    </dgm:pt>
    <dgm:pt modelId="{7206312C-2E94-3044-8655-64080A1B54EC}" type="pres">
      <dgm:prSet presAssocID="{C7653B3D-679E-4071-9128-99158D56B625}" presName="spacer" presStyleCnt="0"/>
      <dgm:spPr/>
    </dgm:pt>
    <dgm:pt modelId="{D406B4CB-6005-854E-96C5-93F99D5B90E1}" type="pres">
      <dgm:prSet presAssocID="{E6F6C4D3-3F10-4C5C-A6C7-39117E7F04C9}" presName="parentText" presStyleLbl="node1" presStyleIdx="5" presStyleCnt="7">
        <dgm:presLayoutVars>
          <dgm:chMax val="0"/>
          <dgm:bulletEnabled val="1"/>
        </dgm:presLayoutVars>
      </dgm:prSet>
      <dgm:spPr/>
    </dgm:pt>
    <dgm:pt modelId="{906F56F6-AC67-E048-AC04-E6C35970DA30}" type="pres">
      <dgm:prSet presAssocID="{37A0A323-E394-42B8-B960-B4D13A08F4CB}" presName="spacer" presStyleCnt="0"/>
      <dgm:spPr/>
    </dgm:pt>
    <dgm:pt modelId="{15643BA1-E563-F74A-9BB8-F8F986D1A605}" type="pres">
      <dgm:prSet presAssocID="{E7F6BA63-DE63-4694-A061-81725EB31203}" presName="parentText" presStyleLbl="node1" presStyleIdx="6" presStyleCnt="7">
        <dgm:presLayoutVars>
          <dgm:chMax val="0"/>
          <dgm:bulletEnabled val="1"/>
        </dgm:presLayoutVars>
      </dgm:prSet>
      <dgm:spPr/>
    </dgm:pt>
  </dgm:ptLst>
  <dgm:cxnLst>
    <dgm:cxn modelId="{E977CC08-E771-F947-AC38-52CC133E35B1}" type="presOf" srcId="{A59DC262-7C3D-4BB7-86F1-33A3D0229243}" destId="{645DD313-1CC4-9943-AA14-96634B64D1E9}" srcOrd="0" destOrd="0" presId="urn:microsoft.com/office/officeart/2005/8/layout/vList2"/>
    <dgm:cxn modelId="{73A1C127-510A-2A4C-8496-6229CAB504E2}" type="presOf" srcId="{4D136F29-6715-46AC-A826-9AD814C2A63A}" destId="{68EF492D-8B35-7145-A2A0-4DE6DB214D85}" srcOrd="0" destOrd="0" presId="urn:microsoft.com/office/officeart/2005/8/layout/vList2"/>
    <dgm:cxn modelId="{86D6F13B-2440-4CBD-948B-53FB03063A08}" srcId="{39A22BE4-8D05-4A37-A06E-84AB4DC1F082}" destId="{AC25519C-92FF-4423-B7B5-1EDDC2219C9D}" srcOrd="1" destOrd="0" parTransId="{8063ACA1-8C35-43AB-858E-67296C7FD30E}" sibTransId="{E155B427-EB3C-4471-BE9F-07EA4E54971A}"/>
    <dgm:cxn modelId="{9B92AE40-5852-B644-A751-12BAF032DBF1}" type="presOf" srcId="{E6F6C4D3-3F10-4C5C-A6C7-39117E7F04C9}" destId="{D406B4CB-6005-854E-96C5-93F99D5B90E1}" srcOrd="0" destOrd="0" presId="urn:microsoft.com/office/officeart/2005/8/layout/vList2"/>
    <dgm:cxn modelId="{848B4561-BC06-9641-862E-F4B58CD5EAF4}" type="presOf" srcId="{8E5321F5-3E6D-43E5-A364-E207042D443D}" destId="{ED1A36E0-3E77-A745-AE71-A0D03DB8B90F}" srcOrd="0" destOrd="0" presId="urn:microsoft.com/office/officeart/2005/8/layout/vList2"/>
    <dgm:cxn modelId="{0FA4B675-61F6-0F43-A1D7-666687D60856}" type="presOf" srcId="{E20F3074-E5A6-49D2-9EA9-90636031A047}" destId="{FD82B80C-304C-F845-B6EE-B5FF8A59AC0F}" srcOrd="0" destOrd="0" presId="urn:microsoft.com/office/officeart/2005/8/layout/vList2"/>
    <dgm:cxn modelId="{42EB708E-A825-41A0-80AA-67761EF575B4}" srcId="{39A22BE4-8D05-4A37-A06E-84AB4DC1F082}" destId="{8E5321F5-3E6D-43E5-A364-E207042D443D}" srcOrd="0" destOrd="0" parTransId="{7300D848-D579-4670-B79B-75BFE7D6F85B}" sibTransId="{047FABAF-C6A3-4A74-9B16-16F9FDD7072B}"/>
    <dgm:cxn modelId="{EA8C3794-F0D4-4644-AEF9-EB813409FE6D}" type="presOf" srcId="{AC25519C-92FF-4423-B7B5-1EDDC2219C9D}" destId="{FD9CFD3E-4392-9A45-AB92-372A1ED7BB39}" srcOrd="0" destOrd="0" presId="urn:microsoft.com/office/officeart/2005/8/layout/vList2"/>
    <dgm:cxn modelId="{5AB79E9C-8447-4E5F-BF74-30CC53F4E35B}" srcId="{39A22BE4-8D05-4A37-A06E-84AB4DC1F082}" destId="{E6F6C4D3-3F10-4C5C-A6C7-39117E7F04C9}" srcOrd="5" destOrd="0" parTransId="{02776FBF-17BA-499F-A30E-CC181E8645F9}" sibTransId="{37A0A323-E394-42B8-B960-B4D13A08F4CB}"/>
    <dgm:cxn modelId="{4F0379A0-464F-684D-8CCC-5DB8A216DA62}" type="presOf" srcId="{39A22BE4-8D05-4A37-A06E-84AB4DC1F082}" destId="{B2970B8C-B4C1-E443-B4E2-3EA120B861C6}" srcOrd="0" destOrd="0" presId="urn:microsoft.com/office/officeart/2005/8/layout/vList2"/>
    <dgm:cxn modelId="{706B68DF-27F1-4989-97D5-FED38C07336B}" srcId="{39A22BE4-8D05-4A37-A06E-84AB4DC1F082}" destId="{4D136F29-6715-46AC-A826-9AD814C2A63A}" srcOrd="4" destOrd="0" parTransId="{D85C0544-2D5D-49D6-9ADF-406A5E56184B}" sibTransId="{C7653B3D-679E-4071-9128-99158D56B625}"/>
    <dgm:cxn modelId="{83ED9BE0-EB07-48F9-BAF7-2D8EA6280E4B}" srcId="{39A22BE4-8D05-4A37-A06E-84AB4DC1F082}" destId="{E20F3074-E5A6-49D2-9EA9-90636031A047}" srcOrd="3" destOrd="0" parTransId="{B869EA27-253E-4BCF-BC14-479DD700A57B}" sibTransId="{FD31356D-BE4A-4E87-AAF1-FE17A7117F5D}"/>
    <dgm:cxn modelId="{527725F2-E782-BE45-B3EC-CB02141E6F59}" type="presOf" srcId="{E7F6BA63-DE63-4694-A061-81725EB31203}" destId="{15643BA1-E563-F74A-9BB8-F8F986D1A605}" srcOrd="0" destOrd="0" presId="urn:microsoft.com/office/officeart/2005/8/layout/vList2"/>
    <dgm:cxn modelId="{DC417EF6-0B72-48CF-9ACD-2F748E5B453D}" srcId="{39A22BE4-8D05-4A37-A06E-84AB4DC1F082}" destId="{A59DC262-7C3D-4BB7-86F1-33A3D0229243}" srcOrd="2" destOrd="0" parTransId="{3B740A11-D4F9-4647-95A7-13C2A74CCDB9}" sibTransId="{C7D0BE48-47E8-4F8F-85F1-B8C8DC5CD175}"/>
    <dgm:cxn modelId="{6EEF3CFE-9A42-4951-B0B1-8E84C1735BCF}" srcId="{39A22BE4-8D05-4A37-A06E-84AB4DC1F082}" destId="{E7F6BA63-DE63-4694-A061-81725EB31203}" srcOrd="6" destOrd="0" parTransId="{F7D6956E-D9D4-4C1B-97FF-CB90D2996853}" sibTransId="{5F70C299-40C2-4C69-9F77-D2C834213E51}"/>
    <dgm:cxn modelId="{536AE76E-EBE2-EE47-AC52-856C7E90516B}" type="presParOf" srcId="{B2970B8C-B4C1-E443-B4E2-3EA120B861C6}" destId="{ED1A36E0-3E77-A745-AE71-A0D03DB8B90F}" srcOrd="0" destOrd="0" presId="urn:microsoft.com/office/officeart/2005/8/layout/vList2"/>
    <dgm:cxn modelId="{60A09CB7-F50B-BB4F-831A-6337D3D4C376}" type="presParOf" srcId="{B2970B8C-B4C1-E443-B4E2-3EA120B861C6}" destId="{E9CBA094-334E-CF49-A724-62EBB82EE560}" srcOrd="1" destOrd="0" presId="urn:microsoft.com/office/officeart/2005/8/layout/vList2"/>
    <dgm:cxn modelId="{10E66ECD-987D-834E-A54B-2B70F95952BE}" type="presParOf" srcId="{B2970B8C-B4C1-E443-B4E2-3EA120B861C6}" destId="{FD9CFD3E-4392-9A45-AB92-372A1ED7BB39}" srcOrd="2" destOrd="0" presId="urn:microsoft.com/office/officeart/2005/8/layout/vList2"/>
    <dgm:cxn modelId="{2FA473F7-27CE-FB49-BB3A-04ED05ACF015}" type="presParOf" srcId="{B2970B8C-B4C1-E443-B4E2-3EA120B861C6}" destId="{050DA6D1-1848-5D40-9E63-4F97B06E1348}" srcOrd="3" destOrd="0" presId="urn:microsoft.com/office/officeart/2005/8/layout/vList2"/>
    <dgm:cxn modelId="{855F0BD6-6A4C-1042-8284-7EA1DA9630D4}" type="presParOf" srcId="{B2970B8C-B4C1-E443-B4E2-3EA120B861C6}" destId="{645DD313-1CC4-9943-AA14-96634B64D1E9}" srcOrd="4" destOrd="0" presId="urn:microsoft.com/office/officeart/2005/8/layout/vList2"/>
    <dgm:cxn modelId="{12168EBE-51B9-E64B-897F-BC4620AF5F43}" type="presParOf" srcId="{B2970B8C-B4C1-E443-B4E2-3EA120B861C6}" destId="{92D3B53D-905A-6D48-9AE6-490A8D462CDE}" srcOrd="5" destOrd="0" presId="urn:microsoft.com/office/officeart/2005/8/layout/vList2"/>
    <dgm:cxn modelId="{A77053C4-76C0-D04E-BC10-E8B9FF1841A6}" type="presParOf" srcId="{B2970B8C-B4C1-E443-B4E2-3EA120B861C6}" destId="{FD82B80C-304C-F845-B6EE-B5FF8A59AC0F}" srcOrd="6" destOrd="0" presId="urn:microsoft.com/office/officeart/2005/8/layout/vList2"/>
    <dgm:cxn modelId="{6934494D-DF80-984F-B21C-0580187A7356}" type="presParOf" srcId="{B2970B8C-B4C1-E443-B4E2-3EA120B861C6}" destId="{8FB35F0E-9B81-2F48-980C-20F27A52C85F}" srcOrd="7" destOrd="0" presId="urn:microsoft.com/office/officeart/2005/8/layout/vList2"/>
    <dgm:cxn modelId="{1F3FAD5C-1356-8B47-9C6F-F543373ABC71}" type="presParOf" srcId="{B2970B8C-B4C1-E443-B4E2-3EA120B861C6}" destId="{68EF492D-8B35-7145-A2A0-4DE6DB214D85}" srcOrd="8" destOrd="0" presId="urn:microsoft.com/office/officeart/2005/8/layout/vList2"/>
    <dgm:cxn modelId="{55332889-EE28-FD48-BFBF-614563C26DEC}" type="presParOf" srcId="{B2970B8C-B4C1-E443-B4E2-3EA120B861C6}" destId="{7206312C-2E94-3044-8655-64080A1B54EC}" srcOrd="9" destOrd="0" presId="urn:microsoft.com/office/officeart/2005/8/layout/vList2"/>
    <dgm:cxn modelId="{061E4F73-38BD-714D-9FD0-807342EB7157}" type="presParOf" srcId="{B2970B8C-B4C1-E443-B4E2-3EA120B861C6}" destId="{D406B4CB-6005-854E-96C5-93F99D5B90E1}" srcOrd="10" destOrd="0" presId="urn:microsoft.com/office/officeart/2005/8/layout/vList2"/>
    <dgm:cxn modelId="{537849D0-CB74-CF45-A425-5EBF890A93AA}" type="presParOf" srcId="{B2970B8C-B4C1-E443-B4E2-3EA120B861C6}" destId="{906F56F6-AC67-E048-AC04-E6C35970DA30}" srcOrd="11" destOrd="0" presId="urn:microsoft.com/office/officeart/2005/8/layout/vList2"/>
    <dgm:cxn modelId="{C883C907-D31C-744B-95D6-211AB87500D9}" type="presParOf" srcId="{B2970B8C-B4C1-E443-B4E2-3EA120B861C6}" destId="{15643BA1-E563-F74A-9BB8-F8F986D1A60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30B11C-969A-40B0-BC35-AF00A2237A4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AF72B51-180E-419C-9E6C-49E5A80E7058}">
      <dgm:prSet/>
      <dgm:spPr/>
      <dgm:t>
        <a:bodyPr/>
        <a:lstStyle/>
        <a:p>
          <a:r>
            <a:rPr lang="en-US"/>
            <a:t>Eligibility: GPA of ≥ 2.25 and passing all courses</a:t>
          </a:r>
        </a:p>
      </dgm:t>
    </dgm:pt>
    <dgm:pt modelId="{0A14FD0B-0BF0-4777-B8FB-13DB199A7E9F}" type="parTrans" cxnId="{DBE63D44-B6E9-4F41-893D-C6C4D97A0942}">
      <dgm:prSet/>
      <dgm:spPr/>
      <dgm:t>
        <a:bodyPr/>
        <a:lstStyle/>
        <a:p>
          <a:endParaRPr lang="en-US"/>
        </a:p>
      </dgm:t>
    </dgm:pt>
    <dgm:pt modelId="{7C804304-A2DB-4797-9F2D-B6087235CD60}" type="sibTrans" cxnId="{DBE63D44-B6E9-4F41-893D-C6C4D97A0942}">
      <dgm:prSet/>
      <dgm:spPr/>
      <dgm:t>
        <a:bodyPr/>
        <a:lstStyle/>
        <a:p>
          <a:endParaRPr lang="en-US"/>
        </a:p>
      </dgm:t>
    </dgm:pt>
    <dgm:pt modelId="{D82F9CB5-C543-4A89-BB1F-9502C4E8EE2A}">
      <dgm:prSet/>
      <dgm:spPr/>
      <dgm:t>
        <a:bodyPr/>
        <a:lstStyle/>
        <a:p>
          <a:r>
            <a:rPr lang="en-US"/>
            <a:t>Must take Step 1 before starting Clerkships</a:t>
          </a:r>
        </a:p>
      </dgm:t>
    </dgm:pt>
    <dgm:pt modelId="{EA474D88-1ED0-4BE6-A105-6E22D3AE7088}" type="parTrans" cxnId="{ED110149-43DE-44BE-B5B7-97A976E623E7}">
      <dgm:prSet/>
      <dgm:spPr/>
      <dgm:t>
        <a:bodyPr/>
        <a:lstStyle/>
        <a:p>
          <a:endParaRPr lang="en-US"/>
        </a:p>
      </dgm:t>
    </dgm:pt>
    <dgm:pt modelId="{23DB8F42-6B76-49A9-A29E-1DBC3A1E7F0F}" type="sibTrans" cxnId="{ED110149-43DE-44BE-B5B7-97A976E623E7}">
      <dgm:prSet/>
      <dgm:spPr/>
      <dgm:t>
        <a:bodyPr/>
        <a:lstStyle/>
        <a:p>
          <a:endParaRPr lang="en-US"/>
        </a:p>
      </dgm:t>
    </dgm:pt>
    <dgm:pt modelId="{80290A08-B2B6-4AE6-A0D2-EC5DBD7FF988}">
      <dgm:prSet/>
      <dgm:spPr/>
      <dgm:t>
        <a:bodyPr/>
        <a:lstStyle/>
        <a:p>
          <a:r>
            <a:rPr lang="en-US"/>
            <a:t>Deadline is April 25</a:t>
          </a:r>
          <a:r>
            <a:rPr lang="en-US" baseline="30000"/>
            <a:t>th</a:t>
          </a:r>
          <a:endParaRPr lang="en-US"/>
        </a:p>
      </dgm:t>
    </dgm:pt>
    <dgm:pt modelId="{BB583266-9B28-49C9-B9AB-9AD79B8AADC8}" type="parTrans" cxnId="{106833CD-B4A4-47DF-81A4-EC6D6FE6AAC0}">
      <dgm:prSet/>
      <dgm:spPr/>
      <dgm:t>
        <a:bodyPr/>
        <a:lstStyle/>
        <a:p>
          <a:endParaRPr lang="en-US"/>
        </a:p>
      </dgm:t>
    </dgm:pt>
    <dgm:pt modelId="{0A914275-23D5-4CB3-B48D-1E32A5F6B53E}" type="sibTrans" cxnId="{106833CD-B4A4-47DF-81A4-EC6D6FE6AAC0}">
      <dgm:prSet/>
      <dgm:spPr/>
      <dgm:t>
        <a:bodyPr/>
        <a:lstStyle/>
        <a:p>
          <a:endParaRPr lang="en-US"/>
        </a:p>
      </dgm:t>
    </dgm:pt>
    <dgm:pt modelId="{C3902A1A-53C4-40F8-A76D-F94BC3E584EA}">
      <dgm:prSet/>
      <dgm:spPr/>
      <dgm:t>
        <a:bodyPr/>
        <a:lstStyle/>
        <a:p>
          <a:r>
            <a:rPr lang="en-US"/>
            <a:t>Minimum passing score is 194</a:t>
          </a:r>
        </a:p>
      </dgm:t>
    </dgm:pt>
    <dgm:pt modelId="{06586D35-D391-49C5-9134-715347246378}" type="parTrans" cxnId="{873CE978-609C-443D-B3D4-EC37538D01E3}">
      <dgm:prSet/>
      <dgm:spPr/>
      <dgm:t>
        <a:bodyPr/>
        <a:lstStyle/>
        <a:p>
          <a:endParaRPr lang="en-US"/>
        </a:p>
      </dgm:t>
    </dgm:pt>
    <dgm:pt modelId="{C3C7CD90-1673-453E-925D-7CBF06790A80}" type="sibTrans" cxnId="{873CE978-609C-443D-B3D4-EC37538D01E3}">
      <dgm:prSet/>
      <dgm:spPr/>
      <dgm:t>
        <a:bodyPr/>
        <a:lstStyle/>
        <a:p>
          <a:endParaRPr lang="en-US"/>
        </a:p>
      </dgm:t>
    </dgm:pt>
    <dgm:pt modelId="{371521E3-C86E-4D3D-915F-E67203BFA1C7}" type="pres">
      <dgm:prSet presAssocID="{2C30B11C-969A-40B0-BC35-AF00A2237A4D}" presName="root" presStyleCnt="0">
        <dgm:presLayoutVars>
          <dgm:dir/>
          <dgm:resizeHandles val="exact"/>
        </dgm:presLayoutVars>
      </dgm:prSet>
      <dgm:spPr/>
    </dgm:pt>
    <dgm:pt modelId="{21B07065-6BBE-488B-BD7B-B17343619DBF}" type="pres">
      <dgm:prSet presAssocID="{4AF72B51-180E-419C-9E6C-49E5A80E7058}" presName="compNode" presStyleCnt="0"/>
      <dgm:spPr/>
    </dgm:pt>
    <dgm:pt modelId="{65EDC6E5-3DB7-48C8-BA5F-966A7ECAD348}" type="pres">
      <dgm:prSet presAssocID="{4AF72B51-180E-419C-9E6C-49E5A80E7058}" presName="bgRect" presStyleLbl="bgShp" presStyleIdx="0" presStyleCnt="4"/>
      <dgm:spPr/>
    </dgm:pt>
    <dgm:pt modelId="{3CCD92E3-50EB-4D1D-AA7C-BA733B073DF4}" type="pres">
      <dgm:prSet presAssocID="{4AF72B51-180E-419C-9E6C-49E5A80E70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EB9EECC-A80A-48EE-893E-25B2F8539A44}" type="pres">
      <dgm:prSet presAssocID="{4AF72B51-180E-419C-9E6C-49E5A80E7058}" presName="spaceRect" presStyleCnt="0"/>
      <dgm:spPr/>
    </dgm:pt>
    <dgm:pt modelId="{D0FA7088-2A00-4027-BDBC-3C7BFDFD5147}" type="pres">
      <dgm:prSet presAssocID="{4AF72B51-180E-419C-9E6C-49E5A80E7058}" presName="parTx" presStyleLbl="revTx" presStyleIdx="0" presStyleCnt="4">
        <dgm:presLayoutVars>
          <dgm:chMax val="0"/>
          <dgm:chPref val="0"/>
        </dgm:presLayoutVars>
      </dgm:prSet>
      <dgm:spPr/>
    </dgm:pt>
    <dgm:pt modelId="{BFF86FFA-F2C9-4C80-BC17-276229670DF9}" type="pres">
      <dgm:prSet presAssocID="{7C804304-A2DB-4797-9F2D-B6087235CD60}" presName="sibTrans" presStyleCnt="0"/>
      <dgm:spPr/>
    </dgm:pt>
    <dgm:pt modelId="{CD479553-3AED-45E5-812A-4A116550E6FD}" type="pres">
      <dgm:prSet presAssocID="{D82F9CB5-C543-4A89-BB1F-9502C4E8EE2A}" presName="compNode" presStyleCnt="0"/>
      <dgm:spPr/>
    </dgm:pt>
    <dgm:pt modelId="{A51717CE-47A7-4141-BC1B-E8EDAD8B213B}" type="pres">
      <dgm:prSet presAssocID="{D82F9CB5-C543-4A89-BB1F-9502C4E8EE2A}" presName="bgRect" presStyleLbl="bgShp" presStyleIdx="1" presStyleCnt="4"/>
      <dgm:spPr/>
    </dgm:pt>
    <dgm:pt modelId="{E0E019C8-759C-4753-AC7D-87AF13FE83B1}" type="pres">
      <dgm:prSet presAssocID="{D82F9CB5-C543-4A89-BB1F-9502C4E8EE2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61FEB522-B4F9-42B6-B993-6923400B9A26}" type="pres">
      <dgm:prSet presAssocID="{D82F9CB5-C543-4A89-BB1F-9502C4E8EE2A}" presName="spaceRect" presStyleCnt="0"/>
      <dgm:spPr/>
    </dgm:pt>
    <dgm:pt modelId="{A5F54064-87CB-4885-96D7-D10B67C50602}" type="pres">
      <dgm:prSet presAssocID="{D82F9CB5-C543-4A89-BB1F-9502C4E8EE2A}" presName="parTx" presStyleLbl="revTx" presStyleIdx="1" presStyleCnt="4">
        <dgm:presLayoutVars>
          <dgm:chMax val="0"/>
          <dgm:chPref val="0"/>
        </dgm:presLayoutVars>
      </dgm:prSet>
      <dgm:spPr/>
    </dgm:pt>
    <dgm:pt modelId="{9A80AF93-0418-4E2D-B9C9-C01CC728900D}" type="pres">
      <dgm:prSet presAssocID="{23DB8F42-6B76-49A9-A29E-1DBC3A1E7F0F}" presName="sibTrans" presStyleCnt="0"/>
      <dgm:spPr/>
    </dgm:pt>
    <dgm:pt modelId="{EDA84375-C2FD-4742-B556-B1EEBF49DF56}" type="pres">
      <dgm:prSet presAssocID="{80290A08-B2B6-4AE6-A0D2-EC5DBD7FF988}" presName="compNode" presStyleCnt="0"/>
      <dgm:spPr/>
    </dgm:pt>
    <dgm:pt modelId="{D9A55013-A290-4696-9B4B-234CF9D6117F}" type="pres">
      <dgm:prSet presAssocID="{80290A08-B2B6-4AE6-A0D2-EC5DBD7FF988}" presName="bgRect" presStyleLbl="bgShp" presStyleIdx="2" presStyleCnt="4"/>
      <dgm:spPr/>
    </dgm:pt>
    <dgm:pt modelId="{BBF85D8D-443E-4A32-8FD3-7DC3CFEB4929}" type="pres">
      <dgm:prSet presAssocID="{80290A08-B2B6-4AE6-A0D2-EC5DBD7FF9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82BCC04-90A4-4B84-BFC2-CD2232D9A276}" type="pres">
      <dgm:prSet presAssocID="{80290A08-B2B6-4AE6-A0D2-EC5DBD7FF988}" presName="spaceRect" presStyleCnt="0"/>
      <dgm:spPr/>
    </dgm:pt>
    <dgm:pt modelId="{93893422-A381-45BB-82C5-EC13CF2931A1}" type="pres">
      <dgm:prSet presAssocID="{80290A08-B2B6-4AE6-A0D2-EC5DBD7FF988}" presName="parTx" presStyleLbl="revTx" presStyleIdx="2" presStyleCnt="4">
        <dgm:presLayoutVars>
          <dgm:chMax val="0"/>
          <dgm:chPref val="0"/>
        </dgm:presLayoutVars>
      </dgm:prSet>
      <dgm:spPr/>
    </dgm:pt>
    <dgm:pt modelId="{31FEDF61-7718-4854-80CD-D11A8B8A5E5A}" type="pres">
      <dgm:prSet presAssocID="{0A914275-23D5-4CB3-B48D-1E32A5F6B53E}" presName="sibTrans" presStyleCnt="0"/>
      <dgm:spPr/>
    </dgm:pt>
    <dgm:pt modelId="{3895F2EE-356E-4B3C-954C-1F02012B7693}" type="pres">
      <dgm:prSet presAssocID="{C3902A1A-53C4-40F8-A76D-F94BC3E584EA}" presName="compNode" presStyleCnt="0"/>
      <dgm:spPr/>
    </dgm:pt>
    <dgm:pt modelId="{03052A7D-BA25-45E2-A830-CF17FF5A5571}" type="pres">
      <dgm:prSet presAssocID="{C3902A1A-53C4-40F8-A76D-F94BC3E584EA}" presName="bgRect" presStyleLbl="bgShp" presStyleIdx="3" presStyleCnt="4"/>
      <dgm:spPr/>
    </dgm:pt>
    <dgm:pt modelId="{DE1F04C2-367F-4DCF-AE30-5C9F8D5BED53}" type="pres">
      <dgm:prSet presAssocID="{C3902A1A-53C4-40F8-A76D-F94BC3E584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6110EFE7-1DC3-4410-B25B-7E9052D840CE}" type="pres">
      <dgm:prSet presAssocID="{C3902A1A-53C4-40F8-A76D-F94BC3E584EA}" presName="spaceRect" presStyleCnt="0"/>
      <dgm:spPr/>
    </dgm:pt>
    <dgm:pt modelId="{660EFBEA-7706-476E-8D4A-03131A5C6BD6}" type="pres">
      <dgm:prSet presAssocID="{C3902A1A-53C4-40F8-A76D-F94BC3E584EA}" presName="parTx" presStyleLbl="revTx" presStyleIdx="3" presStyleCnt="4">
        <dgm:presLayoutVars>
          <dgm:chMax val="0"/>
          <dgm:chPref val="0"/>
        </dgm:presLayoutVars>
      </dgm:prSet>
      <dgm:spPr/>
    </dgm:pt>
  </dgm:ptLst>
  <dgm:cxnLst>
    <dgm:cxn modelId="{4D28D309-5DEE-4855-A10D-01547A1906D3}" type="presOf" srcId="{80290A08-B2B6-4AE6-A0D2-EC5DBD7FF988}" destId="{93893422-A381-45BB-82C5-EC13CF2931A1}" srcOrd="0" destOrd="0" presId="urn:microsoft.com/office/officeart/2018/2/layout/IconVerticalSolidList"/>
    <dgm:cxn modelId="{DBE63D44-B6E9-4F41-893D-C6C4D97A0942}" srcId="{2C30B11C-969A-40B0-BC35-AF00A2237A4D}" destId="{4AF72B51-180E-419C-9E6C-49E5A80E7058}" srcOrd="0" destOrd="0" parTransId="{0A14FD0B-0BF0-4777-B8FB-13DB199A7E9F}" sibTransId="{7C804304-A2DB-4797-9F2D-B6087235CD60}"/>
    <dgm:cxn modelId="{ED110149-43DE-44BE-B5B7-97A976E623E7}" srcId="{2C30B11C-969A-40B0-BC35-AF00A2237A4D}" destId="{D82F9CB5-C543-4A89-BB1F-9502C4E8EE2A}" srcOrd="1" destOrd="0" parTransId="{EA474D88-1ED0-4BE6-A105-6E22D3AE7088}" sibTransId="{23DB8F42-6B76-49A9-A29E-1DBC3A1E7F0F}"/>
    <dgm:cxn modelId="{24318D4B-1D8B-4BDA-A145-124E53031B47}" type="presOf" srcId="{D82F9CB5-C543-4A89-BB1F-9502C4E8EE2A}" destId="{A5F54064-87CB-4885-96D7-D10B67C50602}" srcOrd="0" destOrd="0" presId="urn:microsoft.com/office/officeart/2018/2/layout/IconVerticalSolidList"/>
    <dgm:cxn modelId="{873CE978-609C-443D-B3D4-EC37538D01E3}" srcId="{2C30B11C-969A-40B0-BC35-AF00A2237A4D}" destId="{C3902A1A-53C4-40F8-A76D-F94BC3E584EA}" srcOrd="3" destOrd="0" parTransId="{06586D35-D391-49C5-9134-715347246378}" sibTransId="{C3C7CD90-1673-453E-925D-7CBF06790A80}"/>
    <dgm:cxn modelId="{E9FBA5A2-5EC2-429D-A7D0-6ABA2E4EFBE7}" type="presOf" srcId="{4AF72B51-180E-419C-9E6C-49E5A80E7058}" destId="{D0FA7088-2A00-4027-BDBC-3C7BFDFD5147}" srcOrd="0" destOrd="0" presId="urn:microsoft.com/office/officeart/2018/2/layout/IconVerticalSolidList"/>
    <dgm:cxn modelId="{DF492ECD-6E39-4708-BFF8-DD28BB76E298}" type="presOf" srcId="{2C30B11C-969A-40B0-BC35-AF00A2237A4D}" destId="{371521E3-C86E-4D3D-915F-E67203BFA1C7}" srcOrd="0" destOrd="0" presId="urn:microsoft.com/office/officeart/2018/2/layout/IconVerticalSolidList"/>
    <dgm:cxn modelId="{106833CD-B4A4-47DF-81A4-EC6D6FE6AAC0}" srcId="{2C30B11C-969A-40B0-BC35-AF00A2237A4D}" destId="{80290A08-B2B6-4AE6-A0D2-EC5DBD7FF988}" srcOrd="2" destOrd="0" parTransId="{BB583266-9B28-49C9-B9AB-9AD79B8AADC8}" sibTransId="{0A914275-23D5-4CB3-B48D-1E32A5F6B53E}"/>
    <dgm:cxn modelId="{E78542D2-0782-4028-AD9F-903175669D59}" type="presOf" srcId="{C3902A1A-53C4-40F8-A76D-F94BC3E584EA}" destId="{660EFBEA-7706-476E-8D4A-03131A5C6BD6}" srcOrd="0" destOrd="0" presId="urn:microsoft.com/office/officeart/2018/2/layout/IconVerticalSolidList"/>
    <dgm:cxn modelId="{0C044F19-1E5A-4959-BCD8-6B4A2CB9E3E1}" type="presParOf" srcId="{371521E3-C86E-4D3D-915F-E67203BFA1C7}" destId="{21B07065-6BBE-488B-BD7B-B17343619DBF}" srcOrd="0" destOrd="0" presId="urn:microsoft.com/office/officeart/2018/2/layout/IconVerticalSolidList"/>
    <dgm:cxn modelId="{EB942A81-740B-4909-B154-271C9F3DEBAA}" type="presParOf" srcId="{21B07065-6BBE-488B-BD7B-B17343619DBF}" destId="{65EDC6E5-3DB7-48C8-BA5F-966A7ECAD348}" srcOrd="0" destOrd="0" presId="urn:microsoft.com/office/officeart/2018/2/layout/IconVerticalSolidList"/>
    <dgm:cxn modelId="{16742BED-D741-4F56-A7FD-BDBEBD06A2E0}" type="presParOf" srcId="{21B07065-6BBE-488B-BD7B-B17343619DBF}" destId="{3CCD92E3-50EB-4D1D-AA7C-BA733B073DF4}" srcOrd="1" destOrd="0" presId="urn:microsoft.com/office/officeart/2018/2/layout/IconVerticalSolidList"/>
    <dgm:cxn modelId="{82340078-F81A-43AE-AAC0-6C643F2F2EFD}" type="presParOf" srcId="{21B07065-6BBE-488B-BD7B-B17343619DBF}" destId="{4EB9EECC-A80A-48EE-893E-25B2F8539A44}" srcOrd="2" destOrd="0" presId="urn:microsoft.com/office/officeart/2018/2/layout/IconVerticalSolidList"/>
    <dgm:cxn modelId="{0E4029F4-2B57-4314-87E6-75503FDE04F8}" type="presParOf" srcId="{21B07065-6BBE-488B-BD7B-B17343619DBF}" destId="{D0FA7088-2A00-4027-BDBC-3C7BFDFD5147}" srcOrd="3" destOrd="0" presId="urn:microsoft.com/office/officeart/2018/2/layout/IconVerticalSolidList"/>
    <dgm:cxn modelId="{F709AF38-2DCF-4865-9FDD-1C147FF488F6}" type="presParOf" srcId="{371521E3-C86E-4D3D-915F-E67203BFA1C7}" destId="{BFF86FFA-F2C9-4C80-BC17-276229670DF9}" srcOrd="1" destOrd="0" presId="urn:microsoft.com/office/officeart/2018/2/layout/IconVerticalSolidList"/>
    <dgm:cxn modelId="{2FBC9A4D-81A4-4BDF-BB4B-BF8F58BF3D25}" type="presParOf" srcId="{371521E3-C86E-4D3D-915F-E67203BFA1C7}" destId="{CD479553-3AED-45E5-812A-4A116550E6FD}" srcOrd="2" destOrd="0" presId="urn:microsoft.com/office/officeart/2018/2/layout/IconVerticalSolidList"/>
    <dgm:cxn modelId="{1B3CE29B-E194-438C-B6F9-21979FFFCEDF}" type="presParOf" srcId="{CD479553-3AED-45E5-812A-4A116550E6FD}" destId="{A51717CE-47A7-4141-BC1B-E8EDAD8B213B}" srcOrd="0" destOrd="0" presId="urn:microsoft.com/office/officeart/2018/2/layout/IconVerticalSolidList"/>
    <dgm:cxn modelId="{DCFA5F07-10E9-47A5-AF37-DF2D1AC12762}" type="presParOf" srcId="{CD479553-3AED-45E5-812A-4A116550E6FD}" destId="{E0E019C8-759C-4753-AC7D-87AF13FE83B1}" srcOrd="1" destOrd="0" presId="urn:microsoft.com/office/officeart/2018/2/layout/IconVerticalSolidList"/>
    <dgm:cxn modelId="{B7A13D7F-3BC3-4323-9477-A91FFA517389}" type="presParOf" srcId="{CD479553-3AED-45E5-812A-4A116550E6FD}" destId="{61FEB522-B4F9-42B6-B993-6923400B9A26}" srcOrd="2" destOrd="0" presId="urn:microsoft.com/office/officeart/2018/2/layout/IconVerticalSolidList"/>
    <dgm:cxn modelId="{5C95A768-29F7-4447-A171-C45B87CD61D7}" type="presParOf" srcId="{CD479553-3AED-45E5-812A-4A116550E6FD}" destId="{A5F54064-87CB-4885-96D7-D10B67C50602}" srcOrd="3" destOrd="0" presId="urn:microsoft.com/office/officeart/2018/2/layout/IconVerticalSolidList"/>
    <dgm:cxn modelId="{4B562EBA-C9E4-4331-AFA5-6EAEB28258AD}" type="presParOf" srcId="{371521E3-C86E-4D3D-915F-E67203BFA1C7}" destId="{9A80AF93-0418-4E2D-B9C9-C01CC728900D}" srcOrd="3" destOrd="0" presId="urn:microsoft.com/office/officeart/2018/2/layout/IconVerticalSolidList"/>
    <dgm:cxn modelId="{05B1E25F-A830-4D89-8F59-9C3FD477505E}" type="presParOf" srcId="{371521E3-C86E-4D3D-915F-E67203BFA1C7}" destId="{EDA84375-C2FD-4742-B556-B1EEBF49DF56}" srcOrd="4" destOrd="0" presId="urn:microsoft.com/office/officeart/2018/2/layout/IconVerticalSolidList"/>
    <dgm:cxn modelId="{913C15C5-F509-4BE3-AF1B-FEE64C61100B}" type="presParOf" srcId="{EDA84375-C2FD-4742-B556-B1EEBF49DF56}" destId="{D9A55013-A290-4696-9B4B-234CF9D6117F}" srcOrd="0" destOrd="0" presId="urn:microsoft.com/office/officeart/2018/2/layout/IconVerticalSolidList"/>
    <dgm:cxn modelId="{BFBA9327-985A-43A6-AE6C-BB8E3707F0A8}" type="presParOf" srcId="{EDA84375-C2FD-4742-B556-B1EEBF49DF56}" destId="{BBF85D8D-443E-4A32-8FD3-7DC3CFEB4929}" srcOrd="1" destOrd="0" presId="urn:microsoft.com/office/officeart/2018/2/layout/IconVerticalSolidList"/>
    <dgm:cxn modelId="{799491FB-3068-47D9-A20E-39189EF65BCC}" type="presParOf" srcId="{EDA84375-C2FD-4742-B556-B1EEBF49DF56}" destId="{382BCC04-90A4-4B84-BFC2-CD2232D9A276}" srcOrd="2" destOrd="0" presId="urn:microsoft.com/office/officeart/2018/2/layout/IconVerticalSolidList"/>
    <dgm:cxn modelId="{AACB6314-1D2B-41D8-A1AF-5D68AE4C8ACB}" type="presParOf" srcId="{EDA84375-C2FD-4742-B556-B1EEBF49DF56}" destId="{93893422-A381-45BB-82C5-EC13CF2931A1}" srcOrd="3" destOrd="0" presId="urn:microsoft.com/office/officeart/2018/2/layout/IconVerticalSolidList"/>
    <dgm:cxn modelId="{8DA814E3-E559-4CC3-A1D4-1697A9ADD90D}" type="presParOf" srcId="{371521E3-C86E-4D3D-915F-E67203BFA1C7}" destId="{31FEDF61-7718-4854-80CD-D11A8B8A5E5A}" srcOrd="5" destOrd="0" presId="urn:microsoft.com/office/officeart/2018/2/layout/IconVerticalSolidList"/>
    <dgm:cxn modelId="{169FA228-35E5-4F37-AE15-AFFE632C424A}" type="presParOf" srcId="{371521E3-C86E-4D3D-915F-E67203BFA1C7}" destId="{3895F2EE-356E-4B3C-954C-1F02012B7693}" srcOrd="6" destOrd="0" presId="urn:microsoft.com/office/officeart/2018/2/layout/IconVerticalSolidList"/>
    <dgm:cxn modelId="{D3873B48-3ED6-47A6-BF16-D95B0FD004E9}" type="presParOf" srcId="{3895F2EE-356E-4B3C-954C-1F02012B7693}" destId="{03052A7D-BA25-45E2-A830-CF17FF5A5571}" srcOrd="0" destOrd="0" presId="urn:microsoft.com/office/officeart/2018/2/layout/IconVerticalSolidList"/>
    <dgm:cxn modelId="{2D67B469-5ADB-4615-83C4-9F7034CEEA5F}" type="presParOf" srcId="{3895F2EE-356E-4B3C-954C-1F02012B7693}" destId="{DE1F04C2-367F-4DCF-AE30-5C9F8D5BED53}" srcOrd="1" destOrd="0" presId="urn:microsoft.com/office/officeart/2018/2/layout/IconVerticalSolidList"/>
    <dgm:cxn modelId="{178FB20A-A663-499F-91B1-6C244DCA8E3D}" type="presParOf" srcId="{3895F2EE-356E-4B3C-954C-1F02012B7693}" destId="{6110EFE7-1DC3-4410-B25B-7E9052D840CE}" srcOrd="2" destOrd="0" presId="urn:microsoft.com/office/officeart/2018/2/layout/IconVerticalSolidList"/>
    <dgm:cxn modelId="{1059202A-3666-44D8-8830-F4AAF6B302FE}" type="presParOf" srcId="{3895F2EE-356E-4B3C-954C-1F02012B7693}" destId="{660EFBEA-7706-476E-8D4A-03131A5C6B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1C4B37-AA83-42F9-B7F8-FF79C75637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A00EC9-1329-487F-AEB4-484F82D840E2}">
      <dgm:prSet/>
      <dgm:spPr/>
      <dgm:t>
        <a:bodyPr/>
        <a:lstStyle/>
        <a:p>
          <a:r>
            <a:rPr lang="en-US"/>
            <a:t>April 26-30, 2021</a:t>
          </a:r>
        </a:p>
      </dgm:t>
    </dgm:pt>
    <dgm:pt modelId="{D433F7C9-AA8E-4F81-BEA8-0822151C9F45}" type="parTrans" cxnId="{010686AD-DD32-4E4A-8C7E-7DEAA88B9D85}">
      <dgm:prSet/>
      <dgm:spPr/>
      <dgm:t>
        <a:bodyPr/>
        <a:lstStyle/>
        <a:p>
          <a:endParaRPr lang="en-US"/>
        </a:p>
      </dgm:t>
    </dgm:pt>
    <dgm:pt modelId="{AED992CD-26C9-48D4-BA9C-3E3863BA961F}" type="sibTrans" cxnId="{010686AD-DD32-4E4A-8C7E-7DEAA88B9D85}">
      <dgm:prSet/>
      <dgm:spPr/>
      <dgm:t>
        <a:bodyPr/>
        <a:lstStyle/>
        <a:p>
          <a:endParaRPr lang="en-US"/>
        </a:p>
      </dgm:t>
    </dgm:pt>
    <dgm:pt modelId="{681F7893-AB92-4652-8366-F4B3F87A29E1}">
      <dgm:prSet/>
      <dgm:spPr/>
      <dgm:t>
        <a:bodyPr/>
        <a:lstStyle/>
        <a:p>
          <a:r>
            <a:rPr lang="en-US"/>
            <a:t>Mandatory for all rising M3 students</a:t>
          </a:r>
        </a:p>
      </dgm:t>
    </dgm:pt>
    <dgm:pt modelId="{085F5CA1-300C-4E92-B633-25426C464D66}" type="parTrans" cxnId="{5272DBA2-E6FC-411A-8551-D249E1DE661E}">
      <dgm:prSet/>
      <dgm:spPr/>
      <dgm:t>
        <a:bodyPr/>
        <a:lstStyle/>
        <a:p>
          <a:endParaRPr lang="en-US"/>
        </a:p>
      </dgm:t>
    </dgm:pt>
    <dgm:pt modelId="{48F504F9-E443-4288-A719-DA10A35A75A3}" type="sibTrans" cxnId="{5272DBA2-E6FC-411A-8551-D249E1DE661E}">
      <dgm:prSet/>
      <dgm:spPr/>
      <dgm:t>
        <a:bodyPr/>
        <a:lstStyle/>
        <a:p>
          <a:endParaRPr lang="en-US"/>
        </a:p>
      </dgm:t>
    </dgm:pt>
    <dgm:pt modelId="{7950557E-89EA-44BB-8434-EB744E5A17FD}">
      <dgm:prSet/>
      <dgm:spPr/>
      <dgm:t>
        <a:bodyPr/>
        <a:lstStyle/>
        <a:p>
          <a:r>
            <a:rPr lang="en-US"/>
            <a:t>Likely combination of virtual and in-person sessions this year</a:t>
          </a:r>
        </a:p>
      </dgm:t>
    </dgm:pt>
    <dgm:pt modelId="{BB2BA1F3-B02D-4051-974B-23D525D9E522}" type="parTrans" cxnId="{20151D7C-2104-468A-BD2A-8AA5FD133557}">
      <dgm:prSet/>
      <dgm:spPr/>
      <dgm:t>
        <a:bodyPr/>
        <a:lstStyle/>
        <a:p>
          <a:endParaRPr lang="en-US"/>
        </a:p>
      </dgm:t>
    </dgm:pt>
    <dgm:pt modelId="{5549A895-42AC-42DB-A86B-32E94C652C51}" type="sibTrans" cxnId="{20151D7C-2104-468A-BD2A-8AA5FD133557}">
      <dgm:prSet/>
      <dgm:spPr/>
      <dgm:t>
        <a:bodyPr/>
        <a:lstStyle/>
        <a:p>
          <a:endParaRPr lang="en-US"/>
        </a:p>
      </dgm:t>
    </dgm:pt>
    <dgm:pt modelId="{E779EB89-D666-4D10-A381-92B22E08736A}">
      <dgm:prSet/>
      <dgm:spPr/>
      <dgm:t>
        <a:bodyPr/>
        <a:lstStyle/>
        <a:p>
          <a:r>
            <a:rPr lang="en-US"/>
            <a:t>Watch for emails from Kimberlee Norwood</a:t>
          </a:r>
        </a:p>
      </dgm:t>
    </dgm:pt>
    <dgm:pt modelId="{DF31F1A7-E8DD-42EC-A49C-3CBF9869BDD1}" type="parTrans" cxnId="{56C73035-EF5F-4B20-833C-922C91CA07DF}">
      <dgm:prSet/>
      <dgm:spPr/>
      <dgm:t>
        <a:bodyPr/>
        <a:lstStyle/>
        <a:p>
          <a:endParaRPr lang="en-US"/>
        </a:p>
      </dgm:t>
    </dgm:pt>
    <dgm:pt modelId="{215B970E-EA41-4EFA-8E1D-8BF364D5B996}" type="sibTrans" cxnId="{56C73035-EF5F-4B20-833C-922C91CA07DF}">
      <dgm:prSet/>
      <dgm:spPr/>
      <dgm:t>
        <a:bodyPr/>
        <a:lstStyle/>
        <a:p>
          <a:endParaRPr lang="en-US"/>
        </a:p>
      </dgm:t>
    </dgm:pt>
    <dgm:pt modelId="{3A7001E9-C2A9-D14F-B2A3-85747FF3A257}">
      <dgm:prSet/>
      <dgm:spPr/>
      <dgm:t>
        <a:bodyPr/>
        <a:lstStyle/>
        <a:p>
          <a:r>
            <a:rPr lang="en-US"/>
            <a:t>HIPAA, Sterile technique, CPR, Blood and Fluids, Communication, EMR, Clerkship Policies, Risk Management, Clinical Skills sessions</a:t>
          </a:r>
        </a:p>
      </dgm:t>
    </dgm:pt>
    <dgm:pt modelId="{4A2BFCC5-B4A8-E84D-9BAE-1AC287A0CA23}" type="parTrans" cxnId="{54AA533B-DC04-554F-99B4-5183CA409AA5}">
      <dgm:prSet/>
      <dgm:spPr/>
      <dgm:t>
        <a:bodyPr/>
        <a:lstStyle/>
        <a:p>
          <a:endParaRPr lang="en-US"/>
        </a:p>
      </dgm:t>
    </dgm:pt>
    <dgm:pt modelId="{2F0ACCE2-C0B0-7C42-9E21-EA853CF7BCA7}" type="sibTrans" cxnId="{54AA533B-DC04-554F-99B4-5183CA409AA5}">
      <dgm:prSet/>
      <dgm:spPr/>
      <dgm:t>
        <a:bodyPr/>
        <a:lstStyle/>
        <a:p>
          <a:endParaRPr lang="en-US"/>
        </a:p>
      </dgm:t>
    </dgm:pt>
    <dgm:pt modelId="{96E597A6-3FA3-9F47-BD83-75D3A20A973B}" type="pres">
      <dgm:prSet presAssocID="{FB1C4B37-AA83-42F9-B7F8-FF79C7563742}" presName="linear" presStyleCnt="0">
        <dgm:presLayoutVars>
          <dgm:animLvl val="lvl"/>
          <dgm:resizeHandles val="exact"/>
        </dgm:presLayoutVars>
      </dgm:prSet>
      <dgm:spPr/>
    </dgm:pt>
    <dgm:pt modelId="{4BA35449-AAF6-6043-BA4D-D3390FA54F92}" type="pres">
      <dgm:prSet presAssocID="{B0A00EC9-1329-487F-AEB4-484F82D840E2}" presName="parentText" presStyleLbl="node1" presStyleIdx="0" presStyleCnt="5">
        <dgm:presLayoutVars>
          <dgm:chMax val="0"/>
          <dgm:bulletEnabled val="1"/>
        </dgm:presLayoutVars>
      </dgm:prSet>
      <dgm:spPr/>
    </dgm:pt>
    <dgm:pt modelId="{2394E4FC-7B25-214A-9471-CA674C7A5A03}" type="pres">
      <dgm:prSet presAssocID="{AED992CD-26C9-48D4-BA9C-3E3863BA961F}" presName="spacer" presStyleCnt="0"/>
      <dgm:spPr/>
    </dgm:pt>
    <dgm:pt modelId="{8EB3578F-F595-1945-990B-49F96D6FBCF9}" type="pres">
      <dgm:prSet presAssocID="{681F7893-AB92-4652-8366-F4B3F87A29E1}" presName="parentText" presStyleLbl="node1" presStyleIdx="1" presStyleCnt="5">
        <dgm:presLayoutVars>
          <dgm:chMax val="0"/>
          <dgm:bulletEnabled val="1"/>
        </dgm:presLayoutVars>
      </dgm:prSet>
      <dgm:spPr/>
    </dgm:pt>
    <dgm:pt modelId="{42C962F0-05F3-E547-98D9-AE79CBFBDCD2}" type="pres">
      <dgm:prSet presAssocID="{48F504F9-E443-4288-A719-DA10A35A75A3}" presName="spacer" presStyleCnt="0"/>
      <dgm:spPr/>
    </dgm:pt>
    <dgm:pt modelId="{47B118E9-0EDB-9B4C-93C3-B7C9BDA475E1}" type="pres">
      <dgm:prSet presAssocID="{7950557E-89EA-44BB-8434-EB744E5A17FD}" presName="parentText" presStyleLbl="node1" presStyleIdx="2" presStyleCnt="5">
        <dgm:presLayoutVars>
          <dgm:chMax val="0"/>
          <dgm:bulletEnabled val="1"/>
        </dgm:presLayoutVars>
      </dgm:prSet>
      <dgm:spPr/>
    </dgm:pt>
    <dgm:pt modelId="{C9885D7A-0869-2F4C-9C33-EDC861BE7464}" type="pres">
      <dgm:prSet presAssocID="{5549A895-42AC-42DB-A86B-32E94C652C51}" presName="spacer" presStyleCnt="0"/>
      <dgm:spPr/>
    </dgm:pt>
    <dgm:pt modelId="{88D6AD85-7468-BC4F-A435-490464029337}" type="pres">
      <dgm:prSet presAssocID="{3A7001E9-C2A9-D14F-B2A3-85747FF3A257}" presName="parentText" presStyleLbl="node1" presStyleIdx="3" presStyleCnt="5">
        <dgm:presLayoutVars>
          <dgm:chMax val="0"/>
          <dgm:bulletEnabled val="1"/>
        </dgm:presLayoutVars>
      </dgm:prSet>
      <dgm:spPr/>
    </dgm:pt>
    <dgm:pt modelId="{1D363C1A-1F80-024E-AC2E-BA8136CEF6C7}" type="pres">
      <dgm:prSet presAssocID="{2F0ACCE2-C0B0-7C42-9E21-EA853CF7BCA7}" presName="spacer" presStyleCnt="0"/>
      <dgm:spPr/>
    </dgm:pt>
    <dgm:pt modelId="{1338A2EA-BCF3-F943-926A-5ABEED64ED20}" type="pres">
      <dgm:prSet presAssocID="{E779EB89-D666-4D10-A381-92B22E08736A}" presName="parentText" presStyleLbl="node1" presStyleIdx="4" presStyleCnt="5">
        <dgm:presLayoutVars>
          <dgm:chMax val="0"/>
          <dgm:bulletEnabled val="1"/>
        </dgm:presLayoutVars>
      </dgm:prSet>
      <dgm:spPr/>
    </dgm:pt>
  </dgm:ptLst>
  <dgm:cxnLst>
    <dgm:cxn modelId="{AB0D5113-7201-7749-A9A2-D3680D9C9713}" type="presOf" srcId="{681F7893-AB92-4652-8366-F4B3F87A29E1}" destId="{8EB3578F-F595-1945-990B-49F96D6FBCF9}" srcOrd="0" destOrd="0" presId="urn:microsoft.com/office/officeart/2005/8/layout/vList2"/>
    <dgm:cxn modelId="{56C73035-EF5F-4B20-833C-922C91CA07DF}" srcId="{FB1C4B37-AA83-42F9-B7F8-FF79C7563742}" destId="{E779EB89-D666-4D10-A381-92B22E08736A}" srcOrd="4" destOrd="0" parTransId="{DF31F1A7-E8DD-42EC-A49C-3CBF9869BDD1}" sibTransId="{215B970E-EA41-4EFA-8E1D-8BF364D5B996}"/>
    <dgm:cxn modelId="{54AA533B-DC04-554F-99B4-5183CA409AA5}" srcId="{FB1C4B37-AA83-42F9-B7F8-FF79C7563742}" destId="{3A7001E9-C2A9-D14F-B2A3-85747FF3A257}" srcOrd="3" destOrd="0" parTransId="{4A2BFCC5-B4A8-E84D-9BAE-1AC287A0CA23}" sibTransId="{2F0ACCE2-C0B0-7C42-9E21-EA853CF7BCA7}"/>
    <dgm:cxn modelId="{39517978-EA1A-4E49-B17A-FD66DA67BE64}" type="presOf" srcId="{FB1C4B37-AA83-42F9-B7F8-FF79C7563742}" destId="{96E597A6-3FA3-9F47-BD83-75D3A20A973B}" srcOrd="0" destOrd="0" presId="urn:microsoft.com/office/officeart/2005/8/layout/vList2"/>
    <dgm:cxn modelId="{20151D7C-2104-468A-BD2A-8AA5FD133557}" srcId="{FB1C4B37-AA83-42F9-B7F8-FF79C7563742}" destId="{7950557E-89EA-44BB-8434-EB744E5A17FD}" srcOrd="2" destOrd="0" parTransId="{BB2BA1F3-B02D-4051-974B-23D525D9E522}" sibTransId="{5549A895-42AC-42DB-A86B-32E94C652C51}"/>
    <dgm:cxn modelId="{8518438A-AF54-0246-B520-3FB544C029D0}" type="presOf" srcId="{7950557E-89EA-44BB-8434-EB744E5A17FD}" destId="{47B118E9-0EDB-9B4C-93C3-B7C9BDA475E1}" srcOrd="0" destOrd="0" presId="urn:microsoft.com/office/officeart/2005/8/layout/vList2"/>
    <dgm:cxn modelId="{CD616A8D-07CF-DE45-8A06-0890D7FB72A3}" type="presOf" srcId="{E779EB89-D666-4D10-A381-92B22E08736A}" destId="{1338A2EA-BCF3-F943-926A-5ABEED64ED20}" srcOrd="0" destOrd="0" presId="urn:microsoft.com/office/officeart/2005/8/layout/vList2"/>
    <dgm:cxn modelId="{901AC696-49FD-BC47-AB5F-7BD5471DEB40}" type="presOf" srcId="{B0A00EC9-1329-487F-AEB4-484F82D840E2}" destId="{4BA35449-AAF6-6043-BA4D-D3390FA54F92}" srcOrd="0" destOrd="0" presId="urn:microsoft.com/office/officeart/2005/8/layout/vList2"/>
    <dgm:cxn modelId="{5272DBA2-E6FC-411A-8551-D249E1DE661E}" srcId="{FB1C4B37-AA83-42F9-B7F8-FF79C7563742}" destId="{681F7893-AB92-4652-8366-F4B3F87A29E1}" srcOrd="1" destOrd="0" parTransId="{085F5CA1-300C-4E92-B633-25426C464D66}" sibTransId="{48F504F9-E443-4288-A719-DA10A35A75A3}"/>
    <dgm:cxn modelId="{010686AD-DD32-4E4A-8C7E-7DEAA88B9D85}" srcId="{FB1C4B37-AA83-42F9-B7F8-FF79C7563742}" destId="{B0A00EC9-1329-487F-AEB4-484F82D840E2}" srcOrd="0" destOrd="0" parTransId="{D433F7C9-AA8E-4F81-BEA8-0822151C9F45}" sibTransId="{AED992CD-26C9-48D4-BA9C-3E3863BA961F}"/>
    <dgm:cxn modelId="{248004FD-C5CC-9644-B5FD-7480504EF734}" type="presOf" srcId="{3A7001E9-C2A9-D14F-B2A3-85747FF3A257}" destId="{88D6AD85-7468-BC4F-A435-490464029337}" srcOrd="0" destOrd="0" presId="urn:microsoft.com/office/officeart/2005/8/layout/vList2"/>
    <dgm:cxn modelId="{779952FA-E2A2-A64C-9F68-A45F3BB77084}" type="presParOf" srcId="{96E597A6-3FA3-9F47-BD83-75D3A20A973B}" destId="{4BA35449-AAF6-6043-BA4D-D3390FA54F92}" srcOrd="0" destOrd="0" presId="urn:microsoft.com/office/officeart/2005/8/layout/vList2"/>
    <dgm:cxn modelId="{FADB3796-71B2-8345-9666-0E24E1ED6E4B}" type="presParOf" srcId="{96E597A6-3FA3-9F47-BD83-75D3A20A973B}" destId="{2394E4FC-7B25-214A-9471-CA674C7A5A03}" srcOrd="1" destOrd="0" presId="urn:microsoft.com/office/officeart/2005/8/layout/vList2"/>
    <dgm:cxn modelId="{F4BBE4D6-8517-EB45-8F15-A1C89469CE64}" type="presParOf" srcId="{96E597A6-3FA3-9F47-BD83-75D3A20A973B}" destId="{8EB3578F-F595-1945-990B-49F96D6FBCF9}" srcOrd="2" destOrd="0" presId="urn:microsoft.com/office/officeart/2005/8/layout/vList2"/>
    <dgm:cxn modelId="{429BA80E-617C-C643-822E-5CE0E7489F05}" type="presParOf" srcId="{96E597A6-3FA3-9F47-BD83-75D3A20A973B}" destId="{42C962F0-05F3-E547-98D9-AE79CBFBDCD2}" srcOrd="3" destOrd="0" presId="urn:microsoft.com/office/officeart/2005/8/layout/vList2"/>
    <dgm:cxn modelId="{F5A2029D-B7FD-0045-A20F-5367F177BF7F}" type="presParOf" srcId="{96E597A6-3FA3-9F47-BD83-75D3A20A973B}" destId="{47B118E9-0EDB-9B4C-93C3-B7C9BDA475E1}" srcOrd="4" destOrd="0" presId="urn:microsoft.com/office/officeart/2005/8/layout/vList2"/>
    <dgm:cxn modelId="{F2B735F4-CA26-8B44-8ED5-F95857E98449}" type="presParOf" srcId="{96E597A6-3FA3-9F47-BD83-75D3A20A973B}" destId="{C9885D7A-0869-2F4C-9C33-EDC861BE7464}" srcOrd="5" destOrd="0" presId="urn:microsoft.com/office/officeart/2005/8/layout/vList2"/>
    <dgm:cxn modelId="{67B419B9-6BFB-3040-8223-E56B00CB3A33}" type="presParOf" srcId="{96E597A6-3FA3-9F47-BD83-75D3A20A973B}" destId="{88D6AD85-7468-BC4F-A435-490464029337}" srcOrd="6" destOrd="0" presId="urn:microsoft.com/office/officeart/2005/8/layout/vList2"/>
    <dgm:cxn modelId="{E7A9DEF1-0FCB-4643-A845-01F164946A41}" type="presParOf" srcId="{96E597A6-3FA3-9F47-BD83-75D3A20A973B}" destId="{1D363C1A-1F80-024E-AC2E-BA8136CEF6C7}" srcOrd="7" destOrd="0" presId="urn:microsoft.com/office/officeart/2005/8/layout/vList2"/>
    <dgm:cxn modelId="{E1522F8D-CCBF-CC40-BF04-6DAA08D58E55}" type="presParOf" srcId="{96E597A6-3FA3-9F47-BD83-75D3A20A973B}" destId="{1338A2EA-BCF3-F943-926A-5ABEED64ED2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953012-2205-4129-BFF4-99873221C70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07F062E-0716-4890-B300-9771FF1BDA00}">
      <dgm:prSet/>
      <dgm:spPr/>
      <dgm:t>
        <a:bodyPr/>
        <a:lstStyle/>
        <a:p>
          <a:r>
            <a:rPr lang="en-US"/>
            <a:t>1. Notify (email) your Clerkship Director and Clerkship Coordinator 30 DAYS IN ADVANCE of the CLERKSHIP to request permission.</a:t>
          </a:r>
        </a:p>
      </dgm:t>
    </dgm:pt>
    <dgm:pt modelId="{8DEB865D-894C-4EAE-9C38-92F3F2C7C677}" type="parTrans" cxnId="{B7A8EF8D-43C9-42B8-97A0-3464FE15A460}">
      <dgm:prSet/>
      <dgm:spPr/>
      <dgm:t>
        <a:bodyPr/>
        <a:lstStyle/>
        <a:p>
          <a:endParaRPr lang="en-US"/>
        </a:p>
      </dgm:t>
    </dgm:pt>
    <dgm:pt modelId="{AD839D71-2F69-48CF-B150-A1B544602591}" type="sibTrans" cxnId="{B7A8EF8D-43C9-42B8-97A0-3464FE15A460}">
      <dgm:prSet/>
      <dgm:spPr/>
      <dgm:t>
        <a:bodyPr/>
        <a:lstStyle/>
        <a:p>
          <a:endParaRPr lang="en-US"/>
        </a:p>
      </dgm:t>
    </dgm:pt>
    <dgm:pt modelId="{CB0CB737-82DC-4E49-88FF-A27380F5C380}">
      <dgm:prSet/>
      <dgm:spPr/>
      <dgm:t>
        <a:bodyPr/>
        <a:lstStyle/>
        <a:p>
          <a:r>
            <a:rPr lang="en-US"/>
            <a:t>2. Please be professional in your interactions with your administrators!</a:t>
          </a:r>
        </a:p>
      </dgm:t>
    </dgm:pt>
    <dgm:pt modelId="{DDD73CB1-040B-4B4F-9228-C80AB34F0B38}" type="parTrans" cxnId="{5070EDBE-BDEF-4976-B3B2-C62BF8564965}">
      <dgm:prSet/>
      <dgm:spPr/>
      <dgm:t>
        <a:bodyPr/>
        <a:lstStyle/>
        <a:p>
          <a:endParaRPr lang="en-US"/>
        </a:p>
      </dgm:t>
    </dgm:pt>
    <dgm:pt modelId="{7DCD52FE-50D8-4F08-8004-021B30D3734B}" type="sibTrans" cxnId="{5070EDBE-BDEF-4976-B3B2-C62BF8564965}">
      <dgm:prSet/>
      <dgm:spPr/>
      <dgm:t>
        <a:bodyPr/>
        <a:lstStyle/>
        <a:p>
          <a:endParaRPr lang="en-US"/>
        </a:p>
      </dgm:t>
    </dgm:pt>
    <dgm:pt modelId="{A25626A6-F166-FE4E-8BD4-004742DB7377}">
      <dgm:prSet/>
      <dgm:spPr/>
      <dgm:t>
        <a:bodyPr/>
        <a:lstStyle/>
        <a:p>
          <a:r>
            <a:rPr lang="en-US"/>
            <a:t>3. Complete a Limited Leave Request form (on OLSEN) once approved.</a:t>
          </a:r>
        </a:p>
      </dgm:t>
    </dgm:pt>
    <dgm:pt modelId="{1461F5CC-3C19-8444-8335-DAB50D5FBA10}" type="parTrans" cxnId="{3A8A0815-E74A-D44A-B9D5-53B05820D946}">
      <dgm:prSet/>
      <dgm:spPr/>
      <dgm:t>
        <a:bodyPr/>
        <a:lstStyle/>
        <a:p>
          <a:endParaRPr lang="en-US"/>
        </a:p>
      </dgm:t>
    </dgm:pt>
    <dgm:pt modelId="{83DD664F-DF0E-D744-917A-13A8714DEF5B}" type="sibTrans" cxnId="{3A8A0815-E74A-D44A-B9D5-53B05820D946}">
      <dgm:prSet/>
      <dgm:spPr/>
      <dgm:t>
        <a:bodyPr/>
        <a:lstStyle/>
        <a:p>
          <a:endParaRPr lang="en-US"/>
        </a:p>
      </dgm:t>
    </dgm:pt>
    <dgm:pt modelId="{753A44FF-5021-2B46-80DA-16A34F634644}" type="pres">
      <dgm:prSet presAssocID="{84953012-2205-4129-BFF4-99873221C703}" presName="linear" presStyleCnt="0">
        <dgm:presLayoutVars>
          <dgm:animLvl val="lvl"/>
          <dgm:resizeHandles val="exact"/>
        </dgm:presLayoutVars>
      </dgm:prSet>
      <dgm:spPr/>
    </dgm:pt>
    <dgm:pt modelId="{5FD434BF-4FDB-E644-89E0-4AFC9F16DD5D}" type="pres">
      <dgm:prSet presAssocID="{207F062E-0716-4890-B300-9771FF1BDA00}" presName="parentText" presStyleLbl="node1" presStyleIdx="0" presStyleCnt="3">
        <dgm:presLayoutVars>
          <dgm:chMax val="0"/>
          <dgm:bulletEnabled val="1"/>
        </dgm:presLayoutVars>
      </dgm:prSet>
      <dgm:spPr/>
    </dgm:pt>
    <dgm:pt modelId="{50FF3E84-5B1F-F844-8A46-A50AF70A5BC6}" type="pres">
      <dgm:prSet presAssocID="{AD839D71-2F69-48CF-B150-A1B544602591}" presName="spacer" presStyleCnt="0"/>
      <dgm:spPr/>
    </dgm:pt>
    <dgm:pt modelId="{986F9F70-0332-4A4F-B1B0-FB99D2C62B11}" type="pres">
      <dgm:prSet presAssocID="{CB0CB737-82DC-4E49-88FF-A27380F5C380}" presName="parentText" presStyleLbl="node1" presStyleIdx="1" presStyleCnt="3">
        <dgm:presLayoutVars>
          <dgm:chMax val="0"/>
          <dgm:bulletEnabled val="1"/>
        </dgm:presLayoutVars>
      </dgm:prSet>
      <dgm:spPr/>
    </dgm:pt>
    <dgm:pt modelId="{8BA557EA-7047-E648-9890-F34429E1AD64}" type="pres">
      <dgm:prSet presAssocID="{7DCD52FE-50D8-4F08-8004-021B30D3734B}" presName="spacer" presStyleCnt="0"/>
      <dgm:spPr/>
    </dgm:pt>
    <dgm:pt modelId="{BD52F98C-A322-834A-9467-74E93F921FDD}" type="pres">
      <dgm:prSet presAssocID="{A25626A6-F166-FE4E-8BD4-004742DB7377}" presName="parentText" presStyleLbl="node1" presStyleIdx="2" presStyleCnt="3">
        <dgm:presLayoutVars>
          <dgm:chMax val="0"/>
          <dgm:bulletEnabled val="1"/>
        </dgm:presLayoutVars>
      </dgm:prSet>
      <dgm:spPr/>
    </dgm:pt>
  </dgm:ptLst>
  <dgm:cxnLst>
    <dgm:cxn modelId="{F38F230D-285E-E944-902C-DDE6CAE03C4C}" type="presOf" srcId="{84953012-2205-4129-BFF4-99873221C703}" destId="{753A44FF-5021-2B46-80DA-16A34F634644}" srcOrd="0" destOrd="0" presId="urn:microsoft.com/office/officeart/2005/8/layout/vList2"/>
    <dgm:cxn modelId="{3A8A0815-E74A-D44A-B9D5-53B05820D946}" srcId="{84953012-2205-4129-BFF4-99873221C703}" destId="{A25626A6-F166-FE4E-8BD4-004742DB7377}" srcOrd="2" destOrd="0" parTransId="{1461F5CC-3C19-8444-8335-DAB50D5FBA10}" sibTransId="{83DD664F-DF0E-D744-917A-13A8714DEF5B}"/>
    <dgm:cxn modelId="{856DB336-9922-7D4E-A222-EC9EF5AC1EDD}" type="presOf" srcId="{A25626A6-F166-FE4E-8BD4-004742DB7377}" destId="{BD52F98C-A322-834A-9467-74E93F921FDD}" srcOrd="0" destOrd="0" presId="urn:microsoft.com/office/officeart/2005/8/layout/vList2"/>
    <dgm:cxn modelId="{5082955E-96A3-4147-A759-C2798D43CE0E}" type="presOf" srcId="{207F062E-0716-4890-B300-9771FF1BDA00}" destId="{5FD434BF-4FDB-E644-89E0-4AFC9F16DD5D}" srcOrd="0" destOrd="0" presId="urn:microsoft.com/office/officeart/2005/8/layout/vList2"/>
    <dgm:cxn modelId="{B7A8EF8D-43C9-42B8-97A0-3464FE15A460}" srcId="{84953012-2205-4129-BFF4-99873221C703}" destId="{207F062E-0716-4890-B300-9771FF1BDA00}" srcOrd="0" destOrd="0" parTransId="{8DEB865D-894C-4EAE-9C38-92F3F2C7C677}" sibTransId="{AD839D71-2F69-48CF-B150-A1B544602591}"/>
    <dgm:cxn modelId="{D3B080B3-E2F9-1A41-A06B-1636E1BFAC5A}" type="presOf" srcId="{CB0CB737-82DC-4E49-88FF-A27380F5C380}" destId="{986F9F70-0332-4A4F-B1B0-FB99D2C62B11}" srcOrd="0" destOrd="0" presId="urn:microsoft.com/office/officeart/2005/8/layout/vList2"/>
    <dgm:cxn modelId="{5070EDBE-BDEF-4976-B3B2-C62BF8564965}" srcId="{84953012-2205-4129-BFF4-99873221C703}" destId="{CB0CB737-82DC-4E49-88FF-A27380F5C380}" srcOrd="1" destOrd="0" parTransId="{DDD73CB1-040B-4B4F-9228-C80AB34F0B38}" sibTransId="{7DCD52FE-50D8-4F08-8004-021B30D3734B}"/>
    <dgm:cxn modelId="{62B88532-E4D1-2644-B45C-DFECA4E77E97}" type="presParOf" srcId="{753A44FF-5021-2B46-80DA-16A34F634644}" destId="{5FD434BF-4FDB-E644-89E0-4AFC9F16DD5D}" srcOrd="0" destOrd="0" presId="urn:microsoft.com/office/officeart/2005/8/layout/vList2"/>
    <dgm:cxn modelId="{B5A490C5-AB80-A048-B93A-C9522B067FA5}" type="presParOf" srcId="{753A44FF-5021-2B46-80DA-16A34F634644}" destId="{50FF3E84-5B1F-F844-8A46-A50AF70A5BC6}" srcOrd="1" destOrd="0" presId="urn:microsoft.com/office/officeart/2005/8/layout/vList2"/>
    <dgm:cxn modelId="{43E9283C-4D97-7047-AD11-DAFB56800520}" type="presParOf" srcId="{753A44FF-5021-2B46-80DA-16A34F634644}" destId="{986F9F70-0332-4A4F-B1B0-FB99D2C62B11}" srcOrd="2" destOrd="0" presId="urn:microsoft.com/office/officeart/2005/8/layout/vList2"/>
    <dgm:cxn modelId="{BC180B74-7C30-F648-A4C4-A9724CD5EFA2}" type="presParOf" srcId="{753A44FF-5021-2B46-80DA-16A34F634644}" destId="{8BA557EA-7047-E648-9890-F34429E1AD64}" srcOrd="3" destOrd="0" presId="urn:microsoft.com/office/officeart/2005/8/layout/vList2"/>
    <dgm:cxn modelId="{50498F40-BB6E-1842-A3B6-A4694F6B285F}" type="presParOf" srcId="{753A44FF-5021-2B46-80DA-16A34F634644}" destId="{BD52F98C-A322-834A-9467-74E93F921F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EE9A99-1B42-41F9-9C53-418FB9B806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E1D7A0-C1C6-4979-B6E6-1E3395586634}">
      <dgm:prSet/>
      <dgm:spPr/>
      <dgm:t>
        <a:bodyPr/>
        <a:lstStyle/>
        <a:p>
          <a:pPr>
            <a:defRPr cap="all"/>
          </a:pPr>
          <a:r>
            <a:rPr lang="en-US"/>
            <a:t>Four wellness days per year </a:t>
          </a:r>
        </a:p>
      </dgm:t>
    </dgm:pt>
    <dgm:pt modelId="{52B9A3EB-18F8-4818-B2EC-04470A5655AB}" type="parTrans" cxnId="{4DB3C1F1-2836-4E17-A683-9C9A3BB1E1BB}">
      <dgm:prSet/>
      <dgm:spPr/>
      <dgm:t>
        <a:bodyPr/>
        <a:lstStyle/>
        <a:p>
          <a:endParaRPr lang="en-US"/>
        </a:p>
      </dgm:t>
    </dgm:pt>
    <dgm:pt modelId="{4FC0FD44-B71D-4FE0-987A-52B46A59E7F9}" type="sibTrans" cxnId="{4DB3C1F1-2836-4E17-A683-9C9A3BB1E1BB}">
      <dgm:prSet/>
      <dgm:spPr/>
      <dgm:t>
        <a:bodyPr/>
        <a:lstStyle/>
        <a:p>
          <a:endParaRPr lang="en-US"/>
        </a:p>
      </dgm:t>
    </dgm:pt>
    <dgm:pt modelId="{F8BC5D5D-CB84-497F-A067-9431E3E93B41}">
      <dgm:prSet/>
      <dgm:spPr/>
      <dgm:t>
        <a:bodyPr/>
        <a:lstStyle/>
        <a:p>
          <a:pPr>
            <a:defRPr cap="all"/>
          </a:pPr>
          <a:r>
            <a:rPr lang="en-US"/>
            <a:t>No half days or hourly counts</a:t>
          </a:r>
        </a:p>
      </dgm:t>
    </dgm:pt>
    <dgm:pt modelId="{F5BB81F3-49A5-4353-87C4-70908713E1AB}" type="parTrans" cxnId="{FC5FEF5E-9660-4C8A-9DBE-8C9D256E5CA3}">
      <dgm:prSet/>
      <dgm:spPr/>
      <dgm:t>
        <a:bodyPr/>
        <a:lstStyle/>
        <a:p>
          <a:endParaRPr lang="en-US"/>
        </a:p>
      </dgm:t>
    </dgm:pt>
    <dgm:pt modelId="{24B21933-7936-4261-97E6-05A3873E5982}" type="sibTrans" cxnId="{FC5FEF5E-9660-4C8A-9DBE-8C9D256E5CA3}">
      <dgm:prSet/>
      <dgm:spPr/>
      <dgm:t>
        <a:bodyPr/>
        <a:lstStyle/>
        <a:p>
          <a:endParaRPr lang="en-US"/>
        </a:p>
      </dgm:t>
    </dgm:pt>
    <dgm:pt modelId="{A82D0A15-6C1D-4EC6-8A21-84524E6A4E87}" type="pres">
      <dgm:prSet presAssocID="{35EE9A99-1B42-41F9-9C53-418FB9B806F1}" presName="root" presStyleCnt="0">
        <dgm:presLayoutVars>
          <dgm:dir/>
          <dgm:resizeHandles val="exact"/>
        </dgm:presLayoutVars>
      </dgm:prSet>
      <dgm:spPr/>
    </dgm:pt>
    <dgm:pt modelId="{6CBFDD06-1F78-4E2A-8418-A2682B5332A3}" type="pres">
      <dgm:prSet presAssocID="{4FE1D7A0-C1C6-4979-B6E6-1E3395586634}" presName="compNode" presStyleCnt="0"/>
      <dgm:spPr/>
    </dgm:pt>
    <dgm:pt modelId="{51C1A2B2-85D9-4683-A356-A36206A0FBD2}" type="pres">
      <dgm:prSet presAssocID="{4FE1D7A0-C1C6-4979-B6E6-1E3395586634}" presName="iconBgRect" presStyleLbl="bgShp" presStyleIdx="0" presStyleCnt="2"/>
      <dgm:spPr/>
    </dgm:pt>
    <dgm:pt modelId="{DE6280E4-AC7A-4B6F-8CE2-92B9E582277F}" type="pres">
      <dgm:prSet presAssocID="{4FE1D7A0-C1C6-4979-B6E6-1E33955866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EB28E2B5-EEF6-437C-A62E-2D2F7E43F607}" type="pres">
      <dgm:prSet presAssocID="{4FE1D7A0-C1C6-4979-B6E6-1E3395586634}" presName="spaceRect" presStyleCnt="0"/>
      <dgm:spPr/>
    </dgm:pt>
    <dgm:pt modelId="{E92BDBE6-B286-4A33-9BAF-098D6EF0C998}" type="pres">
      <dgm:prSet presAssocID="{4FE1D7A0-C1C6-4979-B6E6-1E3395586634}" presName="textRect" presStyleLbl="revTx" presStyleIdx="0" presStyleCnt="2" custScaleX="94014">
        <dgm:presLayoutVars>
          <dgm:chMax val="1"/>
          <dgm:chPref val="1"/>
        </dgm:presLayoutVars>
      </dgm:prSet>
      <dgm:spPr/>
    </dgm:pt>
    <dgm:pt modelId="{590958DD-058B-4D49-A88D-10EAA3C7952F}" type="pres">
      <dgm:prSet presAssocID="{4FC0FD44-B71D-4FE0-987A-52B46A59E7F9}" presName="sibTrans" presStyleCnt="0"/>
      <dgm:spPr/>
    </dgm:pt>
    <dgm:pt modelId="{187E563D-611E-44EE-B1B0-51235BF259EB}" type="pres">
      <dgm:prSet presAssocID="{F8BC5D5D-CB84-497F-A067-9431E3E93B41}" presName="compNode" presStyleCnt="0"/>
      <dgm:spPr/>
    </dgm:pt>
    <dgm:pt modelId="{B1CD7F4A-8662-40D5-A435-14EF47DD220E}" type="pres">
      <dgm:prSet presAssocID="{F8BC5D5D-CB84-497F-A067-9431E3E93B41}" presName="iconBgRect" presStyleLbl="bgShp" presStyleIdx="1" presStyleCnt="2"/>
      <dgm:spPr/>
    </dgm:pt>
    <dgm:pt modelId="{70953714-3947-40CD-A550-1A49C4E1BB0D}" type="pres">
      <dgm:prSet presAssocID="{F8BC5D5D-CB84-497F-A067-9431E3E93B4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9C5698B3-D697-4055-A4FE-1E5B6A2AFDBB}" type="pres">
      <dgm:prSet presAssocID="{F8BC5D5D-CB84-497F-A067-9431E3E93B41}" presName="spaceRect" presStyleCnt="0"/>
      <dgm:spPr/>
    </dgm:pt>
    <dgm:pt modelId="{4885F59C-94A8-45AB-AFEE-293C8FEBA79A}" type="pres">
      <dgm:prSet presAssocID="{F8BC5D5D-CB84-497F-A067-9431E3E93B41}" presName="textRect" presStyleLbl="revTx" presStyleIdx="1" presStyleCnt="2" custScaleX="87184">
        <dgm:presLayoutVars>
          <dgm:chMax val="1"/>
          <dgm:chPref val="1"/>
        </dgm:presLayoutVars>
      </dgm:prSet>
      <dgm:spPr/>
    </dgm:pt>
  </dgm:ptLst>
  <dgm:cxnLst>
    <dgm:cxn modelId="{2196B619-F116-42BF-A1C2-A30647609D9E}" type="presOf" srcId="{4FE1D7A0-C1C6-4979-B6E6-1E3395586634}" destId="{E92BDBE6-B286-4A33-9BAF-098D6EF0C998}" srcOrd="0" destOrd="0" presId="urn:microsoft.com/office/officeart/2018/5/layout/IconCircleLabelList"/>
    <dgm:cxn modelId="{37E8851C-3DCC-4377-ABC6-86E4D1F712B2}" type="presOf" srcId="{35EE9A99-1B42-41F9-9C53-418FB9B806F1}" destId="{A82D0A15-6C1D-4EC6-8A21-84524E6A4E87}" srcOrd="0" destOrd="0" presId="urn:microsoft.com/office/officeart/2018/5/layout/IconCircleLabelList"/>
    <dgm:cxn modelId="{FC5FEF5E-9660-4C8A-9DBE-8C9D256E5CA3}" srcId="{35EE9A99-1B42-41F9-9C53-418FB9B806F1}" destId="{F8BC5D5D-CB84-497F-A067-9431E3E93B41}" srcOrd="1" destOrd="0" parTransId="{F5BB81F3-49A5-4353-87C4-70908713E1AB}" sibTransId="{24B21933-7936-4261-97E6-05A3873E5982}"/>
    <dgm:cxn modelId="{9928B997-0256-4E9F-B324-6FDF575D146E}" type="presOf" srcId="{F8BC5D5D-CB84-497F-A067-9431E3E93B41}" destId="{4885F59C-94A8-45AB-AFEE-293C8FEBA79A}" srcOrd="0" destOrd="0" presId="urn:microsoft.com/office/officeart/2018/5/layout/IconCircleLabelList"/>
    <dgm:cxn modelId="{4DB3C1F1-2836-4E17-A683-9C9A3BB1E1BB}" srcId="{35EE9A99-1B42-41F9-9C53-418FB9B806F1}" destId="{4FE1D7A0-C1C6-4979-B6E6-1E3395586634}" srcOrd="0" destOrd="0" parTransId="{52B9A3EB-18F8-4818-B2EC-04470A5655AB}" sibTransId="{4FC0FD44-B71D-4FE0-987A-52B46A59E7F9}"/>
    <dgm:cxn modelId="{26EC3529-2232-4F85-B283-154ABEB5504D}" type="presParOf" srcId="{A82D0A15-6C1D-4EC6-8A21-84524E6A4E87}" destId="{6CBFDD06-1F78-4E2A-8418-A2682B5332A3}" srcOrd="0" destOrd="0" presId="urn:microsoft.com/office/officeart/2018/5/layout/IconCircleLabelList"/>
    <dgm:cxn modelId="{1FFE07F5-E4A3-4BBC-8B2E-318E94578772}" type="presParOf" srcId="{6CBFDD06-1F78-4E2A-8418-A2682B5332A3}" destId="{51C1A2B2-85D9-4683-A356-A36206A0FBD2}" srcOrd="0" destOrd="0" presId="urn:microsoft.com/office/officeart/2018/5/layout/IconCircleLabelList"/>
    <dgm:cxn modelId="{87E28019-A5B6-43DD-8098-8BEC3B135B11}" type="presParOf" srcId="{6CBFDD06-1F78-4E2A-8418-A2682B5332A3}" destId="{DE6280E4-AC7A-4B6F-8CE2-92B9E582277F}" srcOrd="1" destOrd="0" presId="urn:microsoft.com/office/officeart/2018/5/layout/IconCircleLabelList"/>
    <dgm:cxn modelId="{9DC94A30-D603-4EFA-983A-6AFE447D89C0}" type="presParOf" srcId="{6CBFDD06-1F78-4E2A-8418-A2682B5332A3}" destId="{EB28E2B5-EEF6-437C-A62E-2D2F7E43F607}" srcOrd="2" destOrd="0" presId="urn:microsoft.com/office/officeart/2018/5/layout/IconCircleLabelList"/>
    <dgm:cxn modelId="{01756913-D8D7-40D6-8B1F-E145E4FA9A26}" type="presParOf" srcId="{6CBFDD06-1F78-4E2A-8418-A2682B5332A3}" destId="{E92BDBE6-B286-4A33-9BAF-098D6EF0C998}" srcOrd="3" destOrd="0" presId="urn:microsoft.com/office/officeart/2018/5/layout/IconCircleLabelList"/>
    <dgm:cxn modelId="{FB0428E9-7C3F-4EA5-B596-6A29DCAA61C3}" type="presParOf" srcId="{A82D0A15-6C1D-4EC6-8A21-84524E6A4E87}" destId="{590958DD-058B-4D49-A88D-10EAA3C7952F}" srcOrd="1" destOrd="0" presId="urn:microsoft.com/office/officeart/2018/5/layout/IconCircleLabelList"/>
    <dgm:cxn modelId="{20883F6F-172E-4A2F-8B08-A3CF6142ED2C}" type="presParOf" srcId="{A82D0A15-6C1D-4EC6-8A21-84524E6A4E87}" destId="{187E563D-611E-44EE-B1B0-51235BF259EB}" srcOrd="2" destOrd="0" presId="urn:microsoft.com/office/officeart/2018/5/layout/IconCircleLabelList"/>
    <dgm:cxn modelId="{7668C269-61AA-4F0E-97EF-464170363027}" type="presParOf" srcId="{187E563D-611E-44EE-B1B0-51235BF259EB}" destId="{B1CD7F4A-8662-40D5-A435-14EF47DD220E}" srcOrd="0" destOrd="0" presId="urn:microsoft.com/office/officeart/2018/5/layout/IconCircleLabelList"/>
    <dgm:cxn modelId="{055DC7A5-3C1C-49E6-BC97-B93C20B3C8AF}" type="presParOf" srcId="{187E563D-611E-44EE-B1B0-51235BF259EB}" destId="{70953714-3947-40CD-A550-1A49C4E1BB0D}" srcOrd="1" destOrd="0" presId="urn:microsoft.com/office/officeart/2018/5/layout/IconCircleLabelList"/>
    <dgm:cxn modelId="{BA39CF49-DF40-44FD-AFEE-C494C9E924FC}" type="presParOf" srcId="{187E563D-611E-44EE-B1B0-51235BF259EB}" destId="{9C5698B3-D697-4055-A4FE-1E5B6A2AFDBB}" srcOrd="2" destOrd="0" presId="urn:microsoft.com/office/officeart/2018/5/layout/IconCircleLabelList"/>
    <dgm:cxn modelId="{F00808F8-AB96-4F1C-AF32-34FB4D4EDFFC}" type="presParOf" srcId="{187E563D-611E-44EE-B1B0-51235BF259EB}" destId="{4885F59C-94A8-45AB-AFEE-293C8FEBA79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741601-7368-4167-853B-E732FB97E059}"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EF6BD96B-6E44-4E83-AB43-3C3CEB1302CA}">
      <dgm:prSet/>
      <dgm:spPr/>
      <dgm:t>
        <a:bodyPr/>
        <a:lstStyle/>
        <a:p>
          <a:r>
            <a:rPr lang="en-US"/>
            <a:t>Available for when a student has an urgent/emergent need for a day away from clerkships that does not fall into an excused absence category.</a:t>
          </a:r>
        </a:p>
      </dgm:t>
    </dgm:pt>
    <dgm:pt modelId="{4441CA5D-3AB0-4E76-9BC2-A2505284BC36}" type="parTrans" cxnId="{361879E1-5B25-4156-A311-19336E1F2C3D}">
      <dgm:prSet/>
      <dgm:spPr/>
      <dgm:t>
        <a:bodyPr/>
        <a:lstStyle/>
        <a:p>
          <a:endParaRPr lang="en-US"/>
        </a:p>
      </dgm:t>
    </dgm:pt>
    <dgm:pt modelId="{C56F4EEA-F532-438E-AAC9-CE3798395BC4}" type="sibTrans" cxnId="{361879E1-5B25-4156-A311-19336E1F2C3D}">
      <dgm:prSet/>
      <dgm:spPr/>
      <dgm:t>
        <a:bodyPr/>
        <a:lstStyle/>
        <a:p>
          <a:endParaRPr lang="en-US"/>
        </a:p>
      </dgm:t>
    </dgm:pt>
    <dgm:pt modelId="{908BC3DB-C9B2-4CAE-974E-E14B6036FB0B}">
      <dgm:prSet/>
      <dgm:spPr/>
      <dgm:t>
        <a:bodyPr/>
        <a:lstStyle/>
        <a:p>
          <a:r>
            <a:rPr lang="en-US"/>
            <a:t>Notify (email) the clerkship director and clerkship coordinator ASAP when you need to take an emergent wellness day. Does not require 30 days advanced notice.</a:t>
          </a:r>
        </a:p>
      </dgm:t>
    </dgm:pt>
    <dgm:pt modelId="{A9FB630D-0D1E-4BC9-ACC2-A693926D7E69}" type="parTrans" cxnId="{3612DF94-0BF0-41F5-B895-FDD2F6FBF85E}">
      <dgm:prSet/>
      <dgm:spPr/>
      <dgm:t>
        <a:bodyPr/>
        <a:lstStyle/>
        <a:p>
          <a:endParaRPr lang="en-US"/>
        </a:p>
      </dgm:t>
    </dgm:pt>
    <dgm:pt modelId="{EFBE011E-61E5-4E10-B4CA-66715F1F78CD}" type="sibTrans" cxnId="{3612DF94-0BF0-41F5-B895-FDD2F6FBF85E}">
      <dgm:prSet/>
      <dgm:spPr/>
      <dgm:t>
        <a:bodyPr/>
        <a:lstStyle/>
        <a:p>
          <a:endParaRPr lang="en-US"/>
        </a:p>
      </dgm:t>
    </dgm:pt>
    <dgm:pt modelId="{491A7F7F-BEC0-4BC9-A912-50C58E8DE523}">
      <dgm:prSet/>
      <dgm:spPr/>
      <dgm:t>
        <a:bodyPr/>
        <a:lstStyle/>
        <a:p>
          <a:r>
            <a:rPr lang="en-US"/>
            <a:t>Be professional. Complete a Limited Leave Request as soon as you return to the clerkship. </a:t>
          </a:r>
        </a:p>
      </dgm:t>
    </dgm:pt>
    <dgm:pt modelId="{136961B5-9061-4017-9484-78C9161F307C}" type="parTrans" cxnId="{E62D5B0E-318C-4050-8E3A-E30741A1C876}">
      <dgm:prSet/>
      <dgm:spPr/>
      <dgm:t>
        <a:bodyPr/>
        <a:lstStyle/>
        <a:p>
          <a:endParaRPr lang="en-US"/>
        </a:p>
      </dgm:t>
    </dgm:pt>
    <dgm:pt modelId="{F70717BC-2DE9-4374-BCC4-7DF5F1C8E1DF}" type="sibTrans" cxnId="{E62D5B0E-318C-4050-8E3A-E30741A1C876}">
      <dgm:prSet/>
      <dgm:spPr/>
      <dgm:t>
        <a:bodyPr/>
        <a:lstStyle/>
        <a:p>
          <a:endParaRPr lang="en-US"/>
        </a:p>
      </dgm:t>
    </dgm:pt>
    <dgm:pt modelId="{0A4F618D-C48F-4BEA-8F9B-5D240D8E1C75}">
      <dgm:prSet/>
      <dgm:spPr/>
      <dgm:t>
        <a:bodyPr/>
        <a:lstStyle/>
        <a:p>
          <a:r>
            <a:rPr lang="en-US"/>
            <a:t>No questions asked policy to preserve student privacy. </a:t>
          </a:r>
        </a:p>
      </dgm:t>
    </dgm:pt>
    <dgm:pt modelId="{39AFA24C-7FDA-498F-9AAB-519B917D5023}" type="parTrans" cxnId="{D73E56D2-1BD6-405A-8C3E-C5ACFB1F825F}">
      <dgm:prSet/>
      <dgm:spPr/>
      <dgm:t>
        <a:bodyPr/>
        <a:lstStyle/>
        <a:p>
          <a:endParaRPr lang="en-US"/>
        </a:p>
      </dgm:t>
    </dgm:pt>
    <dgm:pt modelId="{7CFFB1D9-1E79-43D9-8FC7-D1917C978A6D}" type="sibTrans" cxnId="{D73E56D2-1BD6-405A-8C3E-C5ACFB1F825F}">
      <dgm:prSet/>
      <dgm:spPr/>
      <dgm:t>
        <a:bodyPr/>
        <a:lstStyle/>
        <a:p>
          <a:endParaRPr lang="en-US"/>
        </a:p>
      </dgm:t>
    </dgm:pt>
    <dgm:pt modelId="{DC6A11AB-BDFA-4CB7-9A19-257D074E565F}">
      <dgm:prSet/>
      <dgm:spPr/>
      <dgm:t>
        <a:bodyPr/>
        <a:lstStyle/>
        <a:p>
          <a:r>
            <a:rPr lang="en-US"/>
            <a:t>However, if you are struggling, please reach out to your CD.  We can help you!</a:t>
          </a:r>
        </a:p>
      </dgm:t>
    </dgm:pt>
    <dgm:pt modelId="{D00127E6-17A8-45C0-86FD-39BA16FA50D9}" type="parTrans" cxnId="{658973C1-6E71-4696-9F64-F50DCA45FFCB}">
      <dgm:prSet/>
      <dgm:spPr/>
      <dgm:t>
        <a:bodyPr/>
        <a:lstStyle/>
        <a:p>
          <a:endParaRPr lang="en-US"/>
        </a:p>
      </dgm:t>
    </dgm:pt>
    <dgm:pt modelId="{DDD51122-9CC9-42D7-A06F-7D3D68CEC271}" type="sibTrans" cxnId="{658973C1-6E71-4696-9F64-F50DCA45FFCB}">
      <dgm:prSet/>
      <dgm:spPr/>
      <dgm:t>
        <a:bodyPr/>
        <a:lstStyle/>
        <a:p>
          <a:endParaRPr lang="en-US"/>
        </a:p>
      </dgm:t>
    </dgm:pt>
    <dgm:pt modelId="{A43993B1-B2B9-499E-8B46-FAF9B889FB8D}" type="pres">
      <dgm:prSet presAssocID="{DE741601-7368-4167-853B-E732FB97E059}" presName="root" presStyleCnt="0">
        <dgm:presLayoutVars>
          <dgm:dir/>
          <dgm:resizeHandles val="exact"/>
        </dgm:presLayoutVars>
      </dgm:prSet>
      <dgm:spPr/>
    </dgm:pt>
    <dgm:pt modelId="{14A893F1-9F3D-46E2-9EE2-C17C01C7B932}" type="pres">
      <dgm:prSet presAssocID="{EF6BD96B-6E44-4E83-AB43-3C3CEB1302CA}" presName="compNode" presStyleCnt="0"/>
      <dgm:spPr/>
    </dgm:pt>
    <dgm:pt modelId="{BA9F7A3D-0C95-498C-B49E-1050B0EB4CCE}" type="pres">
      <dgm:prSet presAssocID="{EF6BD96B-6E44-4E83-AB43-3C3CEB1302CA}" presName="bgRect" presStyleLbl="bgShp" presStyleIdx="0" presStyleCnt="5"/>
      <dgm:spPr/>
    </dgm:pt>
    <dgm:pt modelId="{EFE30310-9E3C-46F9-954B-E2D038AF891D}" type="pres">
      <dgm:prSet presAssocID="{EF6BD96B-6E44-4E83-AB43-3C3CEB1302C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46F795DD-0E3E-40E4-86E5-287B1327F5E7}" type="pres">
      <dgm:prSet presAssocID="{EF6BD96B-6E44-4E83-AB43-3C3CEB1302CA}" presName="spaceRect" presStyleCnt="0"/>
      <dgm:spPr/>
    </dgm:pt>
    <dgm:pt modelId="{498ADAA7-B676-4AC8-B2FF-82F9C8320068}" type="pres">
      <dgm:prSet presAssocID="{EF6BD96B-6E44-4E83-AB43-3C3CEB1302CA}" presName="parTx" presStyleLbl="revTx" presStyleIdx="0" presStyleCnt="5">
        <dgm:presLayoutVars>
          <dgm:chMax val="0"/>
          <dgm:chPref val="0"/>
        </dgm:presLayoutVars>
      </dgm:prSet>
      <dgm:spPr/>
    </dgm:pt>
    <dgm:pt modelId="{E672A43B-3FC6-4F9E-A5B2-D9B66105E5AF}" type="pres">
      <dgm:prSet presAssocID="{C56F4EEA-F532-438E-AAC9-CE3798395BC4}" presName="sibTrans" presStyleCnt="0"/>
      <dgm:spPr/>
    </dgm:pt>
    <dgm:pt modelId="{904DA170-C91B-42F4-90F9-5D5718AA4C94}" type="pres">
      <dgm:prSet presAssocID="{908BC3DB-C9B2-4CAE-974E-E14B6036FB0B}" presName="compNode" presStyleCnt="0"/>
      <dgm:spPr/>
    </dgm:pt>
    <dgm:pt modelId="{389B11FA-F9C3-423B-A50D-1CF14CDAAE96}" type="pres">
      <dgm:prSet presAssocID="{908BC3DB-C9B2-4CAE-974E-E14B6036FB0B}" presName="bgRect" presStyleLbl="bgShp" presStyleIdx="1" presStyleCnt="5"/>
      <dgm:spPr/>
    </dgm:pt>
    <dgm:pt modelId="{184B88E3-DE1D-45AB-8A63-92B397ECFB53}" type="pres">
      <dgm:prSet presAssocID="{908BC3DB-C9B2-4CAE-974E-E14B6036FB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ilbox"/>
        </a:ext>
      </dgm:extLst>
    </dgm:pt>
    <dgm:pt modelId="{4A854E27-8DC0-4B87-8931-CC2BD1B6CBFB}" type="pres">
      <dgm:prSet presAssocID="{908BC3DB-C9B2-4CAE-974E-E14B6036FB0B}" presName="spaceRect" presStyleCnt="0"/>
      <dgm:spPr/>
    </dgm:pt>
    <dgm:pt modelId="{A55FF75D-C03C-4400-B102-B7D508FFE7C5}" type="pres">
      <dgm:prSet presAssocID="{908BC3DB-C9B2-4CAE-974E-E14B6036FB0B}" presName="parTx" presStyleLbl="revTx" presStyleIdx="1" presStyleCnt="5">
        <dgm:presLayoutVars>
          <dgm:chMax val="0"/>
          <dgm:chPref val="0"/>
        </dgm:presLayoutVars>
      </dgm:prSet>
      <dgm:spPr/>
    </dgm:pt>
    <dgm:pt modelId="{A577E341-4D23-4CE2-9712-9F7186039D28}" type="pres">
      <dgm:prSet presAssocID="{EFBE011E-61E5-4E10-B4CA-66715F1F78CD}" presName="sibTrans" presStyleCnt="0"/>
      <dgm:spPr/>
    </dgm:pt>
    <dgm:pt modelId="{764A210F-9F8E-4408-8EE3-2FB143F0681F}" type="pres">
      <dgm:prSet presAssocID="{491A7F7F-BEC0-4BC9-A912-50C58E8DE523}" presName="compNode" presStyleCnt="0"/>
      <dgm:spPr/>
    </dgm:pt>
    <dgm:pt modelId="{BA791E8C-3028-49E5-B9C8-0B604A67FC1B}" type="pres">
      <dgm:prSet presAssocID="{491A7F7F-BEC0-4BC9-A912-50C58E8DE523}" presName="bgRect" presStyleLbl="bgShp" presStyleIdx="2" presStyleCnt="5"/>
      <dgm:spPr/>
    </dgm:pt>
    <dgm:pt modelId="{DBF0B8A1-6F74-4BA7-A3B7-E0B0FEC07B76}" type="pres">
      <dgm:prSet presAssocID="{491A7F7F-BEC0-4BC9-A912-50C58E8DE52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8AEBAFD-B386-4B0A-9D74-E437C9567DF8}" type="pres">
      <dgm:prSet presAssocID="{491A7F7F-BEC0-4BC9-A912-50C58E8DE523}" presName="spaceRect" presStyleCnt="0"/>
      <dgm:spPr/>
    </dgm:pt>
    <dgm:pt modelId="{D19B7837-058C-419A-9CC8-27DA43EF63AA}" type="pres">
      <dgm:prSet presAssocID="{491A7F7F-BEC0-4BC9-A912-50C58E8DE523}" presName="parTx" presStyleLbl="revTx" presStyleIdx="2" presStyleCnt="5">
        <dgm:presLayoutVars>
          <dgm:chMax val="0"/>
          <dgm:chPref val="0"/>
        </dgm:presLayoutVars>
      </dgm:prSet>
      <dgm:spPr/>
    </dgm:pt>
    <dgm:pt modelId="{6A7B2A13-D630-4ACE-98E0-76AC0B74F52E}" type="pres">
      <dgm:prSet presAssocID="{F70717BC-2DE9-4374-BCC4-7DF5F1C8E1DF}" presName="sibTrans" presStyleCnt="0"/>
      <dgm:spPr/>
    </dgm:pt>
    <dgm:pt modelId="{1E088AD5-9E68-48BF-A554-BA7F3662190F}" type="pres">
      <dgm:prSet presAssocID="{0A4F618D-C48F-4BEA-8F9B-5D240D8E1C75}" presName="compNode" presStyleCnt="0"/>
      <dgm:spPr/>
    </dgm:pt>
    <dgm:pt modelId="{08B94A42-E4F3-42CF-B327-25B176174ADC}" type="pres">
      <dgm:prSet presAssocID="{0A4F618D-C48F-4BEA-8F9B-5D240D8E1C75}" presName="bgRect" presStyleLbl="bgShp" presStyleIdx="3" presStyleCnt="5"/>
      <dgm:spPr/>
    </dgm:pt>
    <dgm:pt modelId="{50B65E1C-7146-41DD-B68B-EB731BF4E151}" type="pres">
      <dgm:prSet presAssocID="{0A4F618D-C48F-4BEA-8F9B-5D240D8E1C7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4354B4B6-9403-4CA3-B4F0-3EE9FBE63FA6}" type="pres">
      <dgm:prSet presAssocID="{0A4F618D-C48F-4BEA-8F9B-5D240D8E1C75}" presName="spaceRect" presStyleCnt="0"/>
      <dgm:spPr/>
    </dgm:pt>
    <dgm:pt modelId="{5B31F3CC-B5A1-4087-A330-47D9EDEAFD54}" type="pres">
      <dgm:prSet presAssocID="{0A4F618D-C48F-4BEA-8F9B-5D240D8E1C75}" presName="parTx" presStyleLbl="revTx" presStyleIdx="3" presStyleCnt="5">
        <dgm:presLayoutVars>
          <dgm:chMax val="0"/>
          <dgm:chPref val="0"/>
        </dgm:presLayoutVars>
      </dgm:prSet>
      <dgm:spPr/>
    </dgm:pt>
    <dgm:pt modelId="{42659A35-B8E7-439B-A150-4B521B13C9F0}" type="pres">
      <dgm:prSet presAssocID="{7CFFB1D9-1E79-43D9-8FC7-D1917C978A6D}" presName="sibTrans" presStyleCnt="0"/>
      <dgm:spPr/>
    </dgm:pt>
    <dgm:pt modelId="{4D8AF4AA-A97E-4855-9D56-BFCD0CE3F551}" type="pres">
      <dgm:prSet presAssocID="{DC6A11AB-BDFA-4CB7-9A19-257D074E565F}" presName="compNode" presStyleCnt="0"/>
      <dgm:spPr/>
    </dgm:pt>
    <dgm:pt modelId="{3C104293-33FE-4C72-B329-6897770FDAF8}" type="pres">
      <dgm:prSet presAssocID="{DC6A11AB-BDFA-4CB7-9A19-257D074E565F}" presName="bgRect" presStyleLbl="bgShp" presStyleIdx="4" presStyleCnt="5"/>
      <dgm:spPr/>
    </dgm:pt>
    <dgm:pt modelId="{D18CAAD7-9AE8-4804-A3FC-1E5B8606DFF3}" type="pres">
      <dgm:prSet presAssocID="{DC6A11AB-BDFA-4CB7-9A19-257D074E56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s"/>
        </a:ext>
      </dgm:extLst>
    </dgm:pt>
    <dgm:pt modelId="{E08C7E21-1D8E-452C-B75F-40733D4E9D88}" type="pres">
      <dgm:prSet presAssocID="{DC6A11AB-BDFA-4CB7-9A19-257D074E565F}" presName="spaceRect" presStyleCnt="0"/>
      <dgm:spPr/>
    </dgm:pt>
    <dgm:pt modelId="{F0789A56-DDE1-4C21-B515-434B3F08E67C}" type="pres">
      <dgm:prSet presAssocID="{DC6A11AB-BDFA-4CB7-9A19-257D074E565F}" presName="parTx" presStyleLbl="revTx" presStyleIdx="4" presStyleCnt="5">
        <dgm:presLayoutVars>
          <dgm:chMax val="0"/>
          <dgm:chPref val="0"/>
        </dgm:presLayoutVars>
      </dgm:prSet>
      <dgm:spPr/>
    </dgm:pt>
  </dgm:ptLst>
  <dgm:cxnLst>
    <dgm:cxn modelId="{E62D5B0E-318C-4050-8E3A-E30741A1C876}" srcId="{DE741601-7368-4167-853B-E732FB97E059}" destId="{491A7F7F-BEC0-4BC9-A912-50C58E8DE523}" srcOrd="2" destOrd="0" parTransId="{136961B5-9061-4017-9484-78C9161F307C}" sibTransId="{F70717BC-2DE9-4374-BCC4-7DF5F1C8E1DF}"/>
    <dgm:cxn modelId="{82376B1D-518B-40FC-A5E1-49489EBC3E72}" type="presOf" srcId="{0A4F618D-C48F-4BEA-8F9B-5D240D8E1C75}" destId="{5B31F3CC-B5A1-4087-A330-47D9EDEAFD54}" srcOrd="0" destOrd="0" presId="urn:microsoft.com/office/officeart/2018/2/layout/IconVerticalSolidList"/>
    <dgm:cxn modelId="{8F8ED22C-1541-4E7C-B638-52FD40E32087}" type="presOf" srcId="{EF6BD96B-6E44-4E83-AB43-3C3CEB1302CA}" destId="{498ADAA7-B676-4AC8-B2FF-82F9C8320068}" srcOrd="0" destOrd="0" presId="urn:microsoft.com/office/officeart/2018/2/layout/IconVerticalSolidList"/>
    <dgm:cxn modelId="{1509AA33-1A3F-44F5-BDFF-6806FA5FCFFF}" type="presOf" srcId="{491A7F7F-BEC0-4BC9-A912-50C58E8DE523}" destId="{D19B7837-058C-419A-9CC8-27DA43EF63AA}" srcOrd="0" destOrd="0" presId="urn:microsoft.com/office/officeart/2018/2/layout/IconVerticalSolidList"/>
    <dgm:cxn modelId="{9075A33D-6ABE-40A2-9F04-C5E8B7F52C64}" type="presOf" srcId="{908BC3DB-C9B2-4CAE-974E-E14B6036FB0B}" destId="{A55FF75D-C03C-4400-B102-B7D508FFE7C5}" srcOrd="0" destOrd="0" presId="urn:microsoft.com/office/officeart/2018/2/layout/IconVerticalSolidList"/>
    <dgm:cxn modelId="{2EDC4062-60E6-4877-8640-FBD02EE6E681}" type="presOf" srcId="{DC6A11AB-BDFA-4CB7-9A19-257D074E565F}" destId="{F0789A56-DDE1-4C21-B515-434B3F08E67C}" srcOrd="0" destOrd="0" presId="urn:microsoft.com/office/officeart/2018/2/layout/IconVerticalSolidList"/>
    <dgm:cxn modelId="{3612DF94-0BF0-41F5-B895-FDD2F6FBF85E}" srcId="{DE741601-7368-4167-853B-E732FB97E059}" destId="{908BC3DB-C9B2-4CAE-974E-E14B6036FB0B}" srcOrd="1" destOrd="0" parTransId="{A9FB630D-0D1E-4BC9-ACC2-A693926D7E69}" sibTransId="{EFBE011E-61E5-4E10-B4CA-66715F1F78CD}"/>
    <dgm:cxn modelId="{658973C1-6E71-4696-9F64-F50DCA45FFCB}" srcId="{DE741601-7368-4167-853B-E732FB97E059}" destId="{DC6A11AB-BDFA-4CB7-9A19-257D074E565F}" srcOrd="4" destOrd="0" parTransId="{D00127E6-17A8-45C0-86FD-39BA16FA50D9}" sibTransId="{DDD51122-9CC9-42D7-A06F-7D3D68CEC271}"/>
    <dgm:cxn modelId="{D73E56D2-1BD6-405A-8C3E-C5ACFB1F825F}" srcId="{DE741601-7368-4167-853B-E732FB97E059}" destId="{0A4F618D-C48F-4BEA-8F9B-5D240D8E1C75}" srcOrd="3" destOrd="0" parTransId="{39AFA24C-7FDA-498F-9AAB-519B917D5023}" sibTransId="{7CFFB1D9-1E79-43D9-8FC7-D1917C978A6D}"/>
    <dgm:cxn modelId="{361879E1-5B25-4156-A311-19336E1F2C3D}" srcId="{DE741601-7368-4167-853B-E732FB97E059}" destId="{EF6BD96B-6E44-4E83-AB43-3C3CEB1302CA}" srcOrd="0" destOrd="0" parTransId="{4441CA5D-3AB0-4E76-9BC2-A2505284BC36}" sibTransId="{C56F4EEA-F532-438E-AAC9-CE3798395BC4}"/>
    <dgm:cxn modelId="{5A4F60FF-4419-4B7E-8440-B9A26FD5CCFE}" type="presOf" srcId="{DE741601-7368-4167-853B-E732FB97E059}" destId="{A43993B1-B2B9-499E-8B46-FAF9B889FB8D}" srcOrd="0" destOrd="0" presId="urn:microsoft.com/office/officeart/2018/2/layout/IconVerticalSolidList"/>
    <dgm:cxn modelId="{CB10CBCD-E0E9-4948-9C7E-D1DABE2D12FF}" type="presParOf" srcId="{A43993B1-B2B9-499E-8B46-FAF9B889FB8D}" destId="{14A893F1-9F3D-46E2-9EE2-C17C01C7B932}" srcOrd="0" destOrd="0" presId="urn:microsoft.com/office/officeart/2018/2/layout/IconVerticalSolidList"/>
    <dgm:cxn modelId="{9B567939-AAFD-4D71-85A2-8AE7F998CF7F}" type="presParOf" srcId="{14A893F1-9F3D-46E2-9EE2-C17C01C7B932}" destId="{BA9F7A3D-0C95-498C-B49E-1050B0EB4CCE}" srcOrd="0" destOrd="0" presId="urn:microsoft.com/office/officeart/2018/2/layout/IconVerticalSolidList"/>
    <dgm:cxn modelId="{916536B7-AB64-4E71-B8DB-5C70CEC35F8D}" type="presParOf" srcId="{14A893F1-9F3D-46E2-9EE2-C17C01C7B932}" destId="{EFE30310-9E3C-46F9-954B-E2D038AF891D}" srcOrd="1" destOrd="0" presId="urn:microsoft.com/office/officeart/2018/2/layout/IconVerticalSolidList"/>
    <dgm:cxn modelId="{1AE89412-64A2-48C2-862E-52B3180828FC}" type="presParOf" srcId="{14A893F1-9F3D-46E2-9EE2-C17C01C7B932}" destId="{46F795DD-0E3E-40E4-86E5-287B1327F5E7}" srcOrd="2" destOrd="0" presId="urn:microsoft.com/office/officeart/2018/2/layout/IconVerticalSolidList"/>
    <dgm:cxn modelId="{DAE23BB2-26B4-488B-9183-E5E77662135A}" type="presParOf" srcId="{14A893F1-9F3D-46E2-9EE2-C17C01C7B932}" destId="{498ADAA7-B676-4AC8-B2FF-82F9C8320068}" srcOrd="3" destOrd="0" presId="urn:microsoft.com/office/officeart/2018/2/layout/IconVerticalSolidList"/>
    <dgm:cxn modelId="{D094875F-E248-4999-8134-EF2EB1A75C9E}" type="presParOf" srcId="{A43993B1-B2B9-499E-8B46-FAF9B889FB8D}" destId="{E672A43B-3FC6-4F9E-A5B2-D9B66105E5AF}" srcOrd="1" destOrd="0" presId="urn:microsoft.com/office/officeart/2018/2/layout/IconVerticalSolidList"/>
    <dgm:cxn modelId="{59D19425-E7DB-4092-90B0-1EA4382A9561}" type="presParOf" srcId="{A43993B1-B2B9-499E-8B46-FAF9B889FB8D}" destId="{904DA170-C91B-42F4-90F9-5D5718AA4C94}" srcOrd="2" destOrd="0" presId="urn:microsoft.com/office/officeart/2018/2/layout/IconVerticalSolidList"/>
    <dgm:cxn modelId="{C5DA1E11-2F35-405A-8544-ED9D5756F489}" type="presParOf" srcId="{904DA170-C91B-42F4-90F9-5D5718AA4C94}" destId="{389B11FA-F9C3-423B-A50D-1CF14CDAAE96}" srcOrd="0" destOrd="0" presId="urn:microsoft.com/office/officeart/2018/2/layout/IconVerticalSolidList"/>
    <dgm:cxn modelId="{FA9AE0BE-292E-4C16-AEE3-57A131AFF028}" type="presParOf" srcId="{904DA170-C91B-42F4-90F9-5D5718AA4C94}" destId="{184B88E3-DE1D-45AB-8A63-92B397ECFB53}" srcOrd="1" destOrd="0" presId="urn:microsoft.com/office/officeart/2018/2/layout/IconVerticalSolidList"/>
    <dgm:cxn modelId="{07C3E237-5D3B-41FC-95DB-AB6633B994EA}" type="presParOf" srcId="{904DA170-C91B-42F4-90F9-5D5718AA4C94}" destId="{4A854E27-8DC0-4B87-8931-CC2BD1B6CBFB}" srcOrd="2" destOrd="0" presId="urn:microsoft.com/office/officeart/2018/2/layout/IconVerticalSolidList"/>
    <dgm:cxn modelId="{696D3C3D-F63E-4795-88CF-4FD954ED44E8}" type="presParOf" srcId="{904DA170-C91B-42F4-90F9-5D5718AA4C94}" destId="{A55FF75D-C03C-4400-B102-B7D508FFE7C5}" srcOrd="3" destOrd="0" presId="urn:microsoft.com/office/officeart/2018/2/layout/IconVerticalSolidList"/>
    <dgm:cxn modelId="{91D4C0E2-6624-4C8A-B7F7-E1D5A1BC6899}" type="presParOf" srcId="{A43993B1-B2B9-499E-8B46-FAF9B889FB8D}" destId="{A577E341-4D23-4CE2-9712-9F7186039D28}" srcOrd="3" destOrd="0" presId="urn:microsoft.com/office/officeart/2018/2/layout/IconVerticalSolidList"/>
    <dgm:cxn modelId="{670EBDEF-A76B-4105-A728-14EE7C6DFEC9}" type="presParOf" srcId="{A43993B1-B2B9-499E-8B46-FAF9B889FB8D}" destId="{764A210F-9F8E-4408-8EE3-2FB143F0681F}" srcOrd="4" destOrd="0" presId="urn:microsoft.com/office/officeart/2018/2/layout/IconVerticalSolidList"/>
    <dgm:cxn modelId="{D7C82715-1B6F-4BC0-B64A-04057D135891}" type="presParOf" srcId="{764A210F-9F8E-4408-8EE3-2FB143F0681F}" destId="{BA791E8C-3028-49E5-B9C8-0B604A67FC1B}" srcOrd="0" destOrd="0" presId="urn:microsoft.com/office/officeart/2018/2/layout/IconVerticalSolidList"/>
    <dgm:cxn modelId="{CD578297-8D61-41FB-9FE2-49095321B0A6}" type="presParOf" srcId="{764A210F-9F8E-4408-8EE3-2FB143F0681F}" destId="{DBF0B8A1-6F74-4BA7-A3B7-E0B0FEC07B76}" srcOrd="1" destOrd="0" presId="urn:microsoft.com/office/officeart/2018/2/layout/IconVerticalSolidList"/>
    <dgm:cxn modelId="{5916E06E-6958-426D-9CC9-EBEFB6209DD0}" type="presParOf" srcId="{764A210F-9F8E-4408-8EE3-2FB143F0681F}" destId="{88AEBAFD-B386-4B0A-9D74-E437C9567DF8}" srcOrd="2" destOrd="0" presId="urn:microsoft.com/office/officeart/2018/2/layout/IconVerticalSolidList"/>
    <dgm:cxn modelId="{B088FF3F-44BF-4E4B-BB06-3718BD45F2DA}" type="presParOf" srcId="{764A210F-9F8E-4408-8EE3-2FB143F0681F}" destId="{D19B7837-058C-419A-9CC8-27DA43EF63AA}" srcOrd="3" destOrd="0" presId="urn:microsoft.com/office/officeart/2018/2/layout/IconVerticalSolidList"/>
    <dgm:cxn modelId="{BDECC8A5-8879-4541-A1F3-9657FE658470}" type="presParOf" srcId="{A43993B1-B2B9-499E-8B46-FAF9B889FB8D}" destId="{6A7B2A13-D630-4ACE-98E0-76AC0B74F52E}" srcOrd="5" destOrd="0" presId="urn:microsoft.com/office/officeart/2018/2/layout/IconVerticalSolidList"/>
    <dgm:cxn modelId="{56AB95FF-0102-40C9-9AB7-000A3991A53E}" type="presParOf" srcId="{A43993B1-B2B9-499E-8B46-FAF9B889FB8D}" destId="{1E088AD5-9E68-48BF-A554-BA7F3662190F}" srcOrd="6" destOrd="0" presId="urn:microsoft.com/office/officeart/2018/2/layout/IconVerticalSolidList"/>
    <dgm:cxn modelId="{D21BD26E-BFAE-483B-B3EA-E68B2BDE498E}" type="presParOf" srcId="{1E088AD5-9E68-48BF-A554-BA7F3662190F}" destId="{08B94A42-E4F3-42CF-B327-25B176174ADC}" srcOrd="0" destOrd="0" presId="urn:microsoft.com/office/officeart/2018/2/layout/IconVerticalSolidList"/>
    <dgm:cxn modelId="{3FCDCBC3-7160-4E1A-8376-A5C9CED3F79A}" type="presParOf" srcId="{1E088AD5-9E68-48BF-A554-BA7F3662190F}" destId="{50B65E1C-7146-41DD-B68B-EB731BF4E151}" srcOrd="1" destOrd="0" presId="urn:microsoft.com/office/officeart/2018/2/layout/IconVerticalSolidList"/>
    <dgm:cxn modelId="{6E6EF2AB-985E-4B64-BEFC-CDDE451AC757}" type="presParOf" srcId="{1E088AD5-9E68-48BF-A554-BA7F3662190F}" destId="{4354B4B6-9403-4CA3-B4F0-3EE9FBE63FA6}" srcOrd="2" destOrd="0" presId="urn:microsoft.com/office/officeart/2018/2/layout/IconVerticalSolidList"/>
    <dgm:cxn modelId="{6B7C94F9-E7E6-4E48-845F-45203B88DBBA}" type="presParOf" srcId="{1E088AD5-9E68-48BF-A554-BA7F3662190F}" destId="{5B31F3CC-B5A1-4087-A330-47D9EDEAFD54}" srcOrd="3" destOrd="0" presId="urn:microsoft.com/office/officeart/2018/2/layout/IconVerticalSolidList"/>
    <dgm:cxn modelId="{3B787E27-B859-429C-9B22-8FC6EEAE8266}" type="presParOf" srcId="{A43993B1-B2B9-499E-8B46-FAF9B889FB8D}" destId="{42659A35-B8E7-439B-A150-4B521B13C9F0}" srcOrd="7" destOrd="0" presId="urn:microsoft.com/office/officeart/2018/2/layout/IconVerticalSolidList"/>
    <dgm:cxn modelId="{0E65536E-C3DF-4767-8614-4D534DD7A7D0}" type="presParOf" srcId="{A43993B1-B2B9-499E-8B46-FAF9B889FB8D}" destId="{4D8AF4AA-A97E-4855-9D56-BFCD0CE3F551}" srcOrd="8" destOrd="0" presId="urn:microsoft.com/office/officeart/2018/2/layout/IconVerticalSolidList"/>
    <dgm:cxn modelId="{85E3DC3B-F7E3-449D-AEFE-21C4083A4B74}" type="presParOf" srcId="{4D8AF4AA-A97E-4855-9D56-BFCD0CE3F551}" destId="{3C104293-33FE-4C72-B329-6897770FDAF8}" srcOrd="0" destOrd="0" presId="urn:microsoft.com/office/officeart/2018/2/layout/IconVerticalSolidList"/>
    <dgm:cxn modelId="{9027B637-EC07-4274-849A-989D8B3BC1C7}" type="presParOf" srcId="{4D8AF4AA-A97E-4855-9D56-BFCD0CE3F551}" destId="{D18CAAD7-9AE8-4804-A3FC-1E5B8606DFF3}" srcOrd="1" destOrd="0" presId="urn:microsoft.com/office/officeart/2018/2/layout/IconVerticalSolidList"/>
    <dgm:cxn modelId="{0DF2AEAC-5108-466F-9FB5-775A41F81C0E}" type="presParOf" srcId="{4D8AF4AA-A97E-4855-9D56-BFCD0CE3F551}" destId="{E08C7E21-1D8E-452C-B75F-40733D4E9D88}" srcOrd="2" destOrd="0" presId="urn:microsoft.com/office/officeart/2018/2/layout/IconVerticalSolidList"/>
    <dgm:cxn modelId="{1844D987-97AD-4311-9D79-7A43DE196F88}" type="presParOf" srcId="{4D8AF4AA-A97E-4855-9D56-BFCD0CE3F551}" destId="{F0789A56-DDE1-4C21-B515-434B3F08E6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1B5709-6202-45C8-B936-F49C59D652F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5F7F5F-02D2-4EB0-A7AC-F366222C815D}">
      <dgm:prSet/>
      <dgm:spPr/>
      <dgm:t>
        <a:bodyPr/>
        <a:lstStyle/>
        <a:p>
          <a:r>
            <a:rPr lang="en-US"/>
            <a:t>SASSI Take Care</a:t>
          </a:r>
        </a:p>
        <a:p>
          <a:r>
            <a:rPr lang="en-US">
              <a:hlinkClick xmlns:r="http://schemas.openxmlformats.org/officeDocument/2006/relationships" r:id="rId1"/>
            </a:rPr>
            <a:t>https://uthsc.edu/sassi/</a:t>
          </a:r>
          <a:endParaRPr lang="en-US"/>
        </a:p>
      </dgm:t>
    </dgm:pt>
    <dgm:pt modelId="{228BAB47-BF61-42F5-B49C-50F0066B1041}" type="parTrans" cxnId="{5B51C53C-AAE6-4EC7-B755-543DA434B68D}">
      <dgm:prSet/>
      <dgm:spPr/>
      <dgm:t>
        <a:bodyPr/>
        <a:lstStyle/>
        <a:p>
          <a:endParaRPr lang="en-US"/>
        </a:p>
      </dgm:t>
    </dgm:pt>
    <dgm:pt modelId="{258842FA-57B4-4E26-A04D-4D1A76ADA447}" type="sibTrans" cxnId="{5B51C53C-AAE6-4EC7-B755-543DA434B68D}">
      <dgm:prSet/>
      <dgm:spPr/>
      <dgm:t>
        <a:bodyPr/>
        <a:lstStyle/>
        <a:p>
          <a:endParaRPr lang="en-US"/>
        </a:p>
      </dgm:t>
    </dgm:pt>
    <dgm:pt modelId="{EEC4BF62-D465-4CF7-BC2E-AD9173241553}">
      <dgm:prSet/>
      <dgm:spPr/>
      <dgm:t>
        <a:bodyPr/>
        <a:lstStyle/>
        <a:p>
          <a:r>
            <a:rPr lang="en-US"/>
            <a:t>Counseling services</a:t>
          </a:r>
        </a:p>
        <a:p>
          <a:r>
            <a:rPr lang="en-US">
              <a:hlinkClick xmlns:r="http://schemas.openxmlformats.org/officeDocument/2006/relationships" r:id="rId2"/>
            </a:rPr>
            <a:t>https://www.uthsc.edu/student-health-services/behavioral-health/index.php</a:t>
          </a:r>
          <a:endParaRPr lang="en-US"/>
        </a:p>
      </dgm:t>
    </dgm:pt>
    <dgm:pt modelId="{081091E4-FBE4-4DE3-ACCF-F6B871CFCB6E}" type="parTrans" cxnId="{A4E691E2-D03A-4D87-9032-28ED07C6CFAD}">
      <dgm:prSet/>
      <dgm:spPr/>
      <dgm:t>
        <a:bodyPr/>
        <a:lstStyle/>
        <a:p>
          <a:endParaRPr lang="en-US"/>
        </a:p>
      </dgm:t>
    </dgm:pt>
    <dgm:pt modelId="{DA31A099-FCA2-4677-BF09-22227588119A}" type="sibTrans" cxnId="{A4E691E2-D03A-4D87-9032-28ED07C6CFAD}">
      <dgm:prSet/>
      <dgm:spPr/>
      <dgm:t>
        <a:bodyPr/>
        <a:lstStyle/>
        <a:p>
          <a:endParaRPr lang="en-US"/>
        </a:p>
      </dgm:t>
    </dgm:pt>
    <dgm:pt modelId="{A5B9BE0B-2193-45AE-9443-7B888157D020}" type="pres">
      <dgm:prSet presAssocID="{6F1B5709-6202-45C8-B936-F49C59D652FF}" presName="root" presStyleCnt="0">
        <dgm:presLayoutVars>
          <dgm:dir/>
          <dgm:resizeHandles val="exact"/>
        </dgm:presLayoutVars>
      </dgm:prSet>
      <dgm:spPr/>
    </dgm:pt>
    <dgm:pt modelId="{EC9853CB-CA71-4DE2-92BC-CB841A58CB54}" type="pres">
      <dgm:prSet presAssocID="{D65F7F5F-02D2-4EB0-A7AC-F366222C815D}" presName="compNode" presStyleCnt="0"/>
      <dgm:spPr/>
    </dgm:pt>
    <dgm:pt modelId="{FCD1131B-C2AA-4452-BBED-FD8AA4739E6F}" type="pres">
      <dgm:prSet presAssocID="{D65F7F5F-02D2-4EB0-A7AC-F366222C815D}"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8609C002-5E1E-49D4-8E66-843DE4205871}" type="pres">
      <dgm:prSet presAssocID="{D65F7F5F-02D2-4EB0-A7AC-F366222C815D}" presName="spaceRect" presStyleCnt="0"/>
      <dgm:spPr/>
    </dgm:pt>
    <dgm:pt modelId="{C140E4D1-DD36-42C3-9883-3B671E74A401}" type="pres">
      <dgm:prSet presAssocID="{D65F7F5F-02D2-4EB0-A7AC-F366222C815D}" presName="textRect" presStyleLbl="revTx" presStyleIdx="0" presStyleCnt="2" custScaleX="108667" custScaleY="183073">
        <dgm:presLayoutVars>
          <dgm:chMax val="1"/>
          <dgm:chPref val="1"/>
        </dgm:presLayoutVars>
      </dgm:prSet>
      <dgm:spPr/>
    </dgm:pt>
    <dgm:pt modelId="{F9D6FFDB-B1D3-4FB6-91F9-4B5380EEBCCA}" type="pres">
      <dgm:prSet presAssocID="{258842FA-57B4-4E26-A04D-4D1A76ADA447}" presName="sibTrans" presStyleCnt="0"/>
      <dgm:spPr/>
    </dgm:pt>
    <dgm:pt modelId="{5E3FDF71-3B9A-4E9C-B7C8-0CA153CA30F3}" type="pres">
      <dgm:prSet presAssocID="{EEC4BF62-D465-4CF7-BC2E-AD9173241553}" presName="compNode" presStyleCnt="0"/>
      <dgm:spPr/>
    </dgm:pt>
    <dgm:pt modelId="{929D660D-A739-402D-BEC7-90E48956F702}" type="pres">
      <dgm:prSet presAssocID="{EEC4BF62-D465-4CF7-BC2E-AD9173241553}" presName="iconRect" presStyleLbl="node1" presStyleIdx="1" presStyleCnt="2" custLinFactNeighborY="1142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1B6F87C5-8A2B-4F64-832C-3034B677A45D}" type="pres">
      <dgm:prSet presAssocID="{EEC4BF62-D465-4CF7-BC2E-AD9173241553}" presName="spaceRect" presStyleCnt="0"/>
      <dgm:spPr/>
    </dgm:pt>
    <dgm:pt modelId="{69D2B310-5AE0-44DF-99AA-8CC58E5AFA8E}" type="pres">
      <dgm:prSet presAssocID="{EEC4BF62-D465-4CF7-BC2E-AD9173241553}" presName="textRect" presStyleLbl="revTx" presStyleIdx="1" presStyleCnt="2" custScaleX="107773" custScaleY="265536" custLinFactNeighborX="-1309" custLinFactNeighborY="76129">
        <dgm:presLayoutVars>
          <dgm:chMax val="1"/>
          <dgm:chPref val="1"/>
        </dgm:presLayoutVars>
      </dgm:prSet>
      <dgm:spPr/>
    </dgm:pt>
  </dgm:ptLst>
  <dgm:cxnLst>
    <dgm:cxn modelId="{5B51C53C-AAE6-4EC7-B755-543DA434B68D}" srcId="{6F1B5709-6202-45C8-B936-F49C59D652FF}" destId="{D65F7F5F-02D2-4EB0-A7AC-F366222C815D}" srcOrd="0" destOrd="0" parTransId="{228BAB47-BF61-42F5-B49C-50F0066B1041}" sibTransId="{258842FA-57B4-4E26-A04D-4D1A76ADA447}"/>
    <dgm:cxn modelId="{2172A36B-E0A8-44A9-AB94-89397FDB68B7}" type="presOf" srcId="{EEC4BF62-D465-4CF7-BC2E-AD9173241553}" destId="{69D2B310-5AE0-44DF-99AA-8CC58E5AFA8E}" srcOrd="0" destOrd="0" presId="urn:microsoft.com/office/officeart/2018/2/layout/IconLabelList"/>
    <dgm:cxn modelId="{E0715287-C40F-420F-A6D1-9E3544723C3E}" type="presOf" srcId="{6F1B5709-6202-45C8-B936-F49C59D652FF}" destId="{A5B9BE0B-2193-45AE-9443-7B888157D020}" srcOrd="0" destOrd="0" presId="urn:microsoft.com/office/officeart/2018/2/layout/IconLabelList"/>
    <dgm:cxn modelId="{A4E691E2-D03A-4D87-9032-28ED07C6CFAD}" srcId="{6F1B5709-6202-45C8-B936-F49C59D652FF}" destId="{EEC4BF62-D465-4CF7-BC2E-AD9173241553}" srcOrd="1" destOrd="0" parTransId="{081091E4-FBE4-4DE3-ACCF-F6B871CFCB6E}" sibTransId="{DA31A099-FCA2-4677-BF09-22227588119A}"/>
    <dgm:cxn modelId="{1C49BFE8-9A3B-4D7A-A0F1-1A8A9C2F247F}" type="presOf" srcId="{D65F7F5F-02D2-4EB0-A7AC-F366222C815D}" destId="{C140E4D1-DD36-42C3-9883-3B671E74A401}" srcOrd="0" destOrd="0" presId="urn:microsoft.com/office/officeart/2018/2/layout/IconLabelList"/>
    <dgm:cxn modelId="{90B81DE0-3D2A-4365-BC7D-3BFAB0774A9F}" type="presParOf" srcId="{A5B9BE0B-2193-45AE-9443-7B888157D020}" destId="{EC9853CB-CA71-4DE2-92BC-CB841A58CB54}" srcOrd="0" destOrd="0" presId="urn:microsoft.com/office/officeart/2018/2/layout/IconLabelList"/>
    <dgm:cxn modelId="{479BFC0B-B934-4A17-9763-3576DC41B63D}" type="presParOf" srcId="{EC9853CB-CA71-4DE2-92BC-CB841A58CB54}" destId="{FCD1131B-C2AA-4452-BBED-FD8AA4739E6F}" srcOrd="0" destOrd="0" presId="urn:microsoft.com/office/officeart/2018/2/layout/IconLabelList"/>
    <dgm:cxn modelId="{CD598EE0-4D51-4C0C-AD20-D5B13CFCDD5F}" type="presParOf" srcId="{EC9853CB-CA71-4DE2-92BC-CB841A58CB54}" destId="{8609C002-5E1E-49D4-8E66-843DE4205871}" srcOrd="1" destOrd="0" presId="urn:microsoft.com/office/officeart/2018/2/layout/IconLabelList"/>
    <dgm:cxn modelId="{7A16B710-A209-4DFA-B0A5-E48B557413B2}" type="presParOf" srcId="{EC9853CB-CA71-4DE2-92BC-CB841A58CB54}" destId="{C140E4D1-DD36-42C3-9883-3B671E74A401}" srcOrd="2" destOrd="0" presId="urn:microsoft.com/office/officeart/2018/2/layout/IconLabelList"/>
    <dgm:cxn modelId="{6C429A87-58FE-47F9-84D9-41B09BC8A1B5}" type="presParOf" srcId="{A5B9BE0B-2193-45AE-9443-7B888157D020}" destId="{F9D6FFDB-B1D3-4FB6-91F9-4B5380EEBCCA}" srcOrd="1" destOrd="0" presId="urn:microsoft.com/office/officeart/2018/2/layout/IconLabelList"/>
    <dgm:cxn modelId="{FED86D23-5F4E-4DA2-B710-69D657589238}" type="presParOf" srcId="{A5B9BE0B-2193-45AE-9443-7B888157D020}" destId="{5E3FDF71-3B9A-4E9C-B7C8-0CA153CA30F3}" srcOrd="2" destOrd="0" presId="urn:microsoft.com/office/officeart/2018/2/layout/IconLabelList"/>
    <dgm:cxn modelId="{060C23B7-54B8-45EC-A9C3-421494399881}" type="presParOf" srcId="{5E3FDF71-3B9A-4E9C-B7C8-0CA153CA30F3}" destId="{929D660D-A739-402D-BEC7-90E48956F702}" srcOrd="0" destOrd="0" presId="urn:microsoft.com/office/officeart/2018/2/layout/IconLabelList"/>
    <dgm:cxn modelId="{AA8C1171-525B-4C9E-9F95-77A08D49AEBA}" type="presParOf" srcId="{5E3FDF71-3B9A-4E9C-B7C8-0CA153CA30F3}" destId="{1B6F87C5-8A2B-4F64-832C-3034B677A45D}" srcOrd="1" destOrd="0" presId="urn:microsoft.com/office/officeart/2018/2/layout/IconLabelList"/>
    <dgm:cxn modelId="{A378FA50-F3C7-4B3C-9266-9F34ACF82B86}" type="presParOf" srcId="{5E3FDF71-3B9A-4E9C-B7C8-0CA153CA30F3}" destId="{69D2B310-5AE0-44DF-99AA-8CC58E5AFA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312458-1712-4DC7-81C1-D3838BDED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780DDD-6A4E-48B1-8F6B-662DF2F55B87}">
      <dgm:prSet/>
      <dgm:spPr/>
      <dgm:t>
        <a:bodyPr/>
        <a:lstStyle/>
        <a:p>
          <a:pPr>
            <a:lnSpc>
              <a:spcPct val="100000"/>
            </a:lnSpc>
          </a:pPr>
          <a:r>
            <a:rPr lang="en-US"/>
            <a:t>Grading is the summative (ultimate) feedback for student performance.</a:t>
          </a:r>
        </a:p>
      </dgm:t>
    </dgm:pt>
    <dgm:pt modelId="{39ABA48B-B28C-4DA5-B62A-459C9EDB0E4E}" type="parTrans" cxnId="{51B7AB36-B5CD-4AB8-975B-E7D751EB7609}">
      <dgm:prSet/>
      <dgm:spPr/>
      <dgm:t>
        <a:bodyPr/>
        <a:lstStyle/>
        <a:p>
          <a:endParaRPr lang="en-US"/>
        </a:p>
      </dgm:t>
    </dgm:pt>
    <dgm:pt modelId="{2A378E90-CE69-4464-8A0A-40F781D97356}" type="sibTrans" cxnId="{51B7AB36-B5CD-4AB8-975B-E7D751EB7609}">
      <dgm:prSet/>
      <dgm:spPr/>
      <dgm:t>
        <a:bodyPr/>
        <a:lstStyle/>
        <a:p>
          <a:endParaRPr lang="en-US"/>
        </a:p>
      </dgm:t>
    </dgm:pt>
    <dgm:pt modelId="{A31EFD9C-5FCA-4F84-83C1-2214C709CDBC}">
      <dgm:prSet/>
      <dgm:spPr/>
      <dgm:t>
        <a:bodyPr/>
        <a:lstStyle/>
        <a:p>
          <a:pPr>
            <a:lnSpc>
              <a:spcPct val="100000"/>
            </a:lnSpc>
          </a:pPr>
          <a:r>
            <a:rPr lang="en-US"/>
            <a:t>Grading allows outside entities (residencies) to know how a student’s performance compares with his/her peers in that institution.</a:t>
          </a:r>
        </a:p>
      </dgm:t>
    </dgm:pt>
    <dgm:pt modelId="{33B7E316-2C09-4C1F-A0FB-022A09FE357D}" type="parTrans" cxnId="{C49006AD-C8F3-489D-BCCC-A1EBAC66B022}">
      <dgm:prSet/>
      <dgm:spPr/>
      <dgm:t>
        <a:bodyPr/>
        <a:lstStyle/>
        <a:p>
          <a:endParaRPr lang="en-US"/>
        </a:p>
      </dgm:t>
    </dgm:pt>
    <dgm:pt modelId="{5D023E14-CF4F-4997-AAA0-61A265F91DA8}" type="sibTrans" cxnId="{C49006AD-C8F3-489D-BCCC-A1EBAC66B022}">
      <dgm:prSet/>
      <dgm:spPr/>
      <dgm:t>
        <a:bodyPr/>
        <a:lstStyle/>
        <a:p>
          <a:endParaRPr lang="en-US"/>
        </a:p>
      </dgm:t>
    </dgm:pt>
    <dgm:pt modelId="{0381FA23-D216-436F-AAF9-E4B404B21861}">
      <dgm:prSet/>
      <dgm:spPr/>
      <dgm:t>
        <a:bodyPr/>
        <a:lstStyle/>
        <a:p>
          <a:pPr>
            <a:lnSpc>
              <a:spcPct val="100000"/>
            </a:lnSpc>
          </a:pPr>
          <a:r>
            <a:rPr lang="en-US"/>
            <a:t>Using national norms helps assure that the grading is meaningful outside of just our institution.</a:t>
          </a:r>
        </a:p>
      </dgm:t>
    </dgm:pt>
    <dgm:pt modelId="{1FAE1B69-5079-41D6-A104-9D51B603A8F0}" type="parTrans" cxnId="{BB712C3B-4FB6-4149-B42E-BF7914C86787}">
      <dgm:prSet/>
      <dgm:spPr/>
      <dgm:t>
        <a:bodyPr/>
        <a:lstStyle/>
        <a:p>
          <a:endParaRPr lang="en-US"/>
        </a:p>
      </dgm:t>
    </dgm:pt>
    <dgm:pt modelId="{38153C96-828B-47C2-B84C-807EC10742D5}" type="sibTrans" cxnId="{BB712C3B-4FB6-4149-B42E-BF7914C86787}">
      <dgm:prSet/>
      <dgm:spPr/>
      <dgm:t>
        <a:bodyPr/>
        <a:lstStyle/>
        <a:p>
          <a:endParaRPr lang="en-US"/>
        </a:p>
      </dgm:t>
    </dgm:pt>
    <dgm:pt modelId="{FE251C38-2B11-46D0-84CD-8EA67C2B71A3}" type="pres">
      <dgm:prSet presAssocID="{37312458-1712-4DC7-81C1-D3838BDEDFAC}" presName="root" presStyleCnt="0">
        <dgm:presLayoutVars>
          <dgm:dir/>
          <dgm:resizeHandles val="exact"/>
        </dgm:presLayoutVars>
      </dgm:prSet>
      <dgm:spPr/>
    </dgm:pt>
    <dgm:pt modelId="{6FAD4DDE-6942-41CF-BF51-AA878D7AF283}" type="pres">
      <dgm:prSet presAssocID="{04780DDD-6A4E-48B1-8F6B-662DF2F55B87}" presName="compNode" presStyleCnt="0"/>
      <dgm:spPr/>
    </dgm:pt>
    <dgm:pt modelId="{E804EBF7-80DC-4937-B5D5-F439EDD8C374}" type="pres">
      <dgm:prSet presAssocID="{04780DDD-6A4E-48B1-8F6B-662DF2F55B87}" presName="bgRect" presStyleLbl="bgShp" presStyleIdx="0" presStyleCnt="3"/>
      <dgm:spPr/>
    </dgm:pt>
    <dgm:pt modelId="{A7D3151B-4FF0-40F6-8346-E8C7D5D46D24}" type="pres">
      <dgm:prSet presAssocID="{04780DDD-6A4E-48B1-8F6B-662DF2F55B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9CFC2C0-1A43-4406-8778-F9D2452DB256}" type="pres">
      <dgm:prSet presAssocID="{04780DDD-6A4E-48B1-8F6B-662DF2F55B87}" presName="spaceRect" presStyleCnt="0"/>
      <dgm:spPr/>
    </dgm:pt>
    <dgm:pt modelId="{83E3288C-2140-4C06-934C-84F2376BEA02}" type="pres">
      <dgm:prSet presAssocID="{04780DDD-6A4E-48B1-8F6B-662DF2F55B87}" presName="parTx" presStyleLbl="revTx" presStyleIdx="0" presStyleCnt="3">
        <dgm:presLayoutVars>
          <dgm:chMax val="0"/>
          <dgm:chPref val="0"/>
        </dgm:presLayoutVars>
      </dgm:prSet>
      <dgm:spPr/>
    </dgm:pt>
    <dgm:pt modelId="{1F2408C6-2D9E-4BB0-986E-05E55F0F6CD9}" type="pres">
      <dgm:prSet presAssocID="{2A378E90-CE69-4464-8A0A-40F781D97356}" presName="sibTrans" presStyleCnt="0"/>
      <dgm:spPr/>
    </dgm:pt>
    <dgm:pt modelId="{4815A45D-B978-4731-86D9-C678FA2FD347}" type="pres">
      <dgm:prSet presAssocID="{A31EFD9C-5FCA-4F84-83C1-2214C709CDBC}" presName="compNode" presStyleCnt="0"/>
      <dgm:spPr/>
    </dgm:pt>
    <dgm:pt modelId="{B768471D-E8E2-42B7-B36C-190443DDE3EA}" type="pres">
      <dgm:prSet presAssocID="{A31EFD9C-5FCA-4F84-83C1-2214C709CDBC}" presName="bgRect" presStyleLbl="bgShp" presStyleIdx="1" presStyleCnt="3"/>
      <dgm:spPr/>
    </dgm:pt>
    <dgm:pt modelId="{8FD7B640-635D-43BD-9FCF-B514210C7507}" type="pres">
      <dgm:prSet presAssocID="{A31EFD9C-5FCA-4F84-83C1-2214C709CD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65AD4D4B-B808-4E00-813F-0AC47CB37340}" type="pres">
      <dgm:prSet presAssocID="{A31EFD9C-5FCA-4F84-83C1-2214C709CDBC}" presName="spaceRect" presStyleCnt="0"/>
      <dgm:spPr/>
    </dgm:pt>
    <dgm:pt modelId="{355A6399-79CF-4E0F-965D-66E95A675E15}" type="pres">
      <dgm:prSet presAssocID="{A31EFD9C-5FCA-4F84-83C1-2214C709CDBC}" presName="parTx" presStyleLbl="revTx" presStyleIdx="1" presStyleCnt="3">
        <dgm:presLayoutVars>
          <dgm:chMax val="0"/>
          <dgm:chPref val="0"/>
        </dgm:presLayoutVars>
      </dgm:prSet>
      <dgm:spPr/>
    </dgm:pt>
    <dgm:pt modelId="{A55A7B42-BD8E-4FF0-8C7B-CE58476BA7E3}" type="pres">
      <dgm:prSet presAssocID="{5D023E14-CF4F-4997-AAA0-61A265F91DA8}" presName="sibTrans" presStyleCnt="0"/>
      <dgm:spPr/>
    </dgm:pt>
    <dgm:pt modelId="{534A3773-92A0-4AFE-BA4B-B79814F6010B}" type="pres">
      <dgm:prSet presAssocID="{0381FA23-D216-436F-AAF9-E4B404B21861}" presName="compNode" presStyleCnt="0"/>
      <dgm:spPr/>
    </dgm:pt>
    <dgm:pt modelId="{735B3DBA-304A-4507-A390-2D32D6FE4C1F}" type="pres">
      <dgm:prSet presAssocID="{0381FA23-D216-436F-AAF9-E4B404B21861}" presName="bgRect" presStyleLbl="bgShp" presStyleIdx="2" presStyleCnt="3"/>
      <dgm:spPr/>
    </dgm:pt>
    <dgm:pt modelId="{451392AB-0ABE-4B90-8B2C-6C8DD5F52BEF}" type="pres">
      <dgm:prSet presAssocID="{0381FA23-D216-436F-AAF9-E4B404B21861}"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stainability"/>
        </a:ext>
      </dgm:extLst>
    </dgm:pt>
    <dgm:pt modelId="{A146E5C1-5ACB-4CEF-9A16-8A383454DFF7}" type="pres">
      <dgm:prSet presAssocID="{0381FA23-D216-436F-AAF9-E4B404B21861}" presName="spaceRect" presStyleCnt="0"/>
      <dgm:spPr/>
    </dgm:pt>
    <dgm:pt modelId="{5A926E76-EF97-4540-9977-FF62DC32ACD6}" type="pres">
      <dgm:prSet presAssocID="{0381FA23-D216-436F-AAF9-E4B404B21861}" presName="parTx" presStyleLbl="revTx" presStyleIdx="2" presStyleCnt="3">
        <dgm:presLayoutVars>
          <dgm:chMax val="0"/>
          <dgm:chPref val="0"/>
        </dgm:presLayoutVars>
      </dgm:prSet>
      <dgm:spPr/>
    </dgm:pt>
  </dgm:ptLst>
  <dgm:cxnLst>
    <dgm:cxn modelId="{51B7AB36-B5CD-4AB8-975B-E7D751EB7609}" srcId="{37312458-1712-4DC7-81C1-D3838BDEDFAC}" destId="{04780DDD-6A4E-48B1-8F6B-662DF2F55B87}" srcOrd="0" destOrd="0" parTransId="{39ABA48B-B28C-4DA5-B62A-459C9EDB0E4E}" sibTransId="{2A378E90-CE69-4464-8A0A-40F781D97356}"/>
    <dgm:cxn modelId="{BB712C3B-4FB6-4149-B42E-BF7914C86787}" srcId="{37312458-1712-4DC7-81C1-D3838BDEDFAC}" destId="{0381FA23-D216-436F-AAF9-E4B404B21861}" srcOrd="2" destOrd="0" parTransId="{1FAE1B69-5079-41D6-A104-9D51B603A8F0}" sibTransId="{38153C96-828B-47C2-B84C-807EC10742D5}"/>
    <dgm:cxn modelId="{15A43183-5BB3-7F44-9EFB-97761398E019}" type="presOf" srcId="{37312458-1712-4DC7-81C1-D3838BDEDFAC}" destId="{FE251C38-2B11-46D0-84CD-8EA67C2B71A3}" srcOrd="0" destOrd="0" presId="urn:microsoft.com/office/officeart/2018/2/layout/IconVerticalSolidList"/>
    <dgm:cxn modelId="{E68B5488-8683-7A45-A661-A7147B896C6F}" type="presOf" srcId="{04780DDD-6A4E-48B1-8F6B-662DF2F55B87}" destId="{83E3288C-2140-4C06-934C-84F2376BEA02}" srcOrd="0" destOrd="0" presId="urn:microsoft.com/office/officeart/2018/2/layout/IconVerticalSolidList"/>
    <dgm:cxn modelId="{1B210695-9172-5F47-B982-6649DC95C818}" type="presOf" srcId="{A31EFD9C-5FCA-4F84-83C1-2214C709CDBC}" destId="{355A6399-79CF-4E0F-965D-66E95A675E15}" srcOrd="0" destOrd="0" presId="urn:microsoft.com/office/officeart/2018/2/layout/IconVerticalSolidList"/>
    <dgm:cxn modelId="{C49006AD-C8F3-489D-BCCC-A1EBAC66B022}" srcId="{37312458-1712-4DC7-81C1-D3838BDEDFAC}" destId="{A31EFD9C-5FCA-4F84-83C1-2214C709CDBC}" srcOrd="1" destOrd="0" parTransId="{33B7E316-2C09-4C1F-A0FB-022A09FE357D}" sibTransId="{5D023E14-CF4F-4997-AAA0-61A265F91DA8}"/>
    <dgm:cxn modelId="{BB65E9D0-1FA7-234E-B7BE-355CAF42B9B5}" type="presOf" srcId="{0381FA23-D216-436F-AAF9-E4B404B21861}" destId="{5A926E76-EF97-4540-9977-FF62DC32ACD6}" srcOrd="0" destOrd="0" presId="urn:microsoft.com/office/officeart/2018/2/layout/IconVerticalSolidList"/>
    <dgm:cxn modelId="{FD25DDEE-E903-7D40-BA72-828C9F6C14CA}" type="presParOf" srcId="{FE251C38-2B11-46D0-84CD-8EA67C2B71A3}" destId="{6FAD4DDE-6942-41CF-BF51-AA878D7AF283}" srcOrd="0" destOrd="0" presId="urn:microsoft.com/office/officeart/2018/2/layout/IconVerticalSolidList"/>
    <dgm:cxn modelId="{59FD4695-2F98-A844-A76C-CBAAE79B14EC}" type="presParOf" srcId="{6FAD4DDE-6942-41CF-BF51-AA878D7AF283}" destId="{E804EBF7-80DC-4937-B5D5-F439EDD8C374}" srcOrd="0" destOrd="0" presId="urn:microsoft.com/office/officeart/2018/2/layout/IconVerticalSolidList"/>
    <dgm:cxn modelId="{3057A26F-AD49-8246-A48F-17D6E23C31E5}" type="presParOf" srcId="{6FAD4DDE-6942-41CF-BF51-AA878D7AF283}" destId="{A7D3151B-4FF0-40F6-8346-E8C7D5D46D24}" srcOrd="1" destOrd="0" presId="urn:microsoft.com/office/officeart/2018/2/layout/IconVerticalSolidList"/>
    <dgm:cxn modelId="{835F458E-A5F8-2042-B723-9CA83A164B90}" type="presParOf" srcId="{6FAD4DDE-6942-41CF-BF51-AA878D7AF283}" destId="{A9CFC2C0-1A43-4406-8778-F9D2452DB256}" srcOrd="2" destOrd="0" presId="urn:microsoft.com/office/officeart/2018/2/layout/IconVerticalSolidList"/>
    <dgm:cxn modelId="{5517D4CB-91A2-164D-B93C-61DF46E85ED8}" type="presParOf" srcId="{6FAD4DDE-6942-41CF-BF51-AA878D7AF283}" destId="{83E3288C-2140-4C06-934C-84F2376BEA02}" srcOrd="3" destOrd="0" presId="urn:microsoft.com/office/officeart/2018/2/layout/IconVerticalSolidList"/>
    <dgm:cxn modelId="{11DC4C0D-4B1B-4C42-A925-0663177D1D73}" type="presParOf" srcId="{FE251C38-2B11-46D0-84CD-8EA67C2B71A3}" destId="{1F2408C6-2D9E-4BB0-986E-05E55F0F6CD9}" srcOrd="1" destOrd="0" presId="urn:microsoft.com/office/officeart/2018/2/layout/IconVerticalSolidList"/>
    <dgm:cxn modelId="{FE7D407A-0557-0744-9ADD-5F297FA7D878}" type="presParOf" srcId="{FE251C38-2B11-46D0-84CD-8EA67C2B71A3}" destId="{4815A45D-B978-4731-86D9-C678FA2FD347}" srcOrd="2" destOrd="0" presId="urn:microsoft.com/office/officeart/2018/2/layout/IconVerticalSolidList"/>
    <dgm:cxn modelId="{15BBEFCE-76DA-8E47-9556-CD7C97901719}" type="presParOf" srcId="{4815A45D-B978-4731-86D9-C678FA2FD347}" destId="{B768471D-E8E2-42B7-B36C-190443DDE3EA}" srcOrd="0" destOrd="0" presId="urn:microsoft.com/office/officeart/2018/2/layout/IconVerticalSolidList"/>
    <dgm:cxn modelId="{D140FF18-3929-774C-881F-9CCA30B6264A}" type="presParOf" srcId="{4815A45D-B978-4731-86D9-C678FA2FD347}" destId="{8FD7B640-635D-43BD-9FCF-B514210C7507}" srcOrd="1" destOrd="0" presId="urn:microsoft.com/office/officeart/2018/2/layout/IconVerticalSolidList"/>
    <dgm:cxn modelId="{730B9163-5D7C-9540-92C1-BBD4E42A5542}" type="presParOf" srcId="{4815A45D-B978-4731-86D9-C678FA2FD347}" destId="{65AD4D4B-B808-4E00-813F-0AC47CB37340}" srcOrd="2" destOrd="0" presId="urn:microsoft.com/office/officeart/2018/2/layout/IconVerticalSolidList"/>
    <dgm:cxn modelId="{C10C81FD-156B-F54A-8F72-76F4F2EC2DAC}" type="presParOf" srcId="{4815A45D-B978-4731-86D9-C678FA2FD347}" destId="{355A6399-79CF-4E0F-965D-66E95A675E15}" srcOrd="3" destOrd="0" presId="urn:microsoft.com/office/officeart/2018/2/layout/IconVerticalSolidList"/>
    <dgm:cxn modelId="{41B38D72-9193-984A-955B-7F2402883537}" type="presParOf" srcId="{FE251C38-2B11-46D0-84CD-8EA67C2B71A3}" destId="{A55A7B42-BD8E-4FF0-8C7B-CE58476BA7E3}" srcOrd="3" destOrd="0" presId="urn:microsoft.com/office/officeart/2018/2/layout/IconVerticalSolidList"/>
    <dgm:cxn modelId="{EC88E3AB-9417-AD40-934B-685BAEE6422D}" type="presParOf" srcId="{FE251C38-2B11-46D0-84CD-8EA67C2B71A3}" destId="{534A3773-92A0-4AFE-BA4B-B79814F6010B}" srcOrd="4" destOrd="0" presId="urn:microsoft.com/office/officeart/2018/2/layout/IconVerticalSolidList"/>
    <dgm:cxn modelId="{A1C906E9-C7DC-644E-AB51-0A34B3FD961E}" type="presParOf" srcId="{534A3773-92A0-4AFE-BA4B-B79814F6010B}" destId="{735B3DBA-304A-4507-A390-2D32D6FE4C1F}" srcOrd="0" destOrd="0" presId="urn:microsoft.com/office/officeart/2018/2/layout/IconVerticalSolidList"/>
    <dgm:cxn modelId="{122662A5-0633-AE4E-BF5E-C69A745AAD81}" type="presParOf" srcId="{534A3773-92A0-4AFE-BA4B-B79814F6010B}" destId="{451392AB-0ABE-4B90-8B2C-6C8DD5F52BEF}" srcOrd="1" destOrd="0" presId="urn:microsoft.com/office/officeart/2018/2/layout/IconVerticalSolidList"/>
    <dgm:cxn modelId="{E0EB77D5-6F74-434A-A12D-CB0E7734BF53}" type="presParOf" srcId="{534A3773-92A0-4AFE-BA4B-B79814F6010B}" destId="{A146E5C1-5ACB-4CEF-9A16-8A383454DFF7}" srcOrd="2" destOrd="0" presId="urn:microsoft.com/office/officeart/2018/2/layout/IconVerticalSolidList"/>
    <dgm:cxn modelId="{FD8B322E-8707-484D-8619-529EF5E3A0D6}" type="presParOf" srcId="{534A3773-92A0-4AFE-BA4B-B79814F6010B}" destId="{5A926E76-EF97-4540-9977-FF62DC32AC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4237F-8D5B-4647-A410-F118A60F089A}">
      <dsp:nvSpPr>
        <dsp:cNvPr id="0" name=""/>
        <dsp:cNvSpPr/>
      </dsp:nvSpPr>
      <dsp:spPr>
        <a:xfrm>
          <a:off x="453634" y="248753"/>
          <a:ext cx="1305478" cy="13054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7C93D-03D3-1342-8A42-4FBE857DDFC2}">
      <dsp:nvSpPr>
        <dsp:cNvPr id="0" name=""/>
        <dsp:cNvSpPr/>
      </dsp:nvSpPr>
      <dsp:spPr>
        <a:xfrm>
          <a:off x="731851" y="526969"/>
          <a:ext cx="749044" cy="74904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17772-D64B-FE4D-B7F1-96B151BAB3C9}">
      <dsp:nvSpPr>
        <dsp:cNvPr id="0" name=""/>
        <dsp:cNvSpPr/>
      </dsp:nvSpPr>
      <dsp:spPr>
        <a:xfrm>
          <a:off x="36309" y="1960855"/>
          <a:ext cx="2140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Step exams</a:t>
          </a:r>
        </a:p>
      </dsp:txBody>
      <dsp:txXfrm>
        <a:off x="36309" y="1960855"/>
        <a:ext cx="2140128" cy="720000"/>
      </dsp:txXfrm>
    </dsp:sp>
    <dsp:sp modelId="{F4600492-DEE6-4651-9A54-1FBA9F5FA66E}">
      <dsp:nvSpPr>
        <dsp:cNvPr id="0" name=""/>
        <dsp:cNvSpPr/>
      </dsp:nvSpPr>
      <dsp:spPr>
        <a:xfrm>
          <a:off x="2968284" y="248753"/>
          <a:ext cx="1305478" cy="130547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10742-D55D-452C-BD40-BA9634B5D7FA}">
      <dsp:nvSpPr>
        <dsp:cNvPr id="0" name=""/>
        <dsp:cNvSpPr/>
      </dsp:nvSpPr>
      <dsp:spPr>
        <a:xfrm>
          <a:off x="3246501" y="526969"/>
          <a:ext cx="749044" cy="7490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112FDC-BB95-495E-AD03-5AA6AAEC53F9}">
      <dsp:nvSpPr>
        <dsp:cNvPr id="0" name=""/>
        <dsp:cNvSpPr/>
      </dsp:nvSpPr>
      <dsp:spPr>
        <a:xfrm>
          <a:off x="2550960" y="1960855"/>
          <a:ext cx="2140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M3 Clerkships and Requirements</a:t>
          </a:r>
        </a:p>
      </dsp:txBody>
      <dsp:txXfrm>
        <a:off x="2550960" y="1960855"/>
        <a:ext cx="2140128" cy="720000"/>
      </dsp:txXfrm>
    </dsp:sp>
    <dsp:sp modelId="{FD977AB2-222B-42B3-8C01-280F8E1F92D6}">
      <dsp:nvSpPr>
        <dsp:cNvPr id="0" name=""/>
        <dsp:cNvSpPr/>
      </dsp:nvSpPr>
      <dsp:spPr>
        <a:xfrm>
          <a:off x="5482935" y="248753"/>
          <a:ext cx="1305478" cy="130547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4F9-69FA-49AC-B439-3B8FF1DFF512}">
      <dsp:nvSpPr>
        <dsp:cNvPr id="0" name=""/>
        <dsp:cNvSpPr/>
      </dsp:nvSpPr>
      <dsp:spPr>
        <a:xfrm>
          <a:off x="5761152" y="526969"/>
          <a:ext cx="749044" cy="74904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E1B3B5-73FC-43CA-8779-E929D3AD6DE3}">
      <dsp:nvSpPr>
        <dsp:cNvPr id="0" name=""/>
        <dsp:cNvSpPr/>
      </dsp:nvSpPr>
      <dsp:spPr>
        <a:xfrm>
          <a:off x="5065610" y="1960855"/>
          <a:ext cx="2140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Hardship and East Only</a:t>
          </a:r>
        </a:p>
      </dsp:txBody>
      <dsp:txXfrm>
        <a:off x="5065610" y="1960855"/>
        <a:ext cx="2140128" cy="720000"/>
      </dsp:txXfrm>
    </dsp:sp>
    <dsp:sp modelId="{3E1CD2E7-E2D3-4929-BA09-5F71A49AC8B9}">
      <dsp:nvSpPr>
        <dsp:cNvPr id="0" name=""/>
        <dsp:cNvSpPr/>
      </dsp:nvSpPr>
      <dsp:spPr>
        <a:xfrm>
          <a:off x="453634" y="3215887"/>
          <a:ext cx="1305478" cy="130547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B14D0-2967-47C3-AE36-AC674564558F}">
      <dsp:nvSpPr>
        <dsp:cNvPr id="0" name=""/>
        <dsp:cNvSpPr/>
      </dsp:nvSpPr>
      <dsp:spPr>
        <a:xfrm>
          <a:off x="731851" y="3494104"/>
          <a:ext cx="749044" cy="749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546C3-11A9-4BA8-A8D6-77F46A641976}">
      <dsp:nvSpPr>
        <dsp:cNvPr id="0" name=""/>
        <dsp:cNvSpPr/>
      </dsp:nvSpPr>
      <dsp:spPr>
        <a:xfrm>
          <a:off x="36309" y="4927989"/>
          <a:ext cx="2140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Housing</a:t>
          </a:r>
        </a:p>
      </dsp:txBody>
      <dsp:txXfrm>
        <a:off x="36309" y="4927989"/>
        <a:ext cx="2140128" cy="720000"/>
      </dsp:txXfrm>
    </dsp:sp>
    <dsp:sp modelId="{42611E36-4ACE-413D-887B-683410943ED9}">
      <dsp:nvSpPr>
        <dsp:cNvPr id="0" name=""/>
        <dsp:cNvSpPr/>
      </dsp:nvSpPr>
      <dsp:spPr>
        <a:xfrm>
          <a:off x="2968284" y="3215887"/>
          <a:ext cx="1305478" cy="130547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B77C3-1B5D-4D4B-A416-A892285B37C8}">
      <dsp:nvSpPr>
        <dsp:cNvPr id="0" name=""/>
        <dsp:cNvSpPr/>
      </dsp:nvSpPr>
      <dsp:spPr>
        <a:xfrm>
          <a:off x="3246501" y="3494104"/>
          <a:ext cx="749044" cy="7490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E9944C-22E1-4E88-BEA5-ABB997FD5CA1}">
      <dsp:nvSpPr>
        <dsp:cNvPr id="0" name=""/>
        <dsp:cNvSpPr/>
      </dsp:nvSpPr>
      <dsp:spPr>
        <a:xfrm>
          <a:off x="2550960" y="4927989"/>
          <a:ext cx="2140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Breaks and Delays</a:t>
          </a:r>
        </a:p>
      </dsp:txBody>
      <dsp:txXfrm>
        <a:off x="2550960" y="4927989"/>
        <a:ext cx="2140128" cy="720000"/>
      </dsp:txXfrm>
    </dsp:sp>
    <dsp:sp modelId="{157A95ED-6C11-4234-AB31-F273045B98B3}">
      <dsp:nvSpPr>
        <dsp:cNvPr id="0" name=""/>
        <dsp:cNvSpPr/>
      </dsp:nvSpPr>
      <dsp:spPr>
        <a:xfrm>
          <a:off x="5482935" y="3215887"/>
          <a:ext cx="1305478" cy="130547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33525-4495-4E72-9898-03CC668872EB}">
      <dsp:nvSpPr>
        <dsp:cNvPr id="0" name=""/>
        <dsp:cNvSpPr/>
      </dsp:nvSpPr>
      <dsp:spPr>
        <a:xfrm>
          <a:off x="5761152" y="3494104"/>
          <a:ext cx="749044" cy="7490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014B1A-6B39-4E5D-88F6-4B9AA29A25E7}">
      <dsp:nvSpPr>
        <dsp:cNvPr id="0" name=""/>
        <dsp:cNvSpPr/>
      </dsp:nvSpPr>
      <dsp:spPr>
        <a:xfrm>
          <a:off x="5065610" y="4927989"/>
          <a:ext cx="2140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Clerkship Policies and Grading</a:t>
          </a:r>
        </a:p>
      </dsp:txBody>
      <dsp:txXfrm>
        <a:off x="5065610" y="4927989"/>
        <a:ext cx="2140128"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53754-C1E0-4F0D-B0D9-DDA339B2354A}">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AC6A7-1D66-4A98-9B0C-6554910779A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2ECFF-4043-4213-B623-67C9089088CA}">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Clinical skills and performance</a:t>
          </a:r>
        </a:p>
      </dsp:txBody>
      <dsp:txXfrm>
        <a:off x="1941716" y="718"/>
        <a:ext cx="4571887" cy="1681139"/>
      </dsp:txXfrm>
    </dsp:sp>
    <dsp:sp modelId="{DE5146C7-CB1C-46C2-AD10-D37C381E445F}">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5410B-20D2-4A10-AA29-F00553E465B8}">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87B0F-BF57-4437-9B6E-83D13542D741}">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Medical knowledge (expertise)</a:t>
          </a:r>
        </a:p>
      </dsp:txBody>
      <dsp:txXfrm>
        <a:off x="1941716" y="2102143"/>
        <a:ext cx="4571887" cy="1681139"/>
      </dsp:txXfrm>
    </dsp:sp>
    <dsp:sp modelId="{F55D0922-DE59-4848-970F-61542D886A6A}">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7BB2A-6ED2-4739-9DDF-D180F572D26D}">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EACD3F-189E-4BAE-80FE-C3EEF25DAC7E}">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Professionalism</a:t>
          </a:r>
        </a:p>
      </dsp:txBody>
      <dsp:txXfrm>
        <a:off x="1941716" y="4203567"/>
        <a:ext cx="4571887" cy="16811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4E48E-7E3B-4038-9B28-0CF552EF4C62}">
      <dsp:nvSpPr>
        <dsp:cNvPr id="0" name=""/>
        <dsp:cNvSpPr/>
      </dsp:nvSpPr>
      <dsp:spPr>
        <a:xfrm>
          <a:off x="1747800" y="4111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93B58-59D0-45FA-8809-DDDF418FD988}">
      <dsp:nvSpPr>
        <dsp:cNvPr id="0" name=""/>
        <dsp:cNvSpPr/>
      </dsp:nvSpPr>
      <dsp:spPr>
        <a:xfrm>
          <a:off x="610603" y="2651118"/>
          <a:ext cx="4320000" cy="150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b="1" kern="1200"/>
            <a:t>Clinical evaluations </a:t>
          </a:r>
          <a:r>
            <a:rPr lang="en-US" sz="2300" kern="1200">
              <a:sym typeface="Wingdings" panose="05000000000000000000" pitchFamily="2" charset="2"/>
            </a:rPr>
            <a:t></a:t>
          </a:r>
          <a:r>
            <a:rPr lang="en-US" sz="2300" kern="1200"/>
            <a:t> assess clinical skills, performance, and professionalism </a:t>
          </a:r>
        </a:p>
      </dsp:txBody>
      <dsp:txXfrm>
        <a:off x="610603" y="2651118"/>
        <a:ext cx="4320000" cy="1509825"/>
      </dsp:txXfrm>
    </dsp:sp>
    <dsp:sp modelId="{23047468-A070-4695-B3D4-28C452EB70F8}">
      <dsp:nvSpPr>
        <dsp:cNvPr id="0" name=""/>
        <dsp:cNvSpPr/>
      </dsp:nvSpPr>
      <dsp:spPr>
        <a:xfrm>
          <a:off x="6823800" y="39152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0641A-70AA-4932-B6D8-41793F96C1A5}">
      <dsp:nvSpPr>
        <dsp:cNvPr id="0" name=""/>
        <dsp:cNvSpPr/>
      </dsp:nvSpPr>
      <dsp:spPr>
        <a:xfrm>
          <a:off x="5657097" y="2616666"/>
          <a:ext cx="4320000" cy="158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b="1" kern="1200"/>
            <a:t>NBME subject exams </a:t>
          </a:r>
          <a:r>
            <a:rPr lang="en-US" sz="2200" kern="1200"/>
            <a:t>(shelf exams) </a:t>
          </a:r>
          <a:r>
            <a:rPr lang="en-US" sz="2200" kern="1200">
              <a:sym typeface="Wingdings" panose="05000000000000000000" pitchFamily="2" charset="2"/>
            </a:rPr>
            <a:t></a:t>
          </a:r>
          <a:r>
            <a:rPr lang="en-US" sz="2200" kern="1200"/>
            <a:t> assess medical knowledge and expertise</a:t>
          </a:r>
        </a:p>
      </dsp:txBody>
      <dsp:txXfrm>
        <a:off x="5657097" y="2616666"/>
        <a:ext cx="4320000" cy="15882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EB833-CAEE-48A8-8FE2-3299F4790FF7}">
      <dsp:nvSpPr>
        <dsp:cNvPr id="0" name=""/>
        <dsp:cNvSpPr/>
      </dsp:nvSpPr>
      <dsp:spPr>
        <a:xfrm>
          <a:off x="0" y="690"/>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EAC51-EA1A-4BC6-8AF3-EFC5712884C5}">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62BA8-1438-4A34-98BB-A60A455B7C21}">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89000">
            <a:lnSpc>
              <a:spcPct val="100000"/>
            </a:lnSpc>
            <a:spcBef>
              <a:spcPct val="0"/>
            </a:spcBef>
            <a:spcAft>
              <a:spcPct val="35000"/>
            </a:spcAft>
            <a:buNone/>
          </a:pPr>
          <a:r>
            <a:rPr lang="en-US" sz="2000" kern="1200"/>
            <a:t>Both components (clinical evaluation and the shelf exam) are adjusted based on your experience </a:t>
          </a:r>
        </a:p>
      </dsp:txBody>
      <dsp:txXfrm>
        <a:off x="1866111" y="690"/>
        <a:ext cx="4382288" cy="1615680"/>
      </dsp:txXfrm>
    </dsp:sp>
    <dsp:sp modelId="{DD003F29-8D12-450D-8A7D-D1E24587E3C8}">
      <dsp:nvSpPr>
        <dsp:cNvPr id="0" name=""/>
        <dsp:cNvSpPr/>
      </dsp:nvSpPr>
      <dsp:spPr>
        <a:xfrm>
          <a:off x="0" y="20202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F3C91-7E08-4257-9FD1-D392DF5A71B1}">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38DA10-4CDC-49DA-9241-2B593A1DCB00}">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89000">
            <a:lnSpc>
              <a:spcPct val="100000"/>
            </a:lnSpc>
            <a:spcBef>
              <a:spcPct val="0"/>
            </a:spcBef>
            <a:spcAft>
              <a:spcPct val="35000"/>
            </a:spcAft>
            <a:buNone/>
          </a:pPr>
          <a:r>
            <a:rPr lang="en-US" sz="2000" kern="1200"/>
            <a:t>Goal: maintain fair and consistent grading across the year</a:t>
          </a:r>
        </a:p>
      </dsp:txBody>
      <dsp:txXfrm>
        <a:off x="1866111" y="2020291"/>
        <a:ext cx="4382288" cy="1615680"/>
      </dsp:txXfrm>
    </dsp:sp>
    <dsp:sp modelId="{558B42F1-00F9-48A8-9D44-690CF4F46EBC}">
      <dsp:nvSpPr>
        <dsp:cNvPr id="0" name=""/>
        <dsp:cNvSpPr/>
      </dsp:nvSpPr>
      <dsp:spPr>
        <a:xfrm>
          <a:off x="0" y="4039891"/>
          <a:ext cx="6248400" cy="16156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4B95C-18A4-4F4F-9989-DC35B5FDF715}">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D588B-E246-4BC8-A55B-CA8468D86569}">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889000">
            <a:lnSpc>
              <a:spcPct val="100000"/>
            </a:lnSpc>
            <a:spcBef>
              <a:spcPct val="0"/>
            </a:spcBef>
            <a:spcAft>
              <a:spcPct val="35000"/>
            </a:spcAft>
            <a:buNone/>
          </a:pPr>
          <a:r>
            <a:rPr lang="en-US" sz="2000" kern="1200"/>
            <a:t>Why is this important? So that you can worry less about the order of your rotations and worry more about your experiences! </a:t>
          </a:r>
        </a:p>
      </dsp:txBody>
      <dsp:txXfrm>
        <a:off x="1866111" y="4039891"/>
        <a:ext cx="4382288" cy="1615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0C89B-A59E-41D8-849E-27FA99BCF2F9}">
      <dsp:nvSpPr>
        <dsp:cNvPr id="0" name=""/>
        <dsp:cNvSpPr/>
      </dsp:nvSpPr>
      <dsp:spPr>
        <a:xfrm>
          <a:off x="0" y="894511"/>
          <a:ext cx="6263640" cy="165140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21B89-37D3-4B65-A3E4-915FDFF6314C}">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2A407-7718-42FB-9BB7-EA01798ABC0E}">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111250">
            <a:lnSpc>
              <a:spcPct val="90000"/>
            </a:lnSpc>
            <a:spcBef>
              <a:spcPct val="0"/>
            </a:spcBef>
            <a:spcAft>
              <a:spcPct val="35000"/>
            </a:spcAft>
            <a:buNone/>
          </a:pPr>
          <a:r>
            <a:rPr lang="en-US" sz="2500" kern="1200"/>
            <a:t>Dr. Valerie Jameson – vjameson@uthsc.edu</a:t>
          </a:r>
        </a:p>
      </dsp:txBody>
      <dsp:txXfrm>
        <a:off x="1907374" y="894511"/>
        <a:ext cx="4356265" cy="1651406"/>
      </dsp:txXfrm>
    </dsp:sp>
    <dsp:sp modelId="{EAE8AD45-8FB9-4D6F-949F-BDFB659D20CB}">
      <dsp:nvSpPr>
        <dsp:cNvPr id="0" name=""/>
        <dsp:cNvSpPr/>
      </dsp:nvSpPr>
      <dsp:spPr>
        <a:xfrm>
          <a:off x="0" y="2958769"/>
          <a:ext cx="6263640" cy="1651406"/>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4356EC24-53AE-4DC1-8B46-273F59836D64}">
      <dsp:nvSpPr>
        <dsp:cNvPr id="0" name=""/>
        <dsp:cNvSpPr/>
      </dsp:nvSpPr>
      <dsp:spPr>
        <a:xfrm>
          <a:off x="499550" y="3330336"/>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964DDD-90BC-4B37-BE31-AC3C13261054}">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1111250">
            <a:lnSpc>
              <a:spcPct val="90000"/>
            </a:lnSpc>
            <a:spcBef>
              <a:spcPct val="0"/>
            </a:spcBef>
            <a:spcAft>
              <a:spcPct val="35000"/>
            </a:spcAft>
            <a:buNone/>
          </a:pPr>
          <a:r>
            <a:rPr lang="en-US" sz="2500" kern="1200"/>
            <a:t>Dr. Kristen Bettin – kbettin@uthsc.edu</a:t>
          </a:r>
        </a:p>
      </dsp:txBody>
      <dsp:txXfrm>
        <a:off x="1907374" y="2958769"/>
        <a:ext cx="4356265" cy="16514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BBBD0-156F-D646-941B-CB0FF147A652}">
      <dsp:nvSpPr>
        <dsp:cNvPr id="0" name=""/>
        <dsp:cNvSpPr/>
      </dsp:nvSpPr>
      <dsp:spPr>
        <a:xfrm>
          <a:off x="0" y="271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ABA7D-C0A8-3649-B58B-0AF5D5070BAA}">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How to Schedule your M3 Year </a:t>
          </a:r>
        </a:p>
      </dsp:txBody>
      <dsp:txXfrm>
        <a:off x="0" y="2717"/>
        <a:ext cx="6735443" cy="1853055"/>
      </dsp:txXfrm>
    </dsp:sp>
    <dsp:sp modelId="{170F616A-3BC8-8441-8041-ED417584D7FC}">
      <dsp:nvSpPr>
        <dsp:cNvPr id="0" name=""/>
        <dsp:cNvSpPr/>
      </dsp:nvSpPr>
      <dsp:spPr>
        <a:xfrm>
          <a:off x="0" y="1855773"/>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01EE8-4622-9F4F-A15F-2C460060497F}">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Jenn Wilson, CAP</a:t>
          </a:r>
        </a:p>
      </dsp:txBody>
      <dsp:txXfrm>
        <a:off x="0" y="1855773"/>
        <a:ext cx="6735443" cy="1853055"/>
      </dsp:txXfrm>
    </dsp:sp>
    <dsp:sp modelId="{C2B6BF4F-DB22-1345-B763-9765E555821F}">
      <dsp:nvSpPr>
        <dsp:cNvPr id="0" name=""/>
        <dsp:cNvSpPr/>
      </dsp:nvSpPr>
      <dsp:spPr>
        <a:xfrm>
          <a:off x="0" y="3708828"/>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DA699-C30E-3F4A-9EB6-BC620502B722}">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Lead Clinical Curriculum Coordinator</a:t>
          </a:r>
        </a:p>
      </dsp:txBody>
      <dsp:txXfrm>
        <a:off x="0" y="3708828"/>
        <a:ext cx="6735443" cy="185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A36E0-3E77-A745-AE71-A0D03DB8B90F}">
      <dsp:nvSpPr>
        <dsp:cNvPr id="0" name=""/>
        <dsp:cNvSpPr/>
      </dsp:nvSpPr>
      <dsp:spPr>
        <a:xfrm>
          <a:off x="0" y="4615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M3 Orientation: Part 1 – January 29, 2021</a:t>
          </a:r>
        </a:p>
      </dsp:txBody>
      <dsp:txXfrm>
        <a:off x="26930" y="73086"/>
        <a:ext cx="10461740" cy="497795"/>
      </dsp:txXfrm>
    </dsp:sp>
    <dsp:sp modelId="{FD9CFD3E-4392-9A45-AB92-372A1ED7BB39}">
      <dsp:nvSpPr>
        <dsp:cNvPr id="0" name=""/>
        <dsp:cNvSpPr/>
      </dsp:nvSpPr>
      <dsp:spPr>
        <a:xfrm>
          <a:off x="0" y="66405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M3 Orientation: Part 2 – February 5, 2021</a:t>
          </a:r>
        </a:p>
      </dsp:txBody>
      <dsp:txXfrm>
        <a:off x="26930" y="690981"/>
        <a:ext cx="10461740" cy="497795"/>
      </dsp:txXfrm>
    </dsp:sp>
    <dsp:sp modelId="{645DD313-1CC4-9943-AA14-96634B64D1E9}">
      <dsp:nvSpPr>
        <dsp:cNvPr id="0" name=""/>
        <dsp:cNvSpPr/>
      </dsp:nvSpPr>
      <dsp:spPr>
        <a:xfrm>
          <a:off x="0" y="128194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Prep for Clerkships week – April 26-30, 2021</a:t>
          </a:r>
        </a:p>
      </dsp:txBody>
      <dsp:txXfrm>
        <a:off x="26930" y="1308876"/>
        <a:ext cx="10461740" cy="497795"/>
      </dsp:txXfrm>
    </dsp:sp>
    <dsp:sp modelId="{FD82B80C-304C-F845-B6EE-B5FF8A59AC0F}">
      <dsp:nvSpPr>
        <dsp:cNvPr id="0" name=""/>
        <dsp:cNvSpPr/>
      </dsp:nvSpPr>
      <dsp:spPr>
        <a:xfrm>
          <a:off x="0" y="189984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OLSEN</a:t>
          </a:r>
        </a:p>
      </dsp:txBody>
      <dsp:txXfrm>
        <a:off x="26930" y="1926771"/>
        <a:ext cx="10461740" cy="497795"/>
      </dsp:txXfrm>
    </dsp:sp>
    <dsp:sp modelId="{68EF492D-8B35-7145-A2A0-4DE6DB214D85}">
      <dsp:nvSpPr>
        <dsp:cNvPr id="0" name=""/>
        <dsp:cNvSpPr/>
      </dsp:nvSpPr>
      <dsp:spPr>
        <a:xfrm>
          <a:off x="0" y="251773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Clerkship Directors and Clerkship Coordinators</a:t>
          </a:r>
        </a:p>
      </dsp:txBody>
      <dsp:txXfrm>
        <a:off x="26930" y="2544666"/>
        <a:ext cx="10461740" cy="497795"/>
      </dsp:txXfrm>
    </dsp:sp>
    <dsp:sp modelId="{D406B4CB-6005-854E-96C5-93F99D5B90E1}">
      <dsp:nvSpPr>
        <dsp:cNvPr id="0" name=""/>
        <dsp:cNvSpPr/>
      </dsp:nvSpPr>
      <dsp:spPr>
        <a:xfrm>
          <a:off x="0" y="3135631"/>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Assistant Deans for Clinical Curriculum</a:t>
          </a:r>
        </a:p>
      </dsp:txBody>
      <dsp:txXfrm>
        <a:off x="26930" y="3162561"/>
        <a:ext cx="10461740" cy="497795"/>
      </dsp:txXfrm>
    </dsp:sp>
    <dsp:sp modelId="{15643BA1-E563-F74A-9BB8-F8F986D1A605}">
      <dsp:nvSpPr>
        <dsp:cNvPr id="0" name=""/>
        <dsp:cNvSpPr/>
      </dsp:nvSpPr>
      <dsp:spPr>
        <a:xfrm>
          <a:off x="0" y="3753526"/>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Current M3 and M4 students</a:t>
          </a:r>
        </a:p>
      </dsp:txBody>
      <dsp:txXfrm>
        <a:off x="26930" y="3780456"/>
        <a:ext cx="10461740"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DC6E5-3DB7-48C8-BA5F-966A7ECAD348}">
      <dsp:nvSpPr>
        <dsp:cNvPr id="0" name=""/>
        <dsp:cNvSpPr/>
      </dsp:nvSpPr>
      <dsp:spPr>
        <a:xfrm>
          <a:off x="0" y="2347"/>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D92E3-50EB-4D1D-AA7C-BA733B073DF4}">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A7088-2A00-4027-BDBC-3C7BFDFD5147}">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Eligibility: GPA of ≥ 2.25 and passing all courses</a:t>
          </a:r>
        </a:p>
      </dsp:txBody>
      <dsp:txXfrm>
        <a:off x="1374223" y="2347"/>
        <a:ext cx="4874176" cy="1189803"/>
      </dsp:txXfrm>
    </dsp:sp>
    <dsp:sp modelId="{A51717CE-47A7-4141-BC1B-E8EDAD8B213B}">
      <dsp:nvSpPr>
        <dsp:cNvPr id="0" name=""/>
        <dsp:cNvSpPr/>
      </dsp:nvSpPr>
      <dsp:spPr>
        <a:xfrm>
          <a:off x="0" y="1489602"/>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019C8-759C-4753-AC7D-87AF13FE83B1}">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F54064-87CB-4885-96D7-D10B67C50602}">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Must take Step 1 before starting Clerkships</a:t>
          </a:r>
        </a:p>
      </dsp:txBody>
      <dsp:txXfrm>
        <a:off x="1374223" y="1489602"/>
        <a:ext cx="4874176" cy="1189803"/>
      </dsp:txXfrm>
    </dsp:sp>
    <dsp:sp modelId="{D9A55013-A290-4696-9B4B-234CF9D6117F}">
      <dsp:nvSpPr>
        <dsp:cNvPr id="0" name=""/>
        <dsp:cNvSpPr/>
      </dsp:nvSpPr>
      <dsp:spPr>
        <a:xfrm>
          <a:off x="0" y="2976856"/>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85D8D-443E-4A32-8FD3-7DC3CFEB4929}">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93422-A381-45BB-82C5-EC13CF2931A1}">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Deadline is April 25</a:t>
          </a:r>
          <a:r>
            <a:rPr lang="en-US" sz="2200" kern="1200" baseline="30000"/>
            <a:t>th</a:t>
          </a:r>
          <a:endParaRPr lang="en-US" sz="2200" kern="1200"/>
        </a:p>
      </dsp:txBody>
      <dsp:txXfrm>
        <a:off x="1374223" y="2976856"/>
        <a:ext cx="4874176" cy="1189803"/>
      </dsp:txXfrm>
    </dsp:sp>
    <dsp:sp modelId="{03052A7D-BA25-45E2-A830-CF17FF5A5571}">
      <dsp:nvSpPr>
        <dsp:cNvPr id="0" name=""/>
        <dsp:cNvSpPr/>
      </dsp:nvSpPr>
      <dsp:spPr>
        <a:xfrm>
          <a:off x="0" y="4464111"/>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F04C2-367F-4DCF-AE30-5C9F8D5BED53}">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0EFBEA-7706-476E-8D4A-03131A5C6BD6}">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a:t>Minimum passing score is 194</a:t>
          </a:r>
        </a:p>
      </dsp:txBody>
      <dsp:txXfrm>
        <a:off x="1374223" y="4464111"/>
        <a:ext cx="4874176" cy="1189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5449-AAF6-6043-BA4D-D3390FA54F92}">
      <dsp:nvSpPr>
        <dsp:cNvPr id="0" name=""/>
        <dsp:cNvSpPr/>
      </dsp:nvSpPr>
      <dsp:spPr>
        <a:xfrm>
          <a:off x="0" y="771685"/>
          <a:ext cx="6900512"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April 26-30, 2021</a:t>
          </a:r>
        </a:p>
      </dsp:txBody>
      <dsp:txXfrm>
        <a:off x="36845" y="808530"/>
        <a:ext cx="6826822" cy="681087"/>
      </dsp:txXfrm>
    </dsp:sp>
    <dsp:sp modelId="{8EB3578F-F595-1945-990B-49F96D6FBCF9}">
      <dsp:nvSpPr>
        <dsp:cNvPr id="0" name=""/>
        <dsp:cNvSpPr/>
      </dsp:nvSpPr>
      <dsp:spPr>
        <a:xfrm>
          <a:off x="0" y="1581183"/>
          <a:ext cx="6900512" cy="75477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Mandatory for all rising M3 students</a:t>
          </a:r>
        </a:p>
      </dsp:txBody>
      <dsp:txXfrm>
        <a:off x="36845" y="1618028"/>
        <a:ext cx="6826822" cy="681087"/>
      </dsp:txXfrm>
    </dsp:sp>
    <dsp:sp modelId="{47B118E9-0EDB-9B4C-93C3-B7C9BDA475E1}">
      <dsp:nvSpPr>
        <dsp:cNvPr id="0" name=""/>
        <dsp:cNvSpPr/>
      </dsp:nvSpPr>
      <dsp:spPr>
        <a:xfrm>
          <a:off x="0" y="2390681"/>
          <a:ext cx="6900512" cy="7547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Likely combination of virtual and in-person sessions this year</a:t>
          </a:r>
        </a:p>
      </dsp:txBody>
      <dsp:txXfrm>
        <a:off x="36845" y="2427526"/>
        <a:ext cx="6826822" cy="681087"/>
      </dsp:txXfrm>
    </dsp:sp>
    <dsp:sp modelId="{88D6AD85-7468-BC4F-A435-490464029337}">
      <dsp:nvSpPr>
        <dsp:cNvPr id="0" name=""/>
        <dsp:cNvSpPr/>
      </dsp:nvSpPr>
      <dsp:spPr>
        <a:xfrm>
          <a:off x="0" y="3200179"/>
          <a:ext cx="6900512" cy="75477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HIPAA, Sterile technique, CPR, Blood and Fluids, Communication, EMR, Clerkship Policies, Risk Management, Clinical Skills sessions</a:t>
          </a:r>
        </a:p>
      </dsp:txBody>
      <dsp:txXfrm>
        <a:off x="36845" y="3237024"/>
        <a:ext cx="6826822" cy="681087"/>
      </dsp:txXfrm>
    </dsp:sp>
    <dsp:sp modelId="{1338A2EA-BCF3-F943-926A-5ABEED64ED20}">
      <dsp:nvSpPr>
        <dsp:cNvPr id="0" name=""/>
        <dsp:cNvSpPr/>
      </dsp:nvSpPr>
      <dsp:spPr>
        <a:xfrm>
          <a:off x="0" y="4009677"/>
          <a:ext cx="6900512"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Watch for emails from Kimberlee Norwood</a:t>
          </a:r>
        </a:p>
      </dsp:txBody>
      <dsp:txXfrm>
        <a:off x="36845" y="4046522"/>
        <a:ext cx="6826822" cy="681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34BF-4FDB-E644-89E0-4AFC9F16DD5D}">
      <dsp:nvSpPr>
        <dsp:cNvPr id="0" name=""/>
        <dsp:cNvSpPr/>
      </dsp:nvSpPr>
      <dsp:spPr>
        <a:xfrm>
          <a:off x="0" y="641196"/>
          <a:ext cx="6513603"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1. Notify (email) your Clerkship Director and Clerkship Coordinator 30 DAYS IN ADVANCE of the CLERKSHIP to request permission.</a:t>
          </a:r>
        </a:p>
      </dsp:txBody>
      <dsp:txXfrm>
        <a:off x="72479" y="713675"/>
        <a:ext cx="6368645" cy="1339772"/>
      </dsp:txXfrm>
    </dsp:sp>
    <dsp:sp modelId="{986F9F70-0332-4A4F-B1B0-FB99D2C62B11}">
      <dsp:nvSpPr>
        <dsp:cNvPr id="0" name=""/>
        <dsp:cNvSpPr/>
      </dsp:nvSpPr>
      <dsp:spPr>
        <a:xfrm>
          <a:off x="0" y="2203686"/>
          <a:ext cx="6513603" cy="1484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2. Please be professional in your interactions with your administrators!</a:t>
          </a:r>
        </a:p>
      </dsp:txBody>
      <dsp:txXfrm>
        <a:off x="72479" y="2276165"/>
        <a:ext cx="6368645" cy="1339772"/>
      </dsp:txXfrm>
    </dsp:sp>
    <dsp:sp modelId="{BD52F98C-A322-834A-9467-74E93F921FDD}">
      <dsp:nvSpPr>
        <dsp:cNvPr id="0" name=""/>
        <dsp:cNvSpPr/>
      </dsp:nvSpPr>
      <dsp:spPr>
        <a:xfrm>
          <a:off x="0" y="3766177"/>
          <a:ext cx="6513603" cy="1484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3. Complete a Limited Leave Request form (on OLSEN) once approved.</a:t>
          </a:r>
        </a:p>
      </dsp:txBody>
      <dsp:txXfrm>
        <a:off x="72479" y="3838656"/>
        <a:ext cx="6368645" cy="1339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1A2B2-85D9-4683-A356-A36206A0FBD2}">
      <dsp:nvSpPr>
        <dsp:cNvPr id="0" name=""/>
        <dsp:cNvSpPr/>
      </dsp:nvSpPr>
      <dsp:spPr>
        <a:xfrm>
          <a:off x="2490743"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280E4-AC7A-4B6F-8CE2-92B9E582277F}">
      <dsp:nvSpPr>
        <dsp:cNvPr id="0" name=""/>
        <dsp:cNvSpPr/>
      </dsp:nvSpPr>
      <dsp:spPr>
        <a:xfrm>
          <a:off x="2958743"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2BDBE6-B286-4A33-9BAF-098D6EF0C998}">
      <dsp:nvSpPr>
        <dsp:cNvPr id="0" name=""/>
        <dsp:cNvSpPr/>
      </dsp:nvSpPr>
      <dsp:spPr>
        <a:xfrm>
          <a:off x="1890041" y="3255669"/>
          <a:ext cx="31819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Four wellness days per year </a:t>
          </a:r>
        </a:p>
      </dsp:txBody>
      <dsp:txXfrm>
        <a:off x="1890041" y="3255669"/>
        <a:ext cx="3181907" cy="720000"/>
      </dsp:txXfrm>
    </dsp:sp>
    <dsp:sp modelId="{B1CD7F4A-8662-40D5-A435-14EF47DD220E}">
      <dsp:nvSpPr>
        <dsp:cNvPr id="0" name=""/>
        <dsp:cNvSpPr/>
      </dsp:nvSpPr>
      <dsp:spPr>
        <a:xfrm>
          <a:off x="6720743"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53714-3947-40CD-A550-1A49C4E1BB0D}">
      <dsp:nvSpPr>
        <dsp:cNvPr id="0" name=""/>
        <dsp:cNvSpPr/>
      </dsp:nvSpPr>
      <dsp:spPr>
        <a:xfrm>
          <a:off x="7188743"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85F59C-94A8-45AB-AFEE-293C8FEBA79A}">
      <dsp:nvSpPr>
        <dsp:cNvPr id="0" name=""/>
        <dsp:cNvSpPr/>
      </dsp:nvSpPr>
      <dsp:spPr>
        <a:xfrm>
          <a:off x="6249431" y="3255669"/>
          <a:ext cx="313862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No half days or hourly counts</a:t>
          </a:r>
        </a:p>
      </dsp:txBody>
      <dsp:txXfrm>
        <a:off x="6249431" y="3255669"/>
        <a:ext cx="3138624"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7A3D-0C95-498C-B49E-1050B0EB4CCE}">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E30310-9E3C-46F9-954B-E2D038AF891D}">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ADAA7-B676-4AC8-B2FF-82F9C832006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Available for when a student has an urgent/emergent need for a day away from clerkships that does not fall into an excused absence category.</a:t>
          </a:r>
        </a:p>
      </dsp:txBody>
      <dsp:txXfrm>
        <a:off x="836323" y="3399"/>
        <a:ext cx="9679276" cy="724089"/>
      </dsp:txXfrm>
    </dsp:sp>
    <dsp:sp modelId="{389B11FA-F9C3-423B-A50D-1CF14CDAAE96}">
      <dsp:nvSpPr>
        <dsp:cNvPr id="0" name=""/>
        <dsp:cNvSpPr/>
      </dsp:nvSpPr>
      <dsp:spPr>
        <a:xfrm>
          <a:off x="0" y="908511"/>
          <a:ext cx="10515600" cy="724089"/>
        </a:xfrm>
        <a:prstGeom prst="roundRect">
          <a:avLst>
            <a:gd name="adj" fmla="val 1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dsp:style>
    </dsp:sp>
    <dsp:sp modelId="{184B88E3-DE1D-45AB-8A63-92B397ECFB53}">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FF75D-C03C-4400-B102-B7D508FFE7C5}">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Notify (email) the clerkship director and clerkship coordinator ASAP when you need to take an emergent wellness day. Does not require 30 days advanced notice.</a:t>
          </a:r>
        </a:p>
      </dsp:txBody>
      <dsp:txXfrm>
        <a:off x="836323" y="908511"/>
        <a:ext cx="9679276" cy="724089"/>
      </dsp:txXfrm>
    </dsp:sp>
    <dsp:sp modelId="{BA791E8C-3028-49E5-B9C8-0B604A67FC1B}">
      <dsp:nvSpPr>
        <dsp:cNvPr id="0" name=""/>
        <dsp:cNvSpPr/>
      </dsp:nvSpPr>
      <dsp:spPr>
        <a:xfrm>
          <a:off x="0" y="1813624"/>
          <a:ext cx="10515600" cy="724089"/>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DBF0B8A1-6F74-4BA7-A3B7-E0B0FEC07B7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B7837-058C-419A-9CC8-27DA43EF63AA}">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Be professional. Complete a Limited Leave Request as soon as you return to the clerkship. </a:t>
          </a:r>
        </a:p>
      </dsp:txBody>
      <dsp:txXfrm>
        <a:off x="836323" y="1813624"/>
        <a:ext cx="9679276" cy="724089"/>
      </dsp:txXfrm>
    </dsp:sp>
    <dsp:sp modelId="{08B94A42-E4F3-42CF-B327-25B176174ADC}">
      <dsp:nvSpPr>
        <dsp:cNvPr id="0" name=""/>
        <dsp:cNvSpPr/>
      </dsp:nvSpPr>
      <dsp:spPr>
        <a:xfrm>
          <a:off x="0" y="2718736"/>
          <a:ext cx="10515600" cy="724089"/>
        </a:xfrm>
        <a:prstGeom prst="roundRect">
          <a:avLst>
            <a:gd name="adj" fmla="val 1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dsp:style>
    </dsp:sp>
    <dsp:sp modelId="{50B65E1C-7146-41DD-B68B-EB731BF4E151}">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31F3CC-B5A1-4087-A330-47D9EDEAFD54}">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No questions asked policy to preserve student privacy. </a:t>
          </a:r>
        </a:p>
      </dsp:txBody>
      <dsp:txXfrm>
        <a:off x="836323" y="2718736"/>
        <a:ext cx="9679276" cy="724089"/>
      </dsp:txXfrm>
    </dsp:sp>
    <dsp:sp modelId="{3C104293-33FE-4C72-B329-6897770FDAF8}">
      <dsp:nvSpPr>
        <dsp:cNvPr id="0" name=""/>
        <dsp:cNvSpPr/>
      </dsp:nvSpPr>
      <dsp:spPr>
        <a:xfrm>
          <a:off x="0" y="3623848"/>
          <a:ext cx="10515600" cy="724089"/>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D18CAAD7-9AE8-4804-A3FC-1E5B8606DFF3}">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789A56-DDE1-4C21-B515-434B3F08E67C}">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However, if you are struggling, please reach out to your CD.  We can help you!</a:t>
          </a:r>
        </a:p>
      </dsp:txBody>
      <dsp:txXfrm>
        <a:off x="836323" y="3623848"/>
        <a:ext cx="9679276" cy="72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1131B-C2AA-4452-BBED-FD8AA4739E6F}">
      <dsp:nvSpPr>
        <dsp:cNvPr id="0" name=""/>
        <dsp:cNvSpPr/>
      </dsp:nvSpPr>
      <dsp:spPr>
        <a:xfrm>
          <a:off x="1854763" y="52270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40E4D1-DD36-42C3-9883-3B671E74A401}">
      <dsp:nvSpPr>
        <dsp:cNvPr id="0" name=""/>
        <dsp:cNvSpPr/>
      </dsp:nvSpPr>
      <dsp:spPr>
        <a:xfrm>
          <a:off x="479556" y="2637913"/>
          <a:ext cx="4694414" cy="131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SASSI Take Care</a:t>
          </a:r>
        </a:p>
        <a:p>
          <a:pPr marL="0" lvl="0" indent="0" algn="ctr" defTabSz="977900">
            <a:lnSpc>
              <a:spcPct val="90000"/>
            </a:lnSpc>
            <a:spcBef>
              <a:spcPct val="0"/>
            </a:spcBef>
            <a:spcAft>
              <a:spcPct val="35000"/>
            </a:spcAft>
            <a:buNone/>
          </a:pPr>
          <a:r>
            <a:rPr lang="en-US" sz="2200" kern="1200">
              <a:hlinkClick xmlns:r="http://schemas.openxmlformats.org/officeDocument/2006/relationships" r:id="rId3"/>
            </a:rPr>
            <a:t>https://uthsc.edu/sassi/</a:t>
          </a:r>
          <a:endParaRPr lang="en-US" sz="2200" kern="1200"/>
        </a:p>
      </dsp:txBody>
      <dsp:txXfrm>
        <a:off x="479556" y="2637913"/>
        <a:ext cx="4694414" cy="1318125"/>
      </dsp:txXfrm>
    </dsp:sp>
    <dsp:sp modelId="{929D660D-A739-402D-BEC7-90E48956F702}">
      <dsp:nvSpPr>
        <dsp:cNvPr id="0" name=""/>
        <dsp:cNvSpPr/>
      </dsp:nvSpPr>
      <dsp:spPr>
        <a:xfrm>
          <a:off x="7285867" y="596395"/>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2B310-5AE0-44DF-99AA-8CC58E5AFA8E}">
      <dsp:nvSpPr>
        <dsp:cNvPr id="0" name=""/>
        <dsp:cNvSpPr/>
      </dsp:nvSpPr>
      <dsp:spPr>
        <a:xfrm>
          <a:off x="5873422" y="2566887"/>
          <a:ext cx="4655793" cy="191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Counseling services</a:t>
          </a:r>
        </a:p>
        <a:p>
          <a:pPr marL="0" lvl="0" indent="0" algn="ctr" defTabSz="933450">
            <a:lnSpc>
              <a:spcPct val="90000"/>
            </a:lnSpc>
            <a:spcBef>
              <a:spcPct val="0"/>
            </a:spcBef>
            <a:spcAft>
              <a:spcPct val="35000"/>
            </a:spcAft>
            <a:buNone/>
          </a:pPr>
          <a:r>
            <a:rPr lang="en-US" sz="2100" kern="1200">
              <a:hlinkClick xmlns:r="http://schemas.openxmlformats.org/officeDocument/2006/relationships" r:id="rId6"/>
            </a:rPr>
            <a:t>https://www.uthsc.edu/student-health-services/behavioral-health/index.php</a:t>
          </a:r>
          <a:endParaRPr lang="en-US" sz="2100" kern="1200"/>
        </a:p>
      </dsp:txBody>
      <dsp:txXfrm>
        <a:off x="5873422" y="2566887"/>
        <a:ext cx="4655793" cy="1911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4EBF7-80DC-4937-B5D5-F439EDD8C374}">
      <dsp:nvSpPr>
        <dsp:cNvPr id="0" name=""/>
        <dsp:cNvSpPr/>
      </dsp:nvSpPr>
      <dsp:spPr>
        <a:xfrm>
          <a:off x="0" y="589"/>
          <a:ext cx="6904037" cy="13794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3151B-4FF0-40F6-8346-E8C7D5D46D24}">
      <dsp:nvSpPr>
        <dsp:cNvPr id="0" name=""/>
        <dsp:cNvSpPr/>
      </dsp:nvSpPr>
      <dsp:spPr>
        <a:xfrm>
          <a:off x="417276" y="310960"/>
          <a:ext cx="758685" cy="7586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3288C-2140-4C06-934C-84F2376BEA02}">
      <dsp:nvSpPr>
        <dsp:cNvPr id="0" name=""/>
        <dsp:cNvSpPr/>
      </dsp:nvSpPr>
      <dsp:spPr>
        <a:xfrm>
          <a:off x="1593238" y="589"/>
          <a:ext cx="5310798" cy="137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89" tIns="145989" rIns="145989" bIns="145989" numCol="1" spcCol="1270" anchor="ctr" anchorCtr="0">
          <a:noAutofit/>
        </a:bodyPr>
        <a:lstStyle/>
        <a:p>
          <a:pPr marL="0" lvl="0" indent="0" algn="l" defTabSz="889000">
            <a:lnSpc>
              <a:spcPct val="100000"/>
            </a:lnSpc>
            <a:spcBef>
              <a:spcPct val="0"/>
            </a:spcBef>
            <a:spcAft>
              <a:spcPct val="35000"/>
            </a:spcAft>
            <a:buNone/>
          </a:pPr>
          <a:r>
            <a:rPr lang="en-US" sz="2000" kern="1200"/>
            <a:t>Grading is the summative (ultimate) feedback for student performance.</a:t>
          </a:r>
        </a:p>
      </dsp:txBody>
      <dsp:txXfrm>
        <a:off x="1593238" y="589"/>
        <a:ext cx="5310798" cy="1379427"/>
      </dsp:txXfrm>
    </dsp:sp>
    <dsp:sp modelId="{B768471D-E8E2-42B7-B36C-190443DDE3EA}">
      <dsp:nvSpPr>
        <dsp:cNvPr id="0" name=""/>
        <dsp:cNvSpPr/>
      </dsp:nvSpPr>
      <dsp:spPr>
        <a:xfrm>
          <a:off x="0" y="1724873"/>
          <a:ext cx="6904037" cy="13794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7B640-635D-43BD-9FCF-B514210C7507}">
      <dsp:nvSpPr>
        <dsp:cNvPr id="0" name=""/>
        <dsp:cNvSpPr/>
      </dsp:nvSpPr>
      <dsp:spPr>
        <a:xfrm>
          <a:off x="417276" y="2035244"/>
          <a:ext cx="758685" cy="7586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A6399-79CF-4E0F-965D-66E95A675E15}">
      <dsp:nvSpPr>
        <dsp:cNvPr id="0" name=""/>
        <dsp:cNvSpPr/>
      </dsp:nvSpPr>
      <dsp:spPr>
        <a:xfrm>
          <a:off x="1593238" y="1724873"/>
          <a:ext cx="5310798" cy="137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89" tIns="145989" rIns="145989" bIns="145989" numCol="1" spcCol="1270" anchor="ctr" anchorCtr="0">
          <a:noAutofit/>
        </a:bodyPr>
        <a:lstStyle/>
        <a:p>
          <a:pPr marL="0" lvl="0" indent="0" algn="l" defTabSz="889000">
            <a:lnSpc>
              <a:spcPct val="100000"/>
            </a:lnSpc>
            <a:spcBef>
              <a:spcPct val="0"/>
            </a:spcBef>
            <a:spcAft>
              <a:spcPct val="35000"/>
            </a:spcAft>
            <a:buNone/>
          </a:pPr>
          <a:r>
            <a:rPr lang="en-US" sz="2000" kern="1200"/>
            <a:t>Grading allows outside entities (residencies) to know how a student’s performance compares with his/her peers in that institution.</a:t>
          </a:r>
        </a:p>
      </dsp:txBody>
      <dsp:txXfrm>
        <a:off x="1593238" y="1724873"/>
        <a:ext cx="5310798" cy="1379427"/>
      </dsp:txXfrm>
    </dsp:sp>
    <dsp:sp modelId="{735B3DBA-304A-4507-A390-2D32D6FE4C1F}">
      <dsp:nvSpPr>
        <dsp:cNvPr id="0" name=""/>
        <dsp:cNvSpPr/>
      </dsp:nvSpPr>
      <dsp:spPr>
        <a:xfrm>
          <a:off x="0" y="3449158"/>
          <a:ext cx="6904037" cy="13794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392AB-0ABE-4B90-8B2C-6C8DD5F52BEF}">
      <dsp:nvSpPr>
        <dsp:cNvPr id="0" name=""/>
        <dsp:cNvSpPr/>
      </dsp:nvSpPr>
      <dsp:spPr>
        <a:xfrm>
          <a:off x="417276" y="3759529"/>
          <a:ext cx="758685" cy="75868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26E76-EF97-4540-9977-FF62DC32ACD6}">
      <dsp:nvSpPr>
        <dsp:cNvPr id="0" name=""/>
        <dsp:cNvSpPr/>
      </dsp:nvSpPr>
      <dsp:spPr>
        <a:xfrm>
          <a:off x="1593238" y="3449158"/>
          <a:ext cx="5310798" cy="1379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989" tIns="145989" rIns="145989" bIns="145989" numCol="1" spcCol="1270" anchor="ctr" anchorCtr="0">
          <a:noAutofit/>
        </a:bodyPr>
        <a:lstStyle/>
        <a:p>
          <a:pPr marL="0" lvl="0" indent="0" algn="l" defTabSz="889000">
            <a:lnSpc>
              <a:spcPct val="100000"/>
            </a:lnSpc>
            <a:spcBef>
              <a:spcPct val="0"/>
            </a:spcBef>
            <a:spcAft>
              <a:spcPct val="35000"/>
            </a:spcAft>
            <a:buNone/>
          </a:pPr>
          <a:r>
            <a:rPr lang="en-US" sz="2000" kern="1200"/>
            <a:t>Using national norms helps assure that the grading is meaningful outside of just our institution.</a:t>
          </a:r>
        </a:p>
      </dsp:txBody>
      <dsp:txXfrm>
        <a:off x="1593238" y="3449158"/>
        <a:ext cx="5310798" cy="137942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613BD-F35E-7C4A-927B-149CFAFF43B6}" type="datetimeFigureOut">
              <a:rPr lang="en-US" smtClean="0"/>
              <a:t>1/31/21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62C46-3627-6A4C-A9F5-63A42F025F97}" type="slidenum">
              <a:rPr lang="en-US" smtClean="0"/>
              <a:t>‹#›</a:t>
            </a:fld>
            <a:endParaRPr lang="en-US"/>
          </a:p>
        </p:txBody>
      </p:sp>
    </p:spTree>
    <p:extLst>
      <p:ext uri="{BB962C8B-B14F-4D97-AF65-F5344CB8AC3E}">
        <p14:creationId xmlns:p14="http://schemas.microsoft.com/office/powerpoint/2010/main" val="154862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471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888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BEWARE!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Some competitive residencies are requiring two away rotations and a home rotation in their discipline before you even apply!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But they also want you to have taken and smashed CK before you apply as well.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can take CK before finishing core clerkships but you must take practice NBME in </a:t>
            </a:r>
            <a:r>
              <a:rPr lang="en-US" sz="1200" b="0" i="0" u="none" strike="noStrike" cap="none" err="1">
                <a:solidFill>
                  <a:schemeClr val="dk1"/>
                </a:solidFill>
                <a:latin typeface="Calibri"/>
                <a:ea typeface="Calibri"/>
                <a:cs typeface="Calibri"/>
                <a:sym typeface="Calibri"/>
              </a:rPr>
              <a:t>SASSi</a:t>
            </a:r>
            <a:r>
              <a:rPr lang="en-US" sz="1200" b="0" i="0" u="none" strike="noStrike" cap="none">
                <a:solidFill>
                  <a:schemeClr val="dk1"/>
                </a:solidFill>
                <a:latin typeface="Calibri"/>
                <a:ea typeface="Calibri"/>
                <a:cs typeface="Calibri"/>
                <a:sym typeface="Calibri"/>
              </a:rPr>
              <a:t>  and pass it by 10 points first.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Trying to study for a clerkship and Step 2 dilutes your chances of doing well on both.</a:t>
            </a:r>
            <a:endParaRPr sz="1200" b="0" i="0" u="none" strike="noStrike" cap="none">
              <a:solidFill>
                <a:schemeClr val="dk1"/>
              </a:solidFill>
              <a:latin typeface="Calibri"/>
              <a:ea typeface="Calibri"/>
              <a:cs typeface="Calibri"/>
              <a:sym typeface="Calibri"/>
            </a:endParaRPr>
          </a:p>
        </p:txBody>
      </p:sp>
      <p:sp>
        <p:nvSpPr>
          <p:cNvPr id="391" name="Shape 391"/>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291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72" name="Shape 472"/>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22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94" name="Shape 594"/>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51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0" name="Shape 600"/>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1" name="Shape 601"/>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59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07" name="Shape 607"/>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440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1" name="Shape 711"/>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04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a:t>What counts as a wellness day? </a:t>
            </a:r>
          </a:p>
          <a:p>
            <a:pPr lvl="1"/>
            <a:r>
              <a:rPr lang="en-US" sz="1700"/>
              <a:t>Important life events (weddings, reunions, etc.)</a:t>
            </a:r>
          </a:p>
          <a:p>
            <a:pPr lvl="1"/>
            <a:r>
              <a:rPr lang="en-US" sz="1700"/>
              <a:t>Nondisclosed reasons (counseling appointments, “mental health day”, rest, recharge, reboot)</a:t>
            </a:r>
          </a:p>
          <a:p>
            <a:endParaRPr lang="en-US"/>
          </a:p>
        </p:txBody>
      </p:sp>
      <p:sp>
        <p:nvSpPr>
          <p:cNvPr id="4" name="Slide Number Placeholder 3"/>
          <p:cNvSpPr>
            <a:spLocks noGrp="1"/>
          </p:cNvSpPr>
          <p:nvPr>
            <p:ph type="sldNum" sz="quarter" idx="5"/>
          </p:nvPr>
        </p:nvSpPr>
        <p:spPr/>
        <p:txBody>
          <a:bodyPr/>
          <a:lstStyle/>
          <a:p>
            <a:fld id="{3E962C46-3627-6A4C-A9F5-63A42F025F97}" type="slidenum">
              <a:rPr lang="en-US" smtClean="0"/>
              <a:t>52</a:t>
            </a:fld>
            <a:endParaRPr lang="en-US"/>
          </a:p>
        </p:txBody>
      </p:sp>
    </p:spTree>
    <p:extLst>
      <p:ext uri="{BB962C8B-B14F-4D97-AF65-F5344CB8AC3E}">
        <p14:creationId xmlns:p14="http://schemas.microsoft.com/office/powerpoint/2010/main" val="359875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latin typeface="Calibri" panose="020F0502020204030204" pitchFamily="34" charset="0"/>
                <a:cs typeface="Calibri" panose="020F0502020204030204" pitchFamily="34" charset="0"/>
              </a:rPr>
              <a:t>Grading is the summative (ultimate) feedback to student performance.</a:t>
            </a:r>
          </a:p>
          <a:p>
            <a:pPr lvl="1"/>
            <a:r>
              <a:rPr lang="en-US" sz="2000">
                <a:latin typeface="Calibri" panose="020F0502020204030204" pitchFamily="34" charset="0"/>
                <a:cs typeface="Calibri" panose="020F0502020204030204" pitchFamily="34" charset="0"/>
              </a:rPr>
              <a:t>Am I performing at a high, low, or acceptable level?</a:t>
            </a:r>
          </a:p>
          <a:p>
            <a:pPr lvl="1"/>
            <a:r>
              <a:rPr lang="en-US" sz="2000">
                <a:latin typeface="Calibri" panose="020F0502020204030204" pitchFamily="34" charset="0"/>
                <a:cs typeface="Calibri" panose="020F0502020204030204" pitchFamily="34" charset="0"/>
              </a:rPr>
              <a:t>Do I have the skills necessary to be a competent physician?</a:t>
            </a:r>
          </a:p>
          <a:p>
            <a:pPr lvl="1"/>
            <a:r>
              <a:rPr lang="en-US" sz="2000">
                <a:latin typeface="Calibri" panose="020F0502020204030204" pitchFamily="34" charset="0"/>
                <a:cs typeface="Calibri" panose="020F0502020204030204" pitchFamily="34" charset="0"/>
              </a:rPr>
              <a:t>Do I have the skills necessary to succeed in a highly competitive field?</a:t>
            </a:r>
          </a:p>
          <a:p>
            <a:r>
              <a:rPr lang="en-US" sz="2400">
                <a:latin typeface="Calibri" panose="020F0502020204030204" pitchFamily="34" charset="0"/>
                <a:cs typeface="Calibri" panose="020F0502020204030204" pitchFamily="34" charset="0"/>
              </a:rPr>
              <a:t>Grading allows outside entities (residencies) to know how a particular student performance compares with his/her peers in that institution.</a:t>
            </a:r>
          </a:p>
          <a:p>
            <a:r>
              <a:rPr lang="en-US" sz="2400">
                <a:latin typeface="Calibri" panose="020F0502020204030204" pitchFamily="34" charset="0"/>
                <a:cs typeface="Calibri" panose="020F0502020204030204" pitchFamily="34" charset="0"/>
              </a:rPr>
              <a:t>Using national norms helps assure that the grading is meaningful outside of the particular institution.</a:t>
            </a:r>
          </a:p>
          <a:p>
            <a:endParaRPr lang="en-US"/>
          </a:p>
        </p:txBody>
      </p:sp>
      <p:sp>
        <p:nvSpPr>
          <p:cNvPr id="4" name="Slide Number Placeholder 3"/>
          <p:cNvSpPr>
            <a:spLocks noGrp="1"/>
          </p:cNvSpPr>
          <p:nvPr>
            <p:ph type="sldNum" sz="quarter" idx="5"/>
          </p:nvPr>
        </p:nvSpPr>
        <p:spPr/>
        <p:txBody>
          <a:bodyPr/>
          <a:lstStyle/>
          <a:p>
            <a:fld id="{3E962C46-3627-6A4C-A9F5-63A42F025F97}" type="slidenum">
              <a:rPr lang="en-US" smtClean="0"/>
              <a:t>55</a:t>
            </a:fld>
            <a:endParaRPr lang="en-US"/>
          </a:p>
        </p:txBody>
      </p:sp>
    </p:spTree>
    <p:extLst>
      <p:ext uri="{BB962C8B-B14F-4D97-AF65-F5344CB8AC3E}">
        <p14:creationId xmlns:p14="http://schemas.microsoft.com/office/powerpoint/2010/main" val="2764242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latin typeface="Calibri" panose="020F0502020204030204" pitchFamily="34" charset="0"/>
                <a:cs typeface="Calibri" panose="020F0502020204030204" pitchFamily="34" charset="0"/>
              </a:rPr>
              <a:t>More complex</a:t>
            </a:r>
          </a:p>
          <a:p>
            <a:r>
              <a:rPr lang="en-US" sz="2400">
                <a:latin typeface="Calibri" panose="020F0502020204030204" pitchFamily="34" charset="0"/>
                <a:cs typeface="Calibri" panose="020F0502020204030204" pitchFamily="34" charset="0"/>
              </a:rPr>
              <a:t>Now students must also be graded on </a:t>
            </a:r>
          </a:p>
          <a:p>
            <a:pPr lvl="1"/>
            <a:r>
              <a:rPr lang="en-US" sz="2000">
                <a:latin typeface="Calibri" panose="020F0502020204030204" pitchFamily="34" charset="0"/>
                <a:cs typeface="Calibri" panose="020F0502020204030204" pitchFamily="34" charset="0"/>
              </a:rPr>
              <a:t>Clinical skills – patient interaction, communication, eye-hand coordination, reasoning skills, team integration, self-perception, etc.</a:t>
            </a:r>
          </a:p>
          <a:p>
            <a:pPr lvl="1"/>
            <a:r>
              <a:rPr lang="en-US" sz="2000">
                <a:latin typeface="Calibri" panose="020F0502020204030204" pitchFamily="34" charset="0"/>
                <a:cs typeface="Calibri" panose="020F0502020204030204" pitchFamily="34" charset="0"/>
              </a:rPr>
              <a:t>Professionalism, ethical behavior</a:t>
            </a:r>
          </a:p>
          <a:p>
            <a:r>
              <a:rPr lang="en-US" sz="2400">
                <a:latin typeface="Calibri" panose="020F0502020204030204" pitchFamily="34" charset="0"/>
                <a:cs typeface="Calibri" panose="020F0502020204030204" pitchFamily="34" charset="0"/>
              </a:rPr>
              <a:t>While the opinion of an experienced faculty member in judging student performance is considered “objective”, the reality is that subjectivity and perception have an increased influence on feedback.</a:t>
            </a:r>
          </a:p>
          <a:p>
            <a:r>
              <a:rPr lang="en-US" sz="2400">
                <a:latin typeface="Calibri" panose="020F0502020204030204" pitchFamily="34" charset="0"/>
                <a:cs typeface="Calibri" panose="020F0502020204030204" pitchFamily="34" charset="0"/>
              </a:rPr>
              <a:t>While this may seem to allow for unfair variability, this is exactly how patients and peers judge physicians in the real world.  (Learning how people perceive you is incredibly valuable knowledge and that’s what you get in your clinical grade).</a:t>
            </a:r>
          </a:p>
          <a:p>
            <a:endParaRPr lang="en-US"/>
          </a:p>
        </p:txBody>
      </p:sp>
      <p:sp>
        <p:nvSpPr>
          <p:cNvPr id="4" name="Slide Number Placeholder 3"/>
          <p:cNvSpPr>
            <a:spLocks noGrp="1"/>
          </p:cNvSpPr>
          <p:nvPr>
            <p:ph type="sldNum" sz="quarter" idx="5"/>
          </p:nvPr>
        </p:nvSpPr>
        <p:spPr/>
        <p:txBody>
          <a:bodyPr/>
          <a:lstStyle/>
          <a:p>
            <a:fld id="{3E962C46-3627-6A4C-A9F5-63A42F025F97}" type="slidenum">
              <a:rPr lang="en-US" smtClean="0"/>
              <a:t>56</a:t>
            </a:fld>
            <a:endParaRPr lang="en-US"/>
          </a:p>
        </p:txBody>
      </p:sp>
    </p:spTree>
    <p:extLst>
      <p:ext uri="{BB962C8B-B14F-4D97-AF65-F5344CB8AC3E}">
        <p14:creationId xmlns:p14="http://schemas.microsoft.com/office/powerpoint/2010/main" val="412735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331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Clinical evaluations </a:t>
            </a:r>
            <a:r>
              <a:rPr lang="en-US" sz="2400">
                <a:sym typeface="Wingdings" pitchFamily="2" charset="2"/>
              </a:rPr>
              <a:t> assess clinical skills, performance, and professionalism</a:t>
            </a:r>
            <a:endParaRPr lang="en-US" sz="2400"/>
          </a:p>
          <a:p>
            <a:pPr lvl="1"/>
            <a:r>
              <a:rPr lang="en-US" sz="2000"/>
              <a:t>Faculty use a standardized evaluation to evaluate where students are on a given set of behavior (performance) descriptors. </a:t>
            </a:r>
          </a:p>
          <a:p>
            <a:pPr lvl="1"/>
            <a:r>
              <a:rPr lang="en-US" sz="2000"/>
              <a:t>Faculty do NOT assign grades to students. </a:t>
            </a:r>
          </a:p>
          <a:p>
            <a:pPr lvl="1"/>
            <a:r>
              <a:rPr lang="en-US" sz="2000"/>
              <a:t>Clinical evaluations use the </a:t>
            </a:r>
            <a:r>
              <a:rPr lang="en-US" sz="2000" err="1"/>
              <a:t>Entrustable</a:t>
            </a:r>
            <a:r>
              <a:rPr lang="en-US" sz="2000"/>
              <a:t> Professional Activities (EPA) framework. </a:t>
            </a:r>
            <a:endParaRPr lang="en-US"/>
          </a:p>
          <a:p>
            <a:r>
              <a:rPr lang="en-US" sz="2400"/>
              <a:t>NBME Subject exams (shelf exams) </a:t>
            </a:r>
            <a:r>
              <a:rPr lang="en-US" sz="2400">
                <a:sym typeface="Wingdings" pitchFamily="2" charset="2"/>
              </a:rPr>
              <a:t> assess medical knowledge and expertise</a:t>
            </a:r>
          </a:p>
          <a:p>
            <a:pPr lvl="1"/>
            <a:r>
              <a:rPr lang="en-US" sz="2000">
                <a:sym typeface="Wingdings" pitchFamily="2" charset="2"/>
              </a:rPr>
              <a:t>Every clerkship utilizes shelf exams. </a:t>
            </a:r>
          </a:p>
          <a:p>
            <a:pPr lvl="1"/>
            <a:r>
              <a:rPr lang="en-US" sz="2000">
                <a:sym typeface="Wingdings" pitchFamily="2" charset="2"/>
              </a:rPr>
              <a:t>Minimum passing scores and scores to be eligible for receiving a “A” are standard percentiles across clerkships and across the state.</a:t>
            </a:r>
            <a:endParaRPr lang="en-US" sz="2000"/>
          </a:p>
          <a:p>
            <a:endParaRPr lang="en-US"/>
          </a:p>
        </p:txBody>
      </p:sp>
      <p:sp>
        <p:nvSpPr>
          <p:cNvPr id="4" name="Slide Number Placeholder 3"/>
          <p:cNvSpPr>
            <a:spLocks noGrp="1"/>
          </p:cNvSpPr>
          <p:nvPr>
            <p:ph type="sldNum" sz="quarter" idx="5"/>
          </p:nvPr>
        </p:nvSpPr>
        <p:spPr/>
        <p:txBody>
          <a:bodyPr/>
          <a:lstStyle/>
          <a:p>
            <a:fld id="{3E962C46-3627-6A4C-A9F5-63A42F025F97}" type="slidenum">
              <a:rPr lang="en-US" smtClean="0"/>
              <a:t>57</a:t>
            </a:fld>
            <a:endParaRPr lang="en-US"/>
          </a:p>
        </p:txBody>
      </p:sp>
    </p:spTree>
    <p:extLst>
      <p:ext uri="{BB962C8B-B14F-4D97-AF65-F5344CB8AC3E}">
        <p14:creationId xmlns:p14="http://schemas.microsoft.com/office/powerpoint/2010/main" val="187627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Check UT registration deadline</a:t>
            </a:r>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New semester start date July 1</a:t>
            </a:r>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Financial Aid checks in July, not May</a:t>
            </a:r>
            <a:endParaRPr sz="1200" b="0" i="0" u="none" strike="noStrike" cap="none">
              <a:solidFill>
                <a:schemeClr val="dk1"/>
              </a:solidFill>
              <a:latin typeface="Calibri"/>
              <a:ea typeface="Calibri"/>
              <a:cs typeface="Calibri"/>
              <a:sym typeface="Calibri"/>
            </a:endParaRPr>
          </a:p>
        </p:txBody>
      </p:sp>
      <p:sp>
        <p:nvSpPr>
          <p:cNvPr id="567" name="Shape 567"/>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943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Kimberlee Does these slides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532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896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1" name="Shape 231"/>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Notice there are only 5 holidays </a:t>
            </a:r>
            <a:endParaRPr/>
          </a:p>
          <a:p>
            <a:pPr marL="0" marR="0" lvl="0" indent="0" algn="l" rtl="0">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	no 4</a:t>
            </a:r>
            <a:r>
              <a:rPr lang="en-US" sz="1600" b="0" i="0" u="none" strike="noStrike" cap="none" baseline="30000">
                <a:solidFill>
                  <a:schemeClr val="dk1"/>
                </a:solidFill>
                <a:latin typeface="Times New Roman"/>
                <a:ea typeface="Times New Roman"/>
                <a:cs typeface="Times New Roman"/>
                <a:sym typeface="Times New Roman"/>
              </a:rPr>
              <a:t>th</a:t>
            </a:r>
            <a:r>
              <a:rPr lang="en-US" sz="1600" b="0" i="0" u="none" strike="noStrike" cap="none">
                <a:solidFill>
                  <a:schemeClr val="dk1"/>
                </a:solidFill>
                <a:latin typeface="Times New Roman"/>
                <a:ea typeface="Times New Roman"/>
                <a:cs typeface="Times New Roman"/>
                <a:sym typeface="Times New Roman"/>
              </a:rPr>
              <a:t> of July</a:t>
            </a:r>
            <a:endParaRPr/>
          </a:p>
          <a:p>
            <a:pPr marL="0" marR="0" lvl="0" indent="0" algn="l" rtl="0">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	no Labor Day, </a:t>
            </a:r>
          </a:p>
          <a:p>
            <a:pPr marL="0" marR="0" lvl="0" indent="0" algn="l" rtl="0">
              <a:spcBef>
                <a:spcPts val="0"/>
              </a:spcBef>
              <a:spcAft>
                <a:spcPts val="0"/>
              </a:spcAft>
              <a:buNone/>
            </a:pPr>
            <a:r>
              <a:rPr lang="en-US" sz="1600" b="0" i="0" u="none" strike="noStrike" cap="none">
                <a:solidFill>
                  <a:schemeClr val="dk1"/>
                </a:solidFill>
                <a:latin typeface="Times New Roman"/>
                <a:ea typeface="Times New Roman"/>
                <a:cs typeface="Times New Roman"/>
                <a:sym typeface="Times New Roman"/>
              </a:rPr>
              <a:t>	no Memorial Day</a:t>
            </a:r>
          </a:p>
          <a:p>
            <a:pPr marL="0" marR="0" lvl="0" indent="0" algn="l" rtl="0">
              <a:spcBef>
                <a:spcPts val="0"/>
              </a:spcBef>
              <a:spcAft>
                <a:spcPts val="0"/>
              </a:spcAft>
              <a:buNone/>
            </a:pPr>
            <a:r>
              <a:rPr lang="en-US" sz="1600" b="1" i="0" u="sng" strike="noStrike" cap="none">
                <a:solidFill>
                  <a:schemeClr val="dk1"/>
                </a:solidFill>
                <a:latin typeface="Times New Roman"/>
                <a:ea typeface="Times New Roman"/>
                <a:cs typeface="Times New Roman"/>
                <a:sym typeface="Times New Roman"/>
              </a:rPr>
              <a:t>Block F actually starts September 8th</a:t>
            </a:r>
            <a:endParaRPr sz="1600" b="1" i="0" u="sng"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600" b="0" i="0" u="none" strike="noStrike" cap="none">
              <a:solidFill>
                <a:schemeClr val="dk1"/>
              </a:solidFill>
              <a:latin typeface="Times New Roman"/>
              <a:ea typeface="Times New Roman"/>
              <a:cs typeface="Times New Roman"/>
              <a:sym typeface="Times New Roman"/>
            </a:endParaRPr>
          </a:p>
        </p:txBody>
      </p:sp>
      <p:sp>
        <p:nvSpPr>
          <p:cNvPr id="232" name="Shape 232"/>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14</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1076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95008" y="4387136"/>
            <a:ext cx="5560060" cy="415623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13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a:t>
            </a:r>
            <a:r>
              <a:rPr lang="en-US" baseline="0"/>
              <a:t> step,  meaning both CE’s and core clerkships can be scheduled at once. </a:t>
            </a:r>
            <a:endParaRPr lang="en-US"/>
          </a:p>
        </p:txBody>
      </p:sp>
      <p:sp>
        <p:nvSpPr>
          <p:cNvPr id="4" name="Slide Number Placeholder 3"/>
          <p:cNvSpPr>
            <a:spLocks noGrp="1"/>
          </p:cNvSpPr>
          <p:nvPr>
            <p:ph type="sldNum" sz="quarter" idx="10"/>
          </p:nvPr>
        </p:nvSpPr>
        <p:spPr/>
        <p:txBody>
          <a:bodyPr/>
          <a:lstStyle/>
          <a:p>
            <a:fld id="{D0FA1FDF-94CA-4A1B-A827-43497F0C39D8}" type="slidenum">
              <a:rPr lang="en-US" smtClean="0"/>
              <a:t>28</a:t>
            </a:fld>
            <a:endParaRPr lang="en-US"/>
          </a:p>
        </p:txBody>
      </p:sp>
    </p:spTree>
    <p:extLst>
      <p:ext uri="{BB962C8B-B14F-4D97-AF65-F5344CB8AC3E}">
        <p14:creationId xmlns:p14="http://schemas.microsoft.com/office/powerpoint/2010/main" val="359489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96875" y="693738"/>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95008" y="4387136"/>
            <a:ext cx="5560060" cy="4156234"/>
          </a:xfrm>
          <a:prstGeom prst="rect">
            <a:avLst/>
          </a:prstGeom>
          <a:noFill/>
          <a:ln>
            <a:noFill/>
          </a:ln>
        </p:spPr>
        <p:txBody>
          <a:bodyPr spcFirstLastPara="1" wrap="square" lIns="93025" tIns="46500" rIns="93025" bIns="46500" anchor="t" anchorCtr="0">
            <a:noAutofit/>
          </a:bodyPr>
          <a:lstStyle/>
          <a:p>
            <a:pPr marL="0" marR="0" lvl="0" indent="0" algn="l" rtl="0">
              <a:spcBef>
                <a:spcPts val="0"/>
              </a:spcBef>
              <a:spcAft>
                <a:spcPts val="0"/>
              </a:spcAft>
              <a:buNone/>
            </a:pPr>
            <a:r>
              <a:rPr lang="en-US" sz="1200" b="0" i="0" u="sng" strike="noStrike" cap="none">
                <a:solidFill>
                  <a:schemeClr val="dk1"/>
                </a:solidFill>
                <a:latin typeface="Times New Roman"/>
                <a:ea typeface="Times New Roman"/>
                <a:cs typeface="Times New Roman"/>
                <a:sym typeface="Times New Roman"/>
              </a:rPr>
              <a:t>Scheduling Scenarios</a:t>
            </a:r>
            <a:endParaRPr/>
          </a:p>
          <a:p>
            <a:pPr marL="0" marR="0" lvl="0" indent="0" algn="l" rtl="0">
              <a:spcBef>
                <a:spcPts val="0"/>
              </a:spcBef>
              <a:spcAft>
                <a:spcPts val="0"/>
              </a:spcAft>
              <a:buNone/>
            </a:pPr>
            <a:r>
              <a:rPr lang="en-US" sz="1200" b="0" i="0" u="sng" strike="noStrike" cap="none">
                <a:solidFill>
                  <a:schemeClr val="dk1"/>
                </a:solidFill>
                <a:latin typeface="Times New Roman"/>
                <a:ea typeface="Times New Roman"/>
                <a:cs typeface="Times New Roman"/>
                <a:sym typeface="Times New Roman"/>
              </a:rPr>
              <a:t>Speak with your Specialty Advisors</a:t>
            </a:r>
            <a:endParaRPr/>
          </a:p>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7 core clerkships/ 3 two week CE’s</a:t>
            </a:r>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In any order based on availability</a:t>
            </a:r>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Majority of students still take this route</a:t>
            </a:r>
            <a:endParaRPr/>
          </a:p>
          <a:p>
            <a:pPr marL="0" marR="0" lvl="0" indent="0" algn="l" rtl="0">
              <a:spcBef>
                <a:spcPts val="0"/>
              </a:spcBef>
              <a:spcAft>
                <a:spcPts val="0"/>
              </a:spcAft>
              <a:buNone/>
            </a:pPr>
            <a:r>
              <a:rPr lang="en-US" sz="1200" b="0" i="0" u="none" strike="noStrike" cap="none">
                <a:solidFill>
                  <a:schemeClr val="dk1"/>
                </a:solidFill>
                <a:latin typeface="Times New Roman"/>
                <a:ea typeface="Times New Roman"/>
                <a:cs typeface="Times New Roman"/>
                <a:sym typeface="Times New Roman"/>
              </a:rPr>
              <a:t>You cannot take USMLE Step 2 until you have completed the core clerkships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936769" y="8772669"/>
            <a:ext cx="3011699" cy="461804"/>
          </a:xfrm>
          <a:prstGeom prst="rect">
            <a:avLst/>
          </a:prstGeom>
          <a:noFill/>
          <a:ln>
            <a:noFill/>
          </a:ln>
        </p:spPr>
        <p:txBody>
          <a:bodyPr spcFirstLastPara="1" wrap="square" lIns="93025" tIns="46500" rIns="93025"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422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229F-832D-2F45-9750-2D4295701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3EAAA-CC5F-4942-A56E-DE601CB7A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BCFEA-400B-A446-8EFA-A7993F2FFFFC}"/>
              </a:ext>
            </a:extLst>
          </p:cNvPr>
          <p:cNvSpPr>
            <a:spLocks noGrp="1"/>
          </p:cNvSpPr>
          <p:nvPr>
            <p:ph type="dt" sz="half" idx="10"/>
          </p:nvPr>
        </p:nvSpPr>
        <p:spPr/>
        <p:txBody>
          <a:bodyPr/>
          <a:lstStyle/>
          <a:p>
            <a:fld id="{ED291B17-9318-49DB-B28B-6E5994AE9581}" type="datetime1">
              <a:rPr lang="en-US" smtClean="0"/>
              <a:t>1/31/21</a:t>
            </a:fld>
            <a:endParaRPr lang="en-US"/>
          </a:p>
        </p:txBody>
      </p:sp>
      <p:sp>
        <p:nvSpPr>
          <p:cNvPr id="5" name="Footer Placeholder 4">
            <a:extLst>
              <a:ext uri="{FF2B5EF4-FFF2-40B4-BE49-F238E27FC236}">
                <a16:creationId xmlns:a16="http://schemas.microsoft.com/office/drawing/2014/main" id="{0D314C97-76D3-9C47-B65E-99BD4D2B3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0C56B-8652-8544-90C4-15AED964D95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843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CCF0-E7FB-A543-AFC7-990764A9B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24A68-FCEE-CE41-AA66-2897C4C88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4D298-82E8-3D47-BE7B-364DEB09A16D}"/>
              </a:ext>
            </a:extLst>
          </p:cNvPr>
          <p:cNvSpPr>
            <a:spLocks noGrp="1"/>
          </p:cNvSpPr>
          <p:nvPr>
            <p:ph type="dt" sz="half" idx="10"/>
          </p:nvPr>
        </p:nvSpPr>
        <p:spPr/>
        <p:txBody>
          <a:bodyPr/>
          <a:lstStyle/>
          <a:p>
            <a:fld id="{2CED4963-E985-44C4-B8C4-FDD613B7C2F8}" type="datetime1">
              <a:rPr lang="en-US" smtClean="0"/>
              <a:t>1/31/21</a:t>
            </a:fld>
            <a:endParaRPr lang="en-US"/>
          </a:p>
        </p:txBody>
      </p:sp>
      <p:sp>
        <p:nvSpPr>
          <p:cNvPr id="5" name="Footer Placeholder 4">
            <a:extLst>
              <a:ext uri="{FF2B5EF4-FFF2-40B4-BE49-F238E27FC236}">
                <a16:creationId xmlns:a16="http://schemas.microsoft.com/office/drawing/2014/main" id="{DA509286-C330-B24D-B939-E59ACEEFE6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FBA8C-5831-3749-B971-B13C15D46F4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098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5D5E4-C3ED-CD44-84FB-DE3E90BC4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4397A-D47D-A746-9E1D-73B87FEEA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BAD37-C265-8141-9CF0-557832B92648}"/>
              </a:ext>
            </a:extLst>
          </p:cNvPr>
          <p:cNvSpPr>
            <a:spLocks noGrp="1"/>
          </p:cNvSpPr>
          <p:nvPr>
            <p:ph type="dt" sz="half" idx="10"/>
          </p:nvPr>
        </p:nvSpPr>
        <p:spPr/>
        <p:txBody>
          <a:bodyPr/>
          <a:lstStyle/>
          <a:p>
            <a:fld id="{ED291B17-9318-49DB-B28B-6E5994AE9581}" type="datetime1">
              <a:rPr lang="en-US" smtClean="0"/>
              <a:t>1/31/21</a:t>
            </a:fld>
            <a:endParaRPr lang="en-US"/>
          </a:p>
        </p:txBody>
      </p:sp>
      <p:sp>
        <p:nvSpPr>
          <p:cNvPr id="5" name="Footer Placeholder 4">
            <a:extLst>
              <a:ext uri="{FF2B5EF4-FFF2-40B4-BE49-F238E27FC236}">
                <a16:creationId xmlns:a16="http://schemas.microsoft.com/office/drawing/2014/main" id="{796A07B8-9B44-3A41-8E40-C1056C571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D8427-54A2-0B4C-BD0A-96D5D4316D4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889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79EF-491A-564C-A100-99CCAFD4E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67D9C-F226-E943-A1DF-E0B7C7950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AA83E-8776-AA4B-AC8F-E2C04D94DE2D}"/>
              </a:ext>
            </a:extLst>
          </p:cNvPr>
          <p:cNvSpPr>
            <a:spLocks noGrp="1"/>
          </p:cNvSpPr>
          <p:nvPr>
            <p:ph type="dt" sz="half" idx="10"/>
          </p:nvPr>
        </p:nvSpPr>
        <p:spPr/>
        <p:txBody>
          <a:bodyPr/>
          <a:lstStyle/>
          <a:p>
            <a:fld id="{78DD82B9-B8EE-4375-B6FF-88FA6ABB15D9}" type="datetime1">
              <a:rPr lang="en-US" smtClean="0"/>
              <a:t>1/31/21</a:t>
            </a:fld>
            <a:endParaRPr lang="en-US"/>
          </a:p>
        </p:txBody>
      </p:sp>
      <p:sp>
        <p:nvSpPr>
          <p:cNvPr id="5" name="Footer Placeholder 4">
            <a:extLst>
              <a:ext uri="{FF2B5EF4-FFF2-40B4-BE49-F238E27FC236}">
                <a16:creationId xmlns:a16="http://schemas.microsoft.com/office/drawing/2014/main" id="{04A05E76-E50D-3F43-AEB3-E1CDBFC92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04CA5-314F-AE4D-A1FA-AAD40F87CF6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4973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2B9A-D603-F749-B4E9-BC2B993D7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300A81-2873-FD4B-BA5E-BD69AFF1F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D4555-0CD3-F143-A766-0BA4AF33A166}"/>
              </a:ext>
            </a:extLst>
          </p:cNvPr>
          <p:cNvSpPr>
            <a:spLocks noGrp="1"/>
          </p:cNvSpPr>
          <p:nvPr>
            <p:ph type="dt" sz="half" idx="10"/>
          </p:nvPr>
        </p:nvSpPr>
        <p:spPr/>
        <p:txBody>
          <a:bodyPr/>
          <a:lstStyle/>
          <a:p>
            <a:fld id="{B2497495-0637-405E-AE64-5CC7506D51F5}" type="datetime1">
              <a:rPr lang="en-US" smtClean="0"/>
              <a:t>1/31/21</a:t>
            </a:fld>
            <a:endParaRPr lang="en-US"/>
          </a:p>
        </p:txBody>
      </p:sp>
      <p:sp>
        <p:nvSpPr>
          <p:cNvPr id="5" name="Footer Placeholder 4">
            <a:extLst>
              <a:ext uri="{FF2B5EF4-FFF2-40B4-BE49-F238E27FC236}">
                <a16:creationId xmlns:a16="http://schemas.microsoft.com/office/drawing/2014/main" id="{22EE4DDF-56CA-DB48-A0E0-980656F23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81595-F314-5642-B77D-BB744B650572}"/>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5084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5297-EC73-C847-874D-5D21ECFDFB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E76DB-E4C1-B64E-B7C1-010B33D55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06F4C-2173-374B-A163-305B46E94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9C1B3-2A5A-FF40-9586-106B36811C5F}"/>
              </a:ext>
            </a:extLst>
          </p:cNvPr>
          <p:cNvSpPr>
            <a:spLocks noGrp="1"/>
          </p:cNvSpPr>
          <p:nvPr>
            <p:ph type="dt" sz="half" idx="10"/>
          </p:nvPr>
        </p:nvSpPr>
        <p:spPr/>
        <p:txBody>
          <a:bodyPr/>
          <a:lstStyle/>
          <a:p>
            <a:fld id="{7BFFD690-9426-415D-8B65-26881E07B2D4}" type="datetime1">
              <a:rPr lang="en-US" smtClean="0"/>
              <a:t>1/31/21</a:t>
            </a:fld>
            <a:endParaRPr lang="en-US"/>
          </a:p>
        </p:txBody>
      </p:sp>
      <p:sp>
        <p:nvSpPr>
          <p:cNvPr id="6" name="Footer Placeholder 5">
            <a:extLst>
              <a:ext uri="{FF2B5EF4-FFF2-40B4-BE49-F238E27FC236}">
                <a16:creationId xmlns:a16="http://schemas.microsoft.com/office/drawing/2014/main" id="{F20069EE-26FB-AE47-8507-D61FEFAB2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D55902-3F50-404D-A9F7-A3C656EB54F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9691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45C5-E718-CF4B-BF5C-B385409771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A9113-9881-B447-A696-A96BCDA8E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76D73-B04B-D54F-AB4D-E7E4ACF5EB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61399-F000-F64F-BB99-5D750AE14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28E6A-FC72-394E-B1BC-CC8F68ECE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C52940-35D8-AC4A-827B-794F5505BEDD}"/>
              </a:ext>
            </a:extLst>
          </p:cNvPr>
          <p:cNvSpPr>
            <a:spLocks noGrp="1"/>
          </p:cNvSpPr>
          <p:nvPr>
            <p:ph type="dt" sz="half" idx="10"/>
          </p:nvPr>
        </p:nvSpPr>
        <p:spPr/>
        <p:txBody>
          <a:bodyPr/>
          <a:lstStyle/>
          <a:p>
            <a:fld id="{04C4989A-474C-40DE-95B9-011C28B71673}" type="datetime1">
              <a:rPr lang="en-US" smtClean="0"/>
              <a:t>1/31/21</a:t>
            </a:fld>
            <a:endParaRPr lang="en-US"/>
          </a:p>
        </p:txBody>
      </p:sp>
      <p:sp>
        <p:nvSpPr>
          <p:cNvPr id="8" name="Footer Placeholder 7">
            <a:extLst>
              <a:ext uri="{FF2B5EF4-FFF2-40B4-BE49-F238E27FC236}">
                <a16:creationId xmlns:a16="http://schemas.microsoft.com/office/drawing/2014/main" id="{C59676A8-4640-5A40-92C6-DB0768803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2A044A-2C88-E244-8EE3-FD22013CDBD2}"/>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1286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27E-3C23-E04D-8BE1-5BBF1740F5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57BCE-5AE7-3447-B34A-087AD4892979}"/>
              </a:ext>
            </a:extLst>
          </p:cNvPr>
          <p:cNvSpPr>
            <a:spLocks noGrp="1"/>
          </p:cNvSpPr>
          <p:nvPr>
            <p:ph type="dt" sz="half" idx="10"/>
          </p:nvPr>
        </p:nvSpPr>
        <p:spPr/>
        <p:txBody>
          <a:bodyPr/>
          <a:lstStyle/>
          <a:p>
            <a:fld id="{5DB4ED54-5B5E-4A04-93D3-5772E3CE3818}" type="datetime1">
              <a:rPr lang="en-US" smtClean="0"/>
              <a:t>1/31/21</a:t>
            </a:fld>
            <a:endParaRPr lang="en-US"/>
          </a:p>
        </p:txBody>
      </p:sp>
      <p:sp>
        <p:nvSpPr>
          <p:cNvPr id="4" name="Footer Placeholder 3">
            <a:extLst>
              <a:ext uri="{FF2B5EF4-FFF2-40B4-BE49-F238E27FC236}">
                <a16:creationId xmlns:a16="http://schemas.microsoft.com/office/drawing/2014/main" id="{35A01BCF-5975-DE46-887E-6827F141D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27E4BB-3265-7C4B-94B9-3FB54BE7F77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5627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6A942-DA58-6840-B8F2-AA2C0BE55854}"/>
              </a:ext>
            </a:extLst>
          </p:cNvPr>
          <p:cNvSpPr>
            <a:spLocks noGrp="1"/>
          </p:cNvSpPr>
          <p:nvPr>
            <p:ph type="dt" sz="half" idx="10"/>
          </p:nvPr>
        </p:nvSpPr>
        <p:spPr/>
        <p:txBody>
          <a:bodyPr/>
          <a:lstStyle/>
          <a:p>
            <a:fld id="{4EDE50D6-574B-40AF-946F-D52A04ADE379}" type="datetime1">
              <a:rPr lang="en-US" smtClean="0"/>
              <a:t>1/31/21</a:t>
            </a:fld>
            <a:endParaRPr lang="en-US"/>
          </a:p>
        </p:txBody>
      </p:sp>
      <p:sp>
        <p:nvSpPr>
          <p:cNvPr id="3" name="Footer Placeholder 2">
            <a:extLst>
              <a:ext uri="{FF2B5EF4-FFF2-40B4-BE49-F238E27FC236}">
                <a16:creationId xmlns:a16="http://schemas.microsoft.com/office/drawing/2014/main" id="{69E86542-562A-8840-B6E5-AD5B47B096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6040B0-B550-6C46-9705-50C2BF24A476}"/>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719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D711-6DC1-E742-AA37-5A8FB57C1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76391E-0F09-F94B-8A26-ABF1742D1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15295-93CC-6749-B128-DC028BA3E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5DC03-2890-2247-BBFE-435A2A1BE644}"/>
              </a:ext>
            </a:extLst>
          </p:cNvPr>
          <p:cNvSpPr>
            <a:spLocks noGrp="1"/>
          </p:cNvSpPr>
          <p:nvPr>
            <p:ph type="dt" sz="half" idx="10"/>
          </p:nvPr>
        </p:nvSpPr>
        <p:spPr/>
        <p:txBody>
          <a:bodyPr/>
          <a:lstStyle/>
          <a:p>
            <a:fld id="{D82884F1-FFEA-405F-9602-3DCA865EDA4E}" type="datetime1">
              <a:rPr lang="en-US" smtClean="0"/>
              <a:t>1/31/21</a:t>
            </a:fld>
            <a:endParaRPr lang="en-US"/>
          </a:p>
        </p:txBody>
      </p:sp>
      <p:sp>
        <p:nvSpPr>
          <p:cNvPr id="6" name="Footer Placeholder 5">
            <a:extLst>
              <a:ext uri="{FF2B5EF4-FFF2-40B4-BE49-F238E27FC236}">
                <a16:creationId xmlns:a16="http://schemas.microsoft.com/office/drawing/2014/main" id="{F5CC6126-7484-0246-99B5-91AC86988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B6DD0-AFDA-944E-9EAC-5971007908ED}"/>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44033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8839-3E90-4441-92BA-A961C6627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417598-CEF7-8C42-9DE6-E8CF53702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46F5DA-72C0-B44C-A360-6D3E1EF6F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C18D2-324B-7D4B-A7AA-E10A3B5A098F}"/>
              </a:ext>
            </a:extLst>
          </p:cNvPr>
          <p:cNvSpPr>
            <a:spLocks noGrp="1"/>
          </p:cNvSpPr>
          <p:nvPr>
            <p:ph type="dt" sz="half" idx="10"/>
          </p:nvPr>
        </p:nvSpPr>
        <p:spPr/>
        <p:txBody>
          <a:bodyPr/>
          <a:lstStyle/>
          <a:p>
            <a:fld id="{7E18DB4A-8810-4A10-AD5C-D5E2C667F5B3}" type="datetime1">
              <a:rPr lang="en-US" smtClean="0"/>
              <a:t>1/31/21</a:t>
            </a:fld>
            <a:endParaRPr lang="en-US"/>
          </a:p>
        </p:txBody>
      </p:sp>
      <p:sp>
        <p:nvSpPr>
          <p:cNvPr id="6" name="Footer Placeholder 5">
            <a:extLst>
              <a:ext uri="{FF2B5EF4-FFF2-40B4-BE49-F238E27FC236}">
                <a16:creationId xmlns:a16="http://schemas.microsoft.com/office/drawing/2014/main" id="{B20F71D1-48E0-0E47-AA45-8FB36D67D161}"/>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D0ABF67B-CA2B-3841-B1A4-0CC6066B3D1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54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3E027-D798-7A4A-B22F-EC1DB0E1B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6B8CD-43FE-9141-8BCB-BFBA8E9DA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F7BB9-ECBE-1F4F-A3A0-1EBDF9465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1/31/21</a:t>
            </a:fld>
            <a:endParaRPr lang="en-US"/>
          </a:p>
        </p:txBody>
      </p:sp>
      <p:sp>
        <p:nvSpPr>
          <p:cNvPr id="5" name="Footer Placeholder 4">
            <a:extLst>
              <a:ext uri="{FF2B5EF4-FFF2-40B4-BE49-F238E27FC236}">
                <a16:creationId xmlns:a16="http://schemas.microsoft.com/office/drawing/2014/main" id="{E967231C-6436-E448-B755-438C150D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DB7C00-B56A-A04F-B1A1-83BFA4FEA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592246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sm.utmck.edu/students/housing.cfm" TargetMode="External"/><Relationship Id="rId2" Type="http://schemas.openxmlformats.org/officeDocument/2006/relationships/hyperlink" Target="http://www.comchattanooga.uthsc.edu/subpage.php?pageId=105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sassi@uths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uthsc.edu/medicine/medical-education/merl.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06E17-FC9F-1D42-8676-6B08934900D2}"/>
              </a:ext>
            </a:extLst>
          </p:cNvPr>
          <p:cNvSpPr>
            <a:spLocks noGrp="1"/>
          </p:cNvSpPr>
          <p:nvPr>
            <p:ph type="ctrTitle"/>
          </p:nvPr>
        </p:nvSpPr>
        <p:spPr>
          <a:xfrm>
            <a:off x="686834" y="591344"/>
            <a:ext cx="3200400" cy="5585619"/>
          </a:xfrm>
        </p:spPr>
        <p:txBody>
          <a:bodyPr vert="horz" lIns="91440" tIns="45720" rIns="91440" bIns="45720" rtlCol="0" anchor="ctr">
            <a:normAutofit/>
          </a:bodyPr>
          <a:lstStyle/>
          <a:p>
            <a:pPr algn="l"/>
            <a:r>
              <a:rPr lang="en-US" sz="4400" kern="1200">
                <a:solidFill>
                  <a:srgbClr val="FFFFFF"/>
                </a:solidFill>
                <a:latin typeface="+mj-lt"/>
                <a:ea typeface="+mj-ea"/>
                <a:cs typeface="+mj-cs"/>
              </a:rPr>
              <a:t>Class of 2023</a:t>
            </a:r>
            <a:br>
              <a:rPr lang="en-US" sz="4400" kern="1200">
                <a:solidFill>
                  <a:srgbClr val="FFFFFF"/>
                </a:solidFill>
                <a:latin typeface="+mj-lt"/>
                <a:ea typeface="+mj-ea"/>
                <a:cs typeface="+mj-cs"/>
              </a:rPr>
            </a:br>
            <a:br>
              <a:rPr lang="en-US" sz="4400" kern="1200">
                <a:solidFill>
                  <a:srgbClr val="FFFFFF"/>
                </a:solidFill>
                <a:latin typeface="+mj-lt"/>
                <a:ea typeface="+mj-ea"/>
                <a:cs typeface="+mj-cs"/>
              </a:rPr>
            </a:br>
            <a:r>
              <a:rPr lang="en-US" sz="4400" kern="1200">
                <a:solidFill>
                  <a:srgbClr val="FFFFFF"/>
                </a:solidFill>
                <a:latin typeface="+mj-lt"/>
                <a:ea typeface="+mj-ea"/>
                <a:cs typeface="+mj-cs"/>
              </a:rPr>
              <a:t>M3 Orientation: Part </a:t>
            </a:r>
            <a:r>
              <a:rPr lang="en-US" sz="4400">
                <a:solidFill>
                  <a:srgbClr val="FFFFFF"/>
                </a:solidFill>
              </a:rPr>
              <a:t>1</a:t>
            </a:r>
            <a:endParaRPr lang="en-US" sz="44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904A3435-D1A0-BA4A-8E41-5306CB4B582A}"/>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algn="l"/>
            <a:r>
              <a:rPr lang="en-US"/>
              <a:t>Kristen </a:t>
            </a:r>
            <a:r>
              <a:rPr lang="en-US" err="1"/>
              <a:t>Bettin</a:t>
            </a:r>
            <a:r>
              <a:rPr lang="en-US"/>
              <a:t>, MD, MEd</a:t>
            </a:r>
          </a:p>
          <a:p>
            <a:pPr algn="l"/>
            <a:r>
              <a:rPr lang="en-US"/>
              <a:t>Assistant Dean, Clinical Curriculum</a:t>
            </a:r>
          </a:p>
          <a:p>
            <a:pPr algn="l"/>
            <a:r>
              <a:rPr lang="en-US"/>
              <a:t>Pediatrics Clerkship Director</a:t>
            </a:r>
          </a:p>
          <a:p>
            <a:pPr indent="-228600" algn="l">
              <a:buFont typeface="Arial" panose="020B0604020202020204" pitchFamily="34" charset="0"/>
              <a:buChar char="•"/>
            </a:pPr>
            <a:endParaRPr lang="en-US"/>
          </a:p>
          <a:p>
            <a:pPr algn="l"/>
            <a:r>
              <a:rPr lang="en-US"/>
              <a:t>Valerie Jameson, MD</a:t>
            </a:r>
          </a:p>
          <a:p>
            <a:pPr algn="l"/>
            <a:r>
              <a:rPr lang="en-US"/>
              <a:t>Senior Assistant Dean, Clinical Curriculum</a:t>
            </a:r>
          </a:p>
          <a:p>
            <a:pPr algn="l"/>
            <a:endParaRPr lang="en-US"/>
          </a:p>
          <a:p>
            <a:pPr algn="l"/>
            <a:r>
              <a:rPr lang="en-US"/>
              <a:t>January 29, 2021</a:t>
            </a:r>
          </a:p>
          <a:p>
            <a:pPr algn="l"/>
            <a:r>
              <a:rPr lang="en-US"/>
              <a:t>1:00-4:30pm CST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427E297D-8BA9-F349-BF1D-38890BB82A53}"/>
              </a:ext>
            </a:extLst>
          </p:cNvPr>
          <p:cNvPicPr>
            <a:picLocks noChangeAspect="1"/>
          </p:cNvPicPr>
          <p:nvPr/>
        </p:nvPicPr>
        <p:blipFill>
          <a:blip r:embed="rId2"/>
          <a:stretch>
            <a:fillRect/>
          </a:stretch>
        </p:blipFill>
        <p:spPr>
          <a:xfrm>
            <a:off x="7900553" y="286750"/>
            <a:ext cx="4051300" cy="1485900"/>
          </a:xfrm>
          <a:prstGeom prst="rect">
            <a:avLst/>
          </a:prstGeom>
        </p:spPr>
      </p:pic>
    </p:spTree>
    <p:extLst>
      <p:ext uri="{BB962C8B-B14F-4D97-AF65-F5344CB8AC3E}">
        <p14:creationId xmlns:p14="http://schemas.microsoft.com/office/powerpoint/2010/main" val="293117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2C60B98-93E1-DC45-A3E2-655A82A473AC}"/>
              </a:ext>
            </a:extLst>
          </p:cNvPr>
          <p:cNvSpPr>
            <a:spLocks noGrp="1"/>
          </p:cNvSpPr>
          <p:nvPr>
            <p:ph type="title"/>
          </p:nvPr>
        </p:nvSpPr>
        <p:spPr>
          <a:xfrm>
            <a:off x="1463040" y="1091821"/>
            <a:ext cx="3801581" cy="4674358"/>
          </a:xfrm>
        </p:spPr>
        <p:txBody>
          <a:bodyPr anchor="ctr">
            <a:normAutofit/>
          </a:bodyPr>
          <a:lstStyle/>
          <a:p>
            <a:r>
              <a:rPr lang="en-US" sz="5600">
                <a:solidFill>
                  <a:schemeClr val="tx1">
                    <a:lumMod val="85000"/>
                    <a:lumOff val="15000"/>
                  </a:schemeClr>
                </a:solidFill>
              </a:rPr>
              <a:t>Things to get done while taking a break from Anki</a:t>
            </a:r>
          </a:p>
        </p:txBody>
      </p:sp>
      <p:sp>
        <p:nvSpPr>
          <p:cNvPr id="25" name="Freeform: Shape 13">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15">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7">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19">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26FE92D6-5BAA-6D4C-8E2B-95294A61E570}"/>
              </a:ext>
            </a:extLst>
          </p:cNvPr>
          <p:cNvSpPr>
            <a:spLocks noGrp="1"/>
          </p:cNvSpPr>
          <p:nvPr>
            <p:ph type="body" idx="1"/>
          </p:nvPr>
        </p:nvSpPr>
        <p:spPr>
          <a:xfrm>
            <a:off x="6332307" y="1314744"/>
            <a:ext cx="3582537" cy="3336876"/>
          </a:xfrm>
        </p:spPr>
        <p:txBody>
          <a:bodyPr anchor="ctr">
            <a:normAutofit/>
          </a:bodyPr>
          <a:lstStyle/>
          <a:p>
            <a:r>
              <a:rPr lang="en-US" sz="1800">
                <a:solidFill>
                  <a:srgbClr val="FFFFFF"/>
                </a:solidFill>
              </a:rPr>
              <a:t>Tb skin test/Mask fitting</a:t>
            </a:r>
          </a:p>
          <a:p>
            <a:r>
              <a:rPr lang="en-US" sz="1800">
                <a:solidFill>
                  <a:srgbClr val="FFFFFF"/>
                </a:solidFill>
              </a:rPr>
              <a:t>Make sure BLS is up to date</a:t>
            </a:r>
          </a:p>
          <a:p>
            <a:r>
              <a:rPr lang="en-US" sz="1800">
                <a:solidFill>
                  <a:srgbClr val="FFFFFF"/>
                </a:solidFill>
              </a:rPr>
              <a:t>VA onboarding</a:t>
            </a:r>
          </a:p>
          <a:p>
            <a:r>
              <a:rPr lang="en-US" sz="1800">
                <a:solidFill>
                  <a:srgbClr val="FFFFFF"/>
                </a:solidFill>
              </a:rPr>
              <a:t>Check your immunizations</a:t>
            </a:r>
          </a:p>
          <a:p>
            <a:r>
              <a:rPr lang="en-US" sz="1800">
                <a:solidFill>
                  <a:srgbClr val="FFFFFF"/>
                </a:solidFill>
              </a:rPr>
              <a:t>Check for holds on your account for Fall</a:t>
            </a:r>
          </a:p>
        </p:txBody>
      </p:sp>
    </p:spTree>
    <p:extLst>
      <p:ext uri="{BB962C8B-B14F-4D97-AF65-F5344CB8AC3E}">
        <p14:creationId xmlns:p14="http://schemas.microsoft.com/office/powerpoint/2010/main" val="176438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CBC80-0E95-7649-A9EC-8F7C8402D63A}"/>
              </a:ext>
            </a:extLst>
          </p:cNvPr>
          <p:cNvSpPr>
            <a:spLocks noGrp="1"/>
          </p:cNvSpPr>
          <p:nvPr>
            <p:ph type="title"/>
          </p:nvPr>
        </p:nvSpPr>
        <p:spPr>
          <a:xfrm>
            <a:off x="5297762" y="329184"/>
            <a:ext cx="6251110" cy="1783080"/>
          </a:xfrm>
        </p:spPr>
        <p:txBody>
          <a:bodyPr anchor="b">
            <a:normAutofit/>
          </a:bodyPr>
          <a:lstStyle/>
          <a:p>
            <a:r>
              <a:rPr lang="en-US" sz="5400"/>
              <a:t>DON’T FORGET:</a:t>
            </a:r>
          </a:p>
        </p:txBody>
      </p:sp>
      <p:pic>
        <p:nvPicPr>
          <p:cNvPr id="5" name="Picture 4" descr="Calendar">
            <a:extLst>
              <a:ext uri="{FF2B5EF4-FFF2-40B4-BE49-F238E27FC236}">
                <a16:creationId xmlns:a16="http://schemas.microsoft.com/office/drawing/2014/main" id="{E9019CE8-3C91-4EDD-B286-A5CDF03F77B6}"/>
              </a:ext>
            </a:extLst>
          </p:cNvPr>
          <p:cNvPicPr>
            <a:picLocks noChangeAspect="1"/>
          </p:cNvPicPr>
          <p:nvPr/>
        </p:nvPicPr>
        <p:blipFill rotWithShape="1">
          <a:blip r:embed="rId2"/>
          <a:srcRect l="29305" r="2536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9EB3D6-3118-1D4E-BBEA-7CC3CCCE6BBD}"/>
              </a:ext>
            </a:extLst>
          </p:cNvPr>
          <p:cNvSpPr>
            <a:spLocks noGrp="1"/>
          </p:cNvSpPr>
          <p:nvPr>
            <p:ph idx="1"/>
          </p:nvPr>
        </p:nvSpPr>
        <p:spPr>
          <a:xfrm>
            <a:off x="5297762" y="2706624"/>
            <a:ext cx="6251110" cy="3483864"/>
          </a:xfrm>
        </p:spPr>
        <p:txBody>
          <a:bodyPr>
            <a:normAutofit/>
          </a:bodyPr>
          <a:lstStyle/>
          <a:p>
            <a:pPr marL="342900" indent="-342900">
              <a:spcBef>
                <a:spcPts val="434"/>
              </a:spcBef>
              <a:buClr>
                <a:srgbClr val="FF9933"/>
              </a:buClr>
              <a:buSzPts val="2170"/>
              <a:buFont typeface="Arial"/>
              <a:buChar char="•"/>
            </a:pPr>
            <a:r>
              <a:rPr lang="en-US" sz="2200" b="1">
                <a:ea typeface="Calibri"/>
                <a:cs typeface="Calibri"/>
                <a:sym typeface="Calibri"/>
              </a:rPr>
              <a:t>Register for UTHSC Fall 2020 </a:t>
            </a:r>
            <a:r>
              <a:rPr lang="en-US" sz="2200" b="1" i="1" u="sng"/>
              <a:t>late April through June 2021</a:t>
            </a:r>
            <a:endParaRPr lang="en-US" sz="2200"/>
          </a:p>
          <a:p>
            <a:pPr marL="742950" lvl="1" indent="-285750">
              <a:spcBef>
                <a:spcPts val="372"/>
              </a:spcBef>
              <a:buClr>
                <a:srgbClr val="FF9933"/>
              </a:buClr>
              <a:buSzPts val="1860"/>
              <a:buFont typeface="Arial"/>
              <a:buChar char="–"/>
            </a:pPr>
            <a:r>
              <a:rPr lang="en-US" sz="2200">
                <a:ea typeface="Calibri"/>
                <a:cs typeface="Calibri"/>
                <a:sym typeface="Calibri"/>
              </a:rPr>
              <a:t>Late fees will apply</a:t>
            </a:r>
          </a:p>
          <a:p>
            <a:pPr marL="742950" lvl="1" indent="-285750">
              <a:spcBef>
                <a:spcPts val="372"/>
              </a:spcBef>
              <a:buClr>
                <a:srgbClr val="FF9933"/>
              </a:buClr>
              <a:buSzPts val="1860"/>
              <a:buFont typeface="Arial"/>
              <a:buChar char="–"/>
            </a:pPr>
            <a:r>
              <a:rPr lang="en-US" sz="2200"/>
              <a:t>Fall semester starts </a:t>
            </a:r>
            <a:r>
              <a:rPr lang="en-US" sz="2200" b="1" u="sng"/>
              <a:t>July 1</a:t>
            </a:r>
            <a:endParaRPr lang="en-US" sz="2200" b="1" u="sng">
              <a:cs typeface="Calibri"/>
              <a:sym typeface="Calibri"/>
            </a:endParaRPr>
          </a:p>
          <a:p>
            <a:pPr marL="742950" lvl="1" indent="-285750">
              <a:spcBef>
                <a:spcPts val="372"/>
              </a:spcBef>
              <a:buClr>
                <a:srgbClr val="FF9933"/>
              </a:buClr>
              <a:buSzPts val="1860"/>
              <a:buFont typeface="Arial"/>
              <a:buChar char="–"/>
            </a:pPr>
            <a:r>
              <a:rPr lang="en-US" sz="2200"/>
              <a:t>Check for holds on your account!</a:t>
            </a:r>
          </a:p>
        </p:txBody>
      </p:sp>
    </p:spTree>
    <p:extLst>
      <p:ext uri="{BB962C8B-B14F-4D97-AF65-F5344CB8AC3E}">
        <p14:creationId xmlns:p14="http://schemas.microsoft.com/office/powerpoint/2010/main" val="4187306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A583B-04C3-2D4E-A059-A8E44AF46459}"/>
              </a:ext>
            </a:extLst>
          </p:cNvPr>
          <p:cNvSpPr>
            <a:spLocks noGrp="1"/>
          </p:cNvSpPr>
          <p:nvPr>
            <p:ph type="ctrTitle"/>
          </p:nvPr>
        </p:nvSpPr>
        <p:spPr>
          <a:xfrm>
            <a:off x="1285241" y="1008993"/>
            <a:ext cx="9231410" cy="3542045"/>
          </a:xfrm>
        </p:spPr>
        <p:txBody>
          <a:bodyPr anchor="b">
            <a:normAutofit/>
          </a:bodyPr>
          <a:lstStyle/>
          <a:p>
            <a:pPr algn="l"/>
            <a:r>
              <a:rPr lang="en-US" sz="11500"/>
              <a:t>Clerkship Requirements</a:t>
            </a:r>
          </a:p>
        </p:txBody>
      </p:sp>
      <p:sp>
        <p:nvSpPr>
          <p:cNvPr id="3" name="Subtitle 2">
            <a:extLst>
              <a:ext uri="{FF2B5EF4-FFF2-40B4-BE49-F238E27FC236}">
                <a16:creationId xmlns:a16="http://schemas.microsoft.com/office/drawing/2014/main" id="{222324F6-3DE0-1D4D-BEE9-2D0EE0D25AB7}"/>
              </a:ext>
            </a:extLst>
          </p:cNvPr>
          <p:cNvSpPr>
            <a:spLocks noGrp="1"/>
          </p:cNvSpPr>
          <p:nvPr>
            <p:ph type="subTitle" idx="1"/>
          </p:nvPr>
        </p:nvSpPr>
        <p:spPr>
          <a:xfrm>
            <a:off x="1285241" y="4582814"/>
            <a:ext cx="7132335" cy="1312657"/>
          </a:xfrm>
        </p:spPr>
        <p:txBody>
          <a:bodyPr anchor="t">
            <a:normAutofit/>
          </a:bodyPr>
          <a:lstStyle/>
          <a:p>
            <a:pPr algn="l"/>
            <a:endParaRPr lang="en-US"/>
          </a:p>
        </p:txBody>
      </p:sp>
    </p:spTree>
    <p:extLst>
      <p:ext uri="{BB962C8B-B14F-4D97-AF65-F5344CB8AC3E}">
        <p14:creationId xmlns:p14="http://schemas.microsoft.com/office/powerpoint/2010/main" val="28770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F54FF4-9D11-A144-BD8C-452CD67B956D}"/>
              </a:ext>
            </a:extLst>
          </p:cNvPr>
          <p:cNvPicPr>
            <a:picLocks noChangeAspect="1"/>
          </p:cNvPicPr>
          <p:nvPr/>
        </p:nvPicPr>
        <p:blipFill>
          <a:blip r:embed="rId3"/>
          <a:stretch>
            <a:fillRect/>
          </a:stretch>
        </p:blipFill>
        <p:spPr>
          <a:xfrm>
            <a:off x="1279413" y="198683"/>
            <a:ext cx="9633173" cy="6460634"/>
          </a:xfrm>
          <a:prstGeom prst="rect">
            <a:avLst/>
          </a:prstGeom>
        </p:spPr>
      </p:pic>
    </p:spTree>
    <p:extLst>
      <p:ext uri="{BB962C8B-B14F-4D97-AF65-F5344CB8AC3E}">
        <p14:creationId xmlns:p14="http://schemas.microsoft.com/office/powerpoint/2010/main" val="169626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3"/>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C382682-D2AB-B54D-9C6C-94B1531A02A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Clerkship Calendar 2021-2022</a:t>
            </a:r>
          </a:p>
        </p:txBody>
      </p:sp>
      <p:pic>
        <p:nvPicPr>
          <p:cNvPr id="2" name="Picture 1">
            <a:extLst>
              <a:ext uri="{FF2B5EF4-FFF2-40B4-BE49-F238E27FC236}">
                <a16:creationId xmlns:a16="http://schemas.microsoft.com/office/drawing/2014/main" id="{ED0C1A9B-CA19-1A41-8A5A-3609D9C69A2F}"/>
              </a:ext>
            </a:extLst>
          </p:cNvPr>
          <p:cNvPicPr>
            <a:picLocks noChangeAspect="1"/>
          </p:cNvPicPr>
          <p:nvPr/>
        </p:nvPicPr>
        <p:blipFill>
          <a:blip r:embed="rId3"/>
          <a:stretch>
            <a:fillRect/>
          </a:stretch>
        </p:blipFill>
        <p:spPr>
          <a:xfrm>
            <a:off x="4897465" y="328690"/>
            <a:ext cx="5823016" cy="6200619"/>
          </a:xfrm>
          <a:prstGeom prst="rect">
            <a:avLst/>
          </a:prstGeom>
        </p:spPr>
      </p:pic>
    </p:spTree>
    <p:extLst>
      <p:ext uri="{BB962C8B-B14F-4D97-AF65-F5344CB8AC3E}">
        <p14:creationId xmlns:p14="http://schemas.microsoft.com/office/powerpoint/2010/main" val="349166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7A770A-02E8-7B4F-8E66-4A4774B3132A}"/>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7 Required “Core” Clerkships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60F491-ED5C-CB4E-A842-BBEC9AE097CC}"/>
              </a:ext>
            </a:extLst>
          </p:cNvPr>
          <p:cNvSpPr>
            <a:spLocks noGrp="1"/>
          </p:cNvSpPr>
          <p:nvPr>
            <p:ph idx="1"/>
          </p:nvPr>
        </p:nvSpPr>
        <p:spPr>
          <a:xfrm>
            <a:off x="4379709" y="686862"/>
            <a:ext cx="7037591" cy="5475129"/>
          </a:xfrm>
        </p:spPr>
        <p:txBody>
          <a:bodyPr anchor="ctr">
            <a:normAutofit/>
          </a:bodyPr>
          <a:lstStyle/>
          <a:p>
            <a:r>
              <a:rPr lang="en-US" sz="2600"/>
              <a:t>Internal Medicine – 8 weeks</a:t>
            </a:r>
          </a:p>
          <a:p>
            <a:r>
              <a:rPr lang="en-US" sz="2600"/>
              <a:t>Surgery – 8 weeks</a:t>
            </a:r>
          </a:p>
          <a:p>
            <a:r>
              <a:rPr lang="en-US" sz="2600"/>
              <a:t>Family Medicine – 6 weeks</a:t>
            </a:r>
          </a:p>
          <a:p>
            <a:r>
              <a:rPr lang="en-US" sz="2600"/>
              <a:t>OB/GYN – 6 weeks</a:t>
            </a:r>
          </a:p>
          <a:p>
            <a:r>
              <a:rPr lang="en-US" sz="2600"/>
              <a:t>Pediatrics – 6 weeks</a:t>
            </a:r>
          </a:p>
          <a:p>
            <a:r>
              <a:rPr lang="en-US" sz="2600"/>
              <a:t>Neurology – 4 weeks</a:t>
            </a:r>
          </a:p>
          <a:p>
            <a:r>
              <a:rPr lang="en-US" sz="2600"/>
              <a:t>Psychiatry – 4 weeks</a:t>
            </a:r>
          </a:p>
          <a:p>
            <a:endParaRPr lang="en-US" sz="2600"/>
          </a:p>
        </p:txBody>
      </p:sp>
    </p:spTree>
    <p:extLst>
      <p:ext uri="{BB962C8B-B14F-4D97-AF65-F5344CB8AC3E}">
        <p14:creationId xmlns:p14="http://schemas.microsoft.com/office/powerpoint/2010/main" val="188754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387364-2874-7B4E-80A5-9E1CB38AD74D}"/>
              </a:ext>
            </a:extLst>
          </p:cNvPr>
          <p:cNvSpPr>
            <a:spLocks noGrp="1"/>
          </p:cNvSpPr>
          <p:nvPr>
            <p:ph type="title"/>
          </p:nvPr>
        </p:nvSpPr>
        <p:spPr>
          <a:xfrm>
            <a:off x="1075767" y="1188637"/>
            <a:ext cx="2988234" cy="4480726"/>
          </a:xfrm>
        </p:spPr>
        <p:txBody>
          <a:bodyPr>
            <a:normAutofit/>
          </a:bodyPr>
          <a:lstStyle/>
          <a:p>
            <a:pPr algn="r"/>
            <a:r>
              <a:rPr lang="en-US" sz="5600"/>
              <a:t>Internal Medicine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07AE20-1EEF-BF48-9A8E-BD131FB54182}"/>
              </a:ext>
            </a:extLst>
          </p:cNvPr>
          <p:cNvSpPr>
            <a:spLocks noGrp="1"/>
          </p:cNvSpPr>
          <p:nvPr>
            <p:ph idx="1"/>
          </p:nvPr>
        </p:nvSpPr>
        <p:spPr>
          <a:xfrm>
            <a:off x="5255260" y="1648870"/>
            <a:ext cx="4702848" cy="3560260"/>
          </a:xfrm>
        </p:spPr>
        <p:txBody>
          <a:bodyPr anchor="ctr">
            <a:normAutofit/>
          </a:bodyPr>
          <a:lstStyle/>
          <a:p>
            <a:r>
              <a:rPr lang="en-US" sz="2400"/>
              <a:t>8 weeks</a:t>
            </a:r>
          </a:p>
          <a:p>
            <a:r>
              <a:rPr lang="en-US" sz="2400"/>
              <a:t>Adult inpatient care</a:t>
            </a:r>
          </a:p>
          <a:p>
            <a:r>
              <a:rPr lang="en-US" sz="2400"/>
              <a:t>Adult ambulatory care</a:t>
            </a:r>
          </a:p>
          <a:p>
            <a:r>
              <a:rPr lang="en-US" sz="2400"/>
              <a:t>Preventive and acute care</a:t>
            </a:r>
          </a:p>
          <a:p>
            <a:r>
              <a:rPr lang="en-US" sz="2400"/>
              <a:t>Subspecialty care</a:t>
            </a:r>
          </a:p>
          <a:p>
            <a:r>
              <a:rPr lang="en-US" sz="2400"/>
              <a:t>Locations: Chattanooga, Knoxville, Memphis, Nashville</a:t>
            </a:r>
          </a:p>
        </p:txBody>
      </p:sp>
    </p:spTree>
    <p:extLst>
      <p:ext uri="{BB962C8B-B14F-4D97-AF65-F5344CB8AC3E}">
        <p14:creationId xmlns:p14="http://schemas.microsoft.com/office/powerpoint/2010/main" val="157208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587568-F670-464E-937B-66C3680B9CA5}"/>
              </a:ext>
            </a:extLst>
          </p:cNvPr>
          <p:cNvSpPr>
            <a:spLocks noGrp="1"/>
          </p:cNvSpPr>
          <p:nvPr>
            <p:ph type="title"/>
          </p:nvPr>
        </p:nvSpPr>
        <p:spPr>
          <a:xfrm>
            <a:off x="1075767" y="1188637"/>
            <a:ext cx="2988234" cy="4480726"/>
          </a:xfrm>
        </p:spPr>
        <p:txBody>
          <a:bodyPr>
            <a:normAutofit/>
          </a:bodyPr>
          <a:lstStyle/>
          <a:p>
            <a:pPr algn="r"/>
            <a:r>
              <a:rPr lang="en-US" sz="6600"/>
              <a:t>Surgery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4EFE62CD-8070-B449-BD29-5CE8D94EED3D}"/>
              </a:ext>
            </a:extLst>
          </p:cNvPr>
          <p:cNvSpPr>
            <a:spLocks noGrp="1"/>
          </p:cNvSpPr>
          <p:nvPr>
            <p:ph idx="1"/>
          </p:nvPr>
        </p:nvSpPr>
        <p:spPr>
          <a:xfrm>
            <a:off x="5255260" y="1648870"/>
            <a:ext cx="4702848" cy="3560260"/>
          </a:xfrm>
        </p:spPr>
        <p:txBody>
          <a:bodyPr anchor="ctr">
            <a:normAutofit/>
          </a:bodyPr>
          <a:lstStyle/>
          <a:p>
            <a:r>
              <a:rPr lang="en-US" sz="2400"/>
              <a:t>8 weeks</a:t>
            </a:r>
          </a:p>
          <a:p>
            <a:r>
              <a:rPr lang="en-US" sz="2400"/>
              <a:t>Trauma surgery</a:t>
            </a:r>
          </a:p>
          <a:p>
            <a:r>
              <a:rPr lang="en-US" sz="2400"/>
              <a:t>General surgery</a:t>
            </a:r>
          </a:p>
          <a:p>
            <a:r>
              <a:rPr lang="en-US" sz="2400"/>
              <a:t>Subspecialty exposure</a:t>
            </a:r>
          </a:p>
          <a:p>
            <a:r>
              <a:rPr lang="en-US" sz="2400"/>
              <a:t>Locations: Chattanooga, Knoxville, Memphis, Nashville</a:t>
            </a:r>
          </a:p>
        </p:txBody>
      </p:sp>
    </p:spTree>
    <p:extLst>
      <p:ext uri="{BB962C8B-B14F-4D97-AF65-F5344CB8AC3E}">
        <p14:creationId xmlns:p14="http://schemas.microsoft.com/office/powerpoint/2010/main" val="101466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EAF129-ADB2-7D45-9A39-52048F0E96CE}"/>
              </a:ext>
            </a:extLst>
          </p:cNvPr>
          <p:cNvSpPr>
            <a:spLocks noGrp="1"/>
          </p:cNvSpPr>
          <p:nvPr>
            <p:ph type="title"/>
          </p:nvPr>
        </p:nvSpPr>
        <p:spPr>
          <a:xfrm>
            <a:off x="1285240" y="1050595"/>
            <a:ext cx="8074815" cy="1618489"/>
          </a:xfrm>
        </p:spPr>
        <p:txBody>
          <a:bodyPr anchor="ctr">
            <a:normAutofit/>
          </a:bodyPr>
          <a:lstStyle/>
          <a:p>
            <a:r>
              <a:rPr lang="en-US" sz="7200"/>
              <a:t>Family Medicine</a:t>
            </a:r>
          </a:p>
        </p:txBody>
      </p:sp>
      <p:sp>
        <p:nvSpPr>
          <p:cNvPr id="3" name="Content Placeholder 2">
            <a:extLst>
              <a:ext uri="{FF2B5EF4-FFF2-40B4-BE49-F238E27FC236}">
                <a16:creationId xmlns:a16="http://schemas.microsoft.com/office/drawing/2014/main" id="{F7C1E7D1-0EE3-3344-A5F1-DA912AB3ACF9}"/>
              </a:ext>
            </a:extLst>
          </p:cNvPr>
          <p:cNvSpPr>
            <a:spLocks noGrp="1"/>
          </p:cNvSpPr>
          <p:nvPr>
            <p:ph idx="1"/>
          </p:nvPr>
        </p:nvSpPr>
        <p:spPr>
          <a:xfrm>
            <a:off x="1285240" y="2669084"/>
            <a:ext cx="9856893" cy="2800395"/>
          </a:xfrm>
        </p:spPr>
        <p:txBody>
          <a:bodyPr anchor="t">
            <a:normAutofit/>
          </a:bodyPr>
          <a:lstStyle/>
          <a:p>
            <a:r>
              <a:rPr lang="en-US" sz="2000"/>
              <a:t>6 weeks</a:t>
            </a:r>
          </a:p>
          <a:p>
            <a:r>
              <a:rPr lang="en-US" sz="2000"/>
              <a:t>Adult and pediatric care</a:t>
            </a:r>
          </a:p>
          <a:p>
            <a:r>
              <a:rPr lang="en-US" sz="2000"/>
              <a:t>Inpatient and outpatient</a:t>
            </a:r>
          </a:p>
          <a:p>
            <a:r>
              <a:rPr lang="en-US" sz="2000"/>
              <a:t>Preventive and acute care</a:t>
            </a:r>
          </a:p>
          <a:p>
            <a:r>
              <a:rPr lang="en-US" sz="2000"/>
              <a:t>Some obstetrics</a:t>
            </a:r>
          </a:p>
          <a:p>
            <a:r>
              <a:rPr lang="en-US" sz="2000"/>
              <a:t>Locations: Chattanooga, Jackson, Knoxville, Memphis, Nashville (Murfreesboro) </a:t>
            </a:r>
          </a:p>
        </p:txBody>
      </p:sp>
    </p:spTree>
    <p:extLst>
      <p:ext uri="{BB962C8B-B14F-4D97-AF65-F5344CB8AC3E}">
        <p14:creationId xmlns:p14="http://schemas.microsoft.com/office/powerpoint/2010/main" val="151127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A0E3F-2EA3-0F46-867C-2B6D4D6C00B5}"/>
              </a:ext>
            </a:extLst>
          </p:cNvPr>
          <p:cNvSpPr>
            <a:spLocks noGrp="1"/>
          </p:cNvSpPr>
          <p:nvPr>
            <p:ph type="title"/>
          </p:nvPr>
        </p:nvSpPr>
        <p:spPr>
          <a:xfrm>
            <a:off x="1285240" y="1050595"/>
            <a:ext cx="8074815" cy="1618489"/>
          </a:xfrm>
        </p:spPr>
        <p:txBody>
          <a:bodyPr anchor="ctr">
            <a:normAutofit/>
          </a:bodyPr>
          <a:lstStyle/>
          <a:p>
            <a:r>
              <a:rPr lang="en-US" sz="6700"/>
              <a:t>Obstetrics/Gynecology</a:t>
            </a:r>
          </a:p>
        </p:txBody>
      </p:sp>
      <p:sp>
        <p:nvSpPr>
          <p:cNvPr id="3" name="Content Placeholder 2">
            <a:extLst>
              <a:ext uri="{FF2B5EF4-FFF2-40B4-BE49-F238E27FC236}">
                <a16:creationId xmlns:a16="http://schemas.microsoft.com/office/drawing/2014/main" id="{BF93A050-59F5-9C48-8722-1D13978CC6F2}"/>
              </a:ext>
            </a:extLst>
          </p:cNvPr>
          <p:cNvSpPr>
            <a:spLocks noGrp="1"/>
          </p:cNvSpPr>
          <p:nvPr>
            <p:ph idx="1"/>
          </p:nvPr>
        </p:nvSpPr>
        <p:spPr>
          <a:xfrm>
            <a:off x="1285240" y="2669085"/>
            <a:ext cx="8074815" cy="3100780"/>
          </a:xfrm>
        </p:spPr>
        <p:txBody>
          <a:bodyPr anchor="t">
            <a:normAutofit/>
          </a:bodyPr>
          <a:lstStyle/>
          <a:p>
            <a:r>
              <a:rPr lang="en-US" sz="2400"/>
              <a:t>6 weeks</a:t>
            </a:r>
          </a:p>
          <a:p>
            <a:r>
              <a:rPr lang="en-US" sz="2400"/>
              <a:t>Women’s Health</a:t>
            </a:r>
          </a:p>
          <a:p>
            <a:r>
              <a:rPr lang="en-US" sz="2400"/>
              <a:t>Benign Gynecology</a:t>
            </a:r>
          </a:p>
          <a:p>
            <a:r>
              <a:rPr lang="en-US" sz="2400"/>
              <a:t>Labor and delivery (obstetrics)</a:t>
            </a:r>
          </a:p>
          <a:p>
            <a:r>
              <a:rPr lang="en-US" sz="2400"/>
              <a:t>Gynecologic oncology</a:t>
            </a:r>
          </a:p>
          <a:p>
            <a:r>
              <a:rPr lang="en-US" sz="2400"/>
              <a:t>Locations: Chattanooga, Knoxville, Memphis, Nashville</a:t>
            </a:r>
          </a:p>
        </p:txBody>
      </p:sp>
    </p:spTree>
    <p:extLst>
      <p:ext uri="{BB962C8B-B14F-4D97-AF65-F5344CB8AC3E}">
        <p14:creationId xmlns:p14="http://schemas.microsoft.com/office/powerpoint/2010/main" val="50985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434FF-5FC4-4642-A20E-01F25AC669DB}"/>
              </a:ext>
            </a:extLst>
          </p:cNvPr>
          <p:cNvSpPr>
            <a:spLocks noGrp="1"/>
          </p:cNvSpPr>
          <p:nvPr>
            <p:ph type="title"/>
          </p:nvPr>
        </p:nvSpPr>
        <p:spPr>
          <a:xfrm>
            <a:off x="594360" y="637125"/>
            <a:ext cx="3163824" cy="5256371"/>
          </a:xfrm>
        </p:spPr>
        <p:txBody>
          <a:bodyPr>
            <a:normAutofit/>
          </a:bodyPr>
          <a:lstStyle/>
          <a:p>
            <a:r>
              <a:rPr lang="en-US">
                <a:solidFill>
                  <a:schemeClr val="bg1"/>
                </a:solidFill>
              </a:rPr>
              <a:t>Topics to Cover: </a:t>
            </a:r>
          </a:p>
        </p:txBody>
      </p:sp>
      <p:graphicFrame>
        <p:nvGraphicFramePr>
          <p:cNvPr id="5" name="Content Placeholder 2">
            <a:extLst>
              <a:ext uri="{FF2B5EF4-FFF2-40B4-BE49-F238E27FC236}">
                <a16:creationId xmlns:a16="http://schemas.microsoft.com/office/drawing/2014/main" id="{CD714310-16CA-4D95-B9FB-C21F20ACACFC}"/>
              </a:ext>
            </a:extLst>
          </p:cNvPr>
          <p:cNvGraphicFramePr>
            <a:graphicFrameLocks noGrp="1"/>
          </p:cNvGraphicFramePr>
          <p:nvPr>
            <p:ph idx="1"/>
            <p:extLst>
              <p:ext uri="{D42A27DB-BD31-4B8C-83A1-F6EECF244321}">
                <p14:modId xmlns:p14="http://schemas.microsoft.com/office/powerpoint/2010/main" val="3777522412"/>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12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F6BB23-A71A-F042-8C99-57AB0C7A48FD}"/>
              </a:ext>
            </a:extLst>
          </p:cNvPr>
          <p:cNvSpPr>
            <a:spLocks noGrp="1"/>
          </p:cNvSpPr>
          <p:nvPr>
            <p:ph type="title"/>
          </p:nvPr>
        </p:nvSpPr>
        <p:spPr>
          <a:xfrm>
            <a:off x="1285240" y="1050595"/>
            <a:ext cx="8074815" cy="1618489"/>
          </a:xfrm>
        </p:spPr>
        <p:txBody>
          <a:bodyPr anchor="ctr">
            <a:normAutofit/>
          </a:bodyPr>
          <a:lstStyle/>
          <a:p>
            <a:r>
              <a:rPr lang="en-US" sz="7200"/>
              <a:t>Pediatrics</a:t>
            </a:r>
          </a:p>
        </p:txBody>
      </p:sp>
      <p:sp>
        <p:nvSpPr>
          <p:cNvPr id="3" name="Content Placeholder 2">
            <a:extLst>
              <a:ext uri="{FF2B5EF4-FFF2-40B4-BE49-F238E27FC236}">
                <a16:creationId xmlns:a16="http://schemas.microsoft.com/office/drawing/2014/main" id="{D95EA3F5-B6DA-604C-997C-B504493DDC85}"/>
              </a:ext>
            </a:extLst>
          </p:cNvPr>
          <p:cNvSpPr>
            <a:spLocks noGrp="1"/>
          </p:cNvSpPr>
          <p:nvPr>
            <p:ph idx="1"/>
          </p:nvPr>
        </p:nvSpPr>
        <p:spPr>
          <a:xfrm>
            <a:off x="1285240" y="2969469"/>
            <a:ext cx="8074815" cy="2800395"/>
          </a:xfrm>
        </p:spPr>
        <p:txBody>
          <a:bodyPr anchor="t">
            <a:normAutofit/>
          </a:bodyPr>
          <a:lstStyle/>
          <a:p>
            <a:r>
              <a:rPr lang="en-US" sz="2400"/>
              <a:t>6 weeks</a:t>
            </a:r>
          </a:p>
          <a:p>
            <a:r>
              <a:rPr lang="en-US" sz="2400"/>
              <a:t>Inpatient pediatric care</a:t>
            </a:r>
          </a:p>
          <a:p>
            <a:r>
              <a:rPr lang="en-US" sz="2400"/>
              <a:t>Well child and acute ambulatory pediatric care</a:t>
            </a:r>
          </a:p>
          <a:p>
            <a:r>
              <a:rPr lang="en-US" sz="2400"/>
              <a:t>Subspecialty exposure</a:t>
            </a:r>
          </a:p>
          <a:p>
            <a:r>
              <a:rPr lang="en-US" sz="2400"/>
              <a:t>Newborn care</a:t>
            </a:r>
          </a:p>
          <a:p>
            <a:r>
              <a:rPr lang="en-US" sz="2400"/>
              <a:t>Locations: Chattanooga, Knoxville, Memphis</a:t>
            </a:r>
          </a:p>
        </p:txBody>
      </p:sp>
    </p:spTree>
    <p:extLst>
      <p:ext uri="{BB962C8B-B14F-4D97-AF65-F5344CB8AC3E}">
        <p14:creationId xmlns:p14="http://schemas.microsoft.com/office/powerpoint/2010/main" val="177751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C6647D-651B-3645-8068-18EE2E2B9854}"/>
              </a:ext>
            </a:extLst>
          </p:cNvPr>
          <p:cNvSpPr>
            <a:spLocks noGrp="1"/>
          </p:cNvSpPr>
          <p:nvPr>
            <p:ph type="title"/>
          </p:nvPr>
        </p:nvSpPr>
        <p:spPr>
          <a:xfrm>
            <a:off x="1006900" y="1188637"/>
            <a:ext cx="4623363" cy="4480726"/>
          </a:xfrm>
        </p:spPr>
        <p:txBody>
          <a:bodyPr>
            <a:normAutofit/>
          </a:bodyPr>
          <a:lstStyle/>
          <a:p>
            <a:pPr algn="r"/>
            <a:r>
              <a:rPr lang="en-US" sz="6600">
                <a:solidFill>
                  <a:schemeClr val="tx1">
                    <a:lumMod val="75000"/>
                    <a:lumOff val="25000"/>
                  </a:schemeClr>
                </a:solidFill>
              </a:rPr>
              <a:t>Neurology</a:t>
            </a:r>
          </a:p>
        </p:txBody>
      </p:sp>
      <p:sp>
        <p:nvSpPr>
          <p:cNvPr id="3" name="Content Placeholder 2">
            <a:extLst>
              <a:ext uri="{FF2B5EF4-FFF2-40B4-BE49-F238E27FC236}">
                <a16:creationId xmlns:a16="http://schemas.microsoft.com/office/drawing/2014/main" id="{35AFD647-521E-3A4D-B5DD-9FD6E9C8EE74}"/>
              </a:ext>
            </a:extLst>
          </p:cNvPr>
          <p:cNvSpPr>
            <a:spLocks noGrp="1"/>
          </p:cNvSpPr>
          <p:nvPr>
            <p:ph idx="1"/>
          </p:nvPr>
        </p:nvSpPr>
        <p:spPr>
          <a:xfrm>
            <a:off x="6577584" y="1896645"/>
            <a:ext cx="3953775" cy="3064712"/>
          </a:xfrm>
        </p:spPr>
        <p:txBody>
          <a:bodyPr anchor="ctr">
            <a:normAutofit/>
          </a:bodyPr>
          <a:lstStyle/>
          <a:p>
            <a:r>
              <a:rPr lang="en-US" sz="2400"/>
              <a:t>4 weeks</a:t>
            </a:r>
          </a:p>
          <a:p>
            <a:r>
              <a:rPr lang="en-US" sz="2400"/>
              <a:t>Inpatient neurology</a:t>
            </a:r>
          </a:p>
          <a:p>
            <a:r>
              <a:rPr lang="en-US" sz="2400"/>
              <a:t>Stroke</a:t>
            </a:r>
          </a:p>
          <a:p>
            <a:r>
              <a:rPr lang="en-US" sz="2400"/>
              <a:t>Outpatient neurology </a:t>
            </a:r>
          </a:p>
          <a:p>
            <a:r>
              <a:rPr lang="en-US" sz="2400"/>
              <a:t>Pediatric neurology</a:t>
            </a:r>
          </a:p>
          <a:p>
            <a:r>
              <a:rPr lang="en-US" sz="2400"/>
              <a:t>Locations: Chattanooga, Knoxville, Memphis</a:t>
            </a:r>
          </a:p>
        </p:txBody>
      </p:sp>
    </p:spTree>
    <p:extLst>
      <p:ext uri="{BB962C8B-B14F-4D97-AF65-F5344CB8AC3E}">
        <p14:creationId xmlns:p14="http://schemas.microsoft.com/office/powerpoint/2010/main" val="347152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0802ED-8DBA-8849-947A-05BBD8C25A79}"/>
              </a:ext>
            </a:extLst>
          </p:cNvPr>
          <p:cNvSpPr>
            <a:spLocks noGrp="1"/>
          </p:cNvSpPr>
          <p:nvPr>
            <p:ph type="title"/>
          </p:nvPr>
        </p:nvSpPr>
        <p:spPr>
          <a:xfrm>
            <a:off x="1006900" y="1188637"/>
            <a:ext cx="4623363" cy="4480726"/>
          </a:xfrm>
        </p:spPr>
        <p:txBody>
          <a:bodyPr>
            <a:normAutofit/>
          </a:bodyPr>
          <a:lstStyle/>
          <a:p>
            <a:pPr algn="r"/>
            <a:r>
              <a:rPr lang="en-US" sz="6600">
                <a:solidFill>
                  <a:schemeClr val="tx1">
                    <a:lumMod val="75000"/>
                    <a:lumOff val="25000"/>
                  </a:schemeClr>
                </a:solidFill>
              </a:rPr>
              <a:t>Psychiatry</a:t>
            </a:r>
          </a:p>
        </p:txBody>
      </p:sp>
      <p:sp>
        <p:nvSpPr>
          <p:cNvPr id="3" name="Content Placeholder 2">
            <a:extLst>
              <a:ext uri="{FF2B5EF4-FFF2-40B4-BE49-F238E27FC236}">
                <a16:creationId xmlns:a16="http://schemas.microsoft.com/office/drawing/2014/main" id="{592853DF-7D6A-8B4E-86C6-C65F159696CD}"/>
              </a:ext>
            </a:extLst>
          </p:cNvPr>
          <p:cNvSpPr>
            <a:spLocks noGrp="1"/>
          </p:cNvSpPr>
          <p:nvPr>
            <p:ph idx="1"/>
          </p:nvPr>
        </p:nvSpPr>
        <p:spPr>
          <a:xfrm>
            <a:off x="6577584" y="1896645"/>
            <a:ext cx="3953775" cy="3064712"/>
          </a:xfrm>
        </p:spPr>
        <p:txBody>
          <a:bodyPr anchor="ctr">
            <a:normAutofit/>
          </a:bodyPr>
          <a:lstStyle/>
          <a:p>
            <a:r>
              <a:rPr lang="en-US" sz="2400"/>
              <a:t>4 weeks</a:t>
            </a:r>
          </a:p>
          <a:p>
            <a:r>
              <a:rPr lang="en-US" sz="2400"/>
              <a:t>Inpatient psychiatric care</a:t>
            </a:r>
          </a:p>
          <a:p>
            <a:r>
              <a:rPr lang="en-US" sz="2400"/>
              <a:t>Outpatient clinic</a:t>
            </a:r>
          </a:p>
          <a:p>
            <a:r>
              <a:rPr lang="en-US" sz="2400"/>
              <a:t>Possible inpatient consults</a:t>
            </a:r>
          </a:p>
          <a:p>
            <a:r>
              <a:rPr lang="en-US" sz="2400"/>
              <a:t>Locations: Chattanooga, Knoxville, Memphis</a:t>
            </a:r>
          </a:p>
        </p:txBody>
      </p:sp>
    </p:spTree>
    <p:extLst>
      <p:ext uri="{BB962C8B-B14F-4D97-AF65-F5344CB8AC3E}">
        <p14:creationId xmlns:p14="http://schemas.microsoft.com/office/powerpoint/2010/main" val="16089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90CFA-0002-EE4C-88B2-43573D316F62}"/>
              </a:ext>
            </a:extLst>
          </p:cNvPr>
          <p:cNvSpPr>
            <a:spLocks noGrp="1"/>
          </p:cNvSpPr>
          <p:nvPr>
            <p:ph type="title"/>
          </p:nvPr>
        </p:nvSpPr>
        <p:spPr>
          <a:xfrm>
            <a:off x="1075767" y="1188637"/>
            <a:ext cx="2988234" cy="4480726"/>
          </a:xfrm>
        </p:spPr>
        <p:txBody>
          <a:bodyPr>
            <a:normAutofit/>
          </a:bodyPr>
          <a:lstStyle/>
          <a:p>
            <a:pPr algn="r"/>
            <a:r>
              <a:rPr lang="en-US" sz="4600"/>
              <a:t>Career Exploration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EC7A51-5277-F945-8F9A-AAED3EEA10E9}"/>
              </a:ext>
            </a:extLst>
          </p:cNvPr>
          <p:cNvSpPr>
            <a:spLocks noGrp="1"/>
          </p:cNvSpPr>
          <p:nvPr>
            <p:ph idx="1"/>
          </p:nvPr>
        </p:nvSpPr>
        <p:spPr>
          <a:xfrm>
            <a:off x="5255260" y="1188637"/>
            <a:ext cx="4702848" cy="4809207"/>
          </a:xfrm>
        </p:spPr>
        <p:txBody>
          <a:bodyPr anchor="ctr">
            <a:normAutofit/>
          </a:bodyPr>
          <a:lstStyle/>
          <a:p>
            <a:r>
              <a:rPr lang="en-US" sz="2200"/>
              <a:t>4- 6 weeks of elective experiences in the M3 year</a:t>
            </a:r>
          </a:p>
          <a:p>
            <a:r>
              <a:rPr lang="en-US" sz="2200"/>
              <a:t>Three 2-week blocks</a:t>
            </a:r>
          </a:p>
          <a:p>
            <a:pPr lvl="1"/>
            <a:r>
              <a:rPr lang="en-US" sz="2200"/>
              <a:t>One 2-week block can be taken as “option” time (family event, wedding, extra Step 1 studying, </a:t>
            </a:r>
            <a:r>
              <a:rPr lang="en-US" sz="2200" err="1"/>
              <a:t>etc</a:t>
            </a:r>
            <a:r>
              <a:rPr lang="en-US" sz="2200"/>
              <a:t>)</a:t>
            </a:r>
          </a:p>
          <a:p>
            <a:pPr lvl="1"/>
            <a:r>
              <a:rPr lang="en-US" sz="2200"/>
              <a:t>Some may have two 2-week blocks back-to-back and can take a 4-week CE</a:t>
            </a:r>
          </a:p>
          <a:p>
            <a:r>
              <a:rPr lang="en-US" sz="2200"/>
              <a:t>Opportunity to experience a specialty that is not one of the ‘core’ rotations</a:t>
            </a:r>
          </a:p>
          <a:p>
            <a:pPr lvl="1"/>
            <a:endParaRPr lang="en-US" sz="2200"/>
          </a:p>
        </p:txBody>
      </p:sp>
    </p:spTree>
    <p:extLst>
      <p:ext uri="{BB962C8B-B14F-4D97-AF65-F5344CB8AC3E}">
        <p14:creationId xmlns:p14="http://schemas.microsoft.com/office/powerpoint/2010/main" val="331824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82"/>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Shape 583"/>
          <p:cNvSpPr txBox="1">
            <a:spLocks noGrp="1"/>
          </p:cNvSpPr>
          <p:nvPr>
            <p:ph type="title"/>
          </p:nvPr>
        </p:nvSpPr>
        <p:spPr>
          <a:xfrm>
            <a:off x="1016805" y="1345958"/>
            <a:ext cx="4193196" cy="4166085"/>
          </a:xfrm>
          <a:prstGeom prst="rect">
            <a:avLst/>
          </a:prstGeom>
        </p:spPr>
        <p:txBody>
          <a:bodyPr spcFirstLastPara="1" vert="horz" lIns="91425" tIns="45700" rIns="91425" bIns="45700" rtlCol="0" anchorCtr="0">
            <a:normAutofit/>
          </a:bodyPr>
          <a:lstStyle/>
          <a:p>
            <a:pPr>
              <a:spcBef>
                <a:spcPts val="0"/>
              </a:spcBef>
              <a:buClr>
                <a:srgbClr val="F7930D"/>
              </a:buClr>
              <a:buSzPts val="4400"/>
            </a:pPr>
            <a:r>
              <a:rPr lang="en-US" sz="4600" b="1">
                <a:latin typeface="Calibri"/>
                <a:ea typeface="Calibri"/>
                <a:cs typeface="Calibri"/>
                <a:sym typeface="Calibri"/>
              </a:rPr>
              <a:t>M3 Option Block Requests</a:t>
            </a:r>
            <a:endParaRPr lang="en-US" sz="4600"/>
          </a:p>
        </p:txBody>
      </p:sp>
      <p:grpSp>
        <p:nvGrpSpPr>
          <p:cNvPr id="83" name="Group 82">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84"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4" name="Shape 584"/>
          <p:cNvSpPr txBox="1">
            <a:spLocks noGrp="1"/>
          </p:cNvSpPr>
          <p:nvPr>
            <p:ph type="body" idx="1"/>
          </p:nvPr>
        </p:nvSpPr>
        <p:spPr>
          <a:xfrm>
            <a:off x="6229734" y="750307"/>
            <a:ext cx="5369326" cy="5357387"/>
          </a:xfrm>
          <a:prstGeom prst="rect">
            <a:avLst/>
          </a:prstGeom>
        </p:spPr>
        <p:txBody>
          <a:bodyPr spcFirstLastPara="1" vert="horz" lIns="91425" tIns="45700" rIns="91425" bIns="45700" rtlCol="0" anchor="ctr" anchorCtr="0">
            <a:normAutofit/>
          </a:bodyPr>
          <a:lstStyle/>
          <a:p>
            <a:pPr marL="285750" indent="-285750">
              <a:spcBef>
                <a:spcPts val="0"/>
              </a:spcBef>
              <a:buClr>
                <a:schemeClr val="dk1"/>
              </a:buClr>
              <a:buSzPts val="2720"/>
              <a:buFont typeface="Arial"/>
              <a:buChar char="•"/>
            </a:pPr>
            <a:r>
              <a:rPr lang="en-US" sz="2200">
                <a:latin typeface="Calibri"/>
                <a:ea typeface="Calibri"/>
                <a:cs typeface="Calibri"/>
                <a:sym typeface="Calibri"/>
              </a:rPr>
              <a:t>Delays:</a:t>
            </a:r>
            <a:endParaRPr lang="en-US" sz="2200"/>
          </a:p>
          <a:p>
            <a:pPr lvl="1" indent="-285749">
              <a:spcBef>
                <a:spcPts val="476"/>
              </a:spcBef>
              <a:buClr>
                <a:schemeClr val="dk1"/>
              </a:buClr>
              <a:buSzPts val="2380"/>
              <a:buFont typeface="Arial"/>
              <a:buChar char="–"/>
            </a:pPr>
            <a:r>
              <a:rPr lang="en-US" sz="2200">
                <a:latin typeface="Calibri"/>
                <a:ea typeface="Calibri"/>
                <a:cs typeface="Calibri"/>
                <a:sym typeface="Calibri"/>
              </a:rPr>
              <a:t>Illness or emergency situations ONLY</a:t>
            </a:r>
            <a:endParaRPr lang="en-US" sz="2200"/>
          </a:p>
          <a:p>
            <a:pPr lvl="1" indent="-285749">
              <a:spcBef>
                <a:spcPts val="476"/>
              </a:spcBef>
              <a:buClr>
                <a:schemeClr val="dk1"/>
              </a:buClr>
              <a:buSzPts val="2380"/>
              <a:buFont typeface="Arial"/>
              <a:buChar char="–"/>
            </a:pPr>
            <a:r>
              <a:rPr lang="en-US" sz="2200">
                <a:latin typeface="Calibri"/>
                <a:ea typeface="Calibri"/>
                <a:cs typeface="Calibri"/>
                <a:sym typeface="Calibri"/>
              </a:rPr>
              <a:t> </a:t>
            </a:r>
            <a:r>
              <a:rPr lang="en-US" sz="2200" b="1" i="1">
                <a:latin typeface="Calibri"/>
                <a:ea typeface="Calibri"/>
                <a:cs typeface="Calibri"/>
                <a:sym typeface="Calibri"/>
              </a:rPr>
              <a:t>must</a:t>
            </a:r>
            <a:r>
              <a:rPr lang="en-US" sz="2200">
                <a:latin typeface="Calibri"/>
                <a:ea typeface="Calibri"/>
                <a:cs typeface="Calibri"/>
                <a:sym typeface="Calibri"/>
              </a:rPr>
              <a:t> be approved by </a:t>
            </a:r>
            <a:r>
              <a:rPr lang="en-US" sz="2200" b="1">
                <a:latin typeface="Calibri"/>
                <a:ea typeface="Calibri"/>
                <a:cs typeface="Calibri"/>
                <a:sym typeface="Calibri"/>
              </a:rPr>
              <a:t>Progress &amp; Promotions Committee</a:t>
            </a:r>
            <a:endParaRPr lang="en-US" sz="2200">
              <a:latin typeface="Calibri"/>
              <a:ea typeface="Calibri"/>
              <a:cs typeface="Calibri"/>
              <a:sym typeface="Calibri"/>
            </a:endParaRPr>
          </a:p>
          <a:p>
            <a:pPr marL="342900" indent="-342900">
              <a:spcBef>
                <a:spcPts val="544"/>
              </a:spcBef>
              <a:buClr>
                <a:schemeClr val="dk1"/>
              </a:buClr>
              <a:buSzPts val="2720"/>
              <a:buFont typeface="Arial"/>
              <a:buChar char="•"/>
            </a:pPr>
            <a:r>
              <a:rPr lang="en-US" sz="2200">
                <a:latin typeface="Calibri"/>
                <a:ea typeface="Calibri"/>
                <a:cs typeface="Calibri"/>
                <a:sym typeface="Calibri"/>
              </a:rPr>
              <a:t>Acceptable Reasons:</a:t>
            </a:r>
            <a:endParaRPr lang="en-US" sz="2200"/>
          </a:p>
          <a:p>
            <a:pPr marL="742950" lvl="1" indent="-285750">
              <a:spcBef>
                <a:spcPts val="476"/>
              </a:spcBef>
              <a:buClr>
                <a:schemeClr val="dk1"/>
              </a:buClr>
              <a:buSzPts val="2380"/>
              <a:buFont typeface="Arial"/>
              <a:buChar char="–"/>
            </a:pPr>
            <a:r>
              <a:rPr lang="en-US" sz="2200">
                <a:latin typeface="Calibri"/>
                <a:ea typeface="Calibri"/>
                <a:cs typeface="Calibri"/>
                <a:sym typeface="Calibri"/>
              </a:rPr>
              <a:t>Academic/Research</a:t>
            </a:r>
            <a:endParaRPr lang="en-US" sz="2200"/>
          </a:p>
          <a:p>
            <a:pPr marL="742950" lvl="1" indent="-285750">
              <a:spcBef>
                <a:spcPts val="476"/>
              </a:spcBef>
              <a:buClr>
                <a:schemeClr val="dk1"/>
              </a:buClr>
              <a:buSzPts val="2380"/>
              <a:buFont typeface="Arial"/>
              <a:buChar char="–"/>
            </a:pPr>
            <a:r>
              <a:rPr lang="en-US" sz="2200">
                <a:latin typeface="Calibri"/>
                <a:ea typeface="Calibri"/>
                <a:cs typeface="Calibri"/>
                <a:sym typeface="Calibri"/>
              </a:rPr>
              <a:t>Military obligations</a:t>
            </a:r>
            <a:endParaRPr lang="en-US" sz="2200"/>
          </a:p>
          <a:p>
            <a:pPr marL="742950" lvl="1" indent="-285750">
              <a:spcBef>
                <a:spcPts val="476"/>
              </a:spcBef>
              <a:buClr>
                <a:schemeClr val="dk1"/>
              </a:buClr>
              <a:buSzPts val="2380"/>
              <a:buFont typeface="Arial"/>
              <a:buChar char="–"/>
            </a:pPr>
            <a:r>
              <a:rPr lang="en-US" sz="2200">
                <a:latin typeface="Calibri"/>
                <a:ea typeface="Calibri"/>
                <a:cs typeface="Calibri"/>
                <a:sym typeface="Calibri"/>
              </a:rPr>
              <a:t>Wedding (your own)</a:t>
            </a:r>
            <a:endParaRPr lang="en-US" sz="2200"/>
          </a:p>
          <a:p>
            <a:pPr marL="742950" lvl="1" indent="-285750">
              <a:spcBef>
                <a:spcPts val="476"/>
              </a:spcBef>
              <a:buClr>
                <a:schemeClr val="dk1"/>
              </a:buClr>
              <a:buSzPts val="2380"/>
              <a:buFont typeface="Arial"/>
              <a:buChar char="–"/>
            </a:pPr>
            <a:r>
              <a:rPr lang="en-US" sz="2200">
                <a:latin typeface="Calibri"/>
                <a:ea typeface="Calibri"/>
                <a:cs typeface="Calibri"/>
                <a:sym typeface="Calibri"/>
              </a:rPr>
              <a:t>Maternity or Paternity Leave</a:t>
            </a:r>
          </a:p>
          <a:p>
            <a:pPr>
              <a:spcBef>
                <a:spcPts val="476"/>
              </a:spcBef>
              <a:buClr>
                <a:schemeClr val="dk1"/>
              </a:buClr>
              <a:buSzPts val="2380"/>
            </a:pPr>
            <a:r>
              <a:rPr lang="en-US" sz="2200" i="1" u="sng"/>
              <a:t>Remember: </a:t>
            </a:r>
          </a:p>
          <a:p>
            <a:pPr lvl="1">
              <a:spcBef>
                <a:spcPts val="476"/>
              </a:spcBef>
              <a:buClr>
                <a:schemeClr val="dk1"/>
              </a:buClr>
              <a:buSzPts val="2380"/>
            </a:pPr>
            <a:r>
              <a:rPr lang="en-US" sz="2200"/>
              <a:t>All students have the option to use one 2-week CE as a 2-week option block without any prior approval</a:t>
            </a:r>
          </a:p>
          <a:p>
            <a:pPr marL="457200" lvl="1" indent="0">
              <a:spcBef>
                <a:spcPts val="476"/>
              </a:spcBef>
              <a:buClr>
                <a:schemeClr val="dk1"/>
              </a:buClr>
              <a:buSzPts val="2380"/>
              <a:buNone/>
            </a:pPr>
            <a:endParaRPr lang="en-US" sz="2200">
              <a:latin typeface="Calibri"/>
              <a:ea typeface="Calibri"/>
              <a:cs typeface="Calibri"/>
              <a:sym typeface="Calibri"/>
            </a:endParaRPr>
          </a:p>
        </p:txBody>
      </p:sp>
    </p:spTree>
    <p:extLst>
      <p:ext uri="{BB962C8B-B14F-4D97-AF65-F5344CB8AC3E}">
        <p14:creationId xmlns:p14="http://schemas.microsoft.com/office/powerpoint/2010/main" val="3513365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0245E-6F80-254E-A40B-41EB2D6BA8AE}"/>
              </a:ext>
            </a:extLst>
          </p:cNvPr>
          <p:cNvSpPr>
            <a:spLocks noGrp="1"/>
          </p:cNvSpPr>
          <p:nvPr>
            <p:ph type="title"/>
          </p:nvPr>
        </p:nvSpPr>
        <p:spPr>
          <a:xfrm>
            <a:off x="914402" y="489508"/>
            <a:ext cx="5201476" cy="889841"/>
          </a:xfrm>
        </p:spPr>
        <p:txBody>
          <a:bodyPr anchor="b">
            <a:normAutofit/>
          </a:bodyPr>
          <a:lstStyle/>
          <a:p>
            <a:pPr algn="r"/>
            <a:r>
              <a:rPr lang="en-US" sz="4000"/>
              <a:t>East Rule</a:t>
            </a:r>
          </a:p>
        </p:txBody>
      </p:sp>
      <p:sp>
        <p:nvSpPr>
          <p:cNvPr id="3" name="Content Placeholder 2">
            <a:extLst>
              <a:ext uri="{FF2B5EF4-FFF2-40B4-BE49-F238E27FC236}">
                <a16:creationId xmlns:a16="http://schemas.microsoft.com/office/drawing/2014/main" id="{B1BD2ED5-5D62-6444-8540-B18BB0A7F113}"/>
              </a:ext>
            </a:extLst>
          </p:cNvPr>
          <p:cNvSpPr>
            <a:spLocks noGrp="1"/>
          </p:cNvSpPr>
          <p:nvPr>
            <p:ph idx="1"/>
          </p:nvPr>
        </p:nvSpPr>
        <p:spPr>
          <a:xfrm>
            <a:off x="914402" y="1379349"/>
            <a:ext cx="5760718" cy="4448957"/>
          </a:xfrm>
        </p:spPr>
        <p:txBody>
          <a:bodyPr anchor="t">
            <a:normAutofit/>
          </a:bodyPr>
          <a:lstStyle/>
          <a:p>
            <a:r>
              <a:rPr lang="en-US" sz="2000"/>
              <a:t>Due to our number of students and available capacity on the Memphis campus, all students are required to schedule 1 rotation at an East location (Chattanooga, Knoxville, Nashville, or Jackson) during the third year. </a:t>
            </a:r>
          </a:p>
          <a:p>
            <a:pPr lvl="1"/>
            <a:r>
              <a:rPr lang="en-US" sz="2000"/>
              <a:t>After all scheduling is complete, then students can ‘swap’ rotations for their desired location, if available.</a:t>
            </a:r>
          </a:p>
          <a:p>
            <a:r>
              <a:rPr lang="en-US" sz="2000"/>
              <a:t>Advantages include the ability to see a different hospital/clinic/city and work with a different group of residents/faculty. </a:t>
            </a:r>
          </a:p>
          <a:p>
            <a:r>
              <a:rPr lang="en-US" sz="2000"/>
              <a:t>Housing* is provided by UT for M3 students on required core clerkships in East cities if their primary domicile is in Memphis.</a:t>
            </a:r>
          </a:p>
        </p:txBody>
      </p:sp>
      <p:pic>
        <p:nvPicPr>
          <p:cNvPr id="35" name="Graphic 6" descr="Marker">
            <a:extLst>
              <a:ext uri="{FF2B5EF4-FFF2-40B4-BE49-F238E27FC236}">
                <a16:creationId xmlns:a16="http://schemas.microsoft.com/office/drawing/2014/main" id="{6983AEBB-4790-48B1-A6ED-E11F2D9F92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5120" y="757362"/>
            <a:ext cx="4957638" cy="4957638"/>
          </a:xfrm>
          <a:prstGeom prst="rect">
            <a:avLst/>
          </a:prstGeom>
        </p:spPr>
      </p:pic>
      <p:sp>
        <p:nvSpPr>
          <p:cNvPr id="36" name="Rectangle 11">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9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413AB-1760-934A-A639-B5407353F53C}"/>
              </a:ext>
            </a:extLst>
          </p:cNvPr>
          <p:cNvSpPr>
            <a:spLocks noGrp="1"/>
          </p:cNvSpPr>
          <p:nvPr>
            <p:ph type="title"/>
          </p:nvPr>
        </p:nvSpPr>
        <p:spPr>
          <a:xfrm>
            <a:off x="1016805" y="1345958"/>
            <a:ext cx="4193196" cy="4166085"/>
          </a:xfrm>
        </p:spPr>
        <p:txBody>
          <a:bodyPr>
            <a:normAutofit/>
          </a:bodyPr>
          <a:lstStyle/>
          <a:p>
            <a:r>
              <a:rPr lang="en-US" sz="4600"/>
              <a:t>Housing</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0538BFC-FB86-EA43-9022-91666F0F1714}"/>
              </a:ext>
            </a:extLst>
          </p:cNvPr>
          <p:cNvSpPr>
            <a:spLocks noGrp="1"/>
          </p:cNvSpPr>
          <p:nvPr>
            <p:ph idx="1"/>
          </p:nvPr>
        </p:nvSpPr>
        <p:spPr>
          <a:xfrm>
            <a:off x="6229734" y="750307"/>
            <a:ext cx="5369326" cy="5357387"/>
          </a:xfrm>
        </p:spPr>
        <p:txBody>
          <a:bodyPr anchor="ctr">
            <a:normAutofit/>
          </a:bodyPr>
          <a:lstStyle/>
          <a:p>
            <a:r>
              <a:rPr lang="en-US" sz="1900"/>
              <a:t>Provided by UT for Memphis-based students rotating at other locations for required clerkships</a:t>
            </a:r>
          </a:p>
          <a:p>
            <a:r>
              <a:rPr lang="en-US" sz="1900"/>
              <a:t>Limit 6 months maximum over both the 3</a:t>
            </a:r>
            <a:r>
              <a:rPr lang="en-US" sz="1900" baseline="30000"/>
              <a:t>rd</a:t>
            </a:r>
            <a:r>
              <a:rPr lang="en-US" sz="1900"/>
              <a:t> and 4</a:t>
            </a:r>
            <a:r>
              <a:rPr lang="en-US" sz="1900" baseline="30000"/>
              <a:t>th</a:t>
            </a:r>
            <a:r>
              <a:rPr lang="en-US" sz="1900"/>
              <a:t> years</a:t>
            </a:r>
          </a:p>
          <a:p>
            <a:r>
              <a:rPr lang="en-US" sz="1900"/>
              <a:t>M3s on core clerkships get priority, followed by M4s on required rotations (clerkships/Geri-</a:t>
            </a:r>
            <a:r>
              <a:rPr lang="en-US" sz="1900" err="1"/>
              <a:t>Palli</a:t>
            </a:r>
            <a:r>
              <a:rPr lang="en-US" sz="1900"/>
              <a:t>/Capstone), followed by M3s and M4s on optional rotations IF extra housing is available. </a:t>
            </a:r>
          </a:p>
          <a:p>
            <a:r>
              <a:rPr lang="en-US" sz="1900"/>
              <a:t>Housing is limited, fills up quickly, and cannot be guaranteed if request is submitted &lt; 30 days prior to the start of the rotation</a:t>
            </a:r>
          </a:p>
          <a:p>
            <a:r>
              <a:rPr lang="en-US" sz="1900"/>
              <a:t>Submit housing request to the appropriate person/location as soon as your schedule is finalized.</a:t>
            </a:r>
          </a:p>
          <a:p>
            <a:r>
              <a:rPr lang="en-US" sz="1900"/>
              <a:t>Notify the appropriate person/location ASAP if your plans for a rotation change so that another student can have that housing</a:t>
            </a:r>
          </a:p>
        </p:txBody>
      </p:sp>
    </p:spTree>
    <p:extLst>
      <p:ext uri="{BB962C8B-B14F-4D97-AF65-F5344CB8AC3E}">
        <p14:creationId xmlns:p14="http://schemas.microsoft.com/office/powerpoint/2010/main" val="32971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343F-1F2C-034A-AA6B-AED3BF0063CE}"/>
              </a:ext>
            </a:extLst>
          </p:cNvPr>
          <p:cNvSpPr>
            <a:spLocks noGrp="1"/>
          </p:cNvSpPr>
          <p:nvPr>
            <p:ph type="title"/>
          </p:nvPr>
        </p:nvSpPr>
        <p:spPr/>
        <p:txBody>
          <a:bodyPr/>
          <a:lstStyle/>
          <a:p>
            <a:r>
              <a:rPr lang="en-US"/>
              <a:t>Housing - continued</a:t>
            </a:r>
          </a:p>
        </p:txBody>
      </p:sp>
      <p:sp>
        <p:nvSpPr>
          <p:cNvPr id="3" name="Content Placeholder 2">
            <a:extLst>
              <a:ext uri="{FF2B5EF4-FFF2-40B4-BE49-F238E27FC236}">
                <a16:creationId xmlns:a16="http://schemas.microsoft.com/office/drawing/2014/main" id="{6FF427D2-434A-3E4C-A9A4-5162C2C0C21A}"/>
              </a:ext>
            </a:extLst>
          </p:cNvPr>
          <p:cNvSpPr>
            <a:spLocks noGrp="1"/>
          </p:cNvSpPr>
          <p:nvPr>
            <p:ph idx="1"/>
          </p:nvPr>
        </p:nvSpPr>
        <p:spPr/>
        <p:txBody>
          <a:bodyPr/>
          <a:lstStyle/>
          <a:p>
            <a:r>
              <a:rPr lang="en-US"/>
              <a:t>Chattanooga: </a:t>
            </a:r>
          </a:p>
          <a:p>
            <a:pPr lvl="1"/>
            <a:r>
              <a:rPr lang="en-US"/>
              <a:t>Contact person: Courtney </a:t>
            </a:r>
            <a:r>
              <a:rPr lang="en-US" err="1"/>
              <a:t>Orloski</a:t>
            </a:r>
            <a:endParaRPr lang="en-US"/>
          </a:p>
          <a:p>
            <a:pPr lvl="1"/>
            <a:r>
              <a:rPr lang="en-US"/>
              <a:t>Submit request online: </a:t>
            </a:r>
            <a:r>
              <a:rPr lang="en-US">
                <a:hlinkClick r:id="rId2"/>
              </a:rPr>
              <a:t>http://www.comchattanooga.uthsc.edu/subpage.php?pageId=1053</a:t>
            </a:r>
            <a:r>
              <a:rPr lang="en-US"/>
              <a:t> </a:t>
            </a:r>
          </a:p>
          <a:p>
            <a:r>
              <a:rPr lang="en-US"/>
              <a:t>Knoxville: </a:t>
            </a:r>
          </a:p>
          <a:p>
            <a:pPr lvl="1"/>
            <a:r>
              <a:rPr lang="en-US"/>
              <a:t>Contact people: Lolita Davis and Brittany Bracco</a:t>
            </a:r>
          </a:p>
          <a:p>
            <a:pPr lvl="1"/>
            <a:r>
              <a:rPr lang="en-US"/>
              <a:t>Submit request online: </a:t>
            </a:r>
            <a:r>
              <a:rPr lang="en-US" u="sng">
                <a:solidFill>
                  <a:schemeClr val="hlink"/>
                </a:solidFill>
                <a:ea typeface="Calibri"/>
                <a:cs typeface="Calibri"/>
                <a:sym typeface="Calibri"/>
                <a:hlinkClick r:id="rId3"/>
              </a:rPr>
              <a:t>http://gsm.utmck.edu/students/housing.cfm</a:t>
            </a:r>
            <a:r>
              <a:rPr lang="en-US">
                <a:solidFill>
                  <a:schemeClr val="dk1"/>
                </a:solidFill>
                <a:ea typeface="Calibri"/>
                <a:cs typeface="Calibri"/>
                <a:sym typeface="Calibri"/>
              </a:rPr>
              <a:t> </a:t>
            </a:r>
          </a:p>
          <a:p>
            <a:r>
              <a:rPr lang="en-US">
                <a:solidFill>
                  <a:schemeClr val="dk1"/>
                </a:solidFill>
                <a:cs typeface="Calibri"/>
                <a:sym typeface="Calibri"/>
              </a:rPr>
              <a:t>Nashville:</a:t>
            </a:r>
          </a:p>
          <a:p>
            <a:pPr lvl="1"/>
            <a:r>
              <a:rPr lang="en-US">
                <a:solidFill>
                  <a:schemeClr val="dk1"/>
                </a:solidFill>
                <a:cs typeface="Calibri"/>
                <a:sym typeface="Calibri"/>
              </a:rPr>
              <a:t>Contact person: Rachel McLaughlin</a:t>
            </a:r>
          </a:p>
          <a:p>
            <a:pPr lvl="1"/>
            <a:endParaRPr lang="en-US"/>
          </a:p>
        </p:txBody>
      </p:sp>
    </p:spTree>
    <p:extLst>
      <p:ext uri="{BB962C8B-B14F-4D97-AF65-F5344CB8AC3E}">
        <p14:creationId xmlns:p14="http://schemas.microsoft.com/office/powerpoint/2010/main" val="457761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“East Only” option</a:t>
            </a:r>
          </a:p>
        </p:txBody>
      </p:sp>
      <p:sp>
        <p:nvSpPr>
          <p:cNvPr id="3" name="Content Placeholder 2"/>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
            </a:pPr>
            <a:r>
              <a:rPr lang="en-US" sz="2400"/>
              <a:t>Students can choose to complete all 3</a:t>
            </a:r>
            <a:r>
              <a:rPr lang="en-US" sz="2400" baseline="30000"/>
              <a:t>rd</a:t>
            </a:r>
            <a:r>
              <a:rPr lang="en-US" sz="2400"/>
              <a:t> year rotations in the East.</a:t>
            </a:r>
          </a:p>
          <a:p>
            <a:pPr lvl="1">
              <a:buFont typeface="Wingdings" panose="05000000000000000000" pitchFamily="2" charset="2"/>
              <a:buChar char="§"/>
            </a:pPr>
            <a:r>
              <a:rPr lang="en-US"/>
              <a:t>Move to another city for the entire clinical phase.</a:t>
            </a:r>
          </a:p>
          <a:p>
            <a:pPr>
              <a:buFont typeface="Wingdings" panose="05000000000000000000" pitchFamily="2" charset="2"/>
              <a:buChar char="§"/>
            </a:pPr>
            <a:r>
              <a:rPr lang="en-US" sz="2400"/>
              <a:t>Students in this category are considered “East Only”</a:t>
            </a:r>
          </a:p>
          <a:p>
            <a:pPr lvl="1">
              <a:buFont typeface="Wingdings" panose="05000000000000000000" pitchFamily="2" charset="2"/>
              <a:buChar char="§"/>
            </a:pPr>
            <a:r>
              <a:rPr lang="en-US"/>
              <a:t>Separate scheduling time</a:t>
            </a:r>
          </a:p>
          <a:p>
            <a:pPr>
              <a:buFont typeface="Wingdings" panose="05000000000000000000" pitchFamily="2" charset="2"/>
              <a:buChar char="§"/>
            </a:pPr>
            <a:r>
              <a:rPr lang="en-US" sz="2400"/>
              <a:t>Options: Chattanooga, Knoxville, Nashville</a:t>
            </a:r>
          </a:p>
          <a:p>
            <a:pPr lvl="1">
              <a:buFont typeface="Wingdings" panose="05000000000000000000" pitchFamily="2" charset="2"/>
              <a:buChar char="§"/>
            </a:pPr>
            <a:r>
              <a:rPr lang="en-US"/>
              <a:t>*Note: only 4 core clerkships offered in Nashville</a:t>
            </a:r>
          </a:p>
          <a:p>
            <a:pPr>
              <a:buFont typeface="Wingdings" panose="05000000000000000000" pitchFamily="2" charset="2"/>
              <a:buChar char="§"/>
            </a:pPr>
            <a:r>
              <a:rPr lang="en-US" sz="2400"/>
              <a:t>East only students will get the opportunity to schedule one Memphis rotation based on availability if desired, but only after the non-East Only students complete scheduling. </a:t>
            </a:r>
          </a:p>
        </p:txBody>
      </p:sp>
    </p:spTree>
    <p:extLst>
      <p:ext uri="{BB962C8B-B14F-4D97-AF65-F5344CB8AC3E}">
        <p14:creationId xmlns:p14="http://schemas.microsoft.com/office/powerpoint/2010/main" val="2286583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Hardship Policy  </a:t>
            </a:r>
          </a:p>
        </p:txBody>
      </p:sp>
      <p:sp>
        <p:nvSpPr>
          <p:cNvPr id="3" name="Content Placeholder 2"/>
          <p:cNvSpPr>
            <a:spLocks noGrp="1"/>
          </p:cNvSpPr>
          <p:nvPr>
            <p:ph idx="1"/>
          </p:nvPr>
        </p:nvSpPr>
        <p:spPr>
          <a:xfrm>
            <a:off x="6503158" y="649480"/>
            <a:ext cx="5152413" cy="5546047"/>
          </a:xfrm>
        </p:spPr>
        <p:txBody>
          <a:bodyPr anchor="ctr">
            <a:normAutofit/>
          </a:bodyPr>
          <a:lstStyle/>
          <a:p>
            <a:r>
              <a:rPr lang="en-US" sz="2000" b="1"/>
              <a:t>The Hardship Policy was developed to allow exemptions from the East rotation requirement for those select students.   </a:t>
            </a:r>
          </a:p>
          <a:p>
            <a:r>
              <a:rPr lang="en-US" sz="2000" b="1"/>
              <a:t>For information, go to OLSEN in the “General Clerkship Information” to find the Hardship application form. </a:t>
            </a:r>
          </a:p>
          <a:p>
            <a:pPr marL="0" indent="0">
              <a:buNone/>
            </a:pPr>
            <a:endParaRPr lang="en-US" sz="2000" b="1"/>
          </a:p>
          <a:p>
            <a:pPr marL="0" indent="0">
              <a:buNone/>
            </a:pPr>
            <a:r>
              <a:rPr lang="en-US" sz="2000" b="1"/>
              <a:t>Acceptable reasons for Hardship: </a:t>
            </a:r>
          </a:p>
          <a:p>
            <a:pPr>
              <a:buFont typeface="Wingdings" panose="05000000000000000000" pitchFamily="2" charset="2"/>
              <a:buChar char="§"/>
            </a:pPr>
            <a:r>
              <a:rPr lang="en-US" sz="2000"/>
              <a:t>You have a child under the age of 18 years</a:t>
            </a:r>
          </a:p>
          <a:p>
            <a:pPr>
              <a:buFont typeface="Wingdings" panose="05000000000000000000" pitchFamily="2" charset="2"/>
              <a:buChar char="§"/>
            </a:pPr>
            <a:r>
              <a:rPr lang="en-US" sz="2000"/>
              <a:t>You have a chronic illness that requires treatment from a local physician</a:t>
            </a:r>
          </a:p>
          <a:p>
            <a:pPr>
              <a:buFont typeface="Wingdings" panose="05000000000000000000" pitchFamily="2" charset="2"/>
              <a:buChar char="§"/>
            </a:pPr>
            <a:r>
              <a:rPr lang="en-US" sz="2000"/>
              <a:t>You have a family member with chronic illness for whom you are the primary caregiver.   </a:t>
            </a:r>
          </a:p>
          <a:p>
            <a:pPr marL="0" indent="0">
              <a:buNone/>
            </a:pPr>
            <a:endParaRPr lang="en-US" sz="2000"/>
          </a:p>
        </p:txBody>
      </p:sp>
    </p:spTree>
    <p:extLst>
      <p:ext uri="{BB962C8B-B14F-4D97-AF65-F5344CB8AC3E}">
        <p14:creationId xmlns:p14="http://schemas.microsoft.com/office/powerpoint/2010/main" val="63779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87BF-2C9C-0D46-9528-41521B1C8428}"/>
              </a:ext>
            </a:extLst>
          </p:cNvPr>
          <p:cNvSpPr>
            <a:spLocks noGrp="1"/>
          </p:cNvSpPr>
          <p:nvPr>
            <p:ph type="title"/>
          </p:nvPr>
        </p:nvSpPr>
        <p:spPr/>
        <p:txBody>
          <a:bodyPr/>
          <a:lstStyle/>
          <a:p>
            <a:r>
              <a:rPr lang="en-US"/>
              <a:t>Where to get information about M3 &amp; M4 years</a:t>
            </a:r>
          </a:p>
        </p:txBody>
      </p:sp>
      <p:graphicFrame>
        <p:nvGraphicFramePr>
          <p:cNvPr id="5" name="Content Placeholder 2">
            <a:extLst>
              <a:ext uri="{FF2B5EF4-FFF2-40B4-BE49-F238E27FC236}">
                <a16:creationId xmlns:a16="http://schemas.microsoft.com/office/drawing/2014/main" id="{BD443363-F5C6-4DDB-BDFC-94F4954B6F15}"/>
              </a:ext>
            </a:extLst>
          </p:cNvPr>
          <p:cNvGraphicFramePr>
            <a:graphicFrameLocks noGrp="1"/>
          </p:cNvGraphicFramePr>
          <p:nvPr>
            <p:ph idx="1"/>
            <p:extLst>
              <p:ext uri="{D42A27DB-BD31-4B8C-83A1-F6EECF244321}">
                <p14:modId xmlns:p14="http://schemas.microsoft.com/office/powerpoint/2010/main" val="20939505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7377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4D315E-ADD2-D141-93EA-2695024145FD}"/>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The Magic Schedule</a:t>
            </a:r>
          </a:p>
        </p:txBody>
      </p:sp>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 name="Text Placeholder 4">
            <a:extLst>
              <a:ext uri="{FF2B5EF4-FFF2-40B4-BE49-F238E27FC236}">
                <a16:creationId xmlns:a16="http://schemas.microsoft.com/office/drawing/2014/main" id="{17975FCC-8B78-0447-B8F1-7744BE6E25BD}"/>
              </a:ext>
            </a:extLst>
          </p:cNvPr>
          <p:cNvSpPr>
            <a:spLocks noGrp="1"/>
          </p:cNvSpPr>
          <p:nvPr>
            <p:ph type="body" idx="1"/>
          </p:nvPr>
        </p:nvSpPr>
        <p:spPr>
          <a:xfrm>
            <a:off x="6297233" y="518400"/>
            <a:ext cx="4771607" cy="5837949"/>
          </a:xfrm>
        </p:spPr>
        <p:txBody>
          <a:bodyPr anchor="ctr">
            <a:noAutofit/>
          </a:bodyPr>
          <a:lstStyle/>
          <a:p>
            <a:r>
              <a:rPr lang="en-US">
                <a:solidFill>
                  <a:schemeClr val="tx1">
                    <a:alpha val="80000"/>
                  </a:schemeClr>
                </a:solidFill>
              </a:rPr>
              <a:t>Does it really matter how I schedule?</a:t>
            </a:r>
          </a:p>
          <a:p>
            <a:r>
              <a:rPr lang="en-US">
                <a:solidFill>
                  <a:schemeClr val="tx1">
                    <a:alpha val="80000"/>
                  </a:schemeClr>
                </a:solidFill>
              </a:rPr>
              <a:t>Clinical performance and NBME shelf exam scores tend to improve over the course of the year</a:t>
            </a:r>
          </a:p>
          <a:p>
            <a:r>
              <a:rPr lang="en-US">
                <a:solidFill>
                  <a:schemeClr val="tx1">
                    <a:alpha val="80000"/>
                  </a:schemeClr>
                </a:solidFill>
              </a:rPr>
              <a:t>Clerkship grading accounts for this expected improvement</a:t>
            </a:r>
          </a:p>
          <a:p>
            <a:r>
              <a:rPr lang="en-US">
                <a:solidFill>
                  <a:schemeClr val="tx1">
                    <a:alpha val="80000"/>
                  </a:schemeClr>
                </a:solidFill>
              </a:rPr>
              <a:t>In general, take the rotation you are most interested in during the middle of the year</a:t>
            </a: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9"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9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1981200" y="762000"/>
            <a:ext cx="8229600" cy="838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7930D"/>
              </a:buClr>
              <a:buSzPts val="4400"/>
            </a:pPr>
            <a:r>
              <a:rPr lang="en-US" b="1">
                <a:solidFill>
                  <a:srgbClr val="F7930D"/>
                </a:solidFill>
                <a:latin typeface="Calibri"/>
                <a:ea typeface="Calibri"/>
                <a:cs typeface="Calibri"/>
                <a:sym typeface="Calibri"/>
              </a:rPr>
              <a:t>SCHEDULING SCENARIOS</a:t>
            </a:r>
            <a:endParaRPr/>
          </a:p>
        </p:txBody>
      </p:sp>
      <p:sp>
        <p:nvSpPr>
          <p:cNvPr id="368" name="Shape 368"/>
          <p:cNvSpPr txBox="1"/>
          <p:nvPr/>
        </p:nvSpPr>
        <p:spPr>
          <a:xfrm>
            <a:off x="1752600" y="1457397"/>
            <a:ext cx="8686800" cy="762000"/>
          </a:xfrm>
          <a:prstGeom prst="rect">
            <a:avLst/>
          </a:prstGeom>
          <a:noFill/>
          <a:ln>
            <a:noFill/>
          </a:ln>
        </p:spPr>
        <p:txBody>
          <a:bodyPr spcFirstLastPara="1" wrap="square" lIns="91425" tIns="45700" rIns="91425" bIns="45700" anchor="t" anchorCtr="0">
            <a:noAutofit/>
          </a:bodyPr>
          <a:lstStyle/>
          <a:p>
            <a:pPr marL="342900" indent="-342900">
              <a:buClr>
                <a:schemeClr val="dk1"/>
              </a:buClr>
              <a:buSzPts val="3200"/>
            </a:pPr>
            <a:r>
              <a:rPr lang="en-US" sz="3200">
                <a:solidFill>
                  <a:schemeClr val="dk1"/>
                </a:solidFill>
                <a:latin typeface="Calibri"/>
                <a:ea typeface="Calibri"/>
                <a:cs typeface="Calibri"/>
                <a:sym typeface="Calibri"/>
              </a:rPr>
              <a:t>Smartest</a:t>
            </a:r>
            <a:endParaRPr sz="3200">
              <a:solidFill>
                <a:schemeClr val="dk1"/>
              </a:solidFill>
              <a:latin typeface="Calibri"/>
              <a:ea typeface="Calibri"/>
              <a:cs typeface="Calibri"/>
              <a:sym typeface="Calibri"/>
            </a:endParaRPr>
          </a:p>
        </p:txBody>
      </p:sp>
      <p:pic>
        <p:nvPicPr>
          <p:cNvPr id="369" name="Shape 369"/>
          <p:cNvPicPr preferRelativeResize="0">
            <a:picLocks noGrp="1"/>
          </p:cNvPicPr>
          <p:nvPr>
            <p:ph type="body" idx="1"/>
          </p:nvPr>
        </p:nvPicPr>
        <p:blipFill rotWithShape="1">
          <a:blip r:embed="rId3">
            <a:alphaModFix/>
          </a:blip>
          <a:srcRect/>
          <a:stretch/>
        </p:blipFill>
        <p:spPr>
          <a:xfrm>
            <a:off x="1760429" y="2428220"/>
            <a:ext cx="8229600" cy="662214"/>
          </a:xfrm>
          <a:prstGeom prst="rect">
            <a:avLst/>
          </a:prstGeom>
          <a:noFill/>
          <a:ln>
            <a:noFill/>
          </a:ln>
        </p:spPr>
      </p:pic>
      <p:pic>
        <p:nvPicPr>
          <p:cNvPr id="370" name="Shape 370"/>
          <p:cNvPicPr preferRelativeResize="0"/>
          <p:nvPr/>
        </p:nvPicPr>
        <p:blipFill rotWithShape="1">
          <a:blip r:embed="rId4">
            <a:alphaModFix/>
          </a:blip>
          <a:srcRect/>
          <a:stretch/>
        </p:blipFill>
        <p:spPr>
          <a:xfrm>
            <a:off x="1594294" y="3886201"/>
            <a:ext cx="9040813" cy="688975"/>
          </a:xfrm>
          <a:prstGeom prst="rect">
            <a:avLst/>
          </a:prstGeom>
          <a:solidFill>
            <a:srgbClr val="2D7F46">
              <a:alpha val="78823"/>
            </a:srgbClr>
          </a:solidFill>
          <a:ln>
            <a:noFill/>
          </a:ln>
        </p:spPr>
      </p:pic>
      <p:sp>
        <p:nvSpPr>
          <p:cNvPr id="371" name="Shape 371"/>
          <p:cNvSpPr txBox="1"/>
          <p:nvPr/>
        </p:nvSpPr>
        <p:spPr>
          <a:xfrm>
            <a:off x="5135230" y="3443177"/>
            <a:ext cx="1905000" cy="457200"/>
          </a:xfrm>
          <a:prstGeom prst="rect">
            <a:avLst/>
          </a:prstGeom>
          <a:noFill/>
          <a:ln>
            <a:noFill/>
          </a:ln>
        </p:spPr>
        <p:txBody>
          <a:bodyPr spcFirstLastPara="1" wrap="square" lIns="91425" tIns="45700" rIns="91425" bIns="45700" anchor="t" anchorCtr="0">
            <a:noAutofit/>
          </a:bodyPr>
          <a:lstStyle/>
          <a:p>
            <a:pPr algn="ctr"/>
            <a:r>
              <a:rPr lang="en-US" sz="2400">
                <a:solidFill>
                  <a:schemeClr val="dk1"/>
                </a:solidFill>
                <a:latin typeface="Verdana"/>
                <a:ea typeface="Verdana"/>
                <a:cs typeface="Verdana"/>
                <a:sym typeface="Verdana"/>
              </a:rPr>
              <a:t>2022</a:t>
            </a:r>
            <a:endParaRPr/>
          </a:p>
        </p:txBody>
      </p:sp>
      <p:sp>
        <p:nvSpPr>
          <p:cNvPr id="372" name="Shape 372"/>
          <p:cNvSpPr/>
          <p:nvPr/>
        </p:nvSpPr>
        <p:spPr>
          <a:xfrm>
            <a:off x="4759843" y="4722903"/>
            <a:ext cx="484632" cy="978408"/>
          </a:xfrm>
          <a:prstGeom prst="up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373" name="Shape 373"/>
          <p:cNvSpPr txBox="1"/>
          <p:nvPr/>
        </p:nvSpPr>
        <p:spPr>
          <a:xfrm>
            <a:off x="4386222" y="5849038"/>
            <a:ext cx="2227789"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Take Step 2 CK</a:t>
            </a:r>
            <a:endParaRPr/>
          </a:p>
        </p:txBody>
      </p:sp>
      <p:sp>
        <p:nvSpPr>
          <p:cNvPr id="374" name="Shape 374"/>
          <p:cNvSpPr txBox="1"/>
          <p:nvPr/>
        </p:nvSpPr>
        <p:spPr>
          <a:xfrm>
            <a:off x="4561275" y="4044882"/>
            <a:ext cx="831253"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Option</a:t>
            </a:r>
            <a:endParaRPr/>
          </a:p>
        </p:txBody>
      </p:sp>
      <p:sp>
        <p:nvSpPr>
          <p:cNvPr id="375" name="Shape 375"/>
          <p:cNvSpPr txBox="1"/>
          <p:nvPr/>
        </p:nvSpPr>
        <p:spPr>
          <a:xfrm>
            <a:off x="9803854" y="4038530"/>
            <a:ext cx="831253"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Option</a:t>
            </a:r>
            <a:endParaRPr/>
          </a:p>
        </p:txBody>
      </p:sp>
      <p:sp>
        <p:nvSpPr>
          <p:cNvPr id="376" name="Shape 376"/>
          <p:cNvSpPr/>
          <p:nvPr/>
        </p:nvSpPr>
        <p:spPr>
          <a:xfrm>
            <a:off x="7871637" y="4626410"/>
            <a:ext cx="304800" cy="489204"/>
          </a:xfrm>
          <a:prstGeom prst="upArrow">
            <a:avLst>
              <a:gd name="adj1" fmla="val 50000"/>
              <a:gd name="adj2" fmla="val 50000"/>
            </a:avLst>
          </a:prstGeom>
          <a:solidFill>
            <a:srgbClr val="FF0000"/>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algn="ctr"/>
            <a:endParaRPr>
              <a:solidFill>
                <a:srgbClr val="953734"/>
              </a:solidFill>
              <a:latin typeface="Calibri"/>
              <a:ea typeface="Calibri"/>
              <a:cs typeface="Calibri"/>
              <a:sym typeface="Calibri"/>
            </a:endParaRPr>
          </a:p>
        </p:txBody>
      </p:sp>
      <p:sp>
        <p:nvSpPr>
          <p:cNvPr id="377" name="Shape 377"/>
          <p:cNvSpPr txBox="1"/>
          <p:nvPr/>
        </p:nvSpPr>
        <p:spPr>
          <a:xfrm>
            <a:off x="7432158" y="5131563"/>
            <a:ext cx="128432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ERAS opens</a:t>
            </a:r>
            <a:endParaRPr/>
          </a:p>
        </p:txBody>
      </p:sp>
      <p:sp>
        <p:nvSpPr>
          <p:cNvPr id="378" name="Shape 378"/>
          <p:cNvSpPr txBox="1"/>
          <p:nvPr/>
        </p:nvSpPr>
        <p:spPr>
          <a:xfrm>
            <a:off x="4510718" y="2590800"/>
            <a:ext cx="1051883" cy="523220"/>
          </a:xfrm>
          <a:prstGeom prst="rect">
            <a:avLst/>
          </a:prstGeom>
          <a:noFill/>
          <a:ln>
            <a:noFill/>
          </a:ln>
        </p:spPr>
        <p:txBody>
          <a:bodyPr spcFirstLastPara="1" wrap="square" lIns="91425" tIns="45700" rIns="91425" bIns="45700" anchor="t" anchorCtr="0">
            <a:noAutofit/>
          </a:bodyPr>
          <a:lstStyle/>
          <a:p>
            <a:pPr algn="ctr"/>
            <a:r>
              <a:rPr lang="en-US" sz="1050" b="1">
                <a:solidFill>
                  <a:schemeClr val="dk1"/>
                </a:solidFill>
                <a:latin typeface="Verdana"/>
                <a:ea typeface="Verdana"/>
                <a:cs typeface="Verdana"/>
                <a:sym typeface="Verdana"/>
              </a:rPr>
              <a:t>CORE CLERKSHIP</a:t>
            </a:r>
            <a:endParaRPr sz="1050"/>
          </a:p>
        </p:txBody>
      </p:sp>
      <p:sp>
        <p:nvSpPr>
          <p:cNvPr id="379" name="Shape 379"/>
          <p:cNvSpPr txBox="1"/>
          <p:nvPr/>
        </p:nvSpPr>
        <p:spPr>
          <a:xfrm>
            <a:off x="5875229" y="2497717"/>
            <a:ext cx="1371600" cy="523220"/>
          </a:xfrm>
          <a:prstGeom prst="rect">
            <a:avLst/>
          </a:prstGeom>
          <a:noFill/>
          <a:ln>
            <a:noFill/>
          </a:ln>
        </p:spPr>
        <p:txBody>
          <a:bodyPr spcFirstLastPara="1" wrap="square" lIns="91425" tIns="45700" rIns="91425" bIns="45700" anchor="t" anchorCtr="0">
            <a:noAutofit/>
          </a:bodyPr>
          <a:lstStyle/>
          <a:p>
            <a:pPr algn="ctr"/>
            <a:r>
              <a:rPr lang="en-US" sz="1400" b="1">
                <a:solidFill>
                  <a:schemeClr val="dk1"/>
                </a:solidFill>
                <a:latin typeface="Verdana"/>
                <a:ea typeface="Verdana"/>
                <a:cs typeface="Verdana"/>
                <a:sym typeface="Verdana"/>
              </a:rPr>
              <a:t>CORE CLERKSHIP</a:t>
            </a:r>
            <a:endParaRPr/>
          </a:p>
        </p:txBody>
      </p:sp>
      <p:sp>
        <p:nvSpPr>
          <p:cNvPr id="380" name="Shape 380"/>
          <p:cNvSpPr txBox="1"/>
          <p:nvPr/>
        </p:nvSpPr>
        <p:spPr>
          <a:xfrm>
            <a:off x="7246829" y="2497717"/>
            <a:ext cx="1371599" cy="523220"/>
          </a:xfrm>
          <a:prstGeom prst="rect">
            <a:avLst/>
          </a:prstGeom>
          <a:noFill/>
          <a:ln>
            <a:noFill/>
          </a:ln>
        </p:spPr>
        <p:txBody>
          <a:bodyPr spcFirstLastPara="1" wrap="square" lIns="91425" tIns="45700" rIns="91425" bIns="45700" anchor="t" anchorCtr="0">
            <a:noAutofit/>
          </a:bodyPr>
          <a:lstStyle/>
          <a:p>
            <a:pPr algn="ctr"/>
            <a:r>
              <a:rPr lang="en-US" sz="1400" b="1">
                <a:solidFill>
                  <a:schemeClr val="dk1"/>
                </a:solidFill>
                <a:latin typeface="Verdana"/>
                <a:ea typeface="Verdana"/>
                <a:cs typeface="Verdana"/>
                <a:sym typeface="Verdana"/>
              </a:rPr>
              <a:t>CORE CLERKSHIP</a:t>
            </a:r>
            <a:endParaRPr/>
          </a:p>
        </p:txBody>
      </p:sp>
      <p:sp>
        <p:nvSpPr>
          <p:cNvPr id="381" name="Shape 381"/>
          <p:cNvSpPr txBox="1"/>
          <p:nvPr/>
        </p:nvSpPr>
        <p:spPr>
          <a:xfrm>
            <a:off x="8957483" y="2555719"/>
            <a:ext cx="1032294" cy="632792"/>
          </a:xfrm>
          <a:prstGeom prst="rect">
            <a:avLst/>
          </a:prstGeom>
          <a:noFill/>
          <a:ln>
            <a:noFill/>
          </a:ln>
        </p:spPr>
        <p:txBody>
          <a:bodyPr spcFirstLastPara="1" wrap="square" lIns="91425" tIns="45700" rIns="91425" bIns="45700" anchor="t" anchorCtr="0">
            <a:noAutofit/>
          </a:bodyPr>
          <a:lstStyle/>
          <a:p>
            <a:pPr algn="ctr"/>
            <a:r>
              <a:rPr lang="en-US" sz="1000" b="1">
                <a:solidFill>
                  <a:schemeClr val="dk1"/>
                </a:solidFill>
                <a:latin typeface="Verdana"/>
                <a:ea typeface="Verdana"/>
                <a:cs typeface="Verdana"/>
                <a:sym typeface="Verdana"/>
              </a:rPr>
              <a:t>CORE CLERKSHIP</a:t>
            </a:r>
            <a:endParaRPr sz="1000"/>
          </a:p>
        </p:txBody>
      </p:sp>
      <p:sp>
        <p:nvSpPr>
          <p:cNvPr id="382" name="Shape 382"/>
          <p:cNvSpPr txBox="1"/>
          <p:nvPr/>
        </p:nvSpPr>
        <p:spPr>
          <a:xfrm>
            <a:off x="3104128" y="3923858"/>
            <a:ext cx="755151" cy="664902"/>
          </a:xfrm>
          <a:prstGeom prst="rect">
            <a:avLst/>
          </a:prstGeom>
          <a:noFill/>
          <a:ln>
            <a:noFill/>
          </a:ln>
        </p:spPr>
        <p:txBody>
          <a:bodyPr spcFirstLastPara="1" wrap="square" lIns="91425" tIns="45700" rIns="91425" bIns="45700" anchor="t" anchorCtr="0">
            <a:noAutofit/>
          </a:bodyPr>
          <a:lstStyle/>
          <a:p>
            <a:pPr algn="ctr"/>
            <a:r>
              <a:rPr lang="en-US" sz="1100" b="1">
                <a:solidFill>
                  <a:schemeClr val="dk1"/>
                </a:solidFill>
                <a:latin typeface="Verdana"/>
                <a:ea typeface="Verdana"/>
                <a:cs typeface="Verdana"/>
                <a:sym typeface="Verdana"/>
              </a:rPr>
              <a:t>CORE CLERKSHIP</a:t>
            </a:r>
            <a:endParaRPr sz="1100"/>
          </a:p>
        </p:txBody>
      </p:sp>
      <p:sp>
        <p:nvSpPr>
          <p:cNvPr id="383" name="Shape 383"/>
          <p:cNvSpPr txBox="1"/>
          <p:nvPr/>
        </p:nvSpPr>
        <p:spPr>
          <a:xfrm>
            <a:off x="1587251" y="3979544"/>
            <a:ext cx="1172975" cy="673735"/>
          </a:xfrm>
          <a:prstGeom prst="rect">
            <a:avLst/>
          </a:prstGeom>
          <a:noFill/>
          <a:ln>
            <a:noFill/>
          </a:ln>
        </p:spPr>
        <p:txBody>
          <a:bodyPr spcFirstLastPara="1" wrap="square" lIns="91425" tIns="45700" rIns="91425" bIns="45700" anchor="t" anchorCtr="0">
            <a:noAutofit/>
          </a:bodyPr>
          <a:lstStyle/>
          <a:p>
            <a:pPr algn="ctr"/>
            <a:r>
              <a:rPr lang="en-US" sz="1200" b="1">
                <a:solidFill>
                  <a:schemeClr val="dk1"/>
                </a:solidFill>
                <a:latin typeface="Verdana"/>
                <a:ea typeface="Verdana"/>
                <a:cs typeface="Verdana"/>
                <a:sym typeface="Verdana"/>
              </a:rPr>
              <a:t>CORE CLERKSHIP</a:t>
            </a:r>
            <a:endParaRPr sz="1200"/>
          </a:p>
        </p:txBody>
      </p:sp>
      <p:sp>
        <p:nvSpPr>
          <p:cNvPr id="384" name="Shape 384"/>
          <p:cNvSpPr txBox="1"/>
          <p:nvPr/>
        </p:nvSpPr>
        <p:spPr>
          <a:xfrm>
            <a:off x="5562600" y="1905000"/>
            <a:ext cx="1219200" cy="523220"/>
          </a:xfrm>
          <a:prstGeom prst="rect">
            <a:avLst/>
          </a:prstGeom>
          <a:noFill/>
          <a:ln>
            <a:noFill/>
          </a:ln>
        </p:spPr>
        <p:txBody>
          <a:bodyPr spcFirstLastPara="1" wrap="square" lIns="91425" tIns="45700" rIns="91425" bIns="45700" anchor="t" anchorCtr="0">
            <a:noAutofit/>
          </a:bodyPr>
          <a:lstStyle/>
          <a:p>
            <a:pPr algn="ctr"/>
            <a:r>
              <a:rPr lang="en-US" sz="2800">
                <a:solidFill>
                  <a:schemeClr val="dk1"/>
                </a:solidFill>
                <a:latin typeface="Calibri"/>
                <a:ea typeface="Calibri"/>
                <a:cs typeface="Calibri"/>
                <a:sym typeface="Calibri"/>
              </a:rPr>
              <a:t>2021</a:t>
            </a:r>
            <a:endParaRPr/>
          </a:p>
        </p:txBody>
      </p:sp>
      <p:sp>
        <p:nvSpPr>
          <p:cNvPr id="385" name="Shape 385"/>
          <p:cNvSpPr txBox="1"/>
          <p:nvPr/>
        </p:nvSpPr>
        <p:spPr>
          <a:xfrm>
            <a:off x="6066896" y="4022287"/>
            <a:ext cx="838199" cy="461665"/>
          </a:xfrm>
          <a:prstGeom prst="rect">
            <a:avLst/>
          </a:prstGeom>
          <a:noFill/>
          <a:ln>
            <a:noFill/>
          </a:ln>
        </p:spPr>
        <p:txBody>
          <a:bodyPr spcFirstLastPara="1" wrap="square" lIns="91425" tIns="45700" rIns="91425" bIns="45700" anchor="t" anchorCtr="0">
            <a:noAutofit/>
          </a:bodyPr>
          <a:lstStyle/>
          <a:p>
            <a:pPr algn="ctr"/>
            <a:r>
              <a:rPr lang="en-US" sz="1200" b="1">
                <a:solidFill>
                  <a:schemeClr val="dk1"/>
                </a:solidFill>
                <a:latin typeface="Calibri"/>
                <a:ea typeface="Calibri"/>
                <a:cs typeface="Calibri"/>
                <a:sym typeface="Calibri"/>
              </a:rPr>
              <a:t>Away </a:t>
            </a:r>
            <a:endParaRPr/>
          </a:p>
          <a:p>
            <a:pPr algn="ctr"/>
            <a:r>
              <a:rPr lang="en-US" sz="1200" b="1">
                <a:solidFill>
                  <a:schemeClr val="dk1"/>
                </a:solidFill>
                <a:latin typeface="Calibri"/>
                <a:ea typeface="Calibri"/>
                <a:cs typeface="Calibri"/>
                <a:sym typeface="Calibri"/>
              </a:rPr>
              <a:t>Elective</a:t>
            </a:r>
            <a:endParaRPr/>
          </a:p>
        </p:txBody>
      </p:sp>
      <p:sp>
        <p:nvSpPr>
          <p:cNvPr id="386" name="Shape 386"/>
          <p:cNvSpPr txBox="1"/>
          <p:nvPr/>
        </p:nvSpPr>
        <p:spPr>
          <a:xfrm>
            <a:off x="5373033" y="4008023"/>
            <a:ext cx="698548" cy="443022"/>
          </a:xfrm>
          <a:prstGeom prst="rect">
            <a:avLst/>
          </a:prstGeom>
          <a:noFill/>
          <a:ln>
            <a:noFill/>
          </a:ln>
        </p:spPr>
        <p:txBody>
          <a:bodyPr spcFirstLastPara="1" wrap="square" lIns="91425" tIns="45700" rIns="91425" bIns="45700" anchor="t" anchorCtr="0">
            <a:noAutofit/>
          </a:bodyPr>
          <a:lstStyle/>
          <a:p>
            <a:pPr algn="ctr"/>
            <a:r>
              <a:rPr lang="en-US" sz="2400" b="1">
                <a:solidFill>
                  <a:schemeClr val="dk1"/>
                </a:solidFill>
                <a:latin typeface="Calibri"/>
                <a:ea typeface="Calibri"/>
                <a:cs typeface="Calibri"/>
                <a:sym typeface="Calibri"/>
              </a:rPr>
              <a:t>JI</a:t>
            </a:r>
            <a:endParaRPr sz="2800"/>
          </a:p>
        </p:txBody>
      </p:sp>
      <p:sp>
        <p:nvSpPr>
          <p:cNvPr id="387" name="Shape 387"/>
          <p:cNvSpPr txBox="1"/>
          <p:nvPr/>
        </p:nvSpPr>
        <p:spPr>
          <a:xfrm>
            <a:off x="6878826" y="3900378"/>
            <a:ext cx="810942" cy="646331"/>
          </a:xfrm>
          <a:prstGeom prst="rect">
            <a:avLst/>
          </a:prstGeom>
          <a:noFill/>
          <a:ln>
            <a:noFill/>
          </a:ln>
        </p:spPr>
        <p:txBody>
          <a:bodyPr spcFirstLastPara="1" wrap="square" lIns="91425" tIns="45700" rIns="91425" bIns="45700" anchor="t" anchorCtr="0">
            <a:noAutofit/>
          </a:bodyPr>
          <a:lstStyle/>
          <a:p>
            <a:pPr algn="ctr"/>
            <a:r>
              <a:rPr lang="en-US">
                <a:solidFill>
                  <a:schemeClr val="dk1"/>
                </a:solidFill>
                <a:latin typeface="Calibri"/>
                <a:ea typeface="Calibri"/>
                <a:cs typeface="Calibri"/>
                <a:sym typeface="Calibri"/>
              </a:rPr>
              <a:t>Geri-</a:t>
            </a:r>
            <a:endParaRPr/>
          </a:p>
          <a:p>
            <a:pPr algn="ctr"/>
            <a:r>
              <a:rPr lang="en-US">
                <a:solidFill>
                  <a:schemeClr val="dk1"/>
                </a:solidFill>
                <a:latin typeface="Calibri"/>
                <a:ea typeface="Calibri"/>
                <a:cs typeface="Calibri"/>
                <a:sym typeface="Calibri"/>
              </a:rPr>
              <a:t>Palli</a:t>
            </a:r>
            <a:endParaRPr>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FD21CA6-C74B-BD45-B8D2-DE5D4A0A015C}"/>
              </a:ext>
            </a:extLst>
          </p:cNvPr>
          <p:cNvSpPr txBox="1"/>
          <p:nvPr/>
        </p:nvSpPr>
        <p:spPr>
          <a:xfrm>
            <a:off x="5562351" y="2476009"/>
            <a:ext cx="297419" cy="646331"/>
          </a:xfrm>
          <a:prstGeom prst="rect">
            <a:avLst/>
          </a:prstGeom>
          <a:noFill/>
        </p:spPr>
        <p:txBody>
          <a:bodyPr wrap="square" rtlCol="0">
            <a:spAutoFit/>
          </a:bodyPr>
          <a:lstStyle/>
          <a:p>
            <a:r>
              <a:rPr lang="en-US"/>
              <a:t>CE</a:t>
            </a:r>
          </a:p>
        </p:txBody>
      </p:sp>
      <p:sp>
        <p:nvSpPr>
          <p:cNvPr id="3" name="TextBox 2">
            <a:extLst>
              <a:ext uri="{FF2B5EF4-FFF2-40B4-BE49-F238E27FC236}">
                <a16:creationId xmlns:a16="http://schemas.microsoft.com/office/drawing/2014/main" id="{C175AD66-1AAF-6A4F-B463-C7FF9EEF402E}"/>
              </a:ext>
            </a:extLst>
          </p:cNvPr>
          <p:cNvSpPr txBox="1"/>
          <p:nvPr/>
        </p:nvSpPr>
        <p:spPr>
          <a:xfrm>
            <a:off x="8597831" y="2436161"/>
            <a:ext cx="297419" cy="646331"/>
          </a:xfrm>
          <a:prstGeom prst="rect">
            <a:avLst/>
          </a:prstGeom>
          <a:noFill/>
        </p:spPr>
        <p:txBody>
          <a:bodyPr wrap="square" rtlCol="0">
            <a:spAutoFit/>
          </a:bodyPr>
          <a:lstStyle/>
          <a:p>
            <a:r>
              <a:rPr lang="en-US"/>
              <a:t>CE</a:t>
            </a:r>
          </a:p>
        </p:txBody>
      </p:sp>
      <p:cxnSp>
        <p:nvCxnSpPr>
          <p:cNvPr id="5" name="Straight Connector 4">
            <a:extLst>
              <a:ext uri="{FF2B5EF4-FFF2-40B4-BE49-F238E27FC236}">
                <a16:creationId xmlns:a16="http://schemas.microsoft.com/office/drawing/2014/main" id="{DF85A4B1-A4EA-034B-8B81-4075AD337511}"/>
              </a:ext>
            </a:extLst>
          </p:cNvPr>
          <p:cNvCxnSpPr/>
          <p:nvPr/>
        </p:nvCxnSpPr>
        <p:spPr>
          <a:xfrm>
            <a:off x="8957733" y="2417902"/>
            <a:ext cx="0" cy="686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E6CC28-96CC-6D44-B587-38A52226E847}"/>
              </a:ext>
            </a:extLst>
          </p:cNvPr>
          <p:cNvCxnSpPr/>
          <p:nvPr/>
        </p:nvCxnSpPr>
        <p:spPr>
          <a:xfrm>
            <a:off x="5500117" y="2401953"/>
            <a:ext cx="0" cy="69420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C99E0D-6273-4049-8A1D-16812E97E267}"/>
              </a:ext>
            </a:extLst>
          </p:cNvPr>
          <p:cNvSpPr txBox="1"/>
          <p:nvPr/>
        </p:nvSpPr>
        <p:spPr>
          <a:xfrm>
            <a:off x="2777063" y="3911619"/>
            <a:ext cx="347613" cy="646331"/>
          </a:xfrm>
          <a:prstGeom prst="rect">
            <a:avLst/>
          </a:prstGeom>
          <a:noFill/>
        </p:spPr>
        <p:txBody>
          <a:bodyPr wrap="square" rtlCol="0">
            <a:spAutoFit/>
          </a:bodyPr>
          <a:lstStyle/>
          <a:p>
            <a:r>
              <a:rPr lang="en-US"/>
              <a:t>CE</a:t>
            </a:r>
          </a:p>
        </p:txBody>
      </p:sp>
      <p:cxnSp>
        <p:nvCxnSpPr>
          <p:cNvPr id="10" name="Straight Connector 9">
            <a:extLst>
              <a:ext uri="{FF2B5EF4-FFF2-40B4-BE49-F238E27FC236}">
                <a16:creationId xmlns:a16="http://schemas.microsoft.com/office/drawing/2014/main" id="{6DE65956-9C06-3B4A-83EE-9CC1D0D7A39F}"/>
              </a:ext>
            </a:extLst>
          </p:cNvPr>
          <p:cNvCxnSpPr/>
          <p:nvPr/>
        </p:nvCxnSpPr>
        <p:spPr>
          <a:xfrm>
            <a:off x="2760226" y="3911619"/>
            <a:ext cx="0" cy="64633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6BBC2D-88C7-8847-A616-BA64BF3AA368}"/>
              </a:ext>
            </a:extLst>
          </p:cNvPr>
          <p:cNvSpPr txBox="1"/>
          <p:nvPr/>
        </p:nvSpPr>
        <p:spPr>
          <a:xfrm>
            <a:off x="3873472" y="3934655"/>
            <a:ext cx="711811" cy="577081"/>
          </a:xfrm>
          <a:prstGeom prst="rect">
            <a:avLst/>
          </a:prstGeom>
          <a:noFill/>
        </p:spPr>
        <p:txBody>
          <a:bodyPr wrap="square" rtlCol="0">
            <a:spAutoFit/>
          </a:bodyPr>
          <a:lstStyle/>
          <a:p>
            <a:pPr lvl="0" algn="ctr"/>
            <a:r>
              <a:rPr lang="en-US" sz="1050" b="1">
                <a:solidFill>
                  <a:schemeClr val="dk1"/>
                </a:solidFill>
                <a:latin typeface="Verdana"/>
                <a:ea typeface="Verdana"/>
                <a:cs typeface="Verdana"/>
                <a:sym typeface="Verdana"/>
              </a:rPr>
              <a:t>CORE CLERKSHIP</a:t>
            </a:r>
            <a:endParaRPr lang="en-US" sz="1050"/>
          </a:p>
        </p:txBody>
      </p:sp>
    </p:spTree>
    <p:extLst>
      <p:ext uri="{BB962C8B-B14F-4D97-AF65-F5344CB8AC3E}">
        <p14:creationId xmlns:p14="http://schemas.microsoft.com/office/powerpoint/2010/main" val="2509589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1981200" y="762000"/>
            <a:ext cx="8229600" cy="8382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7930D"/>
              </a:buClr>
              <a:buSzPts val="4400"/>
            </a:pPr>
            <a:r>
              <a:rPr lang="en-US" b="1">
                <a:solidFill>
                  <a:srgbClr val="F7930D"/>
                </a:solidFill>
                <a:latin typeface="Calibri"/>
                <a:ea typeface="Calibri"/>
                <a:cs typeface="Calibri"/>
                <a:sym typeface="Calibri"/>
              </a:rPr>
              <a:t>SCHEDULING SCENARIOS</a:t>
            </a:r>
            <a:endParaRPr/>
          </a:p>
        </p:txBody>
      </p:sp>
      <p:sp>
        <p:nvSpPr>
          <p:cNvPr id="368" name="Shape 368"/>
          <p:cNvSpPr txBox="1"/>
          <p:nvPr/>
        </p:nvSpPr>
        <p:spPr>
          <a:xfrm>
            <a:off x="1347091" y="1458671"/>
            <a:ext cx="8686800" cy="762000"/>
          </a:xfrm>
          <a:prstGeom prst="rect">
            <a:avLst/>
          </a:prstGeom>
          <a:noFill/>
          <a:ln>
            <a:noFill/>
          </a:ln>
        </p:spPr>
        <p:txBody>
          <a:bodyPr spcFirstLastPara="1" wrap="square" lIns="91425" tIns="45700" rIns="91425" bIns="45700" anchor="t" anchorCtr="0">
            <a:noAutofit/>
          </a:bodyPr>
          <a:lstStyle/>
          <a:p>
            <a:pPr marL="342900" indent="-342900">
              <a:buClr>
                <a:schemeClr val="dk1"/>
              </a:buClr>
              <a:buSzPts val="3200"/>
            </a:pPr>
            <a:r>
              <a:rPr lang="en-US" sz="3200">
                <a:solidFill>
                  <a:schemeClr val="dk1"/>
                </a:solidFill>
                <a:latin typeface="Calibri"/>
                <a:ea typeface="Calibri"/>
                <a:cs typeface="Calibri"/>
                <a:sym typeface="Calibri"/>
              </a:rPr>
              <a:t>Use CE as an Option Block</a:t>
            </a:r>
            <a:endParaRPr sz="3200">
              <a:solidFill>
                <a:schemeClr val="dk1"/>
              </a:solidFill>
              <a:latin typeface="Calibri"/>
              <a:ea typeface="Calibri"/>
              <a:cs typeface="Calibri"/>
              <a:sym typeface="Calibri"/>
            </a:endParaRPr>
          </a:p>
        </p:txBody>
      </p:sp>
      <p:pic>
        <p:nvPicPr>
          <p:cNvPr id="369" name="Shape 369"/>
          <p:cNvPicPr preferRelativeResize="0">
            <a:picLocks noGrp="1"/>
          </p:cNvPicPr>
          <p:nvPr>
            <p:ph type="body" idx="1"/>
          </p:nvPr>
        </p:nvPicPr>
        <p:blipFill rotWithShape="1">
          <a:blip r:embed="rId3">
            <a:alphaModFix/>
          </a:blip>
          <a:srcRect/>
          <a:stretch/>
        </p:blipFill>
        <p:spPr>
          <a:xfrm>
            <a:off x="1760429" y="2428220"/>
            <a:ext cx="8229600" cy="662214"/>
          </a:xfrm>
          <a:prstGeom prst="rect">
            <a:avLst/>
          </a:prstGeom>
          <a:noFill/>
          <a:ln>
            <a:noFill/>
          </a:ln>
        </p:spPr>
      </p:pic>
      <p:pic>
        <p:nvPicPr>
          <p:cNvPr id="370" name="Shape 370"/>
          <p:cNvPicPr preferRelativeResize="0"/>
          <p:nvPr/>
        </p:nvPicPr>
        <p:blipFill rotWithShape="1">
          <a:blip r:embed="rId4">
            <a:alphaModFix/>
          </a:blip>
          <a:srcRect/>
          <a:stretch/>
        </p:blipFill>
        <p:spPr>
          <a:xfrm>
            <a:off x="1594294" y="3886201"/>
            <a:ext cx="9040813" cy="688975"/>
          </a:xfrm>
          <a:prstGeom prst="rect">
            <a:avLst/>
          </a:prstGeom>
          <a:solidFill>
            <a:srgbClr val="2D7F46">
              <a:alpha val="78823"/>
            </a:srgbClr>
          </a:solidFill>
          <a:ln>
            <a:noFill/>
          </a:ln>
        </p:spPr>
      </p:pic>
      <p:sp>
        <p:nvSpPr>
          <p:cNvPr id="371" name="Shape 371"/>
          <p:cNvSpPr txBox="1"/>
          <p:nvPr/>
        </p:nvSpPr>
        <p:spPr>
          <a:xfrm>
            <a:off x="5135230" y="3443177"/>
            <a:ext cx="1905000" cy="457200"/>
          </a:xfrm>
          <a:prstGeom prst="rect">
            <a:avLst/>
          </a:prstGeom>
          <a:noFill/>
          <a:ln>
            <a:noFill/>
          </a:ln>
        </p:spPr>
        <p:txBody>
          <a:bodyPr spcFirstLastPara="1" wrap="square" lIns="91425" tIns="45700" rIns="91425" bIns="45700" anchor="t" anchorCtr="0">
            <a:noAutofit/>
          </a:bodyPr>
          <a:lstStyle/>
          <a:p>
            <a:pPr algn="ctr"/>
            <a:r>
              <a:rPr lang="en-US" sz="2400">
                <a:solidFill>
                  <a:schemeClr val="dk1"/>
                </a:solidFill>
                <a:latin typeface="Verdana"/>
                <a:ea typeface="Verdana"/>
                <a:cs typeface="Verdana"/>
                <a:sym typeface="Verdana"/>
              </a:rPr>
              <a:t>2022</a:t>
            </a:r>
            <a:endParaRPr/>
          </a:p>
        </p:txBody>
      </p:sp>
      <p:sp>
        <p:nvSpPr>
          <p:cNvPr id="372" name="Shape 372"/>
          <p:cNvSpPr/>
          <p:nvPr/>
        </p:nvSpPr>
        <p:spPr>
          <a:xfrm>
            <a:off x="4759843" y="4696144"/>
            <a:ext cx="484632" cy="978408"/>
          </a:xfrm>
          <a:prstGeom prst="up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373" name="Shape 373"/>
          <p:cNvSpPr txBox="1"/>
          <p:nvPr/>
        </p:nvSpPr>
        <p:spPr>
          <a:xfrm>
            <a:off x="4143907" y="5941067"/>
            <a:ext cx="2227789"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Take Step 2 CK</a:t>
            </a:r>
            <a:endParaRPr/>
          </a:p>
        </p:txBody>
      </p:sp>
      <p:sp>
        <p:nvSpPr>
          <p:cNvPr id="374" name="Shape 374"/>
          <p:cNvSpPr txBox="1"/>
          <p:nvPr/>
        </p:nvSpPr>
        <p:spPr>
          <a:xfrm>
            <a:off x="4632035" y="3531045"/>
            <a:ext cx="831253"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Option</a:t>
            </a:r>
            <a:endParaRPr/>
          </a:p>
        </p:txBody>
      </p:sp>
      <p:sp>
        <p:nvSpPr>
          <p:cNvPr id="375" name="Shape 375"/>
          <p:cNvSpPr txBox="1"/>
          <p:nvPr/>
        </p:nvSpPr>
        <p:spPr>
          <a:xfrm>
            <a:off x="9803854" y="3535625"/>
            <a:ext cx="831253"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Option</a:t>
            </a:r>
            <a:endParaRPr/>
          </a:p>
        </p:txBody>
      </p:sp>
      <p:sp>
        <p:nvSpPr>
          <p:cNvPr id="376" name="Shape 376"/>
          <p:cNvSpPr/>
          <p:nvPr/>
        </p:nvSpPr>
        <p:spPr>
          <a:xfrm>
            <a:off x="7871637" y="4626410"/>
            <a:ext cx="304800" cy="489204"/>
          </a:xfrm>
          <a:prstGeom prst="upArrow">
            <a:avLst>
              <a:gd name="adj1" fmla="val 50000"/>
              <a:gd name="adj2" fmla="val 50000"/>
            </a:avLst>
          </a:prstGeom>
          <a:solidFill>
            <a:srgbClr val="FF0000"/>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algn="ctr"/>
            <a:endParaRPr>
              <a:solidFill>
                <a:srgbClr val="953734"/>
              </a:solidFill>
              <a:latin typeface="Calibri"/>
              <a:ea typeface="Calibri"/>
              <a:cs typeface="Calibri"/>
              <a:sym typeface="Calibri"/>
            </a:endParaRPr>
          </a:p>
        </p:txBody>
      </p:sp>
      <p:sp>
        <p:nvSpPr>
          <p:cNvPr id="377" name="Shape 377"/>
          <p:cNvSpPr txBox="1"/>
          <p:nvPr/>
        </p:nvSpPr>
        <p:spPr>
          <a:xfrm>
            <a:off x="7432158" y="5131563"/>
            <a:ext cx="128432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ERAS opens</a:t>
            </a:r>
            <a:endParaRPr/>
          </a:p>
        </p:txBody>
      </p:sp>
      <p:sp>
        <p:nvSpPr>
          <p:cNvPr id="378" name="Shape 378"/>
          <p:cNvSpPr txBox="1"/>
          <p:nvPr/>
        </p:nvSpPr>
        <p:spPr>
          <a:xfrm>
            <a:off x="4510718" y="2590800"/>
            <a:ext cx="1051883" cy="523220"/>
          </a:xfrm>
          <a:prstGeom prst="rect">
            <a:avLst/>
          </a:prstGeom>
          <a:noFill/>
          <a:ln>
            <a:noFill/>
          </a:ln>
        </p:spPr>
        <p:txBody>
          <a:bodyPr spcFirstLastPara="1" wrap="square" lIns="91425" tIns="45700" rIns="91425" bIns="45700" anchor="t" anchorCtr="0">
            <a:noAutofit/>
          </a:bodyPr>
          <a:lstStyle/>
          <a:p>
            <a:pPr algn="ctr"/>
            <a:r>
              <a:rPr lang="en-US" sz="1050" b="1">
                <a:solidFill>
                  <a:schemeClr val="dk1"/>
                </a:solidFill>
                <a:latin typeface="Verdana"/>
                <a:ea typeface="Verdana"/>
                <a:cs typeface="Verdana"/>
                <a:sym typeface="Verdana"/>
              </a:rPr>
              <a:t>CORE CLERKSHIP</a:t>
            </a:r>
            <a:endParaRPr sz="1050"/>
          </a:p>
        </p:txBody>
      </p:sp>
      <p:sp>
        <p:nvSpPr>
          <p:cNvPr id="379" name="Shape 379"/>
          <p:cNvSpPr txBox="1"/>
          <p:nvPr/>
        </p:nvSpPr>
        <p:spPr>
          <a:xfrm>
            <a:off x="5875229" y="2590800"/>
            <a:ext cx="1371600" cy="523220"/>
          </a:xfrm>
          <a:prstGeom prst="rect">
            <a:avLst/>
          </a:prstGeom>
          <a:noFill/>
          <a:ln>
            <a:noFill/>
          </a:ln>
        </p:spPr>
        <p:txBody>
          <a:bodyPr spcFirstLastPara="1" wrap="square" lIns="91425" tIns="45700" rIns="91425" bIns="45700" anchor="t" anchorCtr="0">
            <a:noAutofit/>
          </a:bodyPr>
          <a:lstStyle/>
          <a:p>
            <a:pPr algn="ctr"/>
            <a:r>
              <a:rPr lang="en-US" sz="1400" b="1">
                <a:solidFill>
                  <a:schemeClr val="dk1"/>
                </a:solidFill>
                <a:latin typeface="Verdana"/>
                <a:ea typeface="Verdana"/>
                <a:cs typeface="Verdana"/>
                <a:sym typeface="Verdana"/>
              </a:rPr>
              <a:t>CORE CLERKSHIP</a:t>
            </a:r>
            <a:endParaRPr/>
          </a:p>
        </p:txBody>
      </p:sp>
      <p:sp>
        <p:nvSpPr>
          <p:cNvPr id="380" name="Shape 380"/>
          <p:cNvSpPr txBox="1"/>
          <p:nvPr/>
        </p:nvSpPr>
        <p:spPr>
          <a:xfrm>
            <a:off x="7246830" y="2590800"/>
            <a:ext cx="1371599" cy="523220"/>
          </a:xfrm>
          <a:prstGeom prst="rect">
            <a:avLst/>
          </a:prstGeom>
          <a:noFill/>
          <a:ln>
            <a:noFill/>
          </a:ln>
        </p:spPr>
        <p:txBody>
          <a:bodyPr spcFirstLastPara="1" wrap="square" lIns="91425" tIns="45700" rIns="91425" bIns="45700" anchor="t" anchorCtr="0">
            <a:noAutofit/>
          </a:bodyPr>
          <a:lstStyle/>
          <a:p>
            <a:pPr algn="ctr"/>
            <a:r>
              <a:rPr lang="en-US" sz="1400" b="1">
                <a:solidFill>
                  <a:schemeClr val="dk1"/>
                </a:solidFill>
                <a:latin typeface="Verdana"/>
                <a:ea typeface="Verdana"/>
                <a:cs typeface="Verdana"/>
                <a:sym typeface="Verdana"/>
              </a:rPr>
              <a:t>CORE CLERKSHIP</a:t>
            </a:r>
            <a:endParaRPr/>
          </a:p>
        </p:txBody>
      </p:sp>
      <p:sp>
        <p:nvSpPr>
          <p:cNvPr id="381" name="Shape 381"/>
          <p:cNvSpPr txBox="1"/>
          <p:nvPr/>
        </p:nvSpPr>
        <p:spPr>
          <a:xfrm>
            <a:off x="8957733" y="2479456"/>
            <a:ext cx="1032294" cy="632792"/>
          </a:xfrm>
          <a:prstGeom prst="rect">
            <a:avLst/>
          </a:prstGeom>
          <a:noFill/>
          <a:ln>
            <a:noFill/>
          </a:ln>
        </p:spPr>
        <p:txBody>
          <a:bodyPr spcFirstLastPara="1" wrap="square" lIns="91425" tIns="45700" rIns="91425" bIns="45700" anchor="t" anchorCtr="0">
            <a:noAutofit/>
          </a:bodyPr>
          <a:lstStyle/>
          <a:p>
            <a:pPr algn="ctr"/>
            <a:r>
              <a:rPr lang="en-US" sz="1000" b="1">
                <a:solidFill>
                  <a:schemeClr val="dk1"/>
                </a:solidFill>
                <a:latin typeface="Verdana"/>
                <a:ea typeface="Verdana"/>
                <a:cs typeface="Verdana"/>
                <a:sym typeface="Verdana"/>
              </a:rPr>
              <a:t>CORE CLERKSHIP</a:t>
            </a:r>
            <a:endParaRPr sz="1000"/>
          </a:p>
        </p:txBody>
      </p:sp>
      <p:sp>
        <p:nvSpPr>
          <p:cNvPr id="382" name="Shape 382"/>
          <p:cNvSpPr txBox="1"/>
          <p:nvPr/>
        </p:nvSpPr>
        <p:spPr>
          <a:xfrm>
            <a:off x="3856426" y="3944291"/>
            <a:ext cx="755151" cy="664902"/>
          </a:xfrm>
          <a:prstGeom prst="rect">
            <a:avLst/>
          </a:prstGeom>
          <a:noFill/>
          <a:ln>
            <a:noFill/>
          </a:ln>
        </p:spPr>
        <p:txBody>
          <a:bodyPr spcFirstLastPara="1" wrap="square" lIns="91425" tIns="45700" rIns="91425" bIns="45700" anchor="t" anchorCtr="0">
            <a:noAutofit/>
          </a:bodyPr>
          <a:lstStyle/>
          <a:p>
            <a:pPr algn="ctr"/>
            <a:r>
              <a:rPr lang="en-US" sz="1100" b="1">
                <a:solidFill>
                  <a:schemeClr val="dk1"/>
                </a:solidFill>
                <a:latin typeface="Verdana"/>
                <a:ea typeface="Verdana"/>
                <a:cs typeface="Verdana"/>
                <a:sym typeface="Verdana"/>
              </a:rPr>
              <a:t>CORE CLERKSHIP</a:t>
            </a:r>
            <a:endParaRPr sz="1100"/>
          </a:p>
        </p:txBody>
      </p:sp>
      <p:sp>
        <p:nvSpPr>
          <p:cNvPr id="383" name="Shape 383"/>
          <p:cNvSpPr txBox="1"/>
          <p:nvPr/>
        </p:nvSpPr>
        <p:spPr>
          <a:xfrm>
            <a:off x="1611688" y="3969246"/>
            <a:ext cx="1172975" cy="673735"/>
          </a:xfrm>
          <a:prstGeom prst="rect">
            <a:avLst/>
          </a:prstGeom>
          <a:noFill/>
          <a:ln>
            <a:noFill/>
          </a:ln>
        </p:spPr>
        <p:txBody>
          <a:bodyPr spcFirstLastPara="1" wrap="square" lIns="91425" tIns="45700" rIns="91425" bIns="45700" anchor="t" anchorCtr="0">
            <a:noAutofit/>
          </a:bodyPr>
          <a:lstStyle/>
          <a:p>
            <a:pPr algn="ctr"/>
            <a:r>
              <a:rPr lang="en-US" sz="1200" b="1">
                <a:solidFill>
                  <a:schemeClr val="dk1"/>
                </a:solidFill>
                <a:latin typeface="Verdana"/>
                <a:ea typeface="Verdana"/>
                <a:cs typeface="Verdana"/>
                <a:sym typeface="Verdana"/>
              </a:rPr>
              <a:t>CORE CLERKSHIP</a:t>
            </a:r>
            <a:endParaRPr sz="1200"/>
          </a:p>
        </p:txBody>
      </p:sp>
      <p:sp>
        <p:nvSpPr>
          <p:cNvPr id="384" name="Shape 384"/>
          <p:cNvSpPr txBox="1"/>
          <p:nvPr/>
        </p:nvSpPr>
        <p:spPr>
          <a:xfrm>
            <a:off x="5562600" y="1905000"/>
            <a:ext cx="1219200" cy="523220"/>
          </a:xfrm>
          <a:prstGeom prst="rect">
            <a:avLst/>
          </a:prstGeom>
          <a:noFill/>
          <a:ln>
            <a:noFill/>
          </a:ln>
        </p:spPr>
        <p:txBody>
          <a:bodyPr spcFirstLastPara="1" wrap="square" lIns="91425" tIns="45700" rIns="91425" bIns="45700" anchor="t" anchorCtr="0">
            <a:noAutofit/>
          </a:bodyPr>
          <a:lstStyle/>
          <a:p>
            <a:pPr algn="ctr"/>
            <a:r>
              <a:rPr lang="en-US" sz="2800">
                <a:solidFill>
                  <a:schemeClr val="dk1"/>
                </a:solidFill>
                <a:latin typeface="Calibri"/>
                <a:ea typeface="Calibri"/>
                <a:cs typeface="Calibri"/>
                <a:sym typeface="Calibri"/>
              </a:rPr>
              <a:t>2021</a:t>
            </a:r>
            <a:endParaRPr/>
          </a:p>
        </p:txBody>
      </p:sp>
      <p:sp>
        <p:nvSpPr>
          <p:cNvPr id="385" name="Shape 385"/>
          <p:cNvSpPr txBox="1"/>
          <p:nvPr/>
        </p:nvSpPr>
        <p:spPr>
          <a:xfrm>
            <a:off x="6069290" y="4031035"/>
            <a:ext cx="838199" cy="461665"/>
          </a:xfrm>
          <a:prstGeom prst="rect">
            <a:avLst/>
          </a:prstGeom>
          <a:noFill/>
          <a:ln>
            <a:noFill/>
          </a:ln>
        </p:spPr>
        <p:txBody>
          <a:bodyPr spcFirstLastPara="1" wrap="square" lIns="91425" tIns="45700" rIns="91425" bIns="45700" anchor="t" anchorCtr="0">
            <a:noAutofit/>
          </a:bodyPr>
          <a:lstStyle/>
          <a:p>
            <a:pPr algn="ctr"/>
            <a:r>
              <a:rPr lang="en-US" sz="1200" b="1">
                <a:solidFill>
                  <a:schemeClr val="dk1"/>
                </a:solidFill>
                <a:latin typeface="Calibri"/>
                <a:ea typeface="Calibri"/>
                <a:cs typeface="Calibri"/>
                <a:sym typeface="Calibri"/>
              </a:rPr>
              <a:t>Away </a:t>
            </a:r>
            <a:endParaRPr/>
          </a:p>
          <a:p>
            <a:pPr algn="ctr"/>
            <a:r>
              <a:rPr lang="en-US" sz="1200" b="1">
                <a:solidFill>
                  <a:schemeClr val="dk1"/>
                </a:solidFill>
                <a:latin typeface="Calibri"/>
                <a:ea typeface="Calibri"/>
                <a:cs typeface="Calibri"/>
                <a:sym typeface="Calibri"/>
              </a:rPr>
              <a:t>Elective</a:t>
            </a:r>
            <a:endParaRPr/>
          </a:p>
        </p:txBody>
      </p:sp>
      <p:sp>
        <p:nvSpPr>
          <p:cNvPr id="386" name="Shape 386"/>
          <p:cNvSpPr txBox="1"/>
          <p:nvPr/>
        </p:nvSpPr>
        <p:spPr>
          <a:xfrm>
            <a:off x="5337178" y="3931156"/>
            <a:ext cx="706626" cy="584775"/>
          </a:xfrm>
          <a:prstGeom prst="rect">
            <a:avLst/>
          </a:prstGeom>
          <a:noFill/>
          <a:ln>
            <a:noFill/>
          </a:ln>
        </p:spPr>
        <p:txBody>
          <a:bodyPr spcFirstLastPara="1" wrap="square" lIns="91425" tIns="45700" rIns="91425" bIns="45700" anchor="t" anchorCtr="0">
            <a:noAutofit/>
          </a:bodyPr>
          <a:lstStyle/>
          <a:p>
            <a:pPr algn="ctr"/>
            <a:r>
              <a:rPr lang="en-US" sz="3200" b="1">
                <a:solidFill>
                  <a:schemeClr val="dk1"/>
                </a:solidFill>
                <a:latin typeface="Calibri"/>
                <a:ea typeface="Calibri"/>
                <a:cs typeface="Calibri"/>
                <a:sym typeface="Calibri"/>
              </a:rPr>
              <a:t>JI</a:t>
            </a:r>
            <a:endParaRPr sz="3600"/>
          </a:p>
        </p:txBody>
      </p:sp>
      <p:sp>
        <p:nvSpPr>
          <p:cNvPr id="387" name="Shape 387"/>
          <p:cNvSpPr txBox="1"/>
          <p:nvPr/>
        </p:nvSpPr>
        <p:spPr>
          <a:xfrm>
            <a:off x="6878826" y="3900378"/>
            <a:ext cx="810942" cy="646331"/>
          </a:xfrm>
          <a:prstGeom prst="rect">
            <a:avLst/>
          </a:prstGeom>
          <a:noFill/>
          <a:ln>
            <a:noFill/>
          </a:ln>
        </p:spPr>
        <p:txBody>
          <a:bodyPr spcFirstLastPara="1" wrap="square" lIns="91425" tIns="45700" rIns="91425" bIns="45700" anchor="t" anchorCtr="0">
            <a:noAutofit/>
          </a:bodyPr>
          <a:lstStyle/>
          <a:p>
            <a:pPr algn="ctr"/>
            <a:r>
              <a:rPr lang="en-US">
                <a:solidFill>
                  <a:schemeClr val="dk1"/>
                </a:solidFill>
                <a:latin typeface="Calibri"/>
                <a:ea typeface="Calibri"/>
                <a:cs typeface="Calibri"/>
                <a:sym typeface="Calibri"/>
              </a:rPr>
              <a:t>Geri-</a:t>
            </a:r>
            <a:endParaRPr/>
          </a:p>
          <a:p>
            <a:pPr algn="ctr"/>
            <a:r>
              <a:rPr lang="en-US">
                <a:solidFill>
                  <a:schemeClr val="dk1"/>
                </a:solidFill>
                <a:latin typeface="Calibri"/>
                <a:ea typeface="Calibri"/>
                <a:cs typeface="Calibri"/>
                <a:sym typeface="Calibri"/>
              </a:rPr>
              <a:t>Palli</a:t>
            </a:r>
            <a:endParaRPr>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FD21CA6-C74B-BD45-B8D2-DE5D4A0A015C}"/>
              </a:ext>
            </a:extLst>
          </p:cNvPr>
          <p:cNvSpPr txBox="1"/>
          <p:nvPr/>
        </p:nvSpPr>
        <p:spPr>
          <a:xfrm>
            <a:off x="5546569" y="2414557"/>
            <a:ext cx="297419" cy="646331"/>
          </a:xfrm>
          <a:prstGeom prst="rect">
            <a:avLst/>
          </a:prstGeom>
          <a:noFill/>
        </p:spPr>
        <p:txBody>
          <a:bodyPr wrap="square" rtlCol="0">
            <a:spAutoFit/>
          </a:bodyPr>
          <a:lstStyle/>
          <a:p>
            <a:r>
              <a:rPr lang="en-US"/>
              <a:t>CE</a:t>
            </a:r>
          </a:p>
        </p:txBody>
      </p:sp>
      <p:sp>
        <p:nvSpPr>
          <p:cNvPr id="3" name="TextBox 2">
            <a:extLst>
              <a:ext uri="{FF2B5EF4-FFF2-40B4-BE49-F238E27FC236}">
                <a16:creationId xmlns:a16="http://schemas.microsoft.com/office/drawing/2014/main" id="{C175AD66-1AAF-6A4F-B463-C7FF9EEF402E}"/>
              </a:ext>
            </a:extLst>
          </p:cNvPr>
          <p:cNvSpPr txBox="1"/>
          <p:nvPr/>
        </p:nvSpPr>
        <p:spPr>
          <a:xfrm>
            <a:off x="8618430" y="2422499"/>
            <a:ext cx="297418" cy="662214"/>
          </a:xfrm>
          <a:prstGeom prst="rect">
            <a:avLst/>
          </a:prstGeom>
          <a:solidFill>
            <a:schemeClr val="bg1"/>
          </a:solidFill>
        </p:spPr>
        <p:txBody>
          <a:bodyPr wrap="square" rtlCol="0">
            <a:spAutoFit/>
          </a:bodyPr>
          <a:lstStyle/>
          <a:p>
            <a:endParaRPr lang="en-US"/>
          </a:p>
        </p:txBody>
      </p:sp>
      <p:cxnSp>
        <p:nvCxnSpPr>
          <p:cNvPr id="5" name="Straight Connector 4">
            <a:extLst>
              <a:ext uri="{FF2B5EF4-FFF2-40B4-BE49-F238E27FC236}">
                <a16:creationId xmlns:a16="http://schemas.microsoft.com/office/drawing/2014/main" id="{DF85A4B1-A4EA-034B-8B81-4075AD337511}"/>
              </a:ext>
            </a:extLst>
          </p:cNvPr>
          <p:cNvCxnSpPr/>
          <p:nvPr/>
        </p:nvCxnSpPr>
        <p:spPr>
          <a:xfrm>
            <a:off x="8957733" y="2417902"/>
            <a:ext cx="0" cy="686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E6CC28-96CC-6D44-B587-38A52226E847}"/>
              </a:ext>
            </a:extLst>
          </p:cNvPr>
          <p:cNvCxnSpPr/>
          <p:nvPr/>
        </p:nvCxnSpPr>
        <p:spPr>
          <a:xfrm>
            <a:off x="5500117" y="2401953"/>
            <a:ext cx="0" cy="694203"/>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C99E0D-6273-4049-8A1D-16812E97E267}"/>
              </a:ext>
            </a:extLst>
          </p:cNvPr>
          <p:cNvSpPr txBox="1"/>
          <p:nvPr/>
        </p:nvSpPr>
        <p:spPr>
          <a:xfrm>
            <a:off x="2783212" y="3920484"/>
            <a:ext cx="347613" cy="646331"/>
          </a:xfrm>
          <a:prstGeom prst="rect">
            <a:avLst/>
          </a:prstGeom>
          <a:noFill/>
        </p:spPr>
        <p:txBody>
          <a:bodyPr wrap="square" rtlCol="0">
            <a:spAutoFit/>
          </a:bodyPr>
          <a:lstStyle/>
          <a:p>
            <a:r>
              <a:rPr lang="en-US"/>
              <a:t>CE</a:t>
            </a:r>
          </a:p>
        </p:txBody>
      </p:sp>
      <p:cxnSp>
        <p:nvCxnSpPr>
          <p:cNvPr id="10" name="Straight Connector 9">
            <a:extLst>
              <a:ext uri="{FF2B5EF4-FFF2-40B4-BE49-F238E27FC236}">
                <a16:creationId xmlns:a16="http://schemas.microsoft.com/office/drawing/2014/main" id="{6DE65956-9C06-3B4A-83EE-9CC1D0D7A39F}"/>
              </a:ext>
            </a:extLst>
          </p:cNvPr>
          <p:cNvCxnSpPr/>
          <p:nvPr/>
        </p:nvCxnSpPr>
        <p:spPr>
          <a:xfrm>
            <a:off x="2761331" y="3869600"/>
            <a:ext cx="0" cy="64633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6BBC2D-88C7-8847-A616-BA64BF3AA368}"/>
              </a:ext>
            </a:extLst>
          </p:cNvPr>
          <p:cNvSpPr txBox="1"/>
          <p:nvPr/>
        </p:nvSpPr>
        <p:spPr>
          <a:xfrm>
            <a:off x="3127925" y="3955108"/>
            <a:ext cx="711811" cy="577081"/>
          </a:xfrm>
          <a:prstGeom prst="rect">
            <a:avLst/>
          </a:prstGeom>
          <a:noFill/>
        </p:spPr>
        <p:txBody>
          <a:bodyPr wrap="square" rtlCol="0">
            <a:spAutoFit/>
          </a:bodyPr>
          <a:lstStyle/>
          <a:p>
            <a:pPr lvl="0" algn="ctr"/>
            <a:r>
              <a:rPr lang="en-US" sz="1050" b="1">
                <a:solidFill>
                  <a:schemeClr val="dk1"/>
                </a:solidFill>
                <a:latin typeface="Verdana"/>
                <a:ea typeface="Verdana"/>
                <a:cs typeface="Verdana"/>
                <a:sym typeface="Verdana"/>
              </a:rPr>
              <a:t>CORE CLERKSHIP</a:t>
            </a:r>
            <a:endParaRPr lang="en-US" sz="1050"/>
          </a:p>
        </p:txBody>
      </p:sp>
    </p:spTree>
    <p:extLst>
      <p:ext uri="{BB962C8B-B14F-4D97-AF65-F5344CB8AC3E}">
        <p14:creationId xmlns:p14="http://schemas.microsoft.com/office/powerpoint/2010/main" val="95963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2057400" y="762000"/>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F7930D"/>
              </a:buClr>
              <a:buSzPts val="4400"/>
            </a:pPr>
            <a:r>
              <a:rPr lang="en-US" b="1">
                <a:solidFill>
                  <a:srgbClr val="F7930D"/>
                </a:solidFill>
                <a:latin typeface="Calibri"/>
                <a:ea typeface="Calibri"/>
                <a:cs typeface="Calibri"/>
                <a:sym typeface="Calibri"/>
              </a:rPr>
              <a:t>SCHEDULING SCENARIOS</a:t>
            </a:r>
            <a:endParaRPr/>
          </a:p>
        </p:txBody>
      </p:sp>
      <p:sp>
        <p:nvSpPr>
          <p:cNvPr id="394" name="Shape 394"/>
          <p:cNvSpPr txBox="1"/>
          <p:nvPr/>
        </p:nvSpPr>
        <p:spPr>
          <a:xfrm>
            <a:off x="1828800" y="1600200"/>
            <a:ext cx="8686800" cy="1143000"/>
          </a:xfrm>
          <a:prstGeom prst="rect">
            <a:avLst/>
          </a:prstGeom>
          <a:noFill/>
          <a:ln>
            <a:noFill/>
          </a:ln>
        </p:spPr>
        <p:txBody>
          <a:bodyPr spcFirstLastPara="1" wrap="square" lIns="91425" tIns="45700" rIns="91425" bIns="45700" anchor="t" anchorCtr="0">
            <a:noAutofit/>
          </a:bodyPr>
          <a:lstStyle/>
          <a:p>
            <a:pPr marL="342900" indent="-342900">
              <a:buClr>
                <a:schemeClr val="dk1"/>
              </a:buClr>
              <a:buSzPts val="3200"/>
            </a:pPr>
            <a:r>
              <a:rPr lang="en-US" sz="3200">
                <a:solidFill>
                  <a:schemeClr val="dk1"/>
                </a:solidFill>
                <a:latin typeface="Calibri"/>
                <a:ea typeface="Calibri"/>
                <a:cs typeface="Calibri"/>
                <a:sym typeface="Calibri"/>
              </a:rPr>
              <a:t>Ophthalmology-early match</a:t>
            </a:r>
            <a:endParaRPr sz="3200">
              <a:solidFill>
                <a:schemeClr val="dk1"/>
              </a:solidFill>
              <a:latin typeface="Calibri"/>
              <a:ea typeface="Calibri"/>
              <a:cs typeface="Calibri"/>
              <a:sym typeface="Calibri"/>
            </a:endParaRPr>
          </a:p>
        </p:txBody>
      </p:sp>
      <p:grpSp>
        <p:nvGrpSpPr>
          <p:cNvPr id="395" name="Shape 395"/>
          <p:cNvGrpSpPr/>
          <p:nvPr/>
        </p:nvGrpSpPr>
        <p:grpSpPr>
          <a:xfrm>
            <a:off x="1600200" y="2503489"/>
            <a:ext cx="9032876" cy="2552701"/>
            <a:chOff x="48" y="1577"/>
            <a:chExt cx="5690" cy="1608"/>
          </a:xfrm>
        </p:grpSpPr>
        <p:sp>
          <p:nvSpPr>
            <p:cNvPr id="396" name="Shape 396"/>
            <p:cNvSpPr/>
            <p:nvPr/>
          </p:nvSpPr>
          <p:spPr>
            <a:xfrm>
              <a:off x="5264" y="1583"/>
              <a:ext cx="474" cy="432"/>
            </a:xfrm>
            <a:prstGeom prst="rect">
              <a:avLst/>
            </a:prstGeom>
            <a:solidFill>
              <a:srgbClr val="FF9933"/>
            </a:solidFill>
            <a:ln>
              <a:noFill/>
            </a:ln>
          </p:spPr>
          <p:txBody>
            <a:bodyPr spcFirstLastPara="1" wrap="square" lIns="91425" tIns="45700" rIns="91425" bIns="45700" anchor="ctr" anchorCtr="1">
              <a:noAutofit/>
            </a:bodyPr>
            <a:lstStyle/>
            <a:p>
              <a:pPr lvl="0" algn="ctr">
                <a:buClr>
                  <a:prstClr val="black"/>
                </a:buClr>
                <a:buSzPts val="2000"/>
              </a:pPr>
              <a:r>
                <a:rPr lang="en-US" sz="1200" b="1">
                  <a:solidFill>
                    <a:prstClr val="black"/>
                  </a:solidFill>
                  <a:latin typeface="Verdana"/>
                  <a:ea typeface="Verdana"/>
                  <a:cs typeface="Verdana"/>
                  <a:sym typeface="Verdana"/>
                </a:rPr>
                <a:t>CORE CLERKSHIP</a:t>
              </a:r>
              <a:endParaRPr/>
            </a:p>
          </p:txBody>
        </p:sp>
        <p:sp>
          <p:nvSpPr>
            <p:cNvPr id="397" name="Shape 397"/>
            <p:cNvSpPr/>
            <p:nvPr/>
          </p:nvSpPr>
          <p:spPr>
            <a:xfrm>
              <a:off x="1748" y="2730"/>
              <a:ext cx="208" cy="455"/>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b="1">
                  <a:latin typeface="Verdana"/>
                  <a:ea typeface="Verdana"/>
                  <a:cs typeface="Verdana"/>
                  <a:sym typeface="Verdana"/>
                </a:rPr>
                <a:t>CE</a:t>
              </a:r>
              <a:endParaRPr sz="1050" b="1"/>
            </a:p>
          </p:txBody>
        </p:sp>
        <p:sp>
          <p:nvSpPr>
            <p:cNvPr id="398" name="Shape 398"/>
            <p:cNvSpPr/>
            <p:nvPr/>
          </p:nvSpPr>
          <p:spPr>
            <a:xfrm>
              <a:off x="4316" y="1584"/>
              <a:ext cx="474" cy="432"/>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sz="2000">
                  <a:solidFill>
                    <a:srgbClr val="FFFFFF"/>
                  </a:solidFill>
                  <a:latin typeface="Verdana"/>
                  <a:ea typeface="Verdana"/>
                  <a:cs typeface="Verdana"/>
                  <a:sym typeface="Verdana"/>
                </a:rPr>
                <a:t>10</a:t>
              </a:r>
              <a:endParaRPr/>
            </a:p>
          </p:txBody>
        </p:sp>
        <p:sp>
          <p:nvSpPr>
            <p:cNvPr id="399" name="Shape 399"/>
            <p:cNvSpPr/>
            <p:nvPr/>
          </p:nvSpPr>
          <p:spPr>
            <a:xfrm>
              <a:off x="3841" y="1584"/>
              <a:ext cx="475" cy="432"/>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sz="2000">
                  <a:solidFill>
                    <a:srgbClr val="FFFFFF"/>
                  </a:solidFill>
                  <a:latin typeface="Verdana"/>
                  <a:ea typeface="Verdana"/>
                  <a:cs typeface="Verdana"/>
                  <a:sym typeface="Verdana"/>
                </a:rPr>
                <a:t>9</a:t>
              </a:r>
              <a:endParaRPr/>
            </a:p>
          </p:txBody>
        </p:sp>
        <p:sp>
          <p:nvSpPr>
            <p:cNvPr id="400" name="Shape 400"/>
            <p:cNvSpPr/>
            <p:nvPr/>
          </p:nvSpPr>
          <p:spPr>
            <a:xfrm>
              <a:off x="3367" y="1584"/>
              <a:ext cx="474" cy="432"/>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sz="2000">
                  <a:solidFill>
                    <a:srgbClr val="FFFFFF"/>
                  </a:solidFill>
                  <a:latin typeface="Verdana"/>
                  <a:ea typeface="Verdana"/>
                  <a:cs typeface="Verdana"/>
                  <a:sym typeface="Verdana"/>
                </a:rPr>
                <a:t>8</a:t>
              </a:r>
              <a:endParaRPr/>
            </a:p>
          </p:txBody>
        </p:sp>
        <p:sp>
          <p:nvSpPr>
            <p:cNvPr id="401" name="Shape 401"/>
            <p:cNvSpPr/>
            <p:nvPr/>
          </p:nvSpPr>
          <p:spPr>
            <a:xfrm>
              <a:off x="2893" y="1584"/>
              <a:ext cx="474" cy="432"/>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sz="2000">
                  <a:solidFill>
                    <a:srgbClr val="FFFFFF"/>
                  </a:solidFill>
                  <a:latin typeface="Verdana"/>
                  <a:ea typeface="Verdana"/>
                  <a:cs typeface="Verdana"/>
                  <a:sym typeface="Verdana"/>
                </a:rPr>
                <a:t>7</a:t>
              </a:r>
              <a:endParaRPr/>
            </a:p>
          </p:txBody>
        </p:sp>
        <p:sp>
          <p:nvSpPr>
            <p:cNvPr id="402" name="Shape 402"/>
            <p:cNvSpPr/>
            <p:nvPr/>
          </p:nvSpPr>
          <p:spPr>
            <a:xfrm>
              <a:off x="2656" y="1577"/>
              <a:ext cx="260" cy="461"/>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b="1"/>
                <a:t>CE</a:t>
              </a:r>
              <a:endParaRPr b="1"/>
            </a:p>
          </p:txBody>
        </p:sp>
        <p:sp>
          <p:nvSpPr>
            <p:cNvPr id="403" name="Shape 403"/>
            <p:cNvSpPr/>
            <p:nvPr/>
          </p:nvSpPr>
          <p:spPr>
            <a:xfrm>
              <a:off x="1945" y="1584"/>
              <a:ext cx="474" cy="432"/>
            </a:xfrm>
            <a:prstGeom prst="rect">
              <a:avLst/>
            </a:prstGeom>
            <a:solidFill>
              <a:srgbClr val="FF9933"/>
            </a:solidFill>
            <a:ln>
              <a:noFill/>
            </a:ln>
          </p:spPr>
          <p:txBody>
            <a:bodyPr spcFirstLastPara="1" wrap="square" lIns="91425" tIns="45700" rIns="91425" bIns="45700" anchor="ctr" anchorCtr="1">
              <a:noAutofit/>
            </a:bodyPr>
            <a:lstStyle/>
            <a:p>
              <a:pPr>
                <a:buClr>
                  <a:srgbClr val="FFFFFF"/>
                </a:buClr>
                <a:buSzPts val="2000"/>
              </a:pPr>
              <a:r>
                <a:rPr lang="en-US" sz="2000">
                  <a:solidFill>
                    <a:srgbClr val="FFFFFF"/>
                  </a:solidFill>
                  <a:latin typeface="Verdana"/>
                  <a:ea typeface="Verdana"/>
                  <a:cs typeface="Verdana"/>
                  <a:sym typeface="Verdana"/>
                </a:rPr>
                <a:t>5</a:t>
              </a:r>
              <a:endParaRPr/>
            </a:p>
          </p:txBody>
        </p:sp>
        <p:sp>
          <p:nvSpPr>
            <p:cNvPr id="404" name="Shape 404"/>
            <p:cNvSpPr/>
            <p:nvPr/>
          </p:nvSpPr>
          <p:spPr>
            <a:xfrm>
              <a:off x="1471" y="1584"/>
              <a:ext cx="474" cy="432"/>
            </a:xfrm>
            <a:prstGeom prst="rect">
              <a:avLst/>
            </a:prstGeom>
            <a:solidFill>
              <a:srgbClr val="006600"/>
            </a:solidFill>
            <a:ln>
              <a:noFill/>
            </a:ln>
          </p:spPr>
          <p:txBody>
            <a:bodyPr spcFirstLastPara="1" wrap="square" lIns="91425" tIns="45700" rIns="91425" bIns="45700" anchor="ctr" anchorCtr="1">
              <a:noAutofit/>
            </a:bodyPr>
            <a:lstStyle/>
            <a:p>
              <a:pPr>
                <a:buClr>
                  <a:srgbClr val="000000"/>
                </a:buClr>
                <a:buSzPts val="2000"/>
              </a:pPr>
              <a:r>
                <a:rPr lang="en-US" sz="2000">
                  <a:solidFill>
                    <a:srgbClr val="000000"/>
                  </a:solidFill>
                  <a:latin typeface="Verdana"/>
                  <a:ea typeface="Verdana"/>
                  <a:cs typeface="Verdana"/>
                  <a:sym typeface="Verdana"/>
                </a:rPr>
                <a:t>4</a:t>
              </a:r>
              <a:endParaRPr/>
            </a:p>
          </p:txBody>
        </p:sp>
        <p:sp>
          <p:nvSpPr>
            <p:cNvPr id="405" name="Shape 405"/>
            <p:cNvSpPr/>
            <p:nvPr/>
          </p:nvSpPr>
          <p:spPr>
            <a:xfrm>
              <a:off x="996" y="1584"/>
              <a:ext cx="475" cy="432"/>
            </a:xfrm>
            <a:prstGeom prst="rect">
              <a:avLst/>
            </a:prstGeom>
            <a:solidFill>
              <a:srgbClr val="006600"/>
            </a:solidFill>
            <a:ln>
              <a:noFill/>
            </a:ln>
          </p:spPr>
          <p:txBody>
            <a:bodyPr spcFirstLastPara="1" wrap="square" lIns="91425" tIns="45700" rIns="91425" bIns="45700" anchor="ctr" anchorCtr="1">
              <a:noAutofit/>
            </a:bodyPr>
            <a:lstStyle/>
            <a:p>
              <a:pPr>
                <a:buClr>
                  <a:srgbClr val="000000"/>
                </a:buClr>
                <a:buSzPts val="2000"/>
              </a:pPr>
              <a:r>
                <a:rPr lang="en-US" sz="2000">
                  <a:solidFill>
                    <a:srgbClr val="000000"/>
                  </a:solidFill>
                  <a:latin typeface="Verdana"/>
                  <a:ea typeface="Verdana"/>
                  <a:cs typeface="Verdana"/>
                  <a:sym typeface="Verdana"/>
                </a:rPr>
                <a:t>3</a:t>
              </a:r>
              <a:endParaRPr/>
            </a:p>
          </p:txBody>
        </p:sp>
        <p:sp>
          <p:nvSpPr>
            <p:cNvPr id="406" name="Shape 406"/>
            <p:cNvSpPr/>
            <p:nvPr/>
          </p:nvSpPr>
          <p:spPr>
            <a:xfrm>
              <a:off x="522" y="1584"/>
              <a:ext cx="474" cy="432"/>
            </a:xfrm>
            <a:prstGeom prst="rect">
              <a:avLst/>
            </a:prstGeom>
            <a:solidFill>
              <a:srgbClr val="006600"/>
            </a:solidFill>
            <a:ln>
              <a:noFill/>
            </a:ln>
          </p:spPr>
          <p:txBody>
            <a:bodyPr spcFirstLastPara="1" wrap="square" lIns="91425" tIns="45700" rIns="91425" bIns="45700" anchor="ctr" anchorCtr="1">
              <a:noAutofit/>
            </a:bodyPr>
            <a:lstStyle/>
            <a:p>
              <a:pPr>
                <a:buClr>
                  <a:srgbClr val="000000"/>
                </a:buClr>
                <a:buSzPts val="2000"/>
              </a:pPr>
              <a:r>
                <a:rPr lang="en-US" sz="2000">
                  <a:solidFill>
                    <a:srgbClr val="000000"/>
                  </a:solidFill>
                  <a:latin typeface="Verdana"/>
                  <a:ea typeface="Verdana"/>
                  <a:cs typeface="Verdana"/>
                  <a:sym typeface="Verdana"/>
                </a:rPr>
                <a:t>2</a:t>
              </a:r>
              <a:endParaRPr/>
            </a:p>
          </p:txBody>
        </p:sp>
        <p:sp>
          <p:nvSpPr>
            <p:cNvPr id="407" name="Shape 407"/>
            <p:cNvSpPr/>
            <p:nvPr/>
          </p:nvSpPr>
          <p:spPr>
            <a:xfrm>
              <a:off x="48" y="1584"/>
              <a:ext cx="474" cy="432"/>
            </a:xfrm>
            <a:prstGeom prst="rect">
              <a:avLst/>
            </a:prstGeom>
            <a:solidFill>
              <a:srgbClr val="006600"/>
            </a:solidFill>
            <a:ln>
              <a:noFill/>
            </a:ln>
          </p:spPr>
          <p:txBody>
            <a:bodyPr spcFirstLastPara="1" wrap="square" lIns="91425" tIns="45700" rIns="91425" bIns="45700" anchor="ctr" anchorCtr="1">
              <a:noAutofit/>
            </a:bodyPr>
            <a:lstStyle/>
            <a:p>
              <a:pPr>
                <a:buClr>
                  <a:srgbClr val="000000"/>
                </a:buClr>
                <a:buSzPts val="2000"/>
              </a:pPr>
              <a:r>
                <a:rPr lang="en-US" sz="2000">
                  <a:solidFill>
                    <a:srgbClr val="000000"/>
                  </a:solidFill>
                  <a:latin typeface="Verdana"/>
                  <a:ea typeface="Verdana"/>
                  <a:cs typeface="Verdana"/>
                  <a:sym typeface="Verdana"/>
                </a:rPr>
                <a:t>1</a:t>
              </a:r>
              <a:endParaRPr/>
            </a:p>
          </p:txBody>
        </p:sp>
        <p:cxnSp>
          <p:nvCxnSpPr>
            <p:cNvPr id="408" name="Shape 408"/>
            <p:cNvCxnSpPr/>
            <p:nvPr/>
          </p:nvCxnSpPr>
          <p:spPr>
            <a:xfrm>
              <a:off x="48" y="1584"/>
              <a:ext cx="5690" cy="0"/>
            </a:xfrm>
            <a:prstGeom prst="straightConnector1">
              <a:avLst/>
            </a:prstGeom>
            <a:noFill/>
            <a:ln w="28575" cap="sq" cmpd="sng">
              <a:solidFill>
                <a:srgbClr val="85DFD0"/>
              </a:solidFill>
              <a:prstDash val="solid"/>
              <a:round/>
              <a:headEnd type="none" w="med" len="med"/>
              <a:tailEnd type="none" w="med" len="med"/>
            </a:ln>
          </p:spPr>
        </p:cxnSp>
        <p:cxnSp>
          <p:nvCxnSpPr>
            <p:cNvPr id="409" name="Shape 409"/>
            <p:cNvCxnSpPr/>
            <p:nvPr/>
          </p:nvCxnSpPr>
          <p:spPr>
            <a:xfrm>
              <a:off x="48" y="2016"/>
              <a:ext cx="5690" cy="0"/>
            </a:xfrm>
            <a:prstGeom prst="straightConnector1">
              <a:avLst/>
            </a:prstGeom>
            <a:noFill/>
            <a:ln w="28575" cap="sq" cmpd="sng">
              <a:solidFill>
                <a:srgbClr val="85DFD0"/>
              </a:solidFill>
              <a:prstDash val="solid"/>
              <a:round/>
              <a:headEnd type="none" w="med" len="med"/>
              <a:tailEnd type="none" w="med" len="med"/>
            </a:ln>
          </p:spPr>
        </p:cxnSp>
        <p:cxnSp>
          <p:nvCxnSpPr>
            <p:cNvPr id="410" name="Shape 410"/>
            <p:cNvCxnSpPr/>
            <p:nvPr/>
          </p:nvCxnSpPr>
          <p:spPr>
            <a:xfrm>
              <a:off x="48" y="1584"/>
              <a:ext cx="0" cy="432"/>
            </a:xfrm>
            <a:prstGeom prst="straightConnector1">
              <a:avLst/>
            </a:prstGeom>
            <a:noFill/>
            <a:ln w="28575" cap="sq" cmpd="sng">
              <a:solidFill>
                <a:srgbClr val="85DFD0"/>
              </a:solidFill>
              <a:prstDash val="solid"/>
              <a:round/>
              <a:headEnd type="none" w="med" len="med"/>
              <a:tailEnd type="none" w="med" len="med"/>
            </a:ln>
          </p:spPr>
        </p:cxnSp>
        <p:cxnSp>
          <p:nvCxnSpPr>
            <p:cNvPr id="411" name="Shape 411"/>
            <p:cNvCxnSpPr/>
            <p:nvPr/>
          </p:nvCxnSpPr>
          <p:spPr>
            <a:xfrm>
              <a:off x="522"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2" name="Shape 412"/>
            <p:cNvCxnSpPr/>
            <p:nvPr/>
          </p:nvCxnSpPr>
          <p:spPr>
            <a:xfrm>
              <a:off x="996"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3" name="Shape 413"/>
            <p:cNvCxnSpPr/>
            <p:nvPr/>
          </p:nvCxnSpPr>
          <p:spPr>
            <a:xfrm>
              <a:off x="1471"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4" name="Shape 414"/>
            <p:cNvCxnSpPr/>
            <p:nvPr/>
          </p:nvCxnSpPr>
          <p:spPr>
            <a:xfrm>
              <a:off x="1945"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5" name="Shape 415"/>
            <p:cNvCxnSpPr/>
            <p:nvPr/>
          </p:nvCxnSpPr>
          <p:spPr>
            <a:xfrm>
              <a:off x="2419"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6" name="Shape 416"/>
            <p:cNvCxnSpPr/>
            <p:nvPr/>
          </p:nvCxnSpPr>
          <p:spPr>
            <a:xfrm>
              <a:off x="2893"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7" name="Shape 417"/>
            <p:cNvCxnSpPr/>
            <p:nvPr/>
          </p:nvCxnSpPr>
          <p:spPr>
            <a:xfrm>
              <a:off x="3367"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8" name="Shape 418"/>
            <p:cNvCxnSpPr/>
            <p:nvPr/>
          </p:nvCxnSpPr>
          <p:spPr>
            <a:xfrm>
              <a:off x="3841"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19" name="Shape 419"/>
            <p:cNvCxnSpPr/>
            <p:nvPr/>
          </p:nvCxnSpPr>
          <p:spPr>
            <a:xfrm>
              <a:off x="4316"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20" name="Shape 420"/>
            <p:cNvCxnSpPr/>
            <p:nvPr/>
          </p:nvCxnSpPr>
          <p:spPr>
            <a:xfrm>
              <a:off x="4790"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21" name="Shape 421"/>
            <p:cNvCxnSpPr/>
            <p:nvPr/>
          </p:nvCxnSpPr>
          <p:spPr>
            <a:xfrm>
              <a:off x="5264" y="1584"/>
              <a:ext cx="0" cy="432"/>
            </a:xfrm>
            <a:prstGeom prst="straightConnector1">
              <a:avLst/>
            </a:prstGeom>
            <a:noFill/>
            <a:ln w="12700" cap="flat" cmpd="sng">
              <a:solidFill>
                <a:srgbClr val="DDDDDD"/>
              </a:solidFill>
              <a:prstDash val="solid"/>
              <a:round/>
              <a:headEnd type="none" w="med" len="med"/>
              <a:tailEnd type="none" w="med" len="med"/>
            </a:ln>
          </p:spPr>
        </p:cxnSp>
        <p:cxnSp>
          <p:nvCxnSpPr>
            <p:cNvPr id="422" name="Shape 422"/>
            <p:cNvCxnSpPr/>
            <p:nvPr/>
          </p:nvCxnSpPr>
          <p:spPr>
            <a:xfrm>
              <a:off x="5738" y="1584"/>
              <a:ext cx="0" cy="432"/>
            </a:xfrm>
            <a:prstGeom prst="straightConnector1">
              <a:avLst/>
            </a:prstGeom>
            <a:noFill/>
            <a:ln w="28575" cap="sq" cmpd="sng">
              <a:solidFill>
                <a:srgbClr val="85DFD0"/>
              </a:solidFill>
              <a:prstDash val="solid"/>
              <a:round/>
              <a:headEnd type="none" w="med" len="med"/>
              <a:tailEnd type="none" w="med" len="med"/>
            </a:ln>
          </p:spPr>
        </p:cxnSp>
        <p:sp>
          <p:nvSpPr>
            <p:cNvPr id="423" name="Shape 423"/>
            <p:cNvSpPr txBox="1"/>
            <p:nvPr/>
          </p:nvSpPr>
          <p:spPr>
            <a:xfrm>
              <a:off x="1963" y="1600"/>
              <a:ext cx="693" cy="416"/>
            </a:xfrm>
            <a:prstGeom prst="rect">
              <a:avLst/>
            </a:prstGeom>
            <a:solidFill>
              <a:srgbClr val="FF9933"/>
            </a:solidFill>
            <a:ln>
              <a:noFill/>
            </a:ln>
          </p:spPr>
          <p:txBody>
            <a:bodyPr spcFirstLastPara="1" wrap="square" lIns="91425" tIns="45700" rIns="91425" bIns="45700" anchor="t" anchorCtr="0">
              <a:noAutofit/>
            </a:bodyPr>
            <a:lstStyle/>
            <a:p>
              <a:pPr algn="ctr">
                <a:buClr>
                  <a:schemeClr val="dk1"/>
                </a:buClr>
                <a:buSzPts val="1600"/>
              </a:pPr>
              <a:r>
                <a:rPr lang="en-US" sz="1100" b="1">
                  <a:solidFill>
                    <a:schemeClr val="dk1"/>
                  </a:solidFill>
                  <a:latin typeface="Verdana"/>
                  <a:ea typeface="Verdana"/>
                  <a:cs typeface="Verdana"/>
                  <a:sym typeface="Verdana"/>
                </a:rPr>
                <a:t>CORE CLERKSHIP</a:t>
              </a:r>
              <a:endParaRPr sz="1050"/>
            </a:p>
          </p:txBody>
        </p:sp>
        <p:sp>
          <p:nvSpPr>
            <p:cNvPr id="424" name="Shape 424"/>
            <p:cNvSpPr txBox="1"/>
            <p:nvPr/>
          </p:nvSpPr>
          <p:spPr>
            <a:xfrm>
              <a:off x="2880" y="1618"/>
              <a:ext cx="960" cy="366"/>
            </a:xfrm>
            <a:prstGeom prst="rect">
              <a:avLst/>
            </a:prstGeom>
            <a:noFill/>
            <a:ln>
              <a:noFill/>
            </a:ln>
          </p:spPr>
          <p:txBody>
            <a:bodyPr spcFirstLastPara="1" wrap="square" lIns="91425" tIns="45700" rIns="91425" bIns="45700" anchor="t" anchorCtr="0">
              <a:noAutofit/>
            </a:bodyPr>
            <a:lstStyle/>
            <a:p>
              <a:pPr algn="ctr">
                <a:buClr>
                  <a:schemeClr val="dk1"/>
                </a:buClr>
                <a:buSzPts val="1600"/>
              </a:pPr>
              <a:r>
                <a:rPr lang="en-US" sz="1600" b="1">
                  <a:solidFill>
                    <a:schemeClr val="dk1"/>
                  </a:solidFill>
                  <a:latin typeface="Verdana"/>
                  <a:ea typeface="Verdana"/>
                  <a:cs typeface="Verdana"/>
                  <a:sym typeface="Verdana"/>
                </a:rPr>
                <a:t>CORE CLERKSHIP</a:t>
              </a:r>
              <a:endParaRPr sz="1200" b="1">
                <a:solidFill>
                  <a:schemeClr val="dk1"/>
                </a:solidFill>
                <a:latin typeface="Verdana"/>
                <a:ea typeface="Verdana"/>
                <a:cs typeface="Verdana"/>
                <a:sym typeface="Verdana"/>
              </a:endParaRPr>
            </a:p>
          </p:txBody>
        </p:sp>
        <p:sp>
          <p:nvSpPr>
            <p:cNvPr id="425" name="Shape 425"/>
            <p:cNvSpPr txBox="1"/>
            <p:nvPr/>
          </p:nvSpPr>
          <p:spPr>
            <a:xfrm>
              <a:off x="3854" y="1620"/>
              <a:ext cx="960" cy="366"/>
            </a:xfrm>
            <a:prstGeom prst="rect">
              <a:avLst/>
            </a:prstGeom>
            <a:noFill/>
            <a:ln>
              <a:noFill/>
            </a:ln>
          </p:spPr>
          <p:txBody>
            <a:bodyPr spcFirstLastPara="1" wrap="square" lIns="91425" tIns="45700" rIns="91425" bIns="45700" anchor="t" anchorCtr="0">
              <a:noAutofit/>
            </a:bodyPr>
            <a:lstStyle/>
            <a:p>
              <a:pPr algn="ctr">
                <a:buClr>
                  <a:schemeClr val="dk1"/>
                </a:buClr>
                <a:buSzPts val="1600"/>
              </a:pPr>
              <a:r>
                <a:rPr lang="en-US" sz="1600" b="1">
                  <a:solidFill>
                    <a:schemeClr val="dk1"/>
                  </a:solidFill>
                  <a:latin typeface="Verdana"/>
                  <a:ea typeface="Verdana"/>
                  <a:cs typeface="Verdana"/>
                  <a:sym typeface="Verdana"/>
                </a:rPr>
                <a:t>CORE CLERKSHIP</a:t>
              </a:r>
              <a:endParaRPr/>
            </a:p>
          </p:txBody>
        </p:sp>
        <p:sp>
          <p:nvSpPr>
            <p:cNvPr id="426" name="Shape 426"/>
            <p:cNvSpPr txBox="1"/>
            <p:nvPr/>
          </p:nvSpPr>
          <p:spPr>
            <a:xfrm>
              <a:off x="814" y="2731"/>
              <a:ext cx="763" cy="434"/>
            </a:xfrm>
            <a:prstGeom prst="rect">
              <a:avLst/>
            </a:prstGeom>
            <a:solidFill>
              <a:srgbClr val="FF9933"/>
            </a:solidFill>
            <a:ln>
              <a:noFill/>
            </a:ln>
          </p:spPr>
          <p:txBody>
            <a:bodyPr spcFirstLastPara="1" wrap="square" lIns="91425" tIns="45700" rIns="91425" bIns="45700" anchor="t" anchorCtr="0">
              <a:noAutofit/>
            </a:bodyPr>
            <a:lstStyle/>
            <a:p>
              <a:pPr algn="ctr">
                <a:buClr>
                  <a:schemeClr val="dk1"/>
                </a:buClr>
                <a:buSzPts val="1600"/>
              </a:pPr>
              <a:r>
                <a:rPr lang="en-US" sz="1200" b="1">
                  <a:solidFill>
                    <a:schemeClr val="dk1"/>
                  </a:solidFill>
                  <a:latin typeface="Verdana"/>
                  <a:ea typeface="Verdana"/>
                  <a:cs typeface="Verdana"/>
                  <a:sym typeface="Verdana"/>
                </a:rPr>
                <a:t>CORE CLERKSHIP</a:t>
              </a:r>
              <a:endParaRPr sz="1100"/>
            </a:p>
          </p:txBody>
        </p:sp>
      </p:grpSp>
      <p:grpSp>
        <p:nvGrpSpPr>
          <p:cNvPr id="427" name="Shape 427"/>
          <p:cNvGrpSpPr/>
          <p:nvPr/>
        </p:nvGrpSpPr>
        <p:grpSpPr>
          <a:xfrm>
            <a:off x="1638301" y="2530478"/>
            <a:ext cx="9032875" cy="2514602"/>
            <a:chOff x="72" y="1594"/>
            <a:chExt cx="5690" cy="1584"/>
          </a:xfrm>
        </p:grpSpPr>
        <p:sp>
          <p:nvSpPr>
            <p:cNvPr id="428" name="Shape 428"/>
            <p:cNvSpPr/>
            <p:nvPr/>
          </p:nvSpPr>
          <p:spPr>
            <a:xfrm>
              <a:off x="5288" y="2736"/>
              <a:ext cx="474" cy="432"/>
            </a:xfrm>
            <a:prstGeom prst="rect">
              <a:avLst/>
            </a:prstGeom>
            <a:solidFill>
              <a:srgbClr val="2D7F46"/>
            </a:solidFill>
            <a:ln>
              <a:noFill/>
            </a:ln>
          </p:spPr>
          <p:txBody>
            <a:bodyPr spcFirstLastPara="1" wrap="square" lIns="91425" tIns="45700" rIns="91425" bIns="45700" anchor="ctr" anchorCtr="1">
              <a:noAutofit/>
            </a:bodyPr>
            <a:lstStyle/>
            <a:p>
              <a:pPr>
                <a:buClr>
                  <a:schemeClr val="dk1"/>
                </a:buClr>
                <a:buSzPts val="2000"/>
              </a:pPr>
              <a:r>
                <a:rPr lang="en-US" sz="2000">
                  <a:solidFill>
                    <a:schemeClr val="dk1"/>
                  </a:solidFill>
                  <a:latin typeface="Verdana"/>
                  <a:ea typeface="Verdana"/>
                  <a:cs typeface="Verdana"/>
                  <a:sym typeface="Verdana"/>
                </a:rPr>
                <a:t>12</a:t>
              </a:r>
              <a:endParaRPr/>
            </a:p>
          </p:txBody>
        </p:sp>
        <p:sp>
          <p:nvSpPr>
            <p:cNvPr id="429" name="Shape 429"/>
            <p:cNvSpPr/>
            <p:nvPr/>
          </p:nvSpPr>
          <p:spPr>
            <a:xfrm>
              <a:off x="4814" y="2736"/>
              <a:ext cx="474" cy="432"/>
            </a:xfrm>
            <a:prstGeom prst="rect">
              <a:avLst/>
            </a:prstGeom>
            <a:solidFill>
              <a:srgbClr val="2D7F46"/>
            </a:solidFill>
            <a:ln>
              <a:noFill/>
            </a:ln>
          </p:spPr>
          <p:txBody>
            <a:bodyPr spcFirstLastPara="1" wrap="square" lIns="91425" tIns="45700" rIns="91425" bIns="45700" anchor="ctr" anchorCtr="1">
              <a:noAutofit/>
            </a:bodyPr>
            <a:lstStyle/>
            <a:p>
              <a:pPr>
                <a:buClr>
                  <a:schemeClr val="dk1"/>
                </a:buClr>
                <a:buSzPts val="2000"/>
              </a:pPr>
              <a:r>
                <a:rPr lang="en-US" sz="2000">
                  <a:solidFill>
                    <a:schemeClr val="dk1"/>
                  </a:solidFill>
                  <a:latin typeface="Verdana"/>
                  <a:ea typeface="Verdana"/>
                  <a:cs typeface="Verdana"/>
                  <a:sym typeface="Verdana"/>
                </a:rPr>
                <a:t>11</a:t>
              </a:r>
              <a:endParaRPr/>
            </a:p>
          </p:txBody>
        </p:sp>
        <p:sp>
          <p:nvSpPr>
            <p:cNvPr id="430" name="Shape 430"/>
            <p:cNvSpPr/>
            <p:nvPr/>
          </p:nvSpPr>
          <p:spPr>
            <a:xfrm>
              <a:off x="4340" y="2736"/>
              <a:ext cx="474" cy="432"/>
            </a:xfrm>
            <a:prstGeom prst="rect">
              <a:avLst/>
            </a:prstGeom>
            <a:solidFill>
              <a:srgbClr val="2D7F46"/>
            </a:solidFill>
            <a:ln>
              <a:noFill/>
            </a:ln>
          </p:spPr>
          <p:txBody>
            <a:bodyPr spcFirstLastPara="1" wrap="square" lIns="91425" tIns="45700" rIns="91425" bIns="45700" anchor="ctr" anchorCtr="1">
              <a:noAutofit/>
            </a:bodyPr>
            <a:lstStyle/>
            <a:p>
              <a:pPr>
                <a:buClr>
                  <a:schemeClr val="dk1"/>
                </a:buClr>
                <a:buSzPts val="2000"/>
              </a:pPr>
              <a:r>
                <a:rPr lang="en-US" sz="2000">
                  <a:solidFill>
                    <a:schemeClr val="dk1"/>
                  </a:solidFill>
                  <a:latin typeface="Verdana"/>
                  <a:ea typeface="Verdana"/>
                  <a:cs typeface="Verdana"/>
                  <a:sym typeface="Verdana"/>
                </a:rPr>
                <a:t>10</a:t>
              </a:r>
              <a:endParaRPr/>
            </a:p>
          </p:txBody>
        </p:sp>
        <p:sp>
          <p:nvSpPr>
            <p:cNvPr id="431" name="Shape 431"/>
            <p:cNvSpPr/>
            <p:nvPr/>
          </p:nvSpPr>
          <p:spPr>
            <a:xfrm>
              <a:off x="3865" y="2736"/>
              <a:ext cx="475" cy="432"/>
            </a:xfrm>
            <a:prstGeom prst="rect">
              <a:avLst/>
            </a:prstGeom>
            <a:solidFill>
              <a:srgbClr val="2D7F46"/>
            </a:solidFill>
            <a:ln>
              <a:noFill/>
            </a:ln>
          </p:spPr>
          <p:txBody>
            <a:bodyPr spcFirstLastPara="1" wrap="square" lIns="91425" tIns="45700" rIns="91425" bIns="45700" anchor="ctr" anchorCtr="1">
              <a:noAutofit/>
            </a:bodyPr>
            <a:lstStyle/>
            <a:p>
              <a:pPr>
                <a:buClr>
                  <a:schemeClr val="dk1"/>
                </a:buClr>
                <a:buSzPts val="2000"/>
              </a:pPr>
              <a:r>
                <a:rPr lang="en-US" sz="2000">
                  <a:solidFill>
                    <a:schemeClr val="dk1"/>
                  </a:solidFill>
                  <a:latin typeface="Verdana"/>
                  <a:ea typeface="Verdana"/>
                  <a:cs typeface="Verdana"/>
                  <a:sym typeface="Verdana"/>
                </a:rPr>
                <a:t>9</a:t>
              </a:r>
              <a:endParaRPr/>
            </a:p>
          </p:txBody>
        </p:sp>
        <p:sp>
          <p:nvSpPr>
            <p:cNvPr id="432" name="Shape 432"/>
            <p:cNvSpPr/>
            <p:nvPr/>
          </p:nvSpPr>
          <p:spPr>
            <a:xfrm>
              <a:off x="4786" y="1594"/>
              <a:ext cx="474" cy="432"/>
            </a:xfrm>
            <a:prstGeom prst="rect">
              <a:avLst/>
            </a:prstGeom>
            <a:solidFill>
              <a:srgbClr val="FF9933"/>
            </a:solidFill>
            <a:ln>
              <a:noFill/>
            </a:ln>
          </p:spPr>
          <p:txBody>
            <a:bodyPr spcFirstLastPara="1" wrap="square" lIns="91425" tIns="45700" rIns="91425" bIns="45700" anchor="ctr" anchorCtr="1">
              <a:noAutofit/>
            </a:bodyPr>
            <a:lstStyle/>
            <a:p>
              <a:pPr>
                <a:buClr>
                  <a:schemeClr val="dk1"/>
                </a:buClr>
                <a:buSzPts val="2000"/>
              </a:pPr>
              <a:r>
                <a:rPr lang="en-US" sz="1200" b="1">
                  <a:solidFill>
                    <a:schemeClr val="dk1"/>
                  </a:solidFill>
                  <a:latin typeface="Verdana"/>
                  <a:ea typeface="Verdana"/>
                  <a:cs typeface="Verdana"/>
                  <a:sym typeface="Verdana"/>
                </a:rPr>
                <a:t>CORE CLERKSHIP</a:t>
              </a:r>
              <a:endParaRPr sz="1000" b="1"/>
            </a:p>
          </p:txBody>
        </p:sp>
        <p:sp>
          <p:nvSpPr>
            <p:cNvPr id="433" name="Shape 433"/>
            <p:cNvSpPr/>
            <p:nvPr/>
          </p:nvSpPr>
          <p:spPr>
            <a:xfrm>
              <a:off x="3391" y="2746"/>
              <a:ext cx="474" cy="432"/>
            </a:xfrm>
            <a:prstGeom prst="rect">
              <a:avLst/>
            </a:prstGeom>
            <a:solidFill>
              <a:schemeClr val="accent2">
                <a:lumMod val="20000"/>
                <a:lumOff val="80000"/>
              </a:schemeClr>
            </a:solidFill>
            <a:ln>
              <a:solidFill>
                <a:schemeClr val="accent2">
                  <a:lumMod val="20000"/>
                  <a:lumOff val="80000"/>
                </a:schemeClr>
              </a:solidFill>
            </a:ln>
          </p:spPr>
          <p:txBody>
            <a:bodyPr spcFirstLastPara="1" wrap="square" lIns="91425" tIns="45700" rIns="91425" bIns="45700" anchor="ctr" anchorCtr="1">
              <a:noAutofit/>
            </a:bodyPr>
            <a:lstStyle/>
            <a:p>
              <a:pPr>
                <a:buClr>
                  <a:schemeClr val="dk1"/>
                </a:buClr>
                <a:buSzPts val="2000"/>
              </a:pPr>
              <a:r>
                <a:rPr lang="en-US" sz="2000">
                  <a:solidFill>
                    <a:schemeClr val="dk1"/>
                  </a:solidFill>
                  <a:latin typeface="Verdana"/>
                  <a:ea typeface="Verdana"/>
                  <a:cs typeface="Verdana"/>
                  <a:sym typeface="Verdana"/>
                </a:rPr>
                <a:t>8</a:t>
              </a:r>
              <a:endParaRPr/>
            </a:p>
          </p:txBody>
        </p:sp>
        <p:sp>
          <p:nvSpPr>
            <p:cNvPr id="434" name="Shape 434"/>
            <p:cNvSpPr/>
            <p:nvPr/>
          </p:nvSpPr>
          <p:spPr>
            <a:xfrm>
              <a:off x="2443" y="2736"/>
              <a:ext cx="474" cy="432"/>
            </a:xfrm>
            <a:prstGeom prst="rect">
              <a:avLst/>
            </a:prstGeom>
            <a:noFill/>
            <a:ln>
              <a:noFill/>
            </a:ln>
          </p:spPr>
          <p:txBody>
            <a:bodyPr spcFirstLastPara="1" wrap="square" lIns="91425" tIns="45700" rIns="91425" bIns="45700" anchor="ctr" anchorCtr="1">
              <a:noAutofit/>
            </a:bodyPr>
            <a:lstStyle/>
            <a:p>
              <a:pPr>
                <a:buClr>
                  <a:schemeClr val="dk1"/>
                </a:buClr>
                <a:buSzPts val="2000"/>
              </a:pPr>
              <a:endParaRPr sz="2000">
                <a:solidFill>
                  <a:schemeClr val="dk1"/>
                </a:solidFill>
                <a:latin typeface="Verdana"/>
                <a:ea typeface="Verdana"/>
                <a:cs typeface="Verdana"/>
                <a:sym typeface="Verdana"/>
              </a:endParaRPr>
            </a:p>
          </p:txBody>
        </p:sp>
        <p:sp>
          <p:nvSpPr>
            <p:cNvPr id="435" name="Shape 435"/>
            <p:cNvSpPr/>
            <p:nvPr/>
          </p:nvSpPr>
          <p:spPr>
            <a:xfrm>
              <a:off x="1969" y="2736"/>
              <a:ext cx="474" cy="432"/>
            </a:xfrm>
            <a:prstGeom prst="rect">
              <a:avLst/>
            </a:prstGeom>
            <a:noFill/>
            <a:ln>
              <a:noFill/>
            </a:ln>
          </p:spPr>
          <p:txBody>
            <a:bodyPr spcFirstLastPara="1" wrap="square" lIns="91425" tIns="45700" rIns="91425" bIns="45700" anchor="ctr" anchorCtr="1">
              <a:noAutofit/>
            </a:bodyPr>
            <a:lstStyle/>
            <a:p>
              <a:pPr>
                <a:buClr>
                  <a:schemeClr val="dk1"/>
                </a:buClr>
                <a:buSzPts val="2000"/>
              </a:pPr>
              <a:endParaRPr sz="2000">
                <a:solidFill>
                  <a:schemeClr val="dk1"/>
                </a:solidFill>
                <a:latin typeface="Verdana"/>
                <a:ea typeface="Verdana"/>
                <a:cs typeface="Verdana"/>
                <a:sym typeface="Verdana"/>
              </a:endParaRPr>
            </a:p>
          </p:txBody>
        </p:sp>
        <p:sp>
          <p:nvSpPr>
            <p:cNvPr id="436" name="Shape 436"/>
            <p:cNvSpPr/>
            <p:nvPr/>
          </p:nvSpPr>
          <p:spPr>
            <a:xfrm>
              <a:off x="1495" y="2736"/>
              <a:ext cx="474" cy="432"/>
            </a:xfrm>
            <a:prstGeom prst="rect">
              <a:avLst/>
            </a:prstGeom>
            <a:noFill/>
            <a:ln>
              <a:noFill/>
            </a:ln>
          </p:spPr>
          <p:txBody>
            <a:bodyPr spcFirstLastPara="1" wrap="square" lIns="91425" tIns="45700" rIns="91425" bIns="45700" anchor="ctr" anchorCtr="1">
              <a:noAutofit/>
            </a:bodyPr>
            <a:lstStyle/>
            <a:p>
              <a:pPr>
                <a:buClr>
                  <a:schemeClr val="dk1"/>
                </a:buClr>
                <a:buSzPts val="2000"/>
              </a:pPr>
              <a:endParaRPr sz="2000">
                <a:solidFill>
                  <a:schemeClr val="dk1"/>
                </a:solidFill>
                <a:latin typeface="Verdana"/>
                <a:ea typeface="Verdana"/>
                <a:cs typeface="Verdana"/>
                <a:sym typeface="Verdana"/>
              </a:endParaRPr>
            </a:p>
          </p:txBody>
        </p:sp>
        <p:sp>
          <p:nvSpPr>
            <p:cNvPr id="437" name="Shape 437"/>
            <p:cNvSpPr/>
            <p:nvPr/>
          </p:nvSpPr>
          <p:spPr>
            <a:xfrm>
              <a:off x="1020" y="2736"/>
              <a:ext cx="475" cy="432"/>
            </a:xfrm>
            <a:prstGeom prst="rect">
              <a:avLst/>
            </a:prstGeom>
            <a:noFill/>
            <a:ln>
              <a:noFill/>
            </a:ln>
          </p:spPr>
          <p:txBody>
            <a:bodyPr spcFirstLastPara="1" wrap="square" lIns="91425" tIns="45700" rIns="91425" bIns="45700" anchor="ctr" anchorCtr="1">
              <a:noAutofit/>
            </a:bodyPr>
            <a:lstStyle/>
            <a:p>
              <a:pPr>
                <a:buClr>
                  <a:schemeClr val="dk1"/>
                </a:buClr>
                <a:buSzPts val="2000"/>
              </a:pPr>
              <a:endParaRPr sz="2000">
                <a:solidFill>
                  <a:schemeClr val="dk1"/>
                </a:solidFill>
                <a:latin typeface="Verdana"/>
                <a:ea typeface="Verdana"/>
                <a:cs typeface="Verdana"/>
                <a:sym typeface="Verdana"/>
              </a:endParaRPr>
            </a:p>
          </p:txBody>
        </p:sp>
        <p:sp>
          <p:nvSpPr>
            <p:cNvPr id="438" name="Shape 438"/>
            <p:cNvSpPr/>
            <p:nvPr/>
          </p:nvSpPr>
          <p:spPr>
            <a:xfrm>
              <a:off x="546" y="2736"/>
              <a:ext cx="474" cy="432"/>
            </a:xfrm>
            <a:prstGeom prst="rect">
              <a:avLst/>
            </a:prstGeom>
            <a:noFill/>
            <a:ln>
              <a:noFill/>
            </a:ln>
          </p:spPr>
          <p:txBody>
            <a:bodyPr spcFirstLastPara="1" wrap="square" lIns="91425" tIns="45700" rIns="91425" bIns="45700" anchor="ctr" anchorCtr="1">
              <a:noAutofit/>
            </a:bodyPr>
            <a:lstStyle/>
            <a:p>
              <a:pPr>
                <a:buClr>
                  <a:schemeClr val="dk1"/>
                </a:buClr>
                <a:buSzPts val="2000"/>
              </a:pPr>
              <a:endParaRPr sz="2000">
                <a:solidFill>
                  <a:schemeClr val="dk1"/>
                </a:solidFill>
                <a:latin typeface="Verdana"/>
                <a:ea typeface="Verdana"/>
                <a:cs typeface="Verdana"/>
                <a:sym typeface="Verdana"/>
              </a:endParaRPr>
            </a:p>
          </p:txBody>
        </p:sp>
        <p:sp>
          <p:nvSpPr>
            <p:cNvPr id="439" name="Shape 439"/>
            <p:cNvSpPr/>
            <p:nvPr/>
          </p:nvSpPr>
          <p:spPr>
            <a:xfrm>
              <a:off x="72" y="2736"/>
              <a:ext cx="474" cy="432"/>
            </a:xfrm>
            <a:prstGeom prst="rect">
              <a:avLst/>
            </a:prstGeom>
            <a:noFill/>
            <a:ln>
              <a:noFill/>
            </a:ln>
          </p:spPr>
          <p:txBody>
            <a:bodyPr spcFirstLastPara="1" wrap="square" lIns="91425" tIns="45700" rIns="91425" bIns="45700" anchor="ctr" anchorCtr="1">
              <a:noAutofit/>
            </a:bodyPr>
            <a:lstStyle/>
            <a:p>
              <a:pPr>
                <a:buClr>
                  <a:schemeClr val="dk1"/>
                </a:buClr>
                <a:buSzPts val="2000"/>
              </a:pPr>
              <a:endParaRPr sz="2000">
                <a:solidFill>
                  <a:schemeClr val="dk1"/>
                </a:solidFill>
                <a:latin typeface="Verdana"/>
                <a:ea typeface="Verdana"/>
                <a:cs typeface="Verdana"/>
                <a:sym typeface="Verdana"/>
              </a:endParaRPr>
            </a:p>
          </p:txBody>
        </p:sp>
        <p:cxnSp>
          <p:nvCxnSpPr>
            <p:cNvPr id="440" name="Shape 440"/>
            <p:cNvCxnSpPr/>
            <p:nvPr/>
          </p:nvCxnSpPr>
          <p:spPr>
            <a:xfrm>
              <a:off x="72" y="2736"/>
              <a:ext cx="5690" cy="0"/>
            </a:xfrm>
            <a:prstGeom prst="straightConnector1">
              <a:avLst/>
            </a:prstGeom>
            <a:noFill/>
            <a:ln w="28575" cap="sq" cmpd="sng">
              <a:solidFill>
                <a:srgbClr val="85DFD0"/>
              </a:solidFill>
              <a:prstDash val="solid"/>
              <a:round/>
              <a:headEnd type="none" w="med" len="med"/>
              <a:tailEnd type="none" w="med" len="med"/>
            </a:ln>
          </p:spPr>
        </p:cxnSp>
        <p:cxnSp>
          <p:nvCxnSpPr>
            <p:cNvPr id="441" name="Shape 441"/>
            <p:cNvCxnSpPr/>
            <p:nvPr/>
          </p:nvCxnSpPr>
          <p:spPr>
            <a:xfrm>
              <a:off x="72" y="3168"/>
              <a:ext cx="5690" cy="0"/>
            </a:xfrm>
            <a:prstGeom prst="straightConnector1">
              <a:avLst/>
            </a:prstGeom>
            <a:noFill/>
            <a:ln w="28575" cap="sq" cmpd="sng">
              <a:solidFill>
                <a:srgbClr val="85DFD0"/>
              </a:solidFill>
              <a:prstDash val="solid"/>
              <a:round/>
              <a:headEnd type="none" w="med" len="med"/>
              <a:tailEnd type="none" w="med" len="med"/>
            </a:ln>
          </p:spPr>
        </p:cxnSp>
        <p:cxnSp>
          <p:nvCxnSpPr>
            <p:cNvPr id="442" name="Shape 442"/>
            <p:cNvCxnSpPr/>
            <p:nvPr/>
          </p:nvCxnSpPr>
          <p:spPr>
            <a:xfrm>
              <a:off x="72" y="2736"/>
              <a:ext cx="0" cy="432"/>
            </a:xfrm>
            <a:prstGeom prst="straightConnector1">
              <a:avLst/>
            </a:prstGeom>
            <a:noFill/>
            <a:ln w="28575" cap="sq" cmpd="sng">
              <a:solidFill>
                <a:srgbClr val="85DFD0"/>
              </a:solidFill>
              <a:prstDash val="solid"/>
              <a:round/>
              <a:headEnd type="none" w="med" len="med"/>
              <a:tailEnd type="none" w="med" len="med"/>
            </a:ln>
          </p:spPr>
        </p:cxnSp>
        <p:cxnSp>
          <p:nvCxnSpPr>
            <p:cNvPr id="443" name="Shape 443"/>
            <p:cNvCxnSpPr/>
            <p:nvPr/>
          </p:nvCxnSpPr>
          <p:spPr>
            <a:xfrm>
              <a:off x="546"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44" name="Shape 444"/>
            <p:cNvCxnSpPr/>
            <p:nvPr/>
          </p:nvCxnSpPr>
          <p:spPr>
            <a:xfrm>
              <a:off x="845" y="2728"/>
              <a:ext cx="0" cy="432"/>
            </a:xfrm>
            <a:prstGeom prst="straightConnector1">
              <a:avLst/>
            </a:prstGeom>
            <a:noFill/>
            <a:ln w="12700" cap="flat" cmpd="sng">
              <a:solidFill>
                <a:srgbClr val="DDDDDD"/>
              </a:solidFill>
              <a:prstDash val="solid"/>
              <a:round/>
              <a:headEnd type="none" w="med" len="med"/>
              <a:tailEnd type="none" w="med" len="med"/>
            </a:ln>
          </p:spPr>
        </p:cxnSp>
        <p:cxnSp>
          <p:nvCxnSpPr>
            <p:cNvPr id="445" name="Shape 445"/>
            <p:cNvCxnSpPr/>
            <p:nvPr/>
          </p:nvCxnSpPr>
          <p:spPr>
            <a:xfrm>
              <a:off x="1495"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46" name="Shape 446"/>
            <p:cNvCxnSpPr/>
            <p:nvPr/>
          </p:nvCxnSpPr>
          <p:spPr>
            <a:xfrm>
              <a:off x="1969"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47" name="Shape 447"/>
            <p:cNvCxnSpPr/>
            <p:nvPr/>
          </p:nvCxnSpPr>
          <p:spPr>
            <a:xfrm>
              <a:off x="2443"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48" name="Shape 448"/>
            <p:cNvCxnSpPr/>
            <p:nvPr/>
          </p:nvCxnSpPr>
          <p:spPr>
            <a:xfrm>
              <a:off x="2917"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49" name="Shape 449"/>
            <p:cNvCxnSpPr/>
            <p:nvPr/>
          </p:nvCxnSpPr>
          <p:spPr>
            <a:xfrm>
              <a:off x="3391"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50" name="Shape 450"/>
            <p:cNvCxnSpPr/>
            <p:nvPr/>
          </p:nvCxnSpPr>
          <p:spPr>
            <a:xfrm>
              <a:off x="3865"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51" name="Shape 451"/>
            <p:cNvCxnSpPr/>
            <p:nvPr/>
          </p:nvCxnSpPr>
          <p:spPr>
            <a:xfrm>
              <a:off x="4340"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52" name="Shape 452"/>
            <p:cNvCxnSpPr/>
            <p:nvPr/>
          </p:nvCxnSpPr>
          <p:spPr>
            <a:xfrm>
              <a:off x="4814"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53" name="Shape 453"/>
            <p:cNvCxnSpPr/>
            <p:nvPr/>
          </p:nvCxnSpPr>
          <p:spPr>
            <a:xfrm>
              <a:off x="5288" y="2736"/>
              <a:ext cx="0" cy="432"/>
            </a:xfrm>
            <a:prstGeom prst="straightConnector1">
              <a:avLst/>
            </a:prstGeom>
            <a:noFill/>
            <a:ln w="12700" cap="flat" cmpd="sng">
              <a:solidFill>
                <a:srgbClr val="DDDDDD"/>
              </a:solidFill>
              <a:prstDash val="solid"/>
              <a:round/>
              <a:headEnd type="none" w="med" len="med"/>
              <a:tailEnd type="none" w="med" len="med"/>
            </a:ln>
          </p:spPr>
        </p:cxnSp>
        <p:cxnSp>
          <p:nvCxnSpPr>
            <p:cNvPr id="454" name="Shape 454"/>
            <p:cNvCxnSpPr/>
            <p:nvPr/>
          </p:nvCxnSpPr>
          <p:spPr>
            <a:xfrm>
              <a:off x="5762" y="2736"/>
              <a:ext cx="0" cy="432"/>
            </a:xfrm>
            <a:prstGeom prst="straightConnector1">
              <a:avLst/>
            </a:prstGeom>
            <a:noFill/>
            <a:ln w="28575" cap="sq" cmpd="sng">
              <a:solidFill>
                <a:srgbClr val="85DFD0"/>
              </a:solidFill>
              <a:prstDash val="solid"/>
              <a:round/>
              <a:headEnd type="none" w="med" len="med"/>
              <a:tailEnd type="none" w="med" len="med"/>
            </a:ln>
          </p:spPr>
        </p:cxnSp>
        <p:sp>
          <p:nvSpPr>
            <p:cNvPr id="455" name="Shape 455"/>
            <p:cNvSpPr txBox="1"/>
            <p:nvPr/>
          </p:nvSpPr>
          <p:spPr>
            <a:xfrm>
              <a:off x="1088" y="2200"/>
              <a:ext cx="462" cy="484"/>
            </a:xfrm>
            <a:prstGeom prst="rect">
              <a:avLst/>
            </a:prstGeom>
            <a:noFill/>
            <a:ln>
              <a:noFill/>
            </a:ln>
          </p:spPr>
          <p:txBody>
            <a:bodyPr spcFirstLastPara="1" wrap="square" lIns="91425" tIns="45700" rIns="91425" bIns="45700" anchor="t" anchorCtr="0">
              <a:noAutofit/>
            </a:bodyPr>
            <a:lstStyle/>
            <a:p>
              <a:pPr algn="ctr">
                <a:buClr>
                  <a:schemeClr val="dk1"/>
                </a:buClr>
                <a:buSzPts val="1600"/>
              </a:pPr>
              <a:r>
                <a:rPr lang="en-US" sz="1200" b="1">
                  <a:solidFill>
                    <a:schemeClr val="dk1"/>
                  </a:solidFill>
                  <a:latin typeface="Verdana"/>
                  <a:ea typeface="Verdana"/>
                  <a:cs typeface="Verdana"/>
                  <a:sym typeface="Verdana"/>
                </a:rPr>
                <a:t>CORE CLERKSHIP</a:t>
              </a:r>
              <a:endParaRPr sz="1100"/>
            </a:p>
          </p:txBody>
        </p:sp>
      </p:grpSp>
      <p:sp>
        <p:nvSpPr>
          <p:cNvPr id="456" name="Shape 456"/>
          <p:cNvSpPr/>
          <p:nvPr/>
        </p:nvSpPr>
        <p:spPr>
          <a:xfrm>
            <a:off x="7093818" y="5092895"/>
            <a:ext cx="484632" cy="978408"/>
          </a:xfrm>
          <a:prstGeom prst="upArrow">
            <a:avLst>
              <a:gd name="adj1" fmla="val 50000"/>
              <a:gd name="adj2" fmla="val 50000"/>
            </a:avLst>
          </a:prstGeom>
          <a:solidFill>
            <a:srgbClr val="0F6FC6"/>
          </a:solidFill>
          <a:ln w="25400" cap="flat" cmpd="sng">
            <a:solidFill>
              <a:srgbClr val="0A5190"/>
            </a:solidFill>
            <a:prstDash val="solid"/>
            <a:round/>
            <a:headEnd type="none" w="med" len="med"/>
            <a:tailEnd type="none" w="med" len="med"/>
          </a:ln>
        </p:spPr>
        <p:txBody>
          <a:bodyPr spcFirstLastPara="1" wrap="square" lIns="91425" tIns="45700" rIns="91425" bIns="45700" anchor="ctr" anchorCtr="0">
            <a:noAutofit/>
          </a:bodyPr>
          <a:lstStyle/>
          <a:p>
            <a:pPr algn="ctr">
              <a:buClr>
                <a:schemeClr val="dk1"/>
              </a:buClr>
              <a:buSzPts val="1800"/>
            </a:pPr>
            <a:endParaRPr>
              <a:solidFill>
                <a:srgbClr val="FFFFFF"/>
              </a:solidFill>
              <a:latin typeface="Calibri"/>
              <a:ea typeface="Calibri"/>
              <a:cs typeface="Calibri"/>
              <a:sym typeface="Calibri"/>
            </a:endParaRPr>
          </a:p>
        </p:txBody>
      </p:sp>
      <p:sp>
        <p:nvSpPr>
          <p:cNvPr id="457" name="Shape 457"/>
          <p:cNvSpPr txBox="1"/>
          <p:nvPr/>
        </p:nvSpPr>
        <p:spPr>
          <a:xfrm>
            <a:off x="6464556" y="6159507"/>
            <a:ext cx="1770030" cy="331064"/>
          </a:xfrm>
          <a:prstGeom prst="rect">
            <a:avLst/>
          </a:prstGeom>
          <a:noFill/>
          <a:ln>
            <a:noFill/>
          </a:ln>
        </p:spPr>
        <p:txBody>
          <a:bodyPr spcFirstLastPara="1" wrap="square" lIns="91425" tIns="45700" rIns="91425" bIns="45700" anchor="t" anchorCtr="0">
            <a:noAutofit/>
          </a:bodyPr>
          <a:lstStyle/>
          <a:p>
            <a:pPr>
              <a:buClr>
                <a:srgbClr val="000000"/>
              </a:buClr>
              <a:buSzPts val="1800"/>
            </a:pPr>
            <a:r>
              <a:rPr lang="en-US">
                <a:solidFill>
                  <a:srgbClr val="000000"/>
                </a:solidFill>
                <a:latin typeface="Calibri"/>
                <a:ea typeface="Calibri"/>
                <a:cs typeface="Calibri"/>
                <a:sym typeface="Calibri"/>
              </a:rPr>
              <a:t>Take Step 2 CK </a:t>
            </a:r>
            <a:endParaRPr/>
          </a:p>
        </p:txBody>
      </p:sp>
      <p:pic>
        <p:nvPicPr>
          <p:cNvPr id="459" name="Shape 459"/>
          <p:cNvPicPr preferRelativeResize="0"/>
          <p:nvPr/>
        </p:nvPicPr>
        <p:blipFill rotWithShape="1">
          <a:blip r:embed="rId3">
            <a:alphaModFix/>
          </a:blip>
          <a:srcRect/>
          <a:stretch/>
        </p:blipFill>
        <p:spPr>
          <a:xfrm>
            <a:off x="1656390" y="4340226"/>
            <a:ext cx="755650" cy="688975"/>
          </a:xfrm>
          <a:prstGeom prst="rect">
            <a:avLst/>
          </a:prstGeom>
          <a:noFill/>
          <a:ln>
            <a:noFill/>
          </a:ln>
        </p:spPr>
      </p:pic>
      <p:sp>
        <p:nvSpPr>
          <p:cNvPr id="460" name="Shape 460"/>
          <p:cNvSpPr/>
          <p:nvPr/>
        </p:nvSpPr>
        <p:spPr>
          <a:xfrm>
            <a:off x="3922712" y="4343401"/>
            <a:ext cx="396875" cy="685800"/>
          </a:xfrm>
          <a:prstGeom prst="rect">
            <a:avLst/>
          </a:prstGeom>
          <a:solidFill>
            <a:srgbClr val="FF9933"/>
          </a:solidFill>
          <a:ln>
            <a:noFill/>
          </a:ln>
        </p:spPr>
        <p:txBody>
          <a:bodyPr spcFirstLastPara="1" wrap="square" lIns="91425" tIns="45700" rIns="91425" bIns="45700" anchor="ctr" anchorCtr="1">
            <a:noAutofit/>
          </a:bodyPr>
          <a:lstStyle/>
          <a:p>
            <a:pPr lvl="0"/>
            <a:endParaRPr lang="en-US" sz="1100" b="1">
              <a:solidFill>
                <a:schemeClr val="dk1"/>
              </a:solidFill>
              <a:latin typeface="Verdana"/>
              <a:ea typeface="Verdana"/>
              <a:cs typeface="Verdana"/>
              <a:sym typeface="Verdana"/>
            </a:endParaRPr>
          </a:p>
          <a:p>
            <a:pPr lvl="0"/>
            <a:endParaRPr lang="en-US" sz="1100" b="1">
              <a:solidFill>
                <a:schemeClr val="dk1"/>
              </a:solidFill>
              <a:latin typeface="Verdana"/>
              <a:ea typeface="Verdana"/>
              <a:cs typeface="Verdana"/>
              <a:sym typeface="Verdana"/>
            </a:endParaRPr>
          </a:p>
          <a:p>
            <a:pPr lvl="0"/>
            <a:r>
              <a:rPr lang="en-US" b="1">
                <a:solidFill>
                  <a:schemeClr val="dk1"/>
                </a:solidFill>
                <a:latin typeface="Verdana"/>
                <a:ea typeface="Verdana"/>
                <a:cs typeface="Verdana"/>
                <a:sym typeface="Verdana"/>
              </a:rPr>
              <a:t>CE</a:t>
            </a:r>
            <a:endParaRPr lang="en-US" sz="1200"/>
          </a:p>
          <a:p>
            <a:r>
              <a:rPr lang="en-US" sz="2000">
                <a:solidFill>
                  <a:srgbClr val="DDDDDD"/>
                </a:solidFill>
                <a:latin typeface="Verdana"/>
                <a:ea typeface="Verdana"/>
                <a:cs typeface="Verdana"/>
                <a:sym typeface="Verdana"/>
              </a:rPr>
              <a:t>2</a:t>
            </a:r>
            <a:endParaRPr/>
          </a:p>
        </p:txBody>
      </p:sp>
      <p:sp>
        <p:nvSpPr>
          <p:cNvPr id="462" name="Shape 462"/>
          <p:cNvSpPr/>
          <p:nvPr/>
        </p:nvSpPr>
        <p:spPr>
          <a:xfrm>
            <a:off x="6162072" y="4330706"/>
            <a:ext cx="754062" cy="685800"/>
          </a:xfrm>
          <a:prstGeom prst="rect">
            <a:avLst/>
          </a:prstGeom>
          <a:solidFill>
            <a:srgbClr val="00B0F0"/>
          </a:solidFill>
          <a:ln w="9525" cap="flat" cmpd="sng">
            <a:solidFill>
              <a:srgbClr val="000000"/>
            </a:solidFill>
            <a:prstDash val="solid"/>
            <a:miter lim="800000"/>
            <a:headEnd type="none" w="med" len="med"/>
            <a:tailEnd type="none" w="med" len="med"/>
          </a:ln>
        </p:spPr>
        <p:txBody>
          <a:bodyPr spcFirstLastPara="1" wrap="square" lIns="91425" tIns="45700" rIns="91425" bIns="45700" anchor="ctr" anchorCtr="1">
            <a:noAutofit/>
          </a:bodyPr>
          <a:lstStyle/>
          <a:p>
            <a:pPr algn="ctr">
              <a:buClr>
                <a:srgbClr val="000000"/>
              </a:buClr>
              <a:buSzPts val="2000"/>
            </a:pPr>
            <a:r>
              <a:rPr lang="en-US" sz="2000">
                <a:solidFill>
                  <a:srgbClr val="000000"/>
                </a:solidFill>
                <a:latin typeface="Verdana"/>
                <a:ea typeface="Verdana"/>
                <a:cs typeface="Verdana"/>
                <a:sym typeface="Verdana"/>
              </a:rPr>
              <a:t>ELE</a:t>
            </a:r>
            <a:br>
              <a:rPr lang="en-US" sz="2000">
                <a:solidFill>
                  <a:srgbClr val="000000"/>
                </a:solidFill>
                <a:latin typeface="Verdana"/>
                <a:ea typeface="Verdana"/>
                <a:cs typeface="Verdana"/>
                <a:sym typeface="Verdana"/>
              </a:rPr>
            </a:br>
            <a:r>
              <a:rPr lang="en-US" sz="1200" b="1">
                <a:solidFill>
                  <a:srgbClr val="000000"/>
                </a:solidFill>
                <a:latin typeface="Verdana"/>
                <a:ea typeface="Verdana"/>
                <a:cs typeface="Verdana"/>
                <a:sym typeface="Verdana"/>
              </a:rPr>
              <a:t>OPH</a:t>
            </a:r>
            <a:endParaRPr/>
          </a:p>
        </p:txBody>
      </p:sp>
      <p:sp>
        <p:nvSpPr>
          <p:cNvPr id="463" name="Shape 463"/>
          <p:cNvSpPr/>
          <p:nvPr/>
        </p:nvSpPr>
        <p:spPr>
          <a:xfrm>
            <a:off x="5383415" y="4346582"/>
            <a:ext cx="754062" cy="685800"/>
          </a:xfrm>
          <a:prstGeom prst="rect">
            <a:avLst/>
          </a:prstGeom>
          <a:solidFill>
            <a:srgbClr val="00B0F0"/>
          </a:solidFill>
          <a:ln w="9525" cap="flat" cmpd="sng">
            <a:solidFill>
              <a:srgbClr val="0F6FC6"/>
            </a:solidFill>
            <a:prstDash val="solid"/>
            <a:miter lim="800000"/>
            <a:headEnd type="none" w="med" len="med"/>
            <a:tailEnd type="none" w="med" len="med"/>
          </a:ln>
        </p:spPr>
        <p:txBody>
          <a:bodyPr spcFirstLastPara="1" wrap="square" lIns="91425" tIns="45700" rIns="91425" bIns="45700" anchor="ctr" anchorCtr="1">
            <a:noAutofit/>
          </a:bodyPr>
          <a:lstStyle/>
          <a:p>
            <a:pPr algn="ctr">
              <a:buClr>
                <a:srgbClr val="000000"/>
              </a:buClr>
              <a:buSzPts val="2000"/>
            </a:pPr>
            <a:r>
              <a:rPr lang="en-US" sz="2000">
                <a:solidFill>
                  <a:srgbClr val="000000"/>
                </a:solidFill>
                <a:latin typeface="Verdana"/>
                <a:ea typeface="Verdana"/>
                <a:cs typeface="Verdana"/>
                <a:sym typeface="Verdana"/>
              </a:rPr>
              <a:t>ELE</a:t>
            </a:r>
            <a:br>
              <a:rPr lang="en-US" sz="2000">
                <a:solidFill>
                  <a:srgbClr val="000000"/>
                </a:solidFill>
                <a:latin typeface="Verdana"/>
                <a:ea typeface="Verdana"/>
                <a:cs typeface="Verdana"/>
                <a:sym typeface="Verdana"/>
              </a:rPr>
            </a:br>
            <a:r>
              <a:rPr lang="en-US" sz="1200" b="1">
                <a:solidFill>
                  <a:srgbClr val="000000"/>
                </a:solidFill>
                <a:latin typeface="Verdana"/>
                <a:ea typeface="Verdana"/>
                <a:cs typeface="Verdana"/>
                <a:sym typeface="Verdana"/>
              </a:rPr>
              <a:t>AWAY</a:t>
            </a:r>
            <a:endParaRPr/>
          </a:p>
        </p:txBody>
      </p:sp>
      <p:sp>
        <p:nvSpPr>
          <p:cNvPr id="464" name="Shape 464" descr="Narrow vertical"/>
          <p:cNvSpPr/>
          <p:nvPr/>
        </p:nvSpPr>
        <p:spPr>
          <a:xfrm>
            <a:off x="4649788" y="4333951"/>
            <a:ext cx="731838" cy="692075"/>
          </a:xfrm>
          <a:prstGeom prst="rect">
            <a:avLst/>
          </a:prstGeom>
          <a:solidFill>
            <a:srgbClr val="85DFD0"/>
          </a:solidFill>
          <a:ln w="9525" cap="flat" cmpd="sng">
            <a:solidFill>
              <a:srgbClr val="000000"/>
            </a:solidFill>
            <a:prstDash val="solid"/>
            <a:miter lim="800000"/>
            <a:headEnd type="none" w="med" len="med"/>
            <a:tailEnd type="none" w="med" len="med"/>
          </a:ln>
        </p:spPr>
        <p:txBody>
          <a:bodyPr spcFirstLastPara="1" wrap="square" lIns="91425" tIns="45700" rIns="91425" bIns="45700" anchor="ctr" anchorCtr="1">
            <a:noAutofit/>
          </a:bodyPr>
          <a:lstStyle/>
          <a:p>
            <a:pPr algn="ctr">
              <a:buClr>
                <a:srgbClr val="000000"/>
              </a:buClr>
              <a:buSzPts val="1400"/>
            </a:pPr>
            <a:r>
              <a:rPr lang="en-US" sz="1400" b="1">
                <a:solidFill>
                  <a:srgbClr val="000000"/>
                </a:solidFill>
                <a:latin typeface="Verdana"/>
                <a:ea typeface="Verdana"/>
                <a:cs typeface="Verdana"/>
                <a:sym typeface="Verdana"/>
              </a:rPr>
              <a:t>OPH</a:t>
            </a:r>
            <a:br>
              <a:rPr lang="en-US" sz="1400" b="1">
                <a:solidFill>
                  <a:srgbClr val="000000"/>
                </a:solidFill>
                <a:latin typeface="Verdana"/>
                <a:ea typeface="Verdana"/>
                <a:cs typeface="Verdana"/>
                <a:sym typeface="Verdana"/>
              </a:rPr>
            </a:br>
            <a:r>
              <a:rPr lang="en-US" sz="1400" b="1">
                <a:solidFill>
                  <a:srgbClr val="000000"/>
                </a:solidFill>
                <a:latin typeface="Verdana"/>
                <a:ea typeface="Verdana"/>
                <a:cs typeface="Verdana"/>
                <a:sym typeface="Verdana"/>
              </a:rPr>
              <a:t>JI</a:t>
            </a:r>
            <a:endParaRPr/>
          </a:p>
        </p:txBody>
      </p:sp>
      <p:sp>
        <p:nvSpPr>
          <p:cNvPr id="465" name="Shape 465"/>
          <p:cNvSpPr/>
          <p:nvPr/>
        </p:nvSpPr>
        <p:spPr>
          <a:xfrm>
            <a:off x="8430609" y="4346582"/>
            <a:ext cx="754063" cy="685800"/>
          </a:xfrm>
          <a:prstGeom prst="rect">
            <a:avLst/>
          </a:prstGeom>
          <a:solidFill>
            <a:srgbClr val="85DFD0"/>
          </a:solidFill>
          <a:ln w="9525" cap="flat" cmpd="sng">
            <a:solidFill>
              <a:srgbClr val="000000"/>
            </a:solidFill>
            <a:prstDash val="solid"/>
            <a:miter lim="800000"/>
            <a:headEnd type="none" w="med" len="med"/>
            <a:tailEnd type="none" w="med" len="med"/>
          </a:ln>
        </p:spPr>
        <p:txBody>
          <a:bodyPr spcFirstLastPara="1" wrap="square" lIns="91425" tIns="45700" rIns="91425" bIns="45700" anchor="ctr" anchorCtr="1">
            <a:noAutofit/>
          </a:bodyPr>
          <a:lstStyle/>
          <a:p>
            <a:pPr algn="ctr">
              <a:buClr>
                <a:srgbClr val="000000"/>
              </a:buClr>
              <a:buSzPts val="1400"/>
            </a:pPr>
            <a:r>
              <a:rPr lang="en-US" sz="1400" b="1">
                <a:solidFill>
                  <a:srgbClr val="000000"/>
                </a:solidFill>
                <a:latin typeface="Verdana"/>
                <a:ea typeface="Verdana"/>
                <a:cs typeface="Verdana"/>
                <a:sym typeface="Verdana"/>
              </a:rPr>
              <a:t>Geri-</a:t>
            </a:r>
            <a:r>
              <a:rPr lang="en-US" sz="1400" b="1" err="1">
                <a:solidFill>
                  <a:srgbClr val="000000"/>
                </a:solidFill>
                <a:latin typeface="Verdana"/>
                <a:ea typeface="Verdana"/>
                <a:cs typeface="Verdana"/>
                <a:sym typeface="Verdana"/>
              </a:rPr>
              <a:t>Palli</a:t>
            </a:r>
            <a:endParaRPr sz="1400" b="1">
              <a:solidFill>
                <a:srgbClr val="000000"/>
              </a:solidFill>
              <a:latin typeface="Verdana"/>
              <a:ea typeface="Verdana"/>
              <a:cs typeface="Verdana"/>
              <a:sym typeface="Verdana"/>
            </a:endParaRPr>
          </a:p>
        </p:txBody>
      </p:sp>
      <p:sp>
        <p:nvSpPr>
          <p:cNvPr id="466" name="Shape 466"/>
          <p:cNvSpPr txBox="1"/>
          <p:nvPr/>
        </p:nvSpPr>
        <p:spPr>
          <a:xfrm>
            <a:off x="6846887" y="1947232"/>
            <a:ext cx="1905000" cy="457200"/>
          </a:xfrm>
          <a:prstGeom prst="rect">
            <a:avLst/>
          </a:prstGeom>
          <a:noFill/>
          <a:ln>
            <a:noFill/>
          </a:ln>
        </p:spPr>
        <p:txBody>
          <a:bodyPr spcFirstLastPara="1" wrap="square" lIns="91425" tIns="45700" rIns="91425" bIns="45700" anchor="t" anchorCtr="0">
            <a:noAutofit/>
          </a:bodyPr>
          <a:lstStyle/>
          <a:p>
            <a:pPr algn="ctr"/>
            <a:r>
              <a:rPr lang="en-US" sz="2400">
                <a:solidFill>
                  <a:schemeClr val="dk1"/>
                </a:solidFill>
                <a:latin typeface="Verdana"/>
                <a:ea typeface="Verdana"/>
                <a:cs typeface="Verdana"/>
                <a:sym typeface="Verdana"/>
              </a:rPr>
              <a:t>2021</a:t>
            </a:r>
            <a:endParaRPr/>
          </a:p>
        </p:txBody>
      </p:sp>
      <p:sp>
        <p:nvSpPr>
          <p:cNvPr id="467" name="Shape 467"/>
          <p:cNvSpPr txBox="1"/>
          <p:nvPr/>
        </p:nvSpPr>
        <p:spPr>
          <a:xfrm>
            <a:off x="4191000" y="3799458"/>
            <a:ext cx="1905000" cy="457200"/>
          </a:xfrm>
          <a:prstGeom prst="rect">
            <a:avLst/>
          </a:prstGeom>
          <a:noFill/>
          <a:ln>
            <a:noFill/>
          </a:ln>
        </p:spPr>
        <p:txBody>
          <a:bodyPr spcFirstLastPara="1" wrap="square" lIns="91425" tIns="45700" rIns="91425" bIns="45700" anchor="t" anchorCtr="0">
            <a:noAutofit/>
          </a:bodyPr>
          <a:lstStyle/>
          <a:p>
            <a:pPr algn="ctr"/>
            <a:r>
              <a:rPr lang="en-US" sz="2400">
                <a:solidFill>
                  <a:schemeClr val="dk1"/>
                </a:solidFill>
                <a:latin typeface="Verdana"/>
                <a:ea typeface="Verdana"/>
                <a:cs typeface="Verdana"/>
                <a:sym typeface="Verdana"/>
              </a:rPr>
              <a:t>2022</a:t>
            </a:r>
            <a:endParaRPr/>
          </a:p>
        </p:txBody>
      </p:sp>
      <p:sp>
        <p:nvSpPr>
          <p:cNvPr id="468" name="Shape 468"/>
          <p:cNvSpPr txBox="1"/>
          <p:nvPr/>
        </p:nvSpPr>
        <p:spPr>
          <a:xfrm>
            <a:off x="8147824" y="5451651"/>
            <a:ext cx="1284326" cy="36933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ERAS opens</a:t>
            </a:r>
            <a:endParaRPr/>
          </a:p>
        </p:txBody>
      </p:sp>
      <p:sp>
        <p:nvSpPr>
          <p:cNvPr id="469" name="Shape 469"/>
          <p:cNvSpPr/>
          <p:nvPr/>
        </p:nvSpPr>
        <p:spPr>
          <a:xfrm>
            <a:off x="7929785" y="5080697"/>
            <a:ext cx="304800" cy="489204"/>
          </a:xfrm>
          <a:prstGeom prst="upArrow">
            <a:avLst>
              <a:gd name="adj1" fmla="val 50000"/>
              <a:gd name="adj2" fmla="val 50000"/>
            </a:avLst>
          </a:prstGeom>
          <a:solidFill>
            <a:srgbClr val="FF0000"/>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algn="ctr"/>
            <a:endParaRPr>
              <a:solidFill>
                <a:srgbClr val="953734"/>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C5CC23F1-214D-0B4F-B10F-A90F0769DAB0}"/>
              </a:ext>
            </a:extLst>
          </p:cNvPr>
          <p:cNvCxnSpPr>
            <a:cxnSpLocks/>
          </p:cNvCxnSpPr>
          <p:nvPr/>
        </p:nvCxnSpPr>
        <p:spPr>
          <a:xfrm flipH="1">
            <a:off x="5722941" y="2570086"/>
            <a:ext cx="17460" cy="66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9E976E6-70D4-8E40-BD64-B6C90ED30B1F}"/>
              </a:ext>
            </a:extLst>
          </p:cNvPr>
          <p:cNvCxnSpPr>
            <a:cxnSpLocks/>
            <a:stCxn id="397" idx="0"/>
            <a:endCxn id="397" idx="0"/>
          </p:cNvCxnSpPr>
          <p:nvPr/>
        </p:nvCxnSpPr>
        <p:spPr>
          <a:xfrm>
            <a:off x="4464050" y="433387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564445-7F73-1242-8287-1028F8994E23}"/>
              </a:ext>
            </a:extLst>
          </p:cNvPr>
          <p:cNvCxnSpPr>
            <a:cxnSpLocks/>
            <a:endCxn id="397" idx="0"/>
          </p:cNvCxnSpPr>
          <p:nvPr/>
        </p:nvCxnSpPr>
        <p:spPr>
          <a:xfrm flipH="1" flipV="1">
            <a:off x="4464050" y="4333877"/>
            <a:ext cx="183547" cy="38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0A685D-042C-274A-971B-D730747EB45D}"/>
              </a:ext>
            </a:extLst>
          </p:cNvPr>
          <p:cNvCxnSpPr>
            <a:cxnSpLocks/>
          </p:cNvCxnSpPr>
          <p:nvPr/>
        </p:nvCxnSpPr>
        <p:spPr>
          <a:xfrm>
            <a:off x="9114526" y="2540001"/>
            <a:ext cx="0" cy="690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2E9566-7118-A84E-AAC6-0CD2AD3F5A7B}"/>
              </a:ext>
            </a:extLst>
          </p:cNvPr>
          <p:cNvCxnSpPr/>
          <p:nvPr/>
        </p:nvCxnSpPr>
        <p:spPr>
          <a:xfrm>
            <a:off x="2741611" y="4348167"/>
            <a:ext cx="0" cy="677859"/>
          </a:xfrm>
          <a:prstGeom prst="line">
            <a:avLst/>
          </a:prstGeom>
        </p:spPr>
        <p:style>
          <a:lnRef idx="1">
            <a:schemeClr val="accent1"/>
          </a:lnRef>
          <a:fillRef idx="0">
            <a:schemeClr val="accent1"/>
          </a:fillRef>
          <a:effectRef idx="0">
            <a:schemeClr val="accent1"/>
          </a:effectRef>
          <a:fontRef idx="minor">
            <a:schemeClr val="tx1"/>
          </a:fontRef>
        </p:style>
      </p:cxnSp>
      <p:sp>
        <p:nvSpPr>
          <p:cNvPr id="87" name="Shape 426">
            <a:extLst>
              <a:ext uri="{FF2B5EF4-FFF2-40B4-BE49-F238E27FC236}">
                <a16:creationId xmlns:a16="http://schemas.microsoft.com/office/drawing/2014/main" id="{1EC400E4-6E53-6F4E-A71F-578132E3235E}"/>
              </a:ext>
            </a:extLst>
          </p:cNvPr>
          <p:cNvSpPr txBox="1"/>
          <p:nvPr/>
        </p:nvSpPr>
        <p:spPr>
          <a:xfrm>
            <a:off x="1654199" y="4362994"/>
            <a:ext cx="1211263" cy="688975"/>
          </a:xfrm>
          <a:prstGeom prst="rect">
            <a:avLst/>
          </a:prstGeom>
          <a:solidFill>
            <a:srgbClr val="FF9933"/>
          </a:solidFill>
          <a:ln>
            <a:noFill/>
          </a:ln>
        </p:spPr>
        <p:txBody>
          <a:bodyPr spcFirstLastPara="1" wrap="square" lIns="91425" tIns="45700" rIns="91425" bIns="45700" anchor="t" anchorCtr="0">
            <a:noAutofit/>
          </a:bodyPr>
          <a:lstStyle/>
          <a:p>
            <a:pPr algn="ctr">
              <a:buClr>
                <a:schemeClr val="dk1"/>
              </a:buClr>
              <a:buSzPts val="1600"/>
            </a:pPr>
            <a:r>
              <a:rPr lang="en-US" sz="1200" b="1">
                <a:solidFill>
                  <a:schemeClr val="dk1"/>
                </a:solidFill>
                <a:latin typeface="Verdana"/>
                <a:ea typeface="Verdana"/>
                <a:cs typeface="Verdana"/>
                <a:sym typeface="Verdana"/>
              </a:rPr>
              <a:t>CORE CLERKSHIP</a:t>
            </a:r>
            <a:endParaRPr sz="1100"/>
          </a:p>
        </p:txBody>
      </p:sp>
    </p:spTree>
    <p:extLst>
      <p:ext uri="{BB962C8B-B14F-4D97-AF65-F5344CB8AC3E}">
        <p14:creationId xmlns:p14="http://schemas.microsoft.com/office/powerpoint/2010/main" val="12451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500"/>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2"/>
                                        </p:tgtEl>
                                        <p:attrNameLst>
                                          <p:attrName>style.visibility</p:attrName>
                                        </p:attrNameLst>
                                      </p:cBhvr>
                                      <p:to>
                                        <p:strVal val="visible"/>
                                      </p:to>
                                    </p:set>
                                    <p:animEffect transition="in" filter="fade">
                                      <p:cBhvr>
                                        <p:cTn id="17" dur="500"/>
                                        <p:tgtEl>
                                          <p:spTgt spid="4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3"/>
                                        </p:tgtEl>
                                        <p:attrNameLst>
                                          <p:attrName>style.visibility</p:attrName>
                                        </p:attrNameLst>
                                      </p:cBhvr>
                                      <p:to>
                                        <p:strVal val="visible"/>
                                      </p:to>
                                    </p:set>
                                    <p:animEffect transition="in" filter="fade">
                                      <p:cBhvr>
                                        <p:cTn id="22" dur="500"/>
                                        <p:tgtEl>
                                          <p:spTgt spid="4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4"/>
                                        </p:tgtEl>
                                        <p:attrNameLst>
                                          <p:attrName>style.visibility</p:attrName>
                                        </p:attrNameLst>
                                      </p:cBhvr>
                                      <p:to>
                                        <p:strVal val="visible"/>
                                      </p:to>
                                    </p:set>
                                    <p:animEffect transition="in" filter="fade">
                                      <p:cBhvr>
                                        <p:cTn id="27" dur="500"/>
                                        <p:tgtEl>
                                          <p:spTgt spid="4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5"/>
                                        </p:tgtEl>
                                        <p:attrNameLst>
                                          <p:attrName>style.visibility</p:attrName>
                                        </p:attrNameLst>
                                      </p:cBhvr>
                                      <p:to>
                                        <p:strVal val="visible"/>
                                      </p:to>
                                    </p:set>
                                    <p:animEffect transition="in" filter="fade">
                                      <p:cBhvr>
                                        <p:cTn id="32"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3"/>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Shape 474"/>
          <p:cNvSpPr txBox="1">
            <a:spLocks noGrp="1"/>
          </p:cNvSpPr>
          <p:nvPr>
            <p:ph type="title"/>
          </p:nvPr>
        </p:nvSpPr>
        <p:spPr>
          <a:xfrm>
            <a:off x="6094105" y="802955"/>
            <a:ext cx="4977976" cy="1454051"/>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US" sz="3600">
                <a:solidFill>
                  <a:schemeClr val="tx2"/>
                </a:solidFill>
                <a:latin typeface="Calibri"/>
                <a:ea typeface="Calibri"/>
                <a:cs typeface="Calibri"/>
                <a:sym typeface="Calibri"/>
              </a:rPr>
              <a:t>Step 2 CK</a:t>
            </a:r>
            <a:endParaRPr lang="en-US" sz="3600">
              <a:solidFill>
                <a:schemeClr val="tx2"/>
              </a:solidFill>
            </a:endParaRPr>
          </a:p>
        </p:txBody>
      </p:sp>
      <p:pic>
        <p:nvPicPr>
          <p:cNvPr id="99" name="Graphic 98" descr="Checkmark">
            <a:extLst>
              <a:ext uri="{FF2B5EF4-FFF2-40B4-BE49-F238E27FC236}">
                <a16:creationId xmlns:a16="http://schemas.microsoft.com/office/drawing/2014/main" id="{08A6CDCD-A17C-41AB-8890-47A3B63DAD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475" name="Shape 475"/>
          <p:cNvSpPr txBox="1">
            <a:spLocks noGrp="1"/>
          </p:cNvSpPr>
          <p:nvPr>
            <p:ph type="body" idx="1"/>
          </p:nvPr>
        </p:nvSpPr>
        <p:spPr>
          <a:xfrm>
            <a:off x="6090573" y="1793846"/>
            <a:ext cx="5414475" cy="4267125"/>
          </a:xfrm>
          <a:prstGeom prst="rect">
            <a:avLst/>
          </a:prstGeom>
        </p:spPr>
        <p:txBody>
          <a:bodyPr spcFirstLastPara="1" vert="horz" lIns="91425" tIns="45700" rIns="91425" bIns="45700" rtlCol="0" anchor="ctr" anchorCtr="0">
            <a:noAutofit/>
          </a:bodyPr>
          <a:lstStyle/>
          <a:p>
            <a:pPr>
              <a:spcBef>
                <a:spcPts val="0"/>
              </a:spcBef>
              <a:buClr>
                <a:schemeClr val="dk1"/>
              </a:buClr>
              <a:buSzPts val="3200"/>
            </a:pPr>
            <a:r>
              <a:rPr lang="en-US" sz="2000">
                <a:solidFill>
                  <a:schemeClr val="tx2"/>
                </a:solidFill>
                <a:latin typeface="Calibri"/>
                <a:ea typeface="Calibri"/>
                <a:cs typeface="Calibri"/>
                <a:sym typeface="Calibri"/>
              </a:rPr>
              <a:t>Must complete all Core Clerkships first</a:t>
            </a:r>
            <a:endParaRPr lang="en-US" sz="2000">
              <a:solidFill>
                <a:schemeClr val="tx2"/>
              </a:solidFill>
            </a:endParaRPr>
          </a:p>
          <a:p>
            <a:pPr lvl="1">
              <a:spcBef>
                <a:spcPts val="560"/>
              </a:spcBef>
              <a:buClr>
                <a:schemeClr val="dk1"/>
              </a:buClr>
              <a:buSzPts val="2800"/>
            </a:pPr>
            <a:r>
              <a:rPr lang="en-US" sz="2000">
                <a:solidFill>
                  <a:schemeClr val="tx2"/>
                </a:solidFill>
                <a:latin typeface="Calibri"/>
                <a:ea typeface="Calibri"/>
                <a:cs typeface="Calibri"/>
                <a:sym typeface="Calibri"/>
              </a:rPr>
              <a:t>The best way to prepare of CK is to do core clerkships and take shelf exams!</a:t>
            </a:r>
            <a:endParaRPr lang="en-US" sz="2000">
              <a:solidFill>
                <a:schemeClr val="tx2"/>
              </a:solidFill>
            </a:endParaRPr>
          </a:p>
          <a:p>
            <a:pPr>
              <a:spcBef>
                <a:spcPts val="640"/>
              </a:spcBef>
              <a:buClr>
                <a:schemeClr val="dk1"/>
              </a:buClr>
              <a:buSzPts val="3200"/>
            </a:pPr>
            <a:r>
              <a:rPr lang="en-US" sz="2000">
                <a:solidFill>
                  <a:schemeClr val="tx2"/>
                </a:solidFill>
                <a:latin typeface="Calibri"/>
                <a:ea typeface="Calibri"/>
                <a:cs typeface="Calibri"/>
                <a:sym typeface="Calibri"/>
              </a:rPr>
              <a:t>Pressure to get result in early for interviews</a:t>
            </a:r>
            <a:endParaRPr lang="en-US" sz="2000">
              <a:solidFill>
                <a:schemeClr val="tx2"/>
              </a:solidFill>
            </a:endParaRPr>
          </a:p>
          <a:p>
            <a:pPr>
              <a:spcBef>
                <a:spcPts val="640"/>
              </a:spcBef>
              <a:buClr>
                <a:schemeClr val="dk1"/>
              </a:buClr>
              <a:buSzPts val="3200"/>
            </a:pPr>
            <a:r>
              <a:rPr lang="en-US" sz="2000">
                <a:solidFill>
                  <a:schemeClr val="tx2"/>
                </a:solidFill>
                <a:latin typeface="Calibri"/>
                <a:ea typeface="Calibri"/>
                <a:cs typeface="Calibri"/>
                <a:sym typeface="Calibri"/>
              </a:rPr>
              <a:t>If you want to take it early</a:t>
            </a:r>
            <a:endParaRPr lang="en-US" sz="2000">
              <a:solidFill>
                <a:schemeClr val="tx2"/>
              </a:solidFill>
            </a:endParaRPr>
          </a:p>
          <a:p>
            <a:pPr lvl="1">
              <a:spcBef>
                <a:spcPts val="560"/>
              </a:spcBef>
              <a:buClr>
                <a:schemeClr val="dk1"/>
              </a:buClr>
              <a:buSzPts val="2800"/>
            </a:pPr>
            <a:r>
              <a:rPr lang="en-US" sz="2000">
                <a:solidFill>
                  <a:schemeClr val="tx2"/>
                </a:solidFill>
                <a:latin typeface="Calibri"/>
                <a:ea typeface="Calibri"/>
                <a:cs typeface="Calibri"/>
                <a:sym typeface="Calibri"/>
              </a:rPr>
              <a:t>Don’t!  Finish all your clerkships this year!</a:t>
            </a:r>
            <a:endParaRPr lang="en-US" sz="2000">
              <a:solidFill>
                <a:schemeClr val="tx2"/>
              </a:solidFill>
            </a:endParaRPr>
          </a:p>
          <a:p>
            <a:pPr lvl="1">
              <a:spcBef>
                <a:spcPts val="560"/>
              </a:spcBef>
              <a:buClr>
                <a:schemeClr val="dk1"/>
              </a:buClr>
              <a:buSzPts val="2800"/>
            </a:pPr>
            <a:r>
              <a:rPr lang="en-US" sz="2000">
                <a:solidFill>
                  <a:schemeClr val="tx2"/>
                </a:solidFill>
                <a:latin typeface="Calibri"/>
                <a:ea typeface="Calibri"/>
                <a:cs typeface="Calibri"/>
                <a:sym typeface="Calibri"/>
              </a:rPr>
              <a:t>Must take a practice NBME exam</a:t>
            </a:r>
          </a:p>
          <a:p>
            <a:pPr lvl="1">
              <a:spcBef>
                <a:spcPts val="560"/>
              </a:spcBef>
              <a:buClr>
                <a:schemeClr val="dk1"/>
              </a:buClr>
              <a:buSzPts val="2800"/>
            </a:pPr>
            <a:r>
              <a:rPr lang="en-US" sz="2000">
                <a:solidFill>
                  <a:schemeClr val="tx2"/>
                </a:solidFill>
                <a:latin typeface="Calibri"/>
                <a:ea typeface="Calibri"/>
                <a:cs typeface="Calibri"/>
                <a:sym typeface="Calibri"/>
              </a:rPr>
              <a:t>Must score 10 points above passing</a:t>
            </a:r>
            <a:endParaRPr lang="en-US" sz="2000">
              <a:solidFill>
                <a:schemeClr val="tx2"/>
              </a:solidFill>
            </a:endParaRPr>
          </a:p>
        </p:txBody>
      </p:sp>
      <p:grpSp>
        <p:nvGrpSpPr>
          <p:cNvPr id="106" name="Group 10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07" name="Freeform: Shape 10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0644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5"/>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9" name="Picture 598" descr="White bulbs with a yellow one standing out">
            <a:extLst>
              <a:ext uri="{FF2B5EF4-FFF2-40B4-BE49-F238E27FC236}">
                <a16:creationId xmlns:a16="http://schemas.microsoft.com/office/drawing/2014/main" id="{578023DC-01F5-4A95-A21C-D5501496F1D9}"/>
              </a:ext>
            </a:extLst>
          </p:cNvPr>
          <p:cNvPicPr>
            <a:picLocks noChangeAspect="1"/>
          </p:cNvPicPr>
          <p:nvPr/>
        </p:nvPicPr>
        <p:blipFill rotWithShape="1">
          <a:blip r:embed="rId3"/>
          <a:srcRect r="15627" b="-1"/>
          <a:stretch/>
        </p:blipFill>
        <p:spPr>
          <a:xfrm>
            <a:off x="3523488" y="10"/>
            <a:ext cx="8668512" cy="6857990"/>
          </a:xfrm>
          <a:prstGeom prst="rect">
            <a:avLst/>
          </a:prstGeom>
        </p:spPr>
      </p:pic>
      <p:sp>
        <p:nvSpPr>
          <p:cNvPr id="93" name="Rectangle 9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Shape 596"/>
          <p:cNvSpPr txBox="1">
            <a:spLocks noGrp="1"/>
          </p:cNvSpPr>
          <p:nvPr>
            <p:ph type="ctrTitle"/>
          </p:nvPr>
        </p:nvSpPr>
        <p:spPr>
          <a:xfrm>
            <a:off x="477981" y="1122363"/>
            <a:ext cx="4023360" cy="3204134"/>
          </a:xfrm>
          <a:prstGeom prst="rect">
            <a:avLst/>
          </a:prstGeom>
        </p:spPr>
        <p:txBody>
          <a:bodyPr spcFirstLastPara="1" vert="horz" lIns="91425" tIns="45700" rIns="91425" bIns="45700" rtlCol="0" anchor="b" anchorCtr="0">
            <a:normAutofit/>
          </a:bodyPr>
          <a:lstStyle/>
          <a:p>
            <a:pPr algn="l">
              <a:spcBef>
                <a:spcPts val="0"/>
              </a:spcBef>
              <a:buClr>
                <a:schemeClr val="dk1"/>
              </a:buClr>
              <a:buSzPts val="4400"/>
            </a:pPr>
            <a:r>
              <a:rPr lang="en-US" sz="4800">
                <a:latin typeface="Calibri"/>
                <a:ea typeface="Calibri"/>
                <a:cs typeface="Calibri"/>
                <a:sym typeface="Calibri"/>
              </a:rPr>
              <a:t>SASSI is NOT for DUMMIES!</a:t>
            </a:r>
            <a:endParaRPr lang="en-US" sz="4800"/>
          </a:p>
        </p:txBody>
      </p:sp>
      <p:sp>
        <p:nvSpPr>
          <p:cNvPr id="597" name="Shape 597"/>
          <p:cNvSpPr txBox="1">
            <a:spLocks noGrp="1"/>
          </p:cNvSpPr>
          <p:nvPr>
            <p:ph type="subTitle" idx="1"/>
          </p:nvPr>
        </p:nvSpPr>
        <p:spPr>
          <a:xfrm>
            <a:off x="477980" y="4872922"/>
            <a:ext cx="4023359" cy="1208141"/>
          </a:xfrm>
          <a:prstGeom prst="rect">
            <a:avLst/>
          </a:prstGeom>
        </p:spPr>
        <p:txBody>
          <a:bodyPr spcFirstLastPara="1" vert="horz" lIns="91425" tIns="45700" rIns="91425" bIns="45700" rtlCol="0" anchorCtr="0">
            <a:normAutofit/>
          </a:bodyPr>
          <a:lstStyle/>
          <a:p>
            <a:pPr algn="l">
              <a:spcBef>
                <a:spcPts val="0"/>
              </a:spcBef>
              <a:spcAft>
                <a:spcPts val="600"/>
              </a:spcAft>
              <a:buClr>
                <a:schemeClr val="dk1"/>
              </a:buClr>
              <a:buSzPts val="3200"/>
            </a:pPr>
            <a:r>
              <a:rPr lang="en-US" sz="2000" b="1">
                <a:latin typeface="Calibri"/>
                <a:ea typeface="Calibri"/>
                <a:cs typeface="Calibri"/>
                <a:sym typeface="Calibri"/>
              </a:rPr>
              <a:t>It’s the smart move!</a:t>
            </a:r>
            <a:endParaRPr lang="en-US" sz="2000"/>
          </a:p>
        </p:txBody>
      </p:sp>
      <p:sp>
        <p:nvSpPr>
          <p:cNvPr id="95" name="Rectangle 9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7" name="Rectangle 9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5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97">
                                            <p:txEl>
                                              <p:pRg st="0" end="0"/>
                                            </p:txEl>
                                          </p:spTgt>
                                        </p:tgtEl>
                                        <p:attrNameLst>
                                          <p:attrName>style.visibility</p:attrName>
                                        </p:attrNameLst>
                                      </p:cBhvr>
                                      <p:to>
                                        <p:strVal val="visible"/>
                                      </p:to>
                                    </p:set>
                                    <p:animEffect transition="in" filter="fade">
                                      <p:cBhvr>
                                        <p:cTn id="7" dur="400"/>
                                        <p:tgtEl>
                                          <p:spTgt spid="597">
                                            <p:txEl>
                                              <p:pRg st="0" end="0"/>
                                            </p:txEl>
                                          </p:spTgt>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596"/>
                                        </p:tgtEl>
                                        <p:attrNameLst>
                                          <p:attrName>style.visibility</p:attrName>
                                        </p:attrNameLst>
                                      </p:cBhvr>
                                      <p:to>
                                        <p:strVal val="visible"/>
                                      </p:to>
                                    </p:set>
                                    <p:animEffect transition="in" filter="fade">
                                      <p:cBhvr>
                                        <p:cTn id="10" dur="400"/>
                                        <p:tgtEl>
                                          <p:spTgt spid="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p:bldP spid="59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2"/>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9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Shape 603"/>
          <p:cNvSpPr txBox="1">
            <a:spLocks noGrp="1"/>
          </p:cNvSpPr>
          <p:nvPr>
            <p:ph type="title"/>
          </p:nvPr>
        </p:nvSpPr>
        <p:spPr>
          <a:xfrm>
            <a:off x="1285240" y="1050595"/>
            <a:ext cx="8074815" cy="1618489"/>
          </a:xfrm>
          <a:prstGeom prst="rect">
            <a:avLst/>
          </a:prstGeom>
        </p:spPr>
        <p:txBody>
          <a:bodyPr spcFirstLastPara="1" vert="horz" lIns="91425" tIns="45700" rIns="91425" bIns="45700" rtlCol="0" anchor="ctr" anchorCtr="0">
            <a:normAutofit/>
          </a:bodyPr>
          <a:lstStyle/>
          <a:p>
            <a:pPr>
              <a:spcBef>
                <a:spcPts val="0"/>
              </a:spcBef>
              <a:buClr>
                <a:srgbClr val="F7930D"/>
              </a:buClr>
              <a:buSzPts val="4400"/>
            </a:pPr>
            <a:r>
              <a:rPr lang="en-US" sz="6100" b="1">
                <a:latin typeface="Calibri"/>
                <a:ea typeface="Calibri"/>
                <a:cs typeface="Calibri"/>
                <a:sym typeface="Calibri"/>
              </a:rPr>
              <a:t>SASSI and the M3 Year</a:t>
            </a:r>
            <a:endParaRPr lang="en-US" sz="6100"/>
          </a:p>
        </p:txBody>
      </p:sp>
      <p:sp>
        <p:nvSpPr>
          <p:cNvPr id="604" name="Shape 604"/>
          <p:cNvSpPr txBox="1">
            <a:spLocks noGrp="1"/>
          </p:cNvSpPr>
          <p:nvPr>
            <p:ph type="body" idx="1"/>
          </p:nvPr>
        </p:nvSpPr>
        <p:spPr>
          <a:xfrm>
            <a:off x="1285240" y="2495227"/>
            <a:ext cx="8074815" cy="3274637"/>
          </a:xfrm>
          <a:prstGeom prst="rect">
            <a:avLst/>
          </a:prstGeom>
        </p:spPr>
        <p:txBody>
          <a:bodyPr spcFirstLastPara="1" vert="horz" lIns="91425" tIns="45700" rIns="91425" bIns="45700" rtlCol="0" anchor="t" anchorCtr="0">
            <a:normAutofit fontScale="92500" lnSpcReduction="10000"/>
          </a:bodyPr>
          <a:lstStyle/>
          <a:p>
            <a:pPr marL="342900" indent="-342900">
              <a:spcBef>
                <a:spcPts val="0"/>
              </a:spcBef>
              <a:buClr>
                <a:schemeClr val="dk1"/>
              </a:buClr>
              <a:buSzPts val="2960"/>
              <a:buFont typeface="Arial"/>
              <a:buChar char="•"/>
            </a:pPr>
            <a:r>
              <a:rPr lang="en-US" sz="2400">
                <a:latin typeface="Calibri"/>
                <a:ea typeface="Calibri"/>
                <a:cs typeface="Calibri"/>
                <a:sym typeface="Calibri"/>
              </a:rPr>
              <a:t>Same consultation services (test-taking, shelf exam preparation, test anxiety, time management, etc.) with educational specialists as in M1/M2 years </a:t>
            </a:r>
            <a:endParaRPr lang="en-US" sz="2400"/>
          </a:p>
          <a:p>
            <a:pPr marL="342900" indent="-154940">
              <a:spcBef>
                <a:spcPts val="592"/>
              </a:spcBef>
              <a:buClr>
                <a:schemeClr val="dk1"/>
              </a:buClr>
              <a:buSzPts val="2960"/>
              <a:buNone/>
            </a:pPr>
            <a:endParaRPr lang="en-US" sz="2400">
              <a:latin typeface="Calibri"/>
              <a:ea typeface="Calibri"/>
              <a:cs typeface="Calibri"/>
              <a:sym typeface="Calibri"/>
            </a:endParaRPr>
          </a:p>
          <a:p>
            <a:pPr marL="342900" indent="-342900">
              <a:spcBef>
                <a:spcPts val="592"/>
              </a:spcBef>
              <a:buClr>
                <a:schemeClr val="dk1"/>
              </a:buClr>
              <a:buSzPts val="2960"/>
              <a:buFont typeface="Arial"/>
              <a:buChar char="•"/>
            </a:pPr>
            <a:r>
              <a:rPr lang="en-US" sz="2400">
                <a:latin typeface="Calibri"/>
                <a:ea typeface="Calibri"/>
                <a:cs typeface="Calibri"/>
                <a:sym typeface="Calibri"/>
              </a:rPr>
              <a:t>Here in Memphis or via phone or virtual appointments in Chattanooga, Knoxville, Jackson or Nashville.</a:t>
            </a:r>
            <a:endParaRPr lang="en-US" sz="2400"/>
          </a:p>
          <a:p>
            <a:pPr marL="342900" indent="-154940">
              <a:spcBef>
                <a:spcPts val="592"/>
              </a:spcBef>
              <a:buClr>
                <a:schemeClr val="dk1"/>
              </a:buClr>
              <a:buSzPts val="2960"/>
              <a:buNone/>
            </a:pPr>
            <a:endParaRPr lang="en-US" sz="2400">
              <a:latin typeface="Calibri"/>
              <a:ea typeface="Calibri"/>
              <a:cs typeface="Calibri"/>
              <a:sym typeface="Calibri"/>
            </a:endParaRPr>
          </a:p>
          <a:p>
            <a:pPr marL="342900" indent="-342900">
              <a:spcBef>
                <a:spcPts val="592"/>
              </a:spcBef>
              <a:buClr>
                <a:schemeClr val="dk1"/>
              </a:buClr>
              <a:buSzPts val="2960"/>
              <a:buFont typeface="Arial"/>
              <a:buChar char="•"/>
            </a:pPr>
            <a:r>
              <a:rPr lang="en-US" sz="2400">
                <a:latin typeface="Calibri"/>
                <a:ea typeface="Calibri"/>
                <a:cs typeface="Calibri"/>
                <a:sym typeface="Calibri"/>
              </a:rPr>
              <a:t>Clerkship books on reserve in Chattanooga and Knoxville</a:t>
            </a:r>
            <a:endParaRPr lang="en-US" sz="2400"/>
          </a:p>
          <a:p>
            <a:pPr marL="342900" indent="-154940">
              <a:spcBef>
                <a:spcPts val="592"/>
              </a:spcBef>
              <a:buClr>
                <a:schemeClr val="dk1"/>
              </a:buClr>
              <a:buSzPts val="2960"/>
              <a:buNone/>
            </a:pPr>
            <a:endParaRPr lang="en-US" sz="2400">
              <a:latin typeface="Calibri"/>
              <a:ea typeface="Calibri"/>
              <a:cs typeface="Calibri"/>
              <a:sym typeface="Calibri"/>
            </a:endParaRPr>
          </a:p>
          <a:p>
            <a:pPr marL="342900" indent="-342900">
              <a:spcBef>
                <a:spcPts val="592"/>
              </a:spcBef>
              <a:buClr>
                <a:schemeClr val="dk1"/>
              </a:buClr>
              <a:buSzPts val="2960"/>
              <a:buFont typeface="Arial"/>
              <a:buChar char="•"/>
            </a:pPr>
            <a:r>
              <a:rPr lang="en-US" sz="2400">
                <a:latin typeface="Calibri"/>
                <a:ea typeface="Calibri"/>
                <a:cs typeface="Calibri"/>
                <a:sym typeface="Calibri"/>
              </a:rPr>
              <a:t>To schedule an appointment – </a:t>
            </a:r>
            <a:r>
              <a:rPr lang="en-US" sz="2400" u="sng">
                <a:latin typeface="Calibri"/>
                <a:ea typeface="Calibri"/>
                <a:cs typeface="Calibri"/>
                <a:sym typeface="Calibri"/>
                <a:hlinkClick r:id="rId3"/>
              </a:rPr>
              <a:t>sassi@uthsc.</a:t>
            </a:r>
            <a:r>
              <a:rPr lang="en-US" sz="2400">
                <a:latin typeface="Calibri"/>
                <a:ea typeface="Calibri"/>
                <a:cs typeface="Calibri"/>
                <a:sym typeface="Calibri"/>
                <a:hlinkClick r:id="rId3"/>
              </a:rPr>
              <a:t>edu</a:t>
            </a:r>
            <a:r>
              <a:rPr lang="en-US" sz="2400">
                <a:latin typeface="Calibri"/>
                <a:ea typeface="Calibri"/>
                <a:cs typeface="Calibri"/>
                <a:sym typeface="Calibri"/>
              </a:rPr>
              <a:t> or 901 448-5056</a:t>
            </a:r>
            <a:endParaRPr lang="en-US" sz="2400"/>
          </a:p>
          <a:p>
            <a:pPr marL="342900" indent="-154940">
              <a:spcBef>
                <a:spcPts val="592"/>
              </a:spcBef>
              <a:buClr>
                <a:schemeClr val="dk1"/>
              </a:buClr>
              <a:buSzPts val="2960"/>
              <a:buNone/>
            </a:pPr>
            <a:endParaRPr lang="en-US" sz="1800">
              <a:latin typeface="Calibri"/>
              <a:ea typeface="Calibri"/>
              <a:cs typeface="Calibri"/>
              <a:sym typeface="Calibri"/>
            </a:endParaRPr>
          </a:p>
          <a:p>
            <a:pPr marL="342900" indent="-154940">
              <a:spcBef>
                <a:spcPts val="592"/>
              </a:spcBef>
              <a:buClr>
                <a:schemeClr val="dk1"/>
              </a:buClr>
              <a:buSzPts val="2960"/>
              <a:buNone/>
            </a:pPr>
            <a:endParaRPr lang="en-US" sz="1700">
              <a:latin typeface="Calibri"/>
              <a:ea typeface="Calibri"/>
              <a:cs typeface="Calibri"/>
              <a:sym typeface="Calibri"/>
            </a:endParaRPr>
          </a:p>
        </p:txBody>
      </p:sp>
    </p:spTree>
    <p:extLst>
      <p:ext uri="{BB962C8B-B14F-4D97-AF65-F5344CB8AC3E}">
        <p14:creationId xmlns:p14="http://schemas.microsoft.com/office/powerpoint/2010/main" val="190000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8"/>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2" name="Picture 611" descr="Abstract blurred public library with bookshelves">
            <a:extLst>
              <a:ext uri="{FF2B5EF4-FFF2-40B4-BE49-F238E27FC236}">
                <a16:creationId xmlns:a16="http://schemas.microsoft.com/office/drawing/2014/main" id="{EBA44D5E-CA8B-4277-BC75-6AEB0FF49D97}"/>
              </a:ext>
            </a:extLst>
          </p:cNvPr>
          <p:cNvPicPr>
            <a:picLocks noChangeAspect="1"/>
          </p:cNvPicPr>
          <p:nvPr/>
        </p:nvPicPr>
        <p:blipFill rotWithShape="1">
          <a:blip r:embed="rId3"/>
          <a:srcRect r="15627" b="-1"/>
          <a:stretch/>
        </p:blipFill>
        <p:spPr>
          <a:xfrm>
            <a:off x="3523488" y="10"/>
            <a:ext cx="8668512" cy="6857990"/>
          </a:xfrm>
          <a:prstGeom prst="rect">
            <a:avLst/>
          </a:prstGeom>
        </p:spPr>
      </p:pic>
      <p:sp>
        <p:nvSpPr>
          <p:cNvPr id="106" name="Rectangle 10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Shape 609"/>
          <p:cNvSpPr txBox="1">
            <a:spLocks noGrp="1"/>
          </p:cNvSpPr>
          <p:nvPr>
            <p:ph type="title"/>
          </p:nvPr>
        </p:nvSpPr>
        <p:spPr>
          <a:xfrm>
            <a:off x="371093" y="1161288"/>
            <a:ext cx="3518981" cy="1124712"/>
          </a:xfrm>
          <a:prstGeom prst="rect">
            <a:avLst/>
          </a:prstGeom>
        </p:spPr>
        <p:txBody>
          <a:bodyPr spcFirstLastPara="1" vert="horz" lIns="91425" tIns="45700" rIns="91425" bIns="45700" rtlCol="0" anchor="b" anchorCtr="0">
            <a:normAutofit/>
          </a:bodyPr>
          <a:lstStyle/>
          <a:p>
            <a:pPr>
              <a:spcBef>
                <a:spcPts val="0"/>
              </a:spcBef>
              <a:buClr>
                <a:schemeClr val="dk1"/>
              </a:buClr>
              <a:buSzPts val="4400"/>
            </a:pPr>
            <a:r>
              <a:rPr lang="en-US" sz="3600">
                <a:latin typeface="Calibri"/>
                <a:ea typeface="Calibri"/>
                <a:cs typeface="Calibri"/>
                <a:sym typeface="Calibri"/>
              </a:rPr>
              <a:t>Clerkship Policies</a:t>
            </a:r>
            <a:endParaRPr lang="en-US" sz="3600"/>
          </a:p>
        </p:txBody>
      </p:sp>
      <p:sp>
        <p:nvSpPr>
          <p:cNvPr id="108" name="Rectangle 10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0" name="Rectangle 10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0" name="Shape 610"/>
          <p:cNvSpPr txBox="1">
            <a:spLocks noGrp="1"/>
          </p:cNvSpPr>
          <p:nvPr>
            <p:ph type="body" idx="1"/>
          </p:nvPr>
        </p:nvSpPr>
        <p:spPr>
          <a:xfrm>
            <a:off x="371094" y="2718054"/>
            <a:ext cx="7331564" cy="3661668"/>
          </a:xfrm>
          <a:prstGeom prst="rect">
            <a:avLst/>
          </a:prstGeom>
        </p:spPr>
        <p:txBody>
          <a:bodyPr spcFirstLastPara="1" vert="horz" lIns="91425" tIns="45700" rIns="91425" bIns="45700" rtlCol="0" anchor="t" anchorCtr="0">
            <a:normAutofit/>
          </a:bodyPr>
          <a:lstStyle/>
          <a:p>
            <a:pPr marL="342900" indent="-342900">
              <a:spcBef>
                <a:spcPts val="0"/>
              </a:spcBef>
              <a:buClr>
                <a:schemeClr val="dk1"/>
              </a:buClr>
              <a:buSzPts val="3200"/>
              <a:buFont typeface="Arial"/>
              <a:buChar char="•"/>
            </a:pPr>
            <a:r>
              <a:rPr lang="en-US">
                <a:latin typeface="Calibri"/>
                <a:ea typeface="Calibri"/>
                <a:cs typeface="Calibri"/>
                <a:sym typeface="Calibri"/>
              </a:rPr>
              <a:t>The enormity of this statewide campus</a:t>
            </a:r>
            <a:endParaRPr lang="en-US"/>
          </a:p>
          <a:p>
            <a:pPr marL="342900" indent="-342900">
              <a:spcBef>
                <a:spcPts val="640"/>
              </a:spcBef>
              <a:buClr>
                <a:schemeClr val="dk1"/>
              </a:buClr>
              <a:buSzPts val="3200"/>
              <a:buFont typeface="Arial"/>
              <a:buChar char="•"/>
            </a:pPr>
            <a:r>
              <a:rPr lang="en-US">
                <a:latin typeface="Calibri"/>
                <a:ea typeface="Calibri"/>
                <a:cs typeface="Calibri"/>
                <a:sym typeface="Calibri"/>
              </a:rPr>
              <a:t>Curriculum with lots of options from which students can choose to create a learning experience that best suits them.</a:t>
            </a:r>
            <a:endParaRPr lang="en-US"/>
          </a:p>
          <a:p>
            <a:pPr marL="342900" indent="-342900">
              <a:spcBef>
                <a:spcPts val="640"/>
              </a:spcBef>
              <a:buClr>
                <a:schemeClr val="dk1"/>
              </a:buClr>
              <a:buSzPts val="3200"/>
              <a:buFont typeface="Arial"/>
              <a:buChar char="•"/>
            </a:pPr>
            <a:r>
              <a:rPr lang="en-US">
                <a:latin typeface="Calibri"/>
                <a:ea typeface="Calibri"/>
                <a:cs typeface="Calibri"/>
                <a:sym typeface="Calibri"/>
              </a:rPr>
              <a:t>Policies prevent chaos</a:t>
            </a:r>
            <a:endParaRPr lang="en-US"/>
          </a:p>
          <a:p>
            <a:pPr marL="342900" indent="-342900">
              <a:spcBef>
                <a:spcPts val="640"/>
              </a:spcBef>
              <a:buClr>
                <a:schemeClr val="dk1"/>
              </a:buClr>
              <a:buSzPts val="3200"/>
              <a:buFont typeface="Arial"/>
              <a:buChar char="•"/>
            </a:pPr>
            <a:r>
              <a:rPr lang="en-US">
                <a:latin typeface="Calibri"/>
                <a:ea typeface="Calibri"/>
                <a:cs typeface="Calibri"/>
                <a:sym typeface="Calibri"/>
              </a:rPr>
              <a:t>Chaos leads to delayed graduation, loss of residency spot and loss of accreditation</a:t>
            </a:r>
            <a:endParaRPr lang="en-US"/>
          </a:p>
        </p:txBody>
      </p:sp>
    </p:spTree>
    <p:extLst>
      <p:ext uri="{BB962C8B-B14F-4D97-AF65-F5344CB8AC3E}">
        <p14:creationId xmlns:p14="http://schemas.microsoft.com/office/powerpoint/2010/main" val="270442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animEffect transition="in" filter="fade">
                                      <p:cBhvr>
                                        <p:cTn id="7" dur="500"/>
                                        <p:tgtEl>
                                          <p:spTgt spid="6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xEl>
                                              <p:pRg st="1" end="1"/>
                                            </p:txEl>
                                          </p:spTgt>
                                        </p:tgtEl>
                                        <p:attrNameLst>
                                          <p:attrName>style.visibility</p:attrName>
                                        </p:attrNameLst>
                                      </p:cBhvr>
                                      <p:to>
                                        <p:strVal val="visible"/>
                                      </p:to>
                                    </p:set>
                                    <p:animEffect transition="in" filter="fade">
                                      <p:cBhvr>
                                        <p:cTn id="12" dur="500"/>
                                        <p:tgtEl>
                                          <p:spTgt spid="6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0">
                                            <p:txEl>
                                              <p:pRg st="2" end="2"/>
                                            </p:txEl>
                                          </p:spTgt>
                                        </p:tgtEl>
                                        <p:attrNameLst>
                                          <p:attrName>style.visibility</p:attrName>
                                        </p:attrNameLst>
                                      </p:cBhvr>
                                      <p:to>
                                        <p:strVal val="visible"/>
                                      </p:to>
                                    </p:set>
                                    <p:animEffect transition="in" filter="fade">
                                      <p:cBhvr>
                                        <p:cTn id="17" dur="500"/>
                                        <p:tgtEl>
                                          <p:spTgt spid="6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0">
                                            <p:txEl>
                                              <p:pRg st="3" end="3"/>
                                            </p:txEl>
                                          </p:spTgt>
                                        </p:tgtEl>
                                        <p:attrNameLst>
                                          <p:attrName>style.visibility</p:attrName>
                                        </p:attrNameLst>
                                      </p:cBhvr>
                                      <p:to>
                                        <p:strVal val="visible"/>
                                      </p:to>
                                    </p:set>
                                    <p:animEffect transition="in" filter="fade">
                                      <p:cBhvr>
                                        <p:cTn id="22" dur="500"/>
                                        <p:tgtEl>
                                          <p:spTgt spid="6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713142-866F-8446-90ED-BB8D0917BFA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Clerkship Policies </a:t>
            </a:r>
          </a:p>
        </p:txBody>
      </p:sp>
      <p:sp>
        <p:nvSpPr>
          <p:cNvPr id="3" name="Content Placeholder 2">
            <a:extLst>
              <a:ext uri="{FF2B5EF4-FFF2-40B4-BE49-F238E27FC236}">
                <a16:creationId xmlns:a16="http://schemas.microsoft.com/office/drawing/2014/main" id="{F0FFEC98-45D2-3F48-855C-18FB1DE9DFB3}"/>
              </a:ext>
            </a:extLst>
          </p:cNvPr>
          <p:cNvSpPr>
            <a:spLocks noGrp="1"/>
          </p:cNvSpPr>
          <p:nvPr>
            <p:ph idx="1"/>
          </p:nvPr>
        </p:nvSpPr>
        <p:spPr>
          <a:xfrm>
            <a:off x="459351" y="1735810"/>
            <a:ext cx="11567334" cy="4974956"/>
          </a:xfrm>
        </p:spPr>
        <p:txBody>
          <a:bodyPr numCol="2" anchor="ctr">
            <a:normAutofit fontScale="92500"/>
          </a:bodyPr>
          <a:lstStyle/>
          <a:p>
            <a:r>
              <a:rPr lang="en-US" sz="2400"/>
              <a:t>Available on:</a:t>
            </a:r>
          </a:p>
          <a:p>
            <a:pPr lvl="1"/>
            <a:r>
              <a:rPr lang="en-US"/>
              <a:t>OLSEN</a:t>
            </a:r>
          </a:p>
          <a:p>
            <a:pPr lvl="1"/>
            <a:r>
              <a:rPr lang="en-US"/>
              <a:t>MERL (Medical Educator Resource Link, </a:t>
            </a:r>
            <a:r>
              <a:rPr lang="en-US">
                <a:hlinkClick r:id="rId2"/>
              </a:rPr>
              <a:t>https://www.uthsc.edu/medicine/medical-education/merl.php</a:t>
            </a:r>
            <a:r>
              <a:rPr lang="en-US"/>
              <a:t>)</a:t>
            </a:r>
          </a:p>
          <a:p>
            <a:pPr lvl="1"/>
            <a:r>
              <a:rPr lang="en-US"/>
              <a:t>Policy Manager</a:t>
            </a:r>
          </a:p>
          <a:p>
            <a:r>
              <a:rPr lang="en-US" sz="2400"/>
              <a:t>Important Policies to review: </a:t>
            </a:r>
          </a:p>
          <a:p>
            <a:pPr lvl="1"/>
            <a:r>
              <a:rPr lang="en-US"/>
              <a:t>COM 106: Excused Absences and Wellness Day </a:t>
            </a:r>
          </a:p>
          <a:p>
            <a:pPr lvl="1"/>
            <a:r>
              <a:rPr lang="en-US"/>
              <a:t>COM 107: Grading for the MD Curriculum</a:t>
            </a:r>
          </a:p>
          <a:p>
            <a:pPr lvl="1"/>
            <a:r>
              <a:rPr lang="en-US"/>
              <a:t>COM 105: Progress, Promotion, and Graduation</a:t>
            </a:r>
          </a:p>
          <a:p>
            <a:pPr lvl="1"/>
            <a:r>
              <a:rPr lang="en-US"/>
              <a:t>COM 108: Student Mistreatment Policy and SA105: Preventing Student Mistreatment</a:t>
            </a:r>
          </a:p>
          <a:p>
            <a:pPr lvl="1"/>
            <a:r>
              <a:rPr lang="en-US"/>
              <a:t>COM 110: Narrative Feedback</a:t>
            </a:r>
          </a:p>
          <a:p>
            <a:pPr lvl="1"/>
            <a:r>
              <a:rPr lang="en-US"/>
              <a:t>COM 112: Work (Duty) Hours</a:t>
            </a:r>
          </a:p>
          <a:p>
            <a:pPr lvl="1"/>
            <a:r>
              <a:rPr lang="en-US"/>
              <a:t>UTHSC Student Code of Conduct </a:t>
            </a:r>
          </a:p>
          <a:p>
            <a:pPr lvl="1"/>
            <a:r>
              <a:rPr lang="en-US"/>
              <a:t>Dress code </a:t>
            </a:r>
          </a:p>
          <a:p>
            <a:pPr lvl="1"/>
            <a:r>
              <a:rPr lang="en-US"/>
              <a:t>Religious Accommodations Policy</a:t>
            </a:r>
          </a:p>
          <a:p>
            <a:pPr lvl="1"/>
            <a:r>
              <a:rPr lang="en-US"/>
              <a:t>SA 116: Student Substance Abuse Policy</a:t>
            </a:r>
          </a:p>
          <a:p>
            <a:pPr lvl="1"/>
            <a:r>
              <a:rPr lang="en-US"/>
              <a:t>Drug and Alcohol Policy</a:t>
            </a:r>
          </a:p>
          <a:p>
            <a:pPr lvl="1"/>
            <a:r>
              <a:rPr lang="en-US"/>
              <a:t>Sexual Harassment Policy</a:t>
            </a:r>
          </a:p>
          <a:p>
            <a:pPr lvl="1"/>
            <a:r>
              <a:rPr lang="en-US"/>
              <a:t>Inclement Weather, Incident reporting, Emergency Preparedness</a:t>
            </a:r>
          </a:p>
          <a:p>
            <a:r>
              <a:rPr lang="en-US" sz="2400"/>
              <a:t>Will also review important policies at Prep for Clerkships week</a:t>
            </a:r>
          </a:p>
          <a:p>
            <a:endParaRPr lang="en-US" sz="1700"/>
          </a:p>
        </p:txBody>
      </p:sp>
    </p:spTree>
    <p:extLst>
      <p:ext uri="{BB962C8B-B14F-4D97-AF65-F5344CB8AC3E}">
        <p14:creationId xmlns:p14="http://schemas.microsoft.com/office/powerpoint/2010/main" val="992618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2"/>
        <p:cNvGrpSpPr/>
        <p:nvPr/>
      </p:nvGrpSpPr>
      <p:grpSpPr>
        <a:xfrm>
          <a:off x="0" y="0"/>
          <a:ext cx="0" cy="0"/>
          <a:chOff x="0" y="0"/>
          <a:chExt cx="0" cy="0"/>
        </a:xfrm>
      </p:grpSpPr>
      <p:sp useBgFill="1">
        <p:nvSpPr>
          <p:cNvPr id="726" name="Rectangle 79">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ectangle 81">
            <a:extLst>
              <a:ext uri="{FF2B5EF4-FFF2-40B4-BE49-F238E27FC236}">
                <a16:creationId xmlns:a16="http://schemas.microsoft.com/office/drawing/2014/main" id="{C3FA3A01-98C5-487F-892D-265B5AF63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176"/>
            <a:ext cx="6282558" cy="575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Shape 713"/>
          <p:cNvSpPr txBox="1">
            <a:spLocks noGrp="1"/>
          </p:cNvSpPr>
          <p:nvPr>
            <p:ph type="title"/>
          </p:nvPr>
        </p:nvSpPr>
        <p:spPr>
          <a:xfrm>
            <a:off x="594360" y="892145"/>
            <a:ext cx="5321807" cy="1370207"/>
          </a:xfrm>
          <a:prstGeom prst="rect">
            <a:avLst/>
          </a:prstGeom>
        </p:spPr>
        <p:txBody>
          <a:bodyPr spcFirstLastPara="1" vert="horz" lIns="91425" tIns="45700" rIns="91425" bIns="45700" rtlCol="0" anchorCtr="0">
            <a:normAutofit/>
          </a:bodyPr>
          <a:lstStyle/>
          <a:p>
            <a:pPr>
              <a:spcBef>
                <a:spcPts val="0"/>
              </a:spcBef>
              <a:buClr>
                <a:schemeClr val="dk1"/>
              </a:buClr>
              <a:buSzPts val="4400"/>
            </a:pPr>
            <a:r>
              <a:rPr lang="en-US" sz="4000">
                <a:latin typeface="Calibri"/>
                <a:ea typeface="Calibri"/>
                <a:cs typeface="Calibri"/>
                <a:sym typeface="Calibri"/>
              </a:rPr>
              <a:t>So many rules, so little time!</a:t>
            </a:r>
            <a:endParaRPr lang="en-US" sz="4000"/>
          </a:p>
        </p:txBody>
      </p:sp>
      <p:grpSp>
        <p:nvGrpSpPr>
          <p:cNvPr id="728" name="Group 83">
            <a:extLst>
              <a:ext uri="{FF2B5EF4-FFF2-40B4-BE49-F238E27FC236}">
                <a16:creationId xmlns:a16="http://schemas.microsoft.com/office/drawing/2014/main" id="{8BE6DE9A-8306-4193-893B-AE9B5EBF2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899960"/>
            <a:ext cx="242107" cy="1340860"/>
            <a:chOff x="56167" y="899960"/>
            <a:chExt cx="242107" cy="1340860"/>
          </a:xfrm>
        </p:grpSpPr>
        <p:sp>
          <p:nvSpPr>
            <p:cNvPr id="85" name="Rectangle 2">
              <a:extLst>
                <a:ext uri="{FF2B5EF4-FFF2-40B4-BE49-F238E27FC236}">
                  <a16:creationId xmlns:a16="http://schemas.microsoft.com/office/drawing/2014/main" id="{E5FA5A49-3BE9-4E7B-8FF7-44F3DE979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59">
              <a:extLst>
                <a:ext uri="{FF2B5EF4-FFF2-40B4-BE49-F238E27FC236}">
                  <a16:creationId xmlns:a16="http://schemas.microsoft.com/office/drawing/2014/main" id="{134E9F22-C524-419E-A8CB-062E88823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2">
              <a:extLst>
                <a:ext uri="{FF2B5EF4-FFF2-40B4-BE49-F238E27FC236}">
                  <a16:creationId xmlns:a16="http://schemas.microsoft.com/office/drawing/2014/main" id="{A38CECAB-191F-41F4-A919-72FE7752C3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59">
              <a:extLst>
                <a:ext uri="{FF2B5EF4-FFF2-40B4-BE49-F238E27FC236}">
                  <a16:creationId xmlns:a16="http://schemas.microsoft.com/office/drawing/2014/main" id="{B8900C09-40C4-4F6C-B873-A8756A5CD7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id="{6A31DCD3-617B-434F-AF65-E72A93326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9">
              <a:extLst>
                <a:ext uri="{FF2B5EF4-FFF2-40B4-BE49-F238E27FC236}">
                  <a16:creationId xmlns:a16="http://schemas.microsoft.com/office/drawing/2014/main" id="{AA7807F6-147A-428A-9F1F-7C8EABCD3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
              <a:extLst>
                <a:ext uri="{FF2B5EF4-FFF2-40B4-BE49-F238E27FC236}">
                  <a16:creationId xmlns:a16="http://schemas.microsoft.com/office/drawing/2014/main" id="{18AB430C-3C5C-4618-AB7B-4724E01EA6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59">
              <a:extLst>
                <a:ext uri="{FF2B5EF4-FFF2-40B4-BE49-F238E27FC236}">
                  <a16:creationId xmlns:a16="http://schemas.microsoft.com/office/drawing/2014/main" id="{86A4780E-33EF-4507-A7BF-FBE3F3C6C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
              <a:extLst>
                <a:ext uri="{FF2B5EF4-FFF2-40B4-BE49-F238E27FC236}">
                  <a16:creationId xmlns:a16="http://schemas.microsoft.com/office/drawing/2014/main" id="{0A4FDBFA-FF76-46BC-88FA-B1C31B094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59">
              <a:extLst>
                <a:ext uri="{FF2B5EF4-FFF2-40B4-BE49-F238E27FC236}">
                  <a16:creationId xmlns:a16="http://schemas.microsoft.com/office/drawing/2014/main" id="{33B7BF73-1D31-4741-B960-77A8BC046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2">
              <a:extLst>
                <a:ext uri="{FF2B5EF4-FFF2-40B4-BE49-F238E27FC236}">
                  <a16:creationId xmlns:a16="http://schemas.microsoft.com/office/drawing/2014/main" id="{77CF111F-A184-41B4-B87F-7D52A5BD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59">
              <a:extLst>
                <a:ext uri="{FF2B5EF4-FFF2-40B4-BE49-F238E27FC236}">
                  <a16:creationId xmlns:a16="http://schemas.microsoft.com/office/drawing/2014/main" id="{74C2BF57-775C-46B3-B265-970E9B584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
              <a:extLst>
                <a:ext uri="{FF2B5EF4-FFF2-40B4-BE49-F238E27FC236}">
                  <a16:creationId xmlns:a16="http://schemas.microsoft.com/office/drawing/2014/main" id="{E213D1E8-AFA8-4322-BF69-5CC2B171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59">
              <a:extLst>
                <a:ext uri="{FF2B5EF4-FFF2-40B4-BE49-F238E27FC236}">
                  <a16:creationId xmlns:a16="http://schemas.microsoft.com/office/drawing/2014/main" id="{B24BE080-8569-4E0D-B587-2E9055D70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
              <a:extLst>
                <a:ext uri="{FF2B5EF4-FFF2-40B4-BE49-F238E27FC236}">
                  <a16:creationId xmlns:a16="http://schemas.microsoft.com/office/drawing/2014/main" id="{638683EF-4E62-45B4-9FB2-193791229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9">
              <a:extLst>
                <a:ext uri="{FF2B5EF4-FFF2-40B4-BE49-F238E27FC236}">
                  <a16:creationId xmlns:a16="http://schemas.microsoft.com/office/drawing/2014/main" id="{390F8CEB-806C-432E-A2CD-ECEDD542A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
              <a:extLst>
                <a:ext uri="{FF2B5EF4-FFF2-40B4-BE49-F238E27FC236}">
                  <a16:creationId xmlns:a16="http://schemas.microsoft.com/office/drawing/2014/main" id="{E6A5C475-0AB4-478C-8C11-FFBA2596D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59">
              <a:extLst>
                <a:ext uri="{FF2B5EF4-FFF2-40B4-BE49-F238E27FC236}">
                  <a16:creationId xmlns:a16="http://schemas.microsoft.com/office/drawing/2014/main" id="{B4415D2F-4724-4991-83D9-407A198F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2">
              <a:extLst>
                <a:ext uri="{FF2B5EF4-FFF2-40B4-BE49-F238E27FC236}">
                  <a16:creationId xmlns:a16="http://schemas.microsoft.com/office/drawing/2014/main" id="{571EB6BC-B99D-4404-B07B-D45C54F95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59">
              <a:extLst>
                <a:ext uri="{FF2B5EF4-FFF2-40B4-BE49-F238E27FC236}">
                  <a16:creationId xmlns:a16="http://schemas.microsoft.com/office/drawing/2014/main" id="{D58C9B28-F27B-4C0C-AB41-83BF72201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4" name="Shape 714"/>
          <p:cNvSpPr txBox="1">
            <a:spLocks noGrp="1"/>
          </p:cNvSpPr>
          <p:nvPr>
            <p:ph type="body" idx="1"/>
          </p:nvPr>
        </p:nvSpPr>
        <p:spPr>
          <a:xfrm>
            <a:off x="594360" y="2688020"/>
            <a:ext cx="5321807" cy="3022824"/>
          </a:xfrm>
          <a:prstGeom prst="rect">
            <a:avLst/>
          </a:prstGeom>
        </p:spPr>
        <p:txBody>
          <a:bodyPr spcFirstLastPara="1" vert="horz" lIns="91425" tIns="45700" rIns="91425" bIns="45700" rtlCol="0" anchor="ctr" anchorCtr="0">
            <a:normAutofit/>
          </a:bodyPr>
          <a:lstStyle/>
          <a:p>
            <a:pPr marL="342900" indent="-307340">
              <a:spcBef>
                <a:spcPts val="0"/>
              </a:spcBef>
              <a:buClr>
                <a:schemeClr val="dk1"/>
              </a:buClr>
              <a:buSzPts val="2400"/>
              <a:buFont typeface="Arial"/>
              <a:buChar char="•"/>
            </a:pPr>
            <a:r>
              <a:rPr lang="en-US" sz="1800">
                <a:latin typeface="Calibri"/>
                <a:ea typeface="Calibri"/>
                <a:cs typeface="Calibri"/>
                <a:sym typeface="Calibri"/>
              </a:rPr>
              <a:t>When in doubt, look it up.</a:t>
            </a:r>
            <a:endParaRPr lang="en-US" sz="1800"/>
          </a:p>
          <a:p>
            <a:pPr marL="742950" lvl="1" indent="-273685">
              <a:spcBef>
                <a:spcPts val="518"/>
              </a:spcBef>
              <a:buClr>
                <a:schemeClr val="dk1"/>
              </a:buClr>
              <a:buSzPts val="2400"/>
              <a:buFont typeface="Arial"/>
              <a:buChar char="–"/>
            </a:pPr>
            <a:r>
              <a:rPr lang="en-US" sz="1800">
                <a:latin typeface="Calibri"/>
                <a:ea typeface="Calibri"/>
                <a:cs typeface="Calibri"/>
                <a:sym typeface="Calibri"/>
              </a:rPr>
              <a:t>If still confused, ask.</a:t>
            </a:r>
            <a:endParaRPr lang="en-US" sz="1800"/>
          </a:p>
          <a:p>
            <a:pPr marL="342900" indent="-307340">
              <a:spcBef>
                <a:spcPts val="592"/>
              </a:spcBef>
              <a:buClr>
                <a:schemeClr val="dk1"/>
              </a:buClr>
              <a:buSzPts val="2400"/>
              <a:buFont typeface="Arial"/>
              <a:buChar char="•"/>
            </a:pPr>
            <a:r>
              <a:rPr lang="en-US" sz="1800">
                <a:latin typeface="Calibri"/>
                <a:ea typeface="Calibri"/>
                <a:cs typeface="Calibri"/>
                <a:sym typeface="Calibri"/>
              </a:rPr>
              <a:t>Don’t presume.</a:t>
            </a:r>
            <a:endParaRPr lang="en-US" sz="1800"/>
          </a:p>
          <a:p>
            <a:pPr marL="742950" lvl="1" indent="-273685">
              <a:spcBef>
                <a:spcPts val="518"/>
              </a:spcBef>
              <a:buClr>
                <a:schemeClr val="dk1"/>
              </a:buClr>
              <a:buSzPts val="2400"/>
              <a:buFont typeface="Arial"/>
              <a:buChar char="–"/>
            </a:pPr>
            <a:r>
              <a:rPr lang="en-US" sz="1800">
                <a:latin typeface="Calibri"/>
                <a:ea typeface="Calibri"/>
                <a:cs typeface="Calibri"/>
                <a:sym typeface="Calibri"/>
              </a:rPr>
              <a:t>The Orange Vine isn’t always correct or up to date.</a:t>
            </a:r>
            <a:endParaRPr lang="en-US" sz="1800"/>
          </a:p>
          <a:p>
            <a:pPr marL="342900" indent="-307340">
              <a:spcBef>
                <a:spcPts val="592"/>
              </a:spcBef>
              <a:buClr>
                <a:schemeClr val="dk1"/>
              </a:buClr>
              <a:buSzPts val="2400"/>
              <a:buFont typeface="Arial"/>
              <a:buChar char="•"/>
            </a:pPr>
            <a:r>
              <a:rPr lang="en-US" sz="1800">
                <a:latin typeface="Calibri"/>
                <a:ea typeface="Calibri"/>
                <a:cs typeface="Calibri"/>
                <a:sym typeface="Calibri"/>
              </a:rPr>
              <a:t>Get permission early!  No later than 30 days prior to block</a:t>
            </a:r>
            <a:endParaRPr lang="en-US" sz="1800"/>
          </a:p>
          <a:p>
            <a:pPr marL="742950" lvl="1" indent="-273685">
              <a:spcBef>
                <a:spcPts val="518"/>
              </a:spcBef>
              <a:buClr>
                <a:schemeClr val="dk1"/>
              </a:buClr>
              <a:buSzPts val="2400"/>
              <a:buFont typeface="Arial"/>
              <a:buChar char="–"/>
            </a:pPr>
            <a:r>
              <a:rPr lang="en-US" sz="1800">
                <a:latin typeface="Calibri"/>
                <a:ea typeface="Calibri"/>
                <a:cs typeface="Calibri"/>
                <a:sym typeface="Calibri"/>
              </a:rPr>
              <a:t>Make requests in writing.</a:t>
            </a:r>
            <a:endParaRPr lang="en-US" sz="1800"/>
          </a:p>
          <a:p>
            <a:pPr marL="742950" lvl="1" indent="-273685">
              <a:spcBef>
                <a:spcPts val="518"/>
              </a:spcBef>
              <a:buClr>
                <a:schemeClr val="dk1"/>
              </a:buClr>
              <a:buSzPts val="2400"/>
              <a:buFont typeface="Arial"/>
              <a:buChar char="–"/>
            </a:pPr>
            <a:r>
              <a:rPr lang="en-US" sz="1800">
                <a:latin typeface="Calibri"/>
                <a:ea typeface="Calibri"/>
                <a:cs typeface="Calibri"/>
                <a:sym typeface="Calibri"/>
              </a:rPr>
              <a:t>Deadlines are immutable.</a:t>
            </a:r>
            <a:endParaRPr lang="en-US" sz="1800"/>
          </a:p>
          <a:p>
            <a:pPr marL="742950" lvl="1" indent="-121284">
              <a:spcBef>
                <a:spcPts val="518"/>
              </a:spcBef>
              <a:buClr>
                <a:schemeClr val="dk1"/>
              </a:buClr>
              <a:buSzPts val="2590"/>
              <a:buNone/>
            </a:pPr>
            <a:endParaRPr lang="en-US" sz="1800">
              <a:latin typeface="Calibri"/>
              <a:ea typeface="Calibri"/>
              <a:cs typeface="Calibri"/>
              <a:sym typeface="Calibri"/>
            </a:endParaRPr>
          </a:p>
          <a:p>
            <a:pPr marL="342900" indent="-154940">
              <a:spcBef>
                <a:spcPts val="592"/>
              </a:spcBef>
              <a:buClr>
                <a:schemeClr val="dk1"/>
              </a:buClr>
              <a:buSzPts val="2960"/>
              <a:buNone/>
            </a:pPr>
            <a:endParaRPr lang="en-US" sz="1800">
              <a:latin typeface="Calibri"/>
              <a:ea typeface="Calibri"/>
              <a:cs typeface="Calibri"/>
              <a:sym typeface="Calibri"/>
            </a:endParaRPr>
          </a:p>
        </p:txBody>
      </p:sp>
      <p:pic>
        <p:nvPicPr>
          <p:cNvPr id="715" name="Shape 715"/>
          <p:cNvPicPr preferRelativeResize="0"/>
          <p:nvPr/>
        </p:nvPicPr>
        <p:blipFill>
          <a:blip r:embed="rId3"/>
          <a:stretch>
            <a:fillRect/>
          </a:stretch>
        </p:blipFill>
        <p:spPr>
          <a:xfrm>
            <a:off x="6712008" y="1398184"/>
            <a:ext cx="5117056" cy="3845102"/>
          </a:xfrm>
          <a:prstGeom prst="rect">
            <a:avLst/>
          </a:prstGeom>
          <a:noFill/>
        </p:spPr>
      </p:pic>
      <p:sp>
        <p:nvSpPr>
          <p:cNvPr id="106" name="Rectangle 105">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3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4">
                                            <p:txEl>
                                              <p:pRg st="0" end="0"/>
                                            </p:txEl>
                                          </p:spTgt>
                                        </p:tgtEl>
                                        <p:attrNameLst>
                                          <p:attrName>style.visibility</p:attrName>
                                        </p:attrNameLst>
                                      </p:cBhvr>
                                      <p:to>
                                        <p:strVal val="visible"/>
                                      </p:to>
                                    </p:set>
                                    <p:animEffect transition="in" filter="wipe(left)">
                                      <p:cBhvr>
                                        <p:cTn id="7" dur="500"/>
                                        <p:tgtEl>
                                          <p:spTgt spid="7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4">
                                            <p:txEl>
                                              <p:pRg st="1" end="1"/>
                                            </p:txEl>
                                          </p:spTgt>
                                        </p:tgtEl>
                                        <p:attrNameLst>
                                          <p:attrName>style.visibility</p:attrName>
                                        </p:attrNameLst>
                                      </p:cBhvr>
                                      <p:to>
                                        <p:strVal val="visible"/>
                                      </p:to>
                                    </p:set>
                                    <p:animEffect transition="in" filter="wipe(left)">
                                      <p:cBhvr>
                                        <p:cTn id="12" dur="500"/>
                                        <p:tgtEl>
                                          <p:spTgt spid="7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4">
                                            <p:txEl>
                                              <p:pRg st="2" end="2"/>
                                            </p:txEl>
                                          </p:spTgt>
                                        </p:tgtEl>
                                        <p:attrNameLst>
                                          <p:attrName>style.visibility</p:attrName>
                                        </p:attrNameLst>
                                      </p:cBhvr>
                                      <p:to>
                                        <p:strVal val="visible"/>
                                      </p:to>
                                    </p:set>
                                    <p:animEffect transition="in" filter="wipe(left)">
                                      <p:cBhvr>
                                        <p:cTn id="17" dur="500"/>
                                        <p:tgtEl>
                                          <p:spTgt spid="7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4">
                                            <p:txEl>
                                              <p:pRg st="3" end="3"/>
                                            </p:txEl>
                                          </p:spTgt>
                                        </p:tgtEl>
                                        <p:attrNameLst>
                                          <p:attrName>style.visibility</p:attrName>
                                        </p:attrNameLst>
                                      </p:cBhvr>
                                      <p:to>
                                        <p:strVal val="visible"/>
                                      </p:to>
                                    </p:set>
                                    <p:animEffect transition="in" filter="wipe(left)">
                                      <p:cBhvr>
                                        <p:cTn id="22" dur="500"/>
                                        <p:tgtEl>
                                          <p:spTgt spid="7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4">
                                            <p:txEl>
                                              <p:pRg st="4" end="4"/>
                                            </p:txEl>
                                          </p:spTgt>
                                        </p:tgtEl>
                                        <p:attrNameLst>
                                          <p:attrName>style.visibility</p:attrName>
                                        </p:attrNameLst>
                                      </p:cBhvr>
                                      <p:to>
                                        <p:strVal val="visible"/>
                                      </p:to>
                                    </p:set>
                                    <p:animEffect transition="in" filter="wipe(left)">
                                      <p:cBhvr>
                                        <p:cTn id="27" dur="500"/>
                                        <p:tgtEl>
                                          <p:spTgt spid="7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4">
                                            <p:txEl>
                                              <p:pRg st="5" end="5"/>
                                            </p:txEl>
                                          </p:spTgt>
                                        </p:tgtEl>
                                        <p:attrNameLst>
                                          <p:attrName>style.visibility</p:attrName>
                                        </p:attrNameLst>
                                      </p:cBhvr>
                                      <p:to>
                                        <p:strVal val="visible"/>
                                      </p:to>
                                    </p:set>
                                    <p:animEffect transition="in" filter="wipe(left)">
                                      <p:cBhvr>
                                        <p:cTn id="32" dur="500"/>
                                        <p:tgtEl>
                                          <p:spTgt spid="7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4">
                                            <p:txEl>
                                              <p:pRg st="6" end="6"/>
                                            </p:txEl>
                                          </p:spTgt>
                                        </p:tgtEl>
                                        <p:attrNameLst>
                                          <p:attrName>style.visibility</p:attrName>
                                        </p:attrNameLst>
                                      </p:cBhvr>
                                      <p:to>
                                        <p:strVal val="visible"/>
                                      </p:to>
                                    </p:set>
                                    <p:animEffect transition="in" filter="wipe(left)">
                                      <p:cBhvr>
                                        <p:cTn id="37" dur="500"/>
                                        <p:tgtEl>
                                          <p:spTgt spid="7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903B71-72C2-6A4D-BD00-CB0A4890463B}"/>
              </a:ext>
            </a:extLst>
          </p:cNvPr>
          <p:cNvSpPr>
            <a:spLocks noGrp="1"/>
          </p:cNvSpPr>
          <p:nvPr>
            <p:ph type="title"/>
          </p:nvPr>
        </p:nvSpPr>
        <p:spPr>
          <a:xfrm>
            <a:off x="762000" y="559678"/>
            <a:ext cx="3567915" cy="4952492"/>
          </a:xfrm>
        </p:spPr>
        <p:txBody>
          <a:bodyPr>
            <a:normAutofit/>
          </a:bodyPr>
          <a:lstStyle/>
          <a:p>
            <a:r>
              <a:rPr lang="en-US">
                <a:solidFill>
                  <a:schemeClr val="bg1"/>
                </a:solidFill>
              </a:rPr>
              <a:t>Step 1</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9814FBF-4F4F-4BCA-A593-BF6F591ABE11}"/>
              </a:ext>
            </a:extLst>
          </p:cNvPr>
          <p:cNvGraphicFramePr>
            <a:graphicFrameLocks noGrp="1"/>
          </p:cNvGraphicFramePr>
          <p:nvPr>
            <p:ph idx="1"/>
            <p:extLst>
              <p:ext uri="{D42A27DB-BD31-4B8C-83A1-F6EECF244321}">
                <p14:modId xmlns:p14="http://schemas.microsoft.com/office/powerpoint/2010/main" val="23020201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079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14026F-9C5E-4657-A45E-3D45F0D319DD}"/>
              </a:ext>
            </a:extLst>
          </p:cNvPr>
          <p:cNvPicPr>
            <a:picLocks noChangeAspect="1"/>
          </p:cNvPicPr>
          <p:nvPr/>
        </p:nvPicPr>
        <p:blipFill rotWithShape="1">
          <a:blip r:embed="rId2"/>
          <a:srcRect t="645" b="15085"/>
          <a:stretch/>
        </p:blipFill>
        <p:spPr>
          <a:xfrm>
            <a:off x="-1" y="0"/>
            <a:ext cx="12192001" cy="6858000"/>
          </a:xfrm>
          <a:prstGeom prst="rect">
            <a:avLst/>
          </a:prstGeom>
        </p:spPr>
      </p:pic>
      <p:sp>
        <p:nvSpPr>
          <p:cNvPr id="2" name="Title 1">
            <a:extLst>
              <a:ext uri="{FF2B5EF4-FFF2-40B4-BE49-F238E27FC236}">
                <a16:creationId xmlns:a16="http://schemas.microsoft.com/office/drawing/2014/main" id="{CD0B7984-D0E6-D640-8319-8D902A1BA750}"/>
              </a:ext>
            </a:extLst>
          </p:cNvPr>
          <p:cNvSpPr>
            <a:spLocks noGrp="1"/>
          </p:cNvSpPr>
          <p:nvPr>
            <p:ph type="ctrTitle"/>
          </p:nvPr>
        </p:nvSpPr>
        <p:spPr>
          <a:xfrm>
            <a:off x="6970697" y="2269066"/>
            <a:ext cx="4320227" cy="1557866"/>
          </a:xfrm>
        </p:spPr>
        <p:txBody>
          <a:bodyPr>
            <a:normAutofit/>
          </a:bodyPr>
          <a:lstStyle/>
          <a:p>
            <a:r>
              <a:rPr lang="en-US" sz="4000">
                <a:solidFill>
                  <a:schemeClr val="bg1"/>
                </a:solidFill>
              </a:rPr>
              <a:t>Excused Absences and Wellness Days</a:t>
            </a:r>
          </a:p>
        </p:txBody>
      </p:sp>
    </p:spTree>
    <p:extLst>
      <p:ext uri="{BB962C8B-B14F-4D97-AF65-F5344CB8AC3E}">
        <p14:creationId xmlns:p14="http://schemas.microsoft.com/office/powerpoint/2010/main" val="1541013240"/>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2281-F0FC-4B40-B19C-C619B3121461}"/>
              </a:ext>
            </a:extLst>
          </p:cNvPr>
          <p:cNvSpPr>
            <a:spLocks noGrp="1"/>
          </p:cNvSpPr>
          <p:nvPr>
            <p:ph type="title"/>
          </p:nvPr>
        </p:nvSpPr>
        <p:spPr>
          <a:xfrm>
            <a:off x="4965430" y="629268"/>
            <a:ext cx="6586491" cy="1286160"/>
          </a:xfrm>
        </p:spPr>
        <p:txBody>
          <a:bodyPr anchor="b">
            <a:normAutofit/>
          </a:bodyPr>
          <a:lstStyle/>
          <a:p>
            <a:r>
              <a:rPr lang="en-US"/>
              <a:t>Rationale</a:t>
            </a:r>
          </a:p>
        </p:txBody>
      </p:sp>
      <p:sp>
        <p:nvSpPr>
          <p:cNvPr id="15" name="Content Placeholder 2">
            <a:extLst>
              <a:ext uri="{FF2B5EF4-FFF2-40B4-BE49-F238E27FC236}">
                <a16:creationId xmlns:a16="http://schemas.microsoft.com/office/drawing/2014/main" id="{E41C2BEF-DDF0-EB45-A8C1-AC866B5F640F}"/>
              </a:ext>
            </a:extLst>
          </p:cNvPr>
          <p:cNvSpPr>
            <a:spLocks noGrp="1"/>
          </p:cNvSpPr>
          <p:nvPr>
            <p:ph idx="1"/>
          </p:nvPr>
        </p:nvSpPr>
        <p:spPr>
          <a:xfrm>
            <a:off x="4965431" y="2438400"/>
            <a:ext cx="6586489" cy="3785419"/>
          </a:xfrm>
        </p:spPr>
        <p:txBody>
          <a:bodyPr>
            <a:normAutofit/>
          </a:bodyPr>
          <a:lstStyle/>
          <a:p>
            <a:r>
              <a:rPr lang="en-US" sz="2000"/>
              <a:t>Excused absences – Students should be able to attend general preventive medical care, urgent/acute medical care, and have appropriate time off for sickness. </a:t>
            </a:r>
          </a:p>
          <a:p>
            <a:r>
              <a:rPr lang="en-US" sz="2000"/>
              <a:t>Wellness Days – Goal is to promote mental health and wellness among students. </a:t>
            </a:r>
          </a:p>
          <a:p>
            <a:pPr lvl="1"/>
            <a:r>
              <a:rPr lang="en-US" sz="2000"/>
              <a:t>Take a day to rest, recharge, reboot, etc.</a:t>
            </a:r>
          </a:p>
          <a:p>
            <a:pPr lvl="1"/>
            <a:r>
              <a:rPr lang="en-US" sz="2000"/>
              <a:t>NOT a substitute for professional counseling or mental health treatment for a student experiencing a more significant mental health concern!</a:t>
            </a:r>
          </a:p>
        </p:txBody>
      </p:sp>
      <p:pic>
        <p:nvPicPr>
          <p:cNvPr id="5" name="Picture 4">
            <a:extLst>
              <a:ext uri="{FF2B5EF4-FFF2-40B4-BE49-F238E27FC236}">
                <a16:creationId xmlns:a16="http://schemas.microsoft.com/office/drawing/2014/main" id="{F704BD6F-C6E7-4D71-9828-E4F7D99918C7}"/>
              </a:ext>
            </a:extLst>
          </p:cNvPr>
          <p:cNvPicPr>
            <a:picLocks noChangeAspect="1"/>
          </p:cNvPicPr>
          <p:nvPr/>
        </p:nvPicPr>
        <p:blipFill rotWithShape="1">
          <a:blip r:embed="rId2"/>
          <a:srcRect l="54705" r="175" b="-1"/>
          <a:stretch/>
        </p:blipFill>
        <p:spPr>
          <a:xfrm>
            <a:off x="20" y="10"/>
            <a:ext cx="4635571" cy="6857990"/>
          </a:xfrm>
          <a:prstGeom prst="rect">
            <a:avLst/>
          </a:prstGeom>
          <a:effectLst/>
        </p:spPr>
      </p:pic>
      <p:cxnSp>
        <p:nvCxnSpPr>
          <p:cNvPr id="3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5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dissolve">
                                      <p:cBhvr>
                                        <p:cTn id="7" dur="500"/>
                                        <p:tgtEl>
                                          <p:spTgt spid="1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dissolve">
                                      <p:cBhvr>
                                        <p:cTn id="10" dur="500"/>
                                        <p:tgtEl>
                                          <p:spTgt spid="1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dissolve">
                                      <p:cBhvr>
                                        <p:cTn id="1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F1333-8840-6947-83AA-4D75ADF750AE}"/>
              </a:ext>
            </a:extLst>
          </p:cNvPr>
          <p:cNvPicPr>
            <a:picLocks noChangeAspect="1"/>
          </p:cNvPicPr>
          <p:nvPr/>
        </p:nvPicPr>
        <p:blipFill>
          <a:blip r:embed="rId2"/>
          <a:stretch>
            <a:fillRect/>
          </a:stretch>
        </p:blipFill>
        <p:spPr>
          <a:xfrm>
            <a:off x="443176" y="335115"/>
            <a:ext cx="11305648" cy="6002237"/>
          </a:xfrm>
          <a:prstGeom prst="rect">
            <a:avLst/>
          </a:prstGeom>
        </p:spPr>
      </p:pic>
      <p:sp>
        <p:nvSpPr>
          <p:cNvPr id="3" name="Right Arrow 2">
            <a:extLst>
              <a:ext uri="{FF2B5EF4-FFF2-40B4-BE49-F238E27FC236}">
                <a16:creationId xmlns:a16="http://schemas.microsoft.com/office/drawing/2014/main" id="{F7947B29-9FF6-C245-A0C7-E04B6FB17E68}"/>
              </a:ext>
            </a:extLst>
          </p:cNvPr>
          <p:cNvSpPr/>
          <p:nvPr/>
        </p:nvSpPr>
        <p:spPr>
          <a:xfrm rot="10800000">
            <a:off x="9691757" y="4625010"/>
            <a:ext cx="1175026" cy="30413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202572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FC7A-3F5B-AC4B-B0DF-0565A28DF95F}"/>
              </a:ext>
            </a:extLst>
          </p:cNvPr>
          <p:cNvSpPr>
            <a:spLocks noGrp="1"/>
          </p:cNvSpPr>
          <p:nvPr>
            <p:ph type="title"/>
          </p:nvPr>
        </p:nvSpPr>
        <p:spPr>
          <a:xfrm>
            <a:off x="838200" y="106999"/>
            <a:ext cx="10515600" cy="1325563"/>
          </a:xfrm>
        </p:spPr>
        <p:txBody>
          <a:bodyPr/>
          <a:lstStyle/>
          <a:p>
            <a:r>
              <a:rPr lang="en-US"/>
              <a:t>Policy Manager</a:t>
            </a:r>
          </a:p>
        </p:txBody>
      </p:sp>
      <p:pic>
        <p:nvPicPr>
          <p:cNvPr id="4" name="Picture 3">
            <a:extLst>
              <a:ext uri="{FF2B5EF4-FFF2-40B4-BE49-F238E27FC236}">
                <a16:creationId xmlns:a16="http://schemas.microsoft.com/office/drawing/2014/main" id="{3F57554B-7C51-CD42-8981-110B645968C2}"/>
              </a:ext>
            </a:extLst>
          </p:cNvPr>
          <p:cNvPicPr>
            <a:picLocks noChangeAspect="1"/>
          </p:cNvPicPr>
          <p:nvPr/>
        </p:nvPicPr>
        <p:blipFill>
          <a:blip r:embed="rId2"/>
          <a:stretch>
            <a:fillRect/>
          </a:stretch>
        </p:blipFill>
        <p:spPr>
          <a:xfrm>
            <a:off x="321734" y="1246295"/>
            <a:ext cx="9211733" cy="3649644"/>
          </a:xfrm>
          <a:prstGeom prst="rect">
            <a:avLst/>
          </a:prstGeom>
          <a:ln>
            <a:solidFill>
              <a:schemeClr val="tx1"/>
            </a:solidFill>
          </a:ln>
        </p:spPr>
      </p:pic>
      <p:pic>
        <p:nvPicPr>
          <p:cNvPr id="5" name="Picture 4">
            <a:extLst>
              <a:ext uri="{FF2B5EF4-FFF2-40B4-BE49-F238E27FC236}">
                <a16:creationId xmlns:a16="http://schemas.microsoft.com/office/drawing/2014/main" id="{D42153B1-9015-9E42-87C4-ACCED1D3DCAE}"/>
              </a:ext>
            </a:extLst>
          </p:cNvPr>
          <p:cNvPicPr>
            <a:picLocks noChangeAspect="1"/>
          </p:cNvPicPr>
          <p:nvPr/>
        </p:nvPicPr>
        <p:blipFill>
          <a:blip r:embed="rId3"/>
          <a:stretch>
            <a:fillRect/>
          </a:stretch>
        </p:blipFill>
        <p:spPr>
          <a:xfrm>
            <a:off x="2192867" y="1928284"/>
            <a:ext cx="9330267" cy="4699804"/>
          </a:xfrm>
          <a:prstGeom prst="rect">
            <a:avLst/>
          </a:prstGeom>
          <a:ln>
            <a:solidFill>
              <a:schemeClr val="tx1"/>
            </a:solidFill>
          </a:ln>
        </p:spPr>
      </p:pic>
    </p:spTree>
    <p:extLst>
      <p:ext uri="{BB962C8B-B14F-4D97-AF65-F5344CB8AC3E}">
        <p14:creationId xmlns:p14="http://schemas.microsoft.com/office/powerpoint/2010/main" val="22091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6AF73F-2601-FB4E-8195-DFA2575636D7}"/>
              </a:ext>
            </a:extLst>
          </p:cNvPr>
          <p:cNvSpPr>
            <a:spLocks noGrp="1"/>
          </p:cNvSpPr>
          <p:nvPr>
            <p:ph type="title"/>
          </p:nvPr>
        </p:nvSpPr>
        <p:spPr>
          <a:xfrm>
            <a:off x="863029" y="1012004"/>
            <a:ext cx="3416158" cy="4795408"/>
          </a:xfrm>
        </p:spPr>
        <p:txBody>
          <a:bodyPr>
            <a:normAutofit/>
          </a:bodyPr>
          <a:lstStyle/>
          <a:p>
            <a:r>
              <a:rPr lang="en-US">
                <a:solidFill>
                  <a:srgbClr val="FFFFFF"/>
                </a:solidFill>
              </a:rPr>
              <a:t>How to Request an Excused Absence or Planned Wellness Day</a:t>
            </a:r>
          </a:p>
        </p:txBody>
      </p:sp>
      <p:graphicFrame>
        <p:nvGraphicFramePr>
          <p:cNvPr id="5" name="Content Placeholder 2">
            <a:extLst>
              <a:ext uri="{FF2B5EF4-FFF2-40B4-BE49-F238E27FC236}">
                <a16:creationId xmlns:a16="http://schemas.microsoft.com/office/drawing/2014/main" id="{BE0C42FE-710A-449A-80D9-64278507FF22}"/>
              </a:ext>
            </a:extLst>
          </p:cNvPr>
          <p:cNvGraphicFramePr>
            <a:graphicFrameLocks noGrp="1"/>
          </p:cNvGraphicFramePr>
          <p:nvPr>
            <p:ph idx="1"/>
            <p:extLst>
              <p:ext uri="{D42A27DB-BD31-4B8C-83A1-F6EECF244321}">
                <p14:modId xmlns:p14="http://schemas.microsoft.com/office/powerpoint/2010/main" val="1107250971"/>
              </p:ext>
            </p:extLst>
          </p:nvPr>
        </p:nvGraphicFramePr>
        <p:xfrm>
          <a:off x="5194300" y="463656"/>
          <a:ext cx="6513604" cy="589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724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2C215-4FF0-9D4D-8F56-9E383BF7BA47}"/>
              </a:ext>
            </a:extLst>
          </p:cNvPr>
          <p:cNvSpPr>
            <a:spLocks noGrp="1"/>
          </p:cNvSpPr>
          <p:nvPr>
            <p:ph type="title"/>
          </p:nvPr>
        </p:nvSpPr>
        <p:spPr>
          <a:xfrm>
            <a:off x="686834" y="591344"/>
            <a:ext cx="3200400" cy="5585619"/>
          </a:xfrm>
        </p:spPr>
        <p:txBody>
          <a:bodyPr>
            <a:normAutofit/>
          </a:bodyPr>
          <a:lstStyle/>
          <a:p>
            <a:r>
              <a:rPr lang="en-US">
                <a:solidFill>
                  <a:srgbClr val="FFFFFF"/>
                </a:solidFill>
              </a:rPr>
              <a:t>Requesting Permission</a:t>
            </a:r>
          </a:p>
        </p:txBody>
      </p:sp>
      <p:sp>
        <p:nvSpPr>
          <p:cNvPr id="14" name="Content Placeholder 2">
            <a:extLst>
              <a:ext uri="{FF2B5EF4-FFF2-40B4-BE49-F238E27FC236}">
                <a16:creationId xmlns:a16="http://schemas.microsoft.com/office/drawing/2014/main" id="{88997405-A397-804F-8E2B-2F0BEBA4A4C5}"/>
              </a:ext>
            </a:extLst>
          </p:cNvPr>
          <p:cNvSpPr>
            <a:spLocks noGrp="1"/>
          </p:cNvSpPr>
          <p:nvPr>
            <p:ph idx="1"/>
          </p:nvPr>
        </p:nvSpPr>
        <p:spPr>
          <a:xfrm>
            <a:off x="4447308" y="591344"/>
            <a:ext cx="6906491" cy="5585619"/>
          </a:xfrm>
        </p:spPr>
        <p:txBody>
          <a:bodyPr anchor="ctr">
            <a:normAutofit/>
          </a:bodyPr>
          <a:lstStyle/>
          <a:p>
            <a:pPr marL="0" indent="0">
              <a:buNone/>
            </a:pPr>
            <a:r>
              <a:rPr lang="en-US"/>
              <a:t>“I will be taking a wellness day for my sister’s wedding on xx/xx/xx.” </a:t>
            </a:r>
          </a:p>
          <a:p>
            <a:pPr marL="0" indent="0">
              <a:buNone/>
            </a:pPr>
            <a:endParaRPr lang="en-US"/>
          </a:p>
          <a:p>
            <a:pPr marL="0" indent="0" algn="ctr">
              <a:buNone/>
            </a:pPr>
            <a:r>
              <a:rPr lang="en-US"/>
              <a:t>vs. </a:t>
            </a:r>
          </a:p>
          <a:p>
            <a:pPr marL="0" indent="0">
              <a:buNone/>
            </a:pPr>
            <a:endParaRPr lang="en-US"/>
          </a:p>
          <a:p>
            <a:pPr marL="0" indent="0">
              <a:buNone/>
            </a:pPr>
            <a:r>
              <a:rPr lang="en-US"/>
              <a:t>“I am emailing you to request the possibility of a wellness day on xx/xx/xx for my sister’s wedding. Thank you!”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292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DC581-93B4-AD42-A330-6950BC6CF236}"/>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counts as an Excused Absence? </a:t>
            </a:r>
          </a:p>
        </p:txBody>
      </p:sp>
      <p:sp>
        <p:nvSpPr>
          <p:cNvPr id="3" name="Content Placeholder 2">
            <a:extLst>
              <a:ext uri="{FF2B5EF4-FFF2-40B4-BE49-F238E27FC236}">
                <a16:creationId xmlns:a16="http://schemas.microsoft.com/office/drawing/2014/main" id="{6BF92073-F1C0-F246-BA7A-2B1B826285A9}"/>
              </a:ext>
            </a:extLst>
          </p:cNvPr>
          <p:cNvSpPr>
            <a:spLocks noGrp="1"/>
          </p:cNvSpPr>
          <p:nvPr>
            <p:ph idx="1"/>
          </p:nvPr>
        </p:nvSpPr>
        <p:spPr>
          <a:xfrm>
            <a:off x="4167271" y="591344"/>
            <a:ext cx="7580443" cy="5585619"/>
          </a:xfrm>
        </p:spPr>
        <p:txBody>
          <a:bodyPr anchor="ctr">
            <a:normAutofit/>
          </a:bodyPr>
          <a:lstStyle/>
          <a:p>
            <a:r>
              <a:rPr lang="en-US" sz="2000"/>
              <a:t>Funerals (death of a close family member)</a:t>
            </a:r>
          </a:p>
          <a:p>
            <a:r>
              <a:rPr lang="en-US" sz="2000"/>
              <a:t>Acute illness/urgent medical appointments (includes SICK DAYS!)</a:t>
            </a:r>
          </a:p>
          <a:p>
            <a:r>
              <a:rPr lang="en-US" sz="2000"/>
              <a:t>Preventive or routine healthcare (e.g. PCP appointment, dentist, etc.)</a:t>
            </a:r>
          </a:p>
          <a:p>
            <a:r>
              <a:rPr lang="en-US" sz="2000"/>
              <a:t>Religious observances/Holy Days</a:t>
            </a:r>
          </a:p>
          <a:p>
            <a:r>
              <a:rPr lang="en-US" sz="2000"/>
              <a:t>Jury duty and other legal obligations</a:t>
            </a:r>
          </a:p>
          <a:p>
            <a:r>
              <a:rPr lang="en-US" sz="2000"/>
              <a:t>Step 2 CK*</a:t>
            </a:r>
          </a:p>
          <a:p>
            <a:r>
              <a:rPr lang="en-US" sz="2000"/>
              <a:t>Residency interviews*</a:t>
            </a:r>
          </a:p>
          <a:p>
            <a:r>
              <a:rPr lang="en-US" sz="2000"/>
              <a:t>Attendance at professional meetings if presenting or representing the College of Medicine</a:t>
            </a:r>
          </a:p>
          <a:p>
            <a:pPr marL="0" indent="0">
              <a:buNone/>
            </a:pPr>
            <a:endParaRPr lang="en-US" sz="2000"/>
          </a:p>
          <a:p>
            <a:pPr marL="0" indent="0">
              <a:buNone/>
            </a:pPr>
            <a:r>
              <a:rPr lang="en-US" sz="2000"/>
              <a:t>* Step 2 CK and residency interviews NOT allowed on M3 clerkships.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09878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4B4A4-12F6-344F-84CE-D50046A8914B}"/>
              </a:ext>
            </a:extLst>
          </p:cNvPr>
          <p:cNvSpPr>
            <a:spLocks noGrp="1"/>
          </p:cNvSpPr>
          <p:nvPr>
            <p:ph type="title"/>
          </p:nvPr>
        </p:nvSpPr>
        <p:spPr>
          <a:xfrm>
            <a:off x="686834" y="1153572"/>
            <a:ext cx="3200400" cy="4461163"/>
          </a:xfrm>
        </p:spPr>
        <p:txBody>
          <a:bodyPr>
            <a:normAutofit/>
          </a:bodyPr>
          <a:lstStyle/>
          <a:p>
            <a:r>
              <a:rPr lang="en-US">
                <a:solidFill>
                  <a:srgbClr val="FFFFFF"/>
                </a:solidFill>
              </a:rPr>
              <a:t>Sick Days</a:t>
            </a:r>
          </a:p>
        </p:txBody>
      </p:sp>
      <p:sp>
        <p:nvSpPr>
          <p:cNvPr id="3" name="Content Placeholder 2">
            <a:extLst>
              <a:ext uri="{FF2B5EF4-FFF2-40B4-BE49-F238E27FC236}">
                <a16:creationId xmlns:a16="http://schemas.microsoft.com/office/drawing/2014/main" id="{F8056353-0328-F846-97BC-CD714DD44DB6}"/>
              </a:ext>
            </a:extLst>
          </p:cNvPr>
          <p:cNvSpPr>
            <a:spLocks noGrp="1"/>
          </p:cNvSpPr>
          <p:nvPr>
            <p:ph idx="1"/>
          </p:nvPr>
        </p:nvSpPr>
        <p:spPr>
          <a:xfrm>
            <a:off x="4447308" y="591344"/>
            <a:ext cx="6906491" cy="5585619"/>
          </a:xfrm>
        </p:spPr>
        <p:txBody>
          <a:bodyPr anchor="ctr">
            <a:normAutofit/>
          </a:bodyPr>
          <a:lstStyle/>
          <a:p>
            <a:r>
              <a:rPr lang="en-US"/>
              <a:t>Notify your Clerkship Director, Clerkship Coordinator, and your team/attending AS SOON AS YOU KNOW you will miss the day. </a:t>
            </a:r>
          </a:p>
          <a:p>
            <a:r>
              <a:rPr lang="en-US"/>
              <a:t>Prompt notification is not only the professional thing to do, but also let’s us know that you are alive and not missing!!</a:t>
            </a:r>
          </a:p>
          <a:p>
            <a:r>
              <a:rPr lang="en-US"/>
              <a:t>Complete a Limited Leave Request as soon as you return. </a:t>
            </a:r>
          </a:p>
          <a:p>
            <a:r>
              <a:rPr lang="en-US"/>
              <a:t>Doctor’s note is required if you miss </a:t>
            </a:r>
            <a:r>
              <a:rPr lang="en-US" b="1"/>
              <a:t>more than 2 days </a:t>
            </a:r>
            <a:r>
              <a:rPr lang="en-US"/>
              <a:t>for any illness.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38008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3B4841-10DB-6442-9DC3-D0D4546E56D5}"/>
              </a:ext>
            </a:extLst>
          </p:cNvPr>
          <p:cNvSpPr>
            <a:spLocks noGrp="1"/>
          </p:cNvSpPr>
          <p:nvPr>
            <p:ph type="title"/>
          </p:nvPr>
        </p:nvSpPr>
        <p:spPr>
          <a:xfrm>
            <a:off x="833002" y="365125"/>
            <a:ext cx="3973667" cy="5811837"/>
          </a:xfrm>
        </p:spPr>
        <p:txBody>
          <a:bodyPr>
            <a:normAutofit/>
          </a:bodyPr>
          <a:lstStyle/>
          <a:p>
            <a:r>
              <a:rPr lang="en-US">
                <a:solidFill>
                  <a:srgbClr val="FFFFFF"/>
                </a:solidFill>
              </a:rPr>
              <a:t>Professional Meeting Attendance</a:t>
            </a:r>
          </a:p>
        </p:txBody>
      </p:sp>
      <p:sp>
        <p:nvSpPr>
          <p:cNvPr id="3" name="Content Placeholder 2">
            <a:extLst>
              <a:ext uri="{FF2B5EF4-FFF2-40B4-BE49-F238E27FC236}">
                <a16:creationId xmlns:a16="http://schemas.microsoft.com/office/drawing/2014/main" id="{706E94E9-E088-D14A-9634-8768BE1E3F42}"/>
              </a:ext>
            </a:extLst>
          </p:cNvPr>
          <p:cNvSpPr>
            <a:spLocks noGrp="1"/>
          </p:cNvSpPr>
          <p:nvPr>
            <p:ph idx="1"/>
          </p:nvPr>
        </p:nvSpPr>
        <p:spPr>
          <a:xfrm>
            <a:off x="4727618" y="521419"/>
            <a:ext cx="6835073" cy="5811837"/>
          </a:xfrm>
        </p:spPr>
        <p:txBody>
          <a:bodyPr anchor="ctr">
            <a:normAutofit/>
          </a:bodyPr>
          <a:lstStyle/>
          <a:p>
            <a:r>
              <a:rPr lang="en-US">
                <a:solidFill>
                  <a:srgbClr val="FFFFFF"/>
                </a:solidFill>
              </a:rPr>
              <a:t>Notify CD/CC </a:t>
            </a:r>
            <a:r>
              <a:rPr lang="en-US" u="sng">
                <a:solidFill>
                  <a:srgbClr val="FFFFFF"/>
                </a:solidFill>
              </a:rPr>
              <a:t>30 days prior to the START </a:t>
            </a:r>
            <a:r>
              <a:rPr lang="en-US">
                <a:solidFill>
                  <a:srgbClr val="FFFFFF"/>
                </a:solidFill>
              </a:rPr>
              <a:t>of the affected rotation. </a:t>
            </a:r>
          </a:p>
          <a:p>
            <a:r>
              <a:rPr lang="en-US">
                <a:solidFill>
                  <a:srgbClr val="FFFFFF"/>
                </a:solidFill>
              </a:rPr>
              <a:t>Must be either presenting (poster/oral) or representing the COM.</a:t>
            </a:r>
          </a:p>
          <a:p>
            <a:r>
              <a:rPr lang="en-US">
                <a:solidFill>
                  <a:srgbClr val="FFFFFF"/>
                </a:solidFill>
              </a:rPr>
              <a:t>Provide documentation (email/letter) of your acceptance to the meeting AS SOON AS YOU GET THIS. </a:t>
            </a:r>
          </a:p>
          <a:p>
            <a:r>
              <a:rPr lang="en-US">
                <a:solidFill>
                  <a:srgbClr val="FFFFFF"/>
                </a:solidFill>
              </a:rPr>
              <a:t>Goal is to maximize your participation in your event while also minimizing the time away from your clerkship.  </a:t>
            </a:r>
          </a:p>
          <a:p>
            <a:r>
              <a:rPr lang="en-US">
                <a:solidFill>
                  <a:srgbClr val="FFFFFF"/>
                </a:solidFill>
              </a:rPr>
              <a:t>Approval is at the discretion of the Clerkship Director.</a:t>
            </a:r>
          </a:p>
        </p:txBody>
      </p:sp>
    </p:spTree>
    <p:extLst>
      <p:ext uri="{BB962C8B-B14F-4D97-AF65-F5344CB8AC3E}">
        <p14:creationId xmlns:p14="http://schemas.microsoft.com/office/powerpoint/2010/main" val="1988527772"/>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DE492-5776-FA46-9FDD-C296BE80A52D}"/>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Wellness Days</a:t>
            </a:r>
          </a:p>
        </p:txBody>
      </p:sp>
      <p:graphicFrame>
        <p:nvGraphicFramePr>
          <p:cNvPr id="5" name="Content Placeholder 2">
            <a:extLst>
              <a:ext uri="{FF2B5EF4-FFF2-40B4-BE49-F238E27FC236}">
                <a16:creationId xmlns:a16="http://schemas.microsoft.com/office/drawing/2014/main" id="{DFEDAD86-8206-476A-82CD-D9114352F9AC}"/>
              </a:ext>
            </a:extLst>
          </p:cNvPr>
          <p:cNvGraphicFramePr>
            <a:graphicFrameLocks noGrp="1"/>
          </p:cNvGraphicFramePr>
          <p:nvPr>
            <p:ph idx="1"/>
            <p:extLst>
              <p:ext uri="{D42A27DB-BD31-4B8C-83A1-F6EECF244321}">
                <p14:modId xmlns:p14="http://schemas.microsoft.com/office/powerpoint/2010/main" val="3222758985"/>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06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3C995-A373-8343-A6CE-7BE5A5FB8DBB}"/>
              </a:ext>
            </a:extLst>
          </p:cNvPr>
          <p:cNvSpPr>
            <a:spLocks noGrp="1"/>
          </p:cNvSpPr>
          <p:nvPr>
            <p:ph type="title"/>
          </p:nvPr>
        </p:nvSpPr>
        <p:spPr>
          <a:xfrm>
            <a:off x="633276" y="240106"/>
            <a:ext cx="7474172" cy="1325563"/>
          </a:xfrm>
        </p:spPr>
        <p:txBody>
          <a:bodyPr>
            <a:normAutofit/>
          </a:bodyPr>
          <a:lstStyle/>
          <a:p>
            <a:r>
              <a:rPr lang="en-US"/>
              <a:t>Step 1 Stats</a:t>
            </a:r>
          </a:p>
        </p:txBody>
      </p:sp>
      <p:sp>
        <p:nvSpPr>
          <p:cNvPr id="3" name="Content Placeholder 2">
            <a:extLst>
              <a:ext uri="{FF2B5EF4-FFF2-40B4-BE49-F238E27FC236}">
                <a16:creationId xmlns:a16="http://schemas.microsoft.com/office/drawing/2014/main" id="{F591D8EB-C362-1B4A-B3AF-D94141F96A73}"/>
              </a:ext>
            </a:extLst>
          </p:cNvPr>
          <p:cNvSpPr>
            <a:spLocks noGrp="1"/>
          </p:cNvSpPr>
          <p:nvPr>
            <p:ph idx="1"/>
          </p:nvPr>
        </p:nvSpPr>
        <p:spPr>
          <a:xfrm>
            <a:off x="1136429" y="1766807"/>
            <a:ext cx="6467867" cy="4602996"/>
          </a:xfrm>
        </p:spPr>
        <p:txBody>
          <a:bodyPr anchor="ctr">
            <a:normAutofit lnSpcReduction="10000"/>
          </a:bodyPr>
          <a:lstStyle/>
          <a:p>
            <a:pPr marL="285750" lvl="0" indent="-285750">
              <a:spcBef>
                <a:spcPts val="0"/>
              </a:spcBef>
              <a:buSzPts val="1760"/>
              <a:buNone/>
            </a:pPr>
            <a:r>
              <a:rPr lang="en-US" sz="2400"/>
              <a:t>Class of 2021</a:t>
            </a:r>
          </a:p>
          <a:p>
            <a:pPr>
              <a:spcBef>
                <a:spcPts val="0"/>
              </a:spcBef>
              <a:buSzPts val="1760"/>
            </a:pPr>
            <a:r>
              <a:rPr lang="en-US" sz="2400"/>
              <a:t>First-time pass rate – 95% (National 97%)</a:t>
            </a:r>
          </a:p>
          <a:p>
            <a:pPr>
              <a:spcBef>
                <a:spcPts val="0"/>
              </a:spcBef>
              <a:buSzPts val="1760"/>
            </a:pPr>
            <a:r>
              <a:rPr lang="en-US" sz="2400"/>
              <a:t>First-time mean – 227 (National 231)</a:t>
            </a:r>
          </a:p>
          <a:p>
            <a:pPr marL="285750" lvl="0" indent="-285750">
              <a:spcBef>
                <a:spcPts val="0"/>
              </a:spcBef>
              <a:buSzPts val="1760"/>
              <a:buNone/>
            </a:pPr>
            <a:endParaRPr lang="en-US" sz="2400"/>
          </a:p>
          <a:p>
            <a:pPr marL="285750" lvl="0" indent="-285750">
              <a:spcBef>
                <a:spcPts val="0"/>
              </a:spcBef>
              <a:buSzPts val="1760"/>
              <a:buNone/>
            </a:pPr>
            <a:r>
              <a:rPr lang="en-US" sz="2400"/>
              <a:t>Class of 2020</a:t>
            </a:r>
          </a:p>
          <a:p>
            <a:pPr marL="285750" lvl="0" indent="-285750">
              <a:spcBef>
                <a:spcPts val="0"/>
              </a:spcBef>
              <a:buSzPts val="1760"/>
            </a:pPr>
            <a:r>
              <a:rPr lang="en-US" sz="2400"/>
              <a:t>First-time pass rate – 93% (National 96%)</a:t>
            </a:r>
          </a:p>
          <a:p>
            <a:pPr marL="285750" lvl="0" indent="-285750">
              <a:spcBef>
                <a:spcPts val="0"/>
              </a:spcBef>
              <a:buSzPts val="1760"/>
            </a:pPr>
            <a:r>
              <a:rPr lang="en-US" sz="2400"/>
              <a:t>First-time mean – 228 (National 230)</a:t>
            </a:r>
            <a:endParaRPr lang="en-US" sz="2400">
              <a:ea typeface="Calibri"/>
              <a:cs typeface="Calibri"/>
              <a:sym typeface="Calibri"/>
            </a:endParaRPr>
          </a:p>
          <a:p>
            <a:pPr marL="285750" lvl="0" indent="-285750">
              <a:spcBef>
                <a:spcPts val="0"/>
              </a:spcBef>
              <a:buClr>
                <a:schemeClr val="dk1"/>
              </a:buClr>
              <a:buSzPts val="1760"/>
              <a:buNone/>
            </a:pPr>
            <a:endParaRPr lang="en-US" sz="2400"/>
          </a:p>
          <a:p>
            <a:pPr marL="285750" lvl="0" indent="-285750">
              <a:spcBef>
                <a:spcPts val="0"/>
              </a:spcBef>
              <a:buClr>
                <a:schemeClr val="dk1"/>
              </a:buClr>
              <a:buSzPts val="1760"/>
              <a:buNone/>
            </a:pPr>
            <a:r>
              <a:rPr lang="en-US" sz="2400">
                <a:ea typeface="Calibri"/>
                <a:cs typeface="Calibri"/>
                <a:sym typeface="Calibri"/>
              </a:rPr>
              <a:t>Class of 2019 </a:t>
            </a:r>
          </a:p>
          <a:p>
            <a:pPr marL="285750" indent="-285750">
              <a:spcBef>
                <a:spcPts val="0"/>
              </a:spcBef>
              <a:buSzPts val="1760"/>
            </a:pPr>
            <a:r>
              <a:rPr lang="en-US" sz="2400">
                <a:ea typeface="Calibri"/>
                <a:cs typeface="Calibri"/>
                <a:sym typeface="Calibri"/>
              </a:rPr>
              <a:t>First-time pass rate – 96% (National 96%)</a:t>
            </a:r>
            <a:endParaRPr lang="en-US" sz="2400"/>
          </a:p>
          <a:p>
            <a:pPr marL="285750" lvl="0" indent="-285750">
              <a:spcBef>
                <a:spcPts val="0"/>
              </a:spcBef>
              <a:buClr>
                <a:schemeClr val="dk1"/>
              </a:buClr>
              <a:buSzPts val="1760"/>
              <a:buFont typeface="Arial"/>
              <a:buChar char="•"/>
            </a:pPr>
            <a:r>
              <a:rPr lang="en-US" sz="2400">
                <a:ea typeface="Calibri"/>
                <a:cs typeface="Calibri"/>
                <a:sym typeface="Calibri"/>
              </a:rPr>
              <a:t>First-time mean – 229 (National 229)</a:t>
            </a:r>
            <a:endParaRPr lang="en-US" sz="2400"/>
          </a:p>
          <a:p>
            <a:pPr marL="285750" lvl="0" indent="-285750">
              <a:spcBef>
                <a:spcPts val="0"/>
              </a:spcBef>
              <a:buSzPts val="1760"/>
              <a:buNone/>
            </a:pPr>
            <a:endParaRPr lang="en-US" sz="2400"/>
          </a:p>
          <a:p>
            <a:pPr marL="285750" lvl="0" indent="-285750">
              <a:spcBef>
                <a:spcPts val="0"/>
              </a:spcBef>
              <a:buSzPts val="1760"/>
              <a:buNone/>
            </a:pPr>
            <a:r>
              <a:rPr lang="en-US" sz="2400"/>
              <a:t>Class of 2018 </a:t>
            </a:r>
          </a:p>
          <a:p>
            <a:pPr marL="285750" lvl="0" indent="-285750">
              <a:spcBef>
                <a:spcPts val="0"/>
              </a:spcBef>
              <a:buSzPts val="1760"/>
            </a:pPr>
            <a:r>
              <a:rPr lang="en-US" sz="2400"/>
              <a:t>First-time pass rate – 94% (National 95%)</a:t>
            </a:r>
          </a:p>
          <a:p>
            <a:pPr marL="285750" lvl="0" indent="-285750">
              <a:spcBef>
                <a:spcPts val="0"/>
              </a:spcBef>
              <a:buSzPts val="1760"/>
            </a:pPr>
            <a:r>
              <a:rPr lang="en-US" sz="2400"/>
              <a:t>First-time mean – 227 (National 228)</a:t>
            </a:r>
          </a:p>
          <a:p>
            <a:pPr marL="285750" lvl="0" indent="-173990">
              <a:spcBef>
                <a:spcPts val="0"/>
              </a:spcBef>
              <a:buClr>
                <a:schemeClr val="dk1"/>
              </a:buClr>
              <a:buSzPts val="1760"/>
              <a:buNone/>
            </a:pPr>
            <a:endParaRPr lang="en-US" sz="1600">
              <a:ea typeface="Calibri"/>
              <a:cs typeface="Calibri"/>
              <a:sym typeface="Calibri"/>
            </a:endParaRPr>
          </a:p>
          <a:p>
            <a:endParaRPr lang="en-US" sz="1600"/>
          </a:p>
        </p:txBody>
      </p:sp>
      <p:sp>
        <p:nvSpPr>
          <p:cNvPr id="46" name="Rectangle 2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pward trend with solid fill">
            <a:extLst>
              <a:ext uri="{FF2B5EF4-FFF2-40B4-BE49-F238E27FC236}">
                <a16:creationId xmlns:a16="http://schemas.microsoft.com/office/drawing/2014/main" id="{B662FEA6-2F5D-FD44-AE54-9ECA76151F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578188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2F06-7429-2748-8075-470D25B95883}"/>
              </a:ext>
            </a:extLst>
          </p:cNvPr>
          <p:cNvSpPr>
            <a:spLocks noGrp="1"/>
          </p:cNvSpPr>
          <p:nvPr>
            <p:ph type="title"/>
          </p:nvPr>
        </p:nvSpPr>
        <p:spPr>
          <a:xfrm>
            <a:off x="4965430" y="629268"/>
            <a:ext cx="6586491" cy="1286160"/>
          </a:xfrm>
        </p:spPr>
        <p:txBody>
          <a:bodyPr anchor="b">
            <a:normAutofit/>
          </a:bodyPr>
          <a:lstStyle/>
          <a:p>
            <a:r>
              <a:rPr lang="en-US" sz="4100"/>
              <a:t>Anticipated (Planned) Wellness Days</a:t>
            </a:r>
          </a:p>
        </p:txBody>
      </p:sp>
      <p:sp>
        <p:nvSpPr>
          <p:cNvPr id="3" name="Content Placeholder 2">
            <a:extLst>
              <a:ext uri="{FF2B5EF4-FFF2-40B4-BE49-F238E27FC236}">
                <a16:creationId xmlns:a16="http://schemas.microsoft.com/office/drawing/2014/main" id="{3EB02F8E-4970-874D-9CE9-70CCA53DBB48}"/>
              </a:ext>
            </a:extLst>
          </p:cNvPr>
          <p:cNvSpPr>
            <a:spLocks noGrp="1"/>
          </p:cNvSpPr>
          <p:nvPr>
            <p:ph idx="1"/>
          </p:nvPr>
        </p:nvSpPr>
        <p:spPr>
          <a:xfrm>
            <a:off x="4965431" y="2438400"/>
            <a:ext cx="6586489" cy="3785419"/>
          </a:xfrm>
        </p:spPr>
        <p:txBody>
          <a:bodyPr numCol="1">
            <a:normAutofit/>
          </a:bodyPr>
          <a:lstStyle/>
          <a:p>
            <a:r>
              <a:rPr lang="en-US" sz="1700"/>
              <a:t>Notify CD/CC 30 day prior to the START of the rotation. </a:t>
            </a:r>
          </a:p>
          <a:p>
            <a:r>
              <a:rPr lang="en-US" sz="1700"/>
              <a:t>May NOT be used during: </a:t>
            </a:r>
          </a:p>
          <a:p>
            <a:pPr lvl="1"/>
            <a:r>
              <a:rPr lang="en-US" sz="1700"/>
              <a:t>Course/shelf exams</a:t>
            </a:r>
          </a:p>
          <a:p>
            <a:pPr lvl="1"/>
            <a:r>
              <a:rPr lang="en-US" sz="1700"/>
              <a:t>Clerkship orientations</a:t>
            </a:r>
          </a:p>
          <a:p>
            <a:pPr lvl="1"/>
            <a:r>
              <a:rPr lang="en-US" sz="1700"/>
              <a:t>Simulation/skill training days</a:t>
            </a:r>
          </a:p>
          <a:p>
            <a:pPr lvl="1"/>
            <a:r>
              <a:rPr lang="en-US" sz="1700"/>
              <a:t>OSCEs</a:t>
            </a:r>
          </a:p>
          <a:p>
            <a:pPr lvl="1"/>
            <a:r>
              <a:rPr lang="en-US" sz="1700"/>
              <a:t>Oral, slide exams</a:t>
            </a:r>
          </a:p>
          <a:p>
            <a:pPr lvl="1"/>
            <a:r>
              <a:rPr lang="en-US" sz="1700"/>
              <a:t>JI rotations</a:t>
            </a:r>
          </a:p>
          <a:p>
            <a:pPr lvl="1"/>
            <a:r>
              <a:rPr lang="en-US" sz="1700"/>
              <a:t>On-call days</a:t>
            </a:r>
          </a:p>
          <a:p>
            <a:pPr lvl="1"/>
            <a:r>
              <a:rPr lang="en-US" sz="1700"/>
              <a:t>Days before or immediately after vacations or administrative closings (i.e. MLK Day)</a:t>
            </a:r>
          </a:p>
        </p:txBody>
      </p:sp>
      <p:pic>
        <p:nvPicPr>
          <p:cNvPr id="5" name="Picture 4">
            <a:extLst>
              <a:ext uri="{FF2B5EF4-FFF2-40B4-BE49-F238E27FC236}">
                <a16:creationId xmlns:a16="http://schemas.microsoft.com/office/drawing/2014/main" id="{4DC18201-65EF-438C-9CAD-A4E2FE8929C7}"/>
              </a:ext>
            </a:extLst>
          </p:cNvPr>
          <p:cNvPicPr>
            <a:picLocks noChangeAspect="1"/>
          </p:cNvPicPr>
          <p:nvPr/>
        </p:nvPicPr>
        <p:blipFill rotWithShape="1">
          <a:blip r:embed="rId2"/>
          <a:srcRect l="10357" r="4452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D4B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77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4F82-EBFB-914F-B099-4A607E8D5625}"/>
              </a:ext>
            </a:extLst>
          </p:cNvPr>
          <p:cNvSpPr>
            <a:spLocks noGrp="1"/>
          </p:cNvSpPr>
          <p:nvPr>
            <p:ph type="title"/>
          </p:nvPr>
        </p:nvSpPr>
        <p:spPr>
          <a:xfrm>
            <a:off x="838200" y="365125"/>
            <a:ext cx="10515600" cy="1325563"/>
          </a:xfrm>
        </p:spPr>
        <p:txBody>
          <a:bodyPr>
            <a:normAutofit/>
          </a:bodyPr>
          <a:lstStyle/>
          <a:p>
            <a:r>
              <a:rPr lang="en-US"/>
              <a:t>Emergent (Unplanned) Wellness Days</a:t>
            </a:r>
          </a:p>
        </p:txBody>
      </p:sp>
      <p:graphicFrame>
        <p:nvGraphicFramePr>
          <p:cNvPr id="5" name="Content Placeholder 2">
            <a:extLst>
              <a:ext uri="{FF2B5EF4-FFF2-40B4-BE49-F238E27FC236}">
                <a16:creationId xmlns:a16="http://schemas.microsoft.com/office/drawing/2014/main" id="{0D85DF45-A94E-4DBF-8FB9-1989BF795B4C}"/>
              </a:ext>
            </a:extLst>
          </p:cNvPr>
          <p:cNvGraphicFramePr>
            <a:graphicFrameLocks noGrp="1"/>
          </p:cNvGraphicFramePr>
          <p:nvPr>
            <p:ph idx="1"/>
            <p:extLst>
              <p:ext uri="{D42A27DB-BD31-4B8C-83A1-F6EECF244321}">
                <p14:modId xmlns:p14="http://schemas.microsoft.com/office/powerpoint/2010/main" val="30415113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031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5AF5-AF3D-0748-BC96-69419740D040}"/>
              </a:ext>
            </a:extLst>
          </p:cNvPr>
          <p:cNvSpPr>
            <a:spLocks noGrp="1"/>
          </p:cNvSpPr>
          <p:nvPr>
            <p:ph type="title"/>
          </p:nvPr>
        </p:nvSpPr>
        <p:spPr/>
        <p:txBody>
          <a:bodyPr/>
          <a:lstStyle/>
          <a:p>
            <a:r>
              <a:rPr lang="en-US" b="1">
                <a:solidFill>
                  <a:schemeClr val="accent2"/>
                </a:solidFill>
              </a:rPr>
              <a:t>Examples</a:t>
            </a:r>
          </a:p>
        </p:txBody>
      </p:sp>
      <p:sp>
        <p:nvSpPr>
          <p:cNvPr id="4" name="Text Placeholder 3">
            <a:extLst>
              <a:ext uri="{FF2B5EF4-FFF2-40B4-BE49-F238E27FC236}">
                <a16:creationId xmlns:a16="http://schemas.microsoft.com/office/drawing/2014/main" id="{D1BCAC14-1316-104E-B5F6-971F0E0E70EB}"/>
              </a:ext>
            </a:extLst>
          </p:cNvPr>
          <p:cNvSpPr>
            <a:spLocks noGrp="1"/>
          </p:cNvSpPr>
          <p:nvPr>
            <p:ph type="body" idx="1"/>
          </p:nvPr>
        </p:nvSpPr>
        <p:spPr>
          <a:xfrm>
            <a:off x="839788" y="1427163"/>
            <a:ext cx="5157787" cy="823912"/>
          </a:xfrm>
        </p:spPr>
        <p:txBody>
          <a:bodyPr>
            <a:normAutofit/>
          </a:bodyPr>
          <a:lstStyle/>
          <a:p>
            <a:r>
              <a:rPr lang="en-US" sz="3200">
                <a:solidFill>
                  <a:srgbClr val="00B050"/>
                </a:solidFill>
              </a:rPr>
              <a:t>Planned Wellness Days</a:t>
            </a:r>
          </a:p>
        </p:txBody>
      </p:sp>
      <p:sp>
        <p:nvSpPr>
          <p:cNvPr id="5" name="Content Placeholder 4">
            <a:extLst>
              <a:ext uri="{FF2B5EF4-FFF2-40B4-BE49-F238E27FC236}">
                <a16:creationId xmlns:a16="http://schemas.microsoft.com/office/drawing/2014/main" id="{799FF81B-5217-7A42-9482-AF307F50AD17}"/>
              </a:ext>
            </a:extLst>
          </p:cNvPr>
          <p:cNvSpPr>
            <a:spLocks noGrp="1"/>
          </p:cNvSpPr>
          <p:nvPr>
            <p:ph sz="half" idx="2"/>
          </p:nvPr>
        </p:nvSpPr>
        <p:spPr>
          <a:xfrm>
            <a:off x="839788" y="2505075"/>
            <a:ext cx="5157787" cy="3987800"/>
          </a:xfrm>
        </p:spPr>
        <p:txBody>
          <a:bodyPr>
            <a:normAutofit lnSpcReduction="10000"/>
          </a:bodyPr>
          <a:lstStyle/>
          <a:p>
            <a:r>
              <a:rPr lang="en-US"/>
              <a:t>Weddings</a:t>
            </a:r>
          </a:p>
          <a:p>
            <a:r>
              <a:rPr lang="en-US"/>
              <a:t>Family reunions</a:t>
            </a:r>
          </a:p>
          <a:p>
            <a:r>
              <a:rPr lang="en-US"/>
              <a:t>Planned mental health day</a:t>
            </a:r>
          </a:p>
          <a:p>
            <a:r>
              <a:rPr lang="en-US"/>
              <a:t>Nondisclosed reasoning (e.g. appointment that you prefer not to disclose)</a:t>
            </a:r>
          </a:p>
          <a:p>
            <a:r>
              <a:rPr lang="en-US"/>
              <a:t>Other important events that don’t fall under an excused absence</a:t>
            </a:r>
          </a:p>
        </p:txBody>
      </p:sp>
      <p:sp>
        <p:nvSpPr>
          <p:cNvPr id="6" name="Text Placeholder 5">
            <a:extLst>
              <a:ext uri="{FF2B5EF4-FFF2-40B4-BE49-F238E27FC236}">
                <a16:creationId xmlns:a16="http://schemas.microsoft.com/office/drawing/2014/main" id="{4E0F6975-ACFF-A145-9199-F413A3A65562}"/>
              </a:ext>
            </a:extLst>
          </p:cNvPr>
          <p:cNvSpPr>
            <a:spLocks noGrp="1"/>
          </p:cNvSpPr>
          <p:nvPr>
            <p:ph type="body" sz="quarter" idx="3"/>
          </p:nvPr>
        </p:nvSpPr>
        <p:spPr>
          <a:xfrm>
            <a:off x="6169024" y="1427163"/>
            <a:ext cx="5183188" cy="823912"/>
          </a:xfrm>
        </p:spPr>
        <p:txBody>
          <a:bodyPr>
            <a:normAutofit/>
          </a:bodyPr>
          <a:lstStyle/>
          <a:p>
            <a:r>
              <a:rPr lang="en-US" sz="3200">
                <a:solidFill>
                  <a:srgbClr val="FF0000"/>
                </a:solidFill>
              </a:rPr>
              <a:t>Emergent Wellness Days</a:t>
            </a:r>
          </a:p>
        </p:txBody>
      </p:sp>
      <p:sp>
        <p:nvSpPr>
          <p:cNvPr id="7" name="Content Placeholder 6">
            <a:extLst>
              <a:ext uri="{FF2B5EF4-FFF2-40B4-BE49-F238E27FC236}">
                <a16:creationId xmlns:a16="http://schemas.microsoft.com/office/drawing/2014/main" id="{6C28F2BE-54B5-2041-AA14-C4C606AC5EE6}"/>
              </a:ext>
            </a:extLst>
          </p:cNvPr>
          <p:cNvSpPr>
            <a:spLocks noGrp="1"/>
          </p:cNvSpPr>
          <p:nvPr>
            <p:ph sz="quarter" idx="4"/>
          </p:nvPr>
        </p:nvSpPr>
        <p:spPr/>
        <p:txBody>
          <a:bodyPr>
            <a:normAutofit lnSpcReduction="10000"/>
          </a:bodyPr>
          <a:lstStyle/>
          <a:p>
            <a:r>
              <a:rPr lang="en-US"/>
              <a:t>Unplanned mental health day</a:t>
            </a:r>
          </a:p>
          <a:p>
            <a:r>
              <a:rPr lang="en-US"/>
              <a:t>Need for urgent counseling</a:t>
            </a:r>
          </a:p>
          <a:p>
            <a:r>
              <a:rPr lang="en-US"/>
              <a:t>Any other unforeseen event that does not qualify for an acute excused absence</a:t>
            </a:r>
          </a:p>
        </p:txBody>
      </p:sp>
    </p:spTree>
    <p:extLst>
      <p:ext uri="{BB962C8B-B14F-4D97-AF65-F5344CB8AC3E}">
        <p14:creationId xmlns:p14="http://schemas.microsoft.com/office/powerpoint/2010/main" val="1434698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43AB9-EC1A-534D-A6FD-332E50267F96}"/>
              </a:ext>
            </a:extLst>
          </p:cNvPr>
          <p:cNvSpPr>
            <a:spLocks noGrp="1"/>
          </p:cNvSpPr>
          <p:nvPr>
            <p:ph type="title"/>
          </p:nvPr>
        </p:nvSpPr>
        <p:spPr>
          <a:xfrm>
            <a:off x="1812897" y="518649"/>
            <a:ext cx="9882278" cy="1067634"/>
          </a:xfrm>
        </p:spPr>
        <p:txBody>
          <a:bodyPr anchor="ctr">
            <a:normAutofit/>
          </a:bodyPr>
          <a:lstStyle/>
          <a:p>
            <a:r>
              <a:rPr lang="en-US"/>
              <a:t>Wellness and Mental Health</a:t>
            </a:r>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CFADEA8E-29EC-4D87-BF63-451DC4579A11}"/>
              </a:ext>
            </a:extLst>
          </p:cNvPr>
          <p:cNvGraphicFramePr>
            <a:graphicFrameLocks noGrp="1"/>
          </p:cNvGraphicFramePr>
          <p:nvPr>
            <p:ph idx="1"/>
            <p:extLst>
              <p:ext uri="{D42A27DB-BD31-4B8C-83A1-F6EECF244321}">
                <p14:modId xmlns:p14="http://schemas.microsoft.com/office/powerpoint/2010/main" val="1408220016"/>
              </p:ext>
            </p:extLst>
          </p:nvPr>
        </p:nvGraphicFramePr>
        <p:xfrm>
          <a:off x="629853" y="1860604"/>
          <a:ext cx="11065321" cy="447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826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9" name="Freeform: Shape 38">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D7E17B17-AFA2-8F4D-8C5D-26BC2A23F6DC}"/>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Clerkship Grading</a:t>
            </a:r>
          </a:p>
        </p:txBody>
      </p:sp>
      <p:sp>
        <p:nvSpPr>
          <p:cNvPr id="43" name="Freeform: Shape 42">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ectangle 44">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0281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324B01-4196-3F41-9B81-90B4E81FB6FE}"/>
              </a:ext>
            </a:extLst>
          </p:cNvPr>
          <p:cNvSpPr>
            <a:spLocks noGrp="1"/>
          </p:cNvSpPr>
          <p:nvPr>
            <p:ph type="title"/>
          </p:nvPr>
        </p:nvSpPr>
        <p:spPr>
          <a:xfrm>
            <a:off x="966952" y="1204108"/>
            <a:ext cx="2669406" cy="1781175"/>
          </a:xfrm>
        </p:spPr>
        <p:txBody>
          <a:bodyPr>
            <a:normAutofit/>
          </a:bodyPr>
          <a:lstStyle/>
          <a:p>
            <a:r>
              <a:rPr lang="en-US" sz="3200" cap="none">
                <a:solidFill>
                  <a:srgbClr val="FFFFFF"/>
                </a:solidFill>
                <a:latin typeface="Calibri" panose="020F0502020204030204" pitchFamily="34" charset="0"/>
                <a:cs typeface="Calibri" panose="020F0502020204030204" pitchFamily="34" charset="0"/>
              </a:rPr>
              <a:t>Why grade at all?</a:t>
            </a:r>
          </a:p>
        </p:txBody>
      </p:sp>
      <p:graphicFrame>
        <p:nvGraphicFramePr>
          <p:cNvPr id="7" name="Content Placeholder 2">
            <a:extLst>
              <a:ext uri="{FF2B5EF4-FFF2-40B4-BE49-F238E27FC236}">
                <a16:creationId xmlns:a16="http://schemas.microsoft.com/office/drawing/2014/main" id="{D0DE48AF-7AC4-49CB-AD74-5578FDC2A54E}"/>
              </a:ext>
            </a:extLst>
          </p:cNvPr>
          <p:cNvGraphicFramePr>
            <a:graphicFrameLocks noGrp="1"/>
          </p:cNvGraphicFramePr>
          <p:nvPr>
            <p:ph idx="1"/>
            <p:extLst>
              <p:ext uri="{D42A27DB-BD31-4B8C-83A1-F6EECF244321}">
                <p14:modId xmlns:p14="http://schemas.microsoft.com/office/powerpoint/2010/main" val="2969008428"/>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890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84A671-3027-8046-AC59-7005CD55D857}"/>
              </a:ext>
            </a:extLst>
          </p:cNvPr>
          <p:cNvSpPr>
            <a:spLocks noGrp="1"/>
          </p:cNvSpPr>
          <p:nvPr>
            <p:ph type="title"/>
          </p:nvPr>
        </p:nvSpPr>
        <p:spPr>
          <a:xfrm>
            <a:off x="863029" y="1012004"/>
            <a:ext cx="3416158" cy="4795408"/>
          </a:xfrm>
        </p:spPr>
        <p:txBody>
          <a:bodyPr>
            <a:normAutofit/>
          </a:bodyPr>
          <a:lstStyle/>
          <a:p>
            <a:r>
              <a:rPr lang="en-US">
                <a:solidFill>
                  <a:srgbClr val="FFFFFF"/>
                </a:solidFill>
              </a:rPr>
              <a:t>Three components of clerkship grading</a:t>
            </a:r>
          </a:p>
        </p:txBody>
      </p:sp>
      <p:graphicFrame>
        <p:nvGraphicFramePr>
          <p:cNvPr id="5" name="Content Placeholder 2">
            <a:extLst>
              <a:ext uri="{FF2B5EF4-FFF2-40B4-BE49-F238E27FC236}">
                <a16:creationId xmlns:a16="http://schemas.microsoft.com/office/drawing/2014/main" id="{00CF0B0A-CD83-4295-B05B-F4E0B338BA54}"/>
              </a:ext>
            </a:extLst>
          </p:cNvPr>
          <p:cNvGraphicFramePr>
            <a:graphicFrameLocks noGrp="1"/>
          </p:cNvGraphicFramePr>
          <p:nvPr>
            <p:ph idx="1"/>
            <p:extLst>
              <p:ext uri="{D42A27DB-BD31-4B8C-83A1-F6EECF244321}">
                <p14:modId xmlns:p14="http://schemas.microsoft.com/office/powerpoint/2010/main" val="39079446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3337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4DF0-EF77-3143-95C3-9DA92D536C30}"/>
              </a:ext>
            </a:extLst>
          </p:cNvPr>
          <p:cNvSpPr>
            <a:spLocks noGrp="1"/>
          </p:cNvSpPr>
          <p:nvPr>
            <p:ph type="title"/>
          </p:nvPr>
        </p:nvSpPr>
        <p:spPr>
          <a:xfrm>
            <a:off x="838200" y="365125"/>
            <a:ext cx="10515600" cy="1325563"/>
          </a:xfrm>
        </p:spPr>
        <p:txBody>
          <a:bodyPr>
            <a:normAutofit/>
          </a:bodyPr>
          <a:lstStyle/>
          <a:p>
            <a:r>
              <a:rPr lang="en-US" cap="none"/>
              <a:t>How to achieve this goal</a:t>
            </a:r>
          </a:p>
        </p:txBody>
      </p:sp>
      <p:graphicFrame>
        <p:nvGraphicFramePr>
          <p:cNvPr id="5" name="Content Placeholder 2">
            <a:extLst>
              <a:ext uri="{FF2B5EF4-FFF2-40B4-BE49-F238E27FC236}">
                <a16:creationId xmlns:a16="http://schemas.microsoft.com/office/drawing/2014/main" id="{3BE59039-27CA-4258-A437-FEA41E5B9C2C}"/>
              </a:ext>
            </a:extLst>
          </p:cNvPr>
          <p:cNvGraphicFramePr>
            <a:graphicFrameLocks noGrp="1"/>
          </p:cNvGraphicFramePr>
          <p:nvPr>
            <p:ph idx="1"/>
            <p:extLst>
              <p:ext uri="{D42A27DB-BD31-4B8C-83A1-F6EECF244321}">
                <p14:modId xmlns:p14="http://schemas.microsoft.com/office/powerpoint/2010/main" val="795927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350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676A11-A9A4-054C-AA20-8F5BA5666D64}"/>
              </a:ext>
            </a:extLst>
          </p:cNvPr>
          <p:cNvSpPr>
            <a:spLocks noGrp="1"/>
          </p:cNvSpPr>
          <p:nvPr>
            <p:ph type="title"/>
          </p:nvPr>
        </p:nvSpPr>
        <p:spPr>
          <a:xfrm>
            <a:off x="762000" y="559678"/>
            <a:ext cx="3567915" cy="4952492"/>
          </a:xfrm>
        </p:spPr>
        <p:txBody>
          <a:bodyPr>
            <a:normAutofit/>
          </a:bodyPr>
          <a:lstStyle/>
          <a:p>
            <a:r>
              <a:rPr lang="en-US">
                <a:solidFill>
                  <a:schemeClr val="bg1"/>
                </a:solidFill>
              </a:rPr>
              <a:t>Why are we talking about this now? </a:t>
            </a:r>
          </a:p>
        </p:txBody>
      </p:sp>
      <p:cxnSp>
        <p:nvCxnSpPr>
          <p:cNvPr id="33" name="Straight Connector 27">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2">
            <a:extLst>
              <a:ext uri="{FF2B5EF4-FFF2-40B4-BE49-F238E27FC236}">
                <a16:creationId xmlns:a16="http://schemas.microsoft.com/office/drawing/2014/main" id="{EE1AECC6-F0D6-465D-B6EA-23A1D536FA61}"/>
              </a:ext>
            </a:extLst>
          </p:cNvPr>
          <p:cNvGraphicFramePr>
            <a:graphicFrameLocks noGrp="1"/>
          </p:cNvGraphicFramePr>
          <p:nvPr>
            <p:ph idx="1"/>
            <p:extLst>
              <p:ext uri="{D42A27DB-BD31-4B8C-83A1-F6EECF244321}">
                <p14:modId xmlns:p14="http://schemas.microsoft.com/office/powerpoint/2010/main" val="3484445082"/>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972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71785-CBE8-814D-93A6-62C2F02DAC85}"/>
              </a:ext>
            </a:extLst>
          </p:cNvPr>
          <p:cNvSpPr>
            <a:spLocks noGrp="1"/>
          </p:cNvSpPr>
          <p:nvPr>
            <p:ph type="title"/>
          </p:nvPr>
        </p:nvSpPr>
        <p:spPr>
          <a:xfrm>
            <a:off x="838200" y="557189"/>
            <a:ext cx="3374136" cy="5567891"/>
          </a:xfrm>
        </p:spPr>
        <p:txBody>
          <a:bodyPr>
            <a:normAutofit/>
          </a:bodyPr>
          <a:lstStyle/>
          <a:p>
            <a:r>
              <a:rPr lang="en-US" sz="5200"/>
              <a:t>Contact us:</a:t>
            </a:r>
          </a:p>
        </p:txBody>
      </p:sp>
      <p:graphicFrame>
        <p:nvGraphicFramePr>
          <p:cNvPr id="5" name="Content Placeholder 2">
            <a:extLst>
              <a:ext uri="{FF2B5EF4-FFF2-40B4-BE49-F238E27FC236}">
                <a16:creationId xmlns:a16="http://schemas.microsoft.com/office/drawing/2014/main" id="{19A15998-B1F9-41A0-A858-88023FD8D6E0}"/>
              </a:ext>
            </a:extLst>
          </p:cNvPr>
          <p:cNvGraphicFramePr>
            <a:graphicFrameLocks noGrp="1"/>
          </p:cNvGraphicFramePr>
          <p:nvPr>
            <p:ph idx="1"/>
            <p:extLst>
              <p:ext uri="{D42A27DB-BD31-4B8C-83A1-F6EECF244321}">
                <p14:modId xmlns:p14="http://schemas.microsoft.com/office/powerpoint/2010/main" val="45809269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9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ctrTitle"/>
          </p:nvPr>
        </p:nvSpPr>
        <p:spPr>
          <a:xfrm>
            <a:off x="2286000" y="148625"/>
            <a:ext cx="7772400" cy="147000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F7930D"/>
              </a:buClr>
              <a:buSzPts val="4400"/>
            </a:pPr>
            <a:r>
              <a:rPr lang="en-US" sz="4400" b="1">
                <a:solidFill>
                  <a:srgbClr val="F7930D"/>
                </a:solidFill>
                <a:latin typeface="Calibri"/>
                <a:ea typeface="Calibri"/>
                <a:cs typeface="Calibri"/>
                <a:sym typeface="Calibri"/>
              </a:rPr>
              <a:t>Delay Taking Step 1?</a:t>
            </a:r>
            <a:endParaRPr/>
          </a:p>
        </p:txBody>
      </p:sp>
      <p:sp>
        <p:nvSpPr>
          <p:cNvPr id="577" name="Shape 577"/>
          <p:cNvSpPr txBox="1">
            <a:spLocks noGrp="1"/>
          </p:cNvSpPr>
          <p:nvPr>
            <p:ph type="subTitle" idx="1"/>
          </p:nvPr>
        </p:nvSpPr>
        <p:spPr>
          <a:xfrm>
            <a:off x="2971800" y="4789725"/>
            <a:ext cx="6400800" cy="1752600"/>
          </a:xfrm>
          <a:prstGeom prst="rect">
            <a:avLst/>
          </a:prstGeom>
          <a:noFill/>
          <a:ln>
            <a:noFill/>
          </a:ln>
        </p:spPr>
        <p:txBody>
          <a:bodyPr spcFirstLastPara="1" vert="horz" wrap="square" lIns="91425" tIns="45700" rIns="91425" bIns="45700" rtlCol="0" anchor="t" anchorCtr="0">
            <a:noAutofit/>
          </a:bodyPr>
          <a:lstStyle/>
          <a:p>
            <a:pPr>
              <a:spcBef>
                <a:spcPts val="0"/>
              </a:spcBef>
              <a:buClr>
                <a:schemeClr val="dk1"/>
              </a:buClr>
              <a:buSzPts val="6000"/>
            </a:pPr>
            <a:r>
              <a:rPr lang="en-US" sz="6000" b="1">
                <a:solidFill>
                  <a:schemeClr val="dk1"/>
                </a:solidFill>
                <a:latin typeface="Calibri"/>
                <a:ea typeface="Calibri"/>
                <a:cs typeface="Calibri"/>
                <a:sym typeface="Calibri"/>
              </a:rPr>
              <a:t>Not in your best interest!</a:t>
            </a:r>
            <a:endParaRPr/>
          </a:p>
          <a:p>
            <a:pPr>
              <a:spcBef>
                <a:spcPts val="1200"/>
              </a:spcBef>
              <a:buClr>
                <a:srgbClr val="888888"/>
              </a:buClr>
              <a:buSzPts val="6000"/>
            </a:pPr>
            <a:endParaRPr sz="6000" b="1">
              <a:solidFill>
                <a:schemeClr val="dk1"/>
              </a:solidFill>
              <a:latin typeface="Calibri"/>
              <a:ea typeface="Calibri"/>
              <a:cs typeface="Calibri"/>
              <a:sym typeface="Calibri"/>
            </a:endParaRPr>
          </a:p>
        </p:txBody>
      </p:sp>
      <p:pic>
        <p:nvPicPr>
          <p:cNvPr id="578" name="Shape 578"/>
          <p:cNvPicPr preferRelativeResize="0"/>
          <p:nvPr/>
        </p:nvPicPr>
        <p:blipFill>
          <a:blip r:embed="rId3">
            <a:alphaModFix/>
          </a:blip>
          <a:stretch>
            <a:fillRect/>
          </a:stretch>
        </p:blipFill>
        <p:spPr>
          <a:xfrm>
            <a:off x="4287762" y="1618625"/>
            <a:ext cx="3768875" cy="2604700"/>
          </a:xfrm>
          <a:prstGeom prst="rect">
            <a:avLst/>
          </a:prstGeom>
          <a:noFill/>
          <a:ln>
            <a:noFill/>
          </a:ln>
        </p:spPr>
      </p:pic>
    </p:spTree>
    <p:extLst>
      <p:ext uri="{BB962C8B-B14F-4D97-AF65-F5344CB8AC3E}">
        <p14:creationId xmlns:p14="http://schemas.microsoft.com/office/powerpoint/2010/main" val="42827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7">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947740-CA55-3943-BF33-CB13CBB266CC}"/>
              </a:ext>
            </a:extLst>
          </p:cNvPr>
          <p:cNvSpPr>
            <a:spLocks noGrp="1"/>
          </p:cNvSpPr>
          <p:nvPr>
            <p:ph type="title"/>
          </p:nvPr>
        </p:nvSpPr>
        <p:spPr>
          <a:xfrm>
            <a:off x="838200" y="643467"/>
            <a:ext cx="2951205" cy="5571066"/>
          </a:xfrm>
        </p:spPr>
        <p:txBody>
          <a:bodyPr>
            <a:normAutofit/>
          </a:bodyPr>
          <a:lstStyle/>
          <a:p>
            <a:r>
              <a:rPr lang="en-US">
                <a:solidFill>
                  <a:srgbClr val="FFFFFF"/>
                </a:solidFill>
              </a:rPr>
              <a:t>Up Next….</a:t>
            </a:r>
          </a:p>
        </p:txBody>
      </p:sp>
      <p:sp>
        <p:nvSpPr>
          <p:cNvPr id="21" name="Rectangle: Rounded Corners 19">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2D25CF3-1BBE-453A-9F02-4C4F73854E7C}"/>
              </a:ext>
            </a:extLst>
          </p:cNvPr>
          <p:cNvGraphicFramePr>
            <a:graphicFrameLocks noGrp="1"/>
          </p:cNvGraphicFramePr>
          <p:nvPr>
            <p:ph idx="1"/>
            <p:extLst>
              <p:ext uri="{D42A27DB-BD31-4B8C-83A1-F6EECF244321}">
                <p14:modId xmlns:p14="http://schemas.microsoft.com/office/powerpoint/2010/main" val="247614752"/>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09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913014-8A2B-AE48-94DE-497B175AC8FF}"/>
              </a:ext>
            </a:extLst>
          </p:cNvPr>
          <p:cNvSpPr>
            <a:spLocks noGrp="1"/>
          </p:cNvSpPr>
          <p:nvPr>
            <p:ph type="title"/>
          </p:nvPr>
        </p:nvSpPr>
        <p:spPr>
          <a:xfrm>
            <a:off x="5297762" y="329184"/>
            <a:ext cx="6251110" cy="1783080"/>
          </a:xfrm>
        </p:spPr>
        <p:txBody>
          <a:bodyPr anchor="b">
            <a:normAutofit/>
          </a:bodyPr>
          <a:lstStyle/>
          <a:p>
            <a:r>
              <a:rPr lang="en-US" sz="3800"/>
              <a:t>Why must we take a test to prove that we need to delay?</a:t>
            </a:r>
          </a:p>
        </p:txBody>
      </p:sp>
      <p:pic>
        <p:nvPicPr>
          <p:cNvPr id="14" name="Picture 5" descr="Many question marks on black background">
            <a:extLst>
              <a:ext uri="{FF2B5EF4-FFF2-40B4-BE49-F238E27FC236}">
                <a16:creationId xmlns:a16="http://schemas.microsoft.com/office/drawing/2014/main" id="{068BF051-9FFD-43D2-B744-9829CBC2051C}"/>
              </a:ext>
            </a:extLst>
          </p:cNvPr>
          <p:cNvPicPr>
            <a:picLocks noChangeAspect="1"/>
          </p:cNvPicPr>
          <p:nvPr/>
        </p:nvPicPr>
        <p:blipFill rotWithShape="1">
          <a:blip r:embed="rId3"/>
          <a:srcRect l="58573" r="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6AF5BCD-6FBA-3841-B157-C419BD8FBD86}"/>
              </a:ext>
            </a:extLst>
          </p:cNvPr>
          <p:cNvSpPr>
            <a:spLocks noGrp="1"/>
          </p:cNvSpPr>
          <p:nvPr>
            <p:ph type="body" idx="1"/>
          </p:nvPr>
        </p:nvSpPr>
        <p:spPr>
          <a:xfrm>
            <a:off x="5297762" y="2706624"/>
            <a:ext cx="6251110" cy="3483864"/>
          </a:xfrm>
        </p:spPr>
        <p:txBody>
          <a:bodyPr>
            <a:normAutofit/>
          </a:bodyPr>
          <a:lstStyle/>
          <a:p>
            <a:pPr marL="285750" indent="-285750">
              <a:spcBef>
                <a:spcPts val="0"/>
              </a:spcBef>
              <a:buSzPts val="1200"/>
            </a:pPr>
            <a:r>
              <a:rPr lang="en-US" sz="1700"/>
              <a:t>Most students do not feel ready!</a:t>
            </a:r>
          </a:p>
          <a:p>
            <a:pPr marL="285750" indent="-285750">
              <a:spcBef>
                <a:spcPts val="0"/>
              </a:spcBef>
              <a:buSzPts val="1200"/>
            </a:pPr>
            <a:r>
              <a:rPr lang="en-US" sz="1700"/>
              <a:t>Many will think that 1 or 2 more weeks will make a difference, but SASSI data indicate that for most students this doesn’t help.</a:t>
            </a:r>
          </a:p>
          <a:p>
            <a:pPr marL="285750" indent="-285750">
              <a:spcBef>
                <a:spcPts val="0"/>
              </a:spcBef>
              <a:buSzPts val="1200"/>
            </a:pPr>
            <a:r>
              <a:rPr lang="en-US" sz="1700"/>
              <a:t>In the past, several students delayed unnecessarily.</a:t>
            </a:r>
          </a:p>
          <a:p>
            <a:pPr marL="285750" indent="-285750">
              <a:spcBef>
                <a:spcPts val="0"/>
              </a:spcBef>
              <a:buSzPts val="1200"/>
            </a:pPr>
            <a:r>
              <a:rPr lang="en-US" sz="1700"/>
              <a:t>The M4 fall is simply too busy to be doing core clerkships!</a:t>
            </a:r>
          </a:p>
          <a:p>
            <a:pPr marL="285750" indent="-285750">
              <a:spcBef>
                <a:spcPts val="0"/>
              </a:spcBef>
              <a:buSzPts val="1200"/>
            </a:pPr>
            <a:r>
              <a:rPr lang="en-US" sz="1700"/>
              <a:t>Too many delays skew the clerkship schedules for the M3’s</a:t>
            </a:r>
          </a:p>
          <a:p>
            <a:pPr marL="285750" indent="-285750">
              <a:spcBef>
                <a:spcPts val="0"/>
              </a:spcBef>
              <a:buSzPts val="1200"/>
            </a:pPr>
            <a:endParaRPr lang="en-US" sz="1700"/>
          </a:p>
          <a:p>
            <a:pPr marL="0" indent="0">
              <a:spcBef>
                <a:spcPts val="0"/>
              </a:spcBef>
              <a:buSzPts val="1200"/>
              <a:buNone/>
            </a:pPr>
            <a:endParaRPr lang="en-US" sz="1700"/>
          </a:p>
          <a:p>
            <a:pPr marL="285750" indent="-285750">
              <a:spcBef>
                <a:spcPts val="0"/>
              </a:spcBef>
              <a:buSzPts val="1200"/>
            </a:pPr>
            <a:r>
              <a:rPr lang="en-US" sz="1700"/>
              <a:t>Cannot delay simply to improve your Step 1 score.</a:t>
            </a:r>
          </a:p>
          <a:p>
            <a:pPr marL="285750" indent="-285750">
              <a:spcBef>
                <a:spcPts val="0"/>
              </a:spcBef>
              <a:buSzPts val="1200"/>
            </a:pPr>
            <a:r>
              <a:rPr lang="en-US" sz="1700"/>
              <a:t>If you feel you are in jeopardy of failing Step 1, reach out to one of your academic deans (Dr. Cantrell, Dr. Whitt, Dr. Jameson or Dr. </a:t>
            </a:r>
            <a:r>
              <a:rPr lang="en-US" sz="1700" err="1"/>
              <a:t>Bettin</a:t>
            </a:r>
            <a:r>
              <a:rPr lang="en-US" sz="1700"/>
              <a:t>)</a:t>
            </a:r>
          </a:p>
          <a:p>
            <a:pPr marL="285750" indent="-285750">
              <a:spcBef>
                <a:spcPts val="0"/>
              </a:spcBef>
              <a:buSzPts val="1200"/>
            </a:pPr>
            <a:r>
              <a:rPr lang="en-US" sz="1700"/>
              <a:t>Regardless of delaying Step 1, students will need to participate in Prep for Clerkship week</a:t>
            </a:r>
          </a:p>
          <a:p>
            <a:pPr marL="0" indent="0">
              <a:spcBef>
                <a:spcPts val="0"/>
              </a:spcBef>
              <a:buNone/>
            </a:pPr>
            <a:endParaRPr lang="en-US" sz="1700"/>
          </a:p>
          <a:p>
            <a:endParaRPr lang="en-US" sz="1700"/>
          </a:p>
        </p:txBody>
      </p:sp>
    </p:spTree>
    <p:extLst>
      <p:ext uri="{BB962C8B-B14F-4D97-AF65-F5344CB8AC3E}">
        <p14:creationId xmlns:p14="http://schemas.microsoft.com/office/powerpoint/2010/main" val="162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left)">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left)">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68"/>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9" name="Rectangle 1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5" name="Rectangle 2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Shape 569"/>
          <p:cNvSpPr txBox="1">
            <a:spLocks noGrp="1"/>
          </p:cNvSpPr>
          <p:nvPr>
            <p:ph type="title"/>
          </p:nvPr>
        </p:nvSpPr>
        <p:spPr>
          <a:xfrm>
            <a:off x="466722" y="586855"/>
            <a:ext cx="3201366" cy="3387497"/>
          </a:xfrm>
          <a:prstGeom prst="rect">
            <a:avLst/>
          </a:prstGeom>
        </p:spPr>
        <p:txBody>
          <a:bodyPr spcFirstLastPara="1" vert="horz" lIns="91425" tIns="45700" rIns="91425" bIns="45700" rtlCol="0" anchor="b" anchorCtr="0">
            <a:normAutofit/>
          </a:bodyPr>
          <a:lstStyle/>
          <a:p>
            <a:pPr algn="r">
              <a:spcBef>
                <a:spcPts val="0"/>
              </a:spcBef>
              <a:buClr>
                <a:srgbClr val="F7930D"/>
              </a:buClr>
              <a:buSzPts val="4400"/>
            </a:pPr>
            <a:r>
              <a:rPr lang="en-US" sz="4000" b="1">
                <a:solidFill>
                  <a:srgbClr val="FFFFFF"/>
                </a:solidFill>
                <a:latin typeface="Calibri"/>
                <a:ea typeface="Calibri"/>
                <a:cs typeface="Calibri"/>
                <a:sym typeface="Calibri"/>
              </a:rPr>
              <a:t>Prior to Starting M3 Year</a:t>
            </a:r>
            <a:endParaRPr lang="en-US" sz="4000">
              <a:solidFill>
                <a:srgbClr val="FFFFFF"/>
              </a:solidFill>
              <a:latin typeface="Calibri"/>
              <a:ea typeface="Calibri"/>
              <a:cs typeface="Calibri"/>
              <a:sym typeface="Calibri"/>
            </a:endParaRPr>
          </a:p>
        </p:txBody>
      </p:sp>
      <p:sp>
        <p:nvSpPr>
          <p:cNvPr id="570" name="Shape 570"/>
          <p:cNvSpPr txBox="1">
            <a:spLocks noGrp="1"/>
          </p:cNvSpPr>
          <p:nvPr>
            <p:ph type="body" idx="1"/>
          </p:nvPr>
        </p:nvSpPr>
        <p:spPr>
          <a:xfrm>
            <a:off x="4698858" y="774603"/>
            <a:ext cx="6555347" cy="5546047"/>
          </a:xfrm>
          <a:prstGeom prst="rect">
            <a:avLst/>
          </a:prstGeom>
        </p:spPr>
        <p:txBody>
          <a:bodyPr spcFirstLastPara="1" vert="horz" lIns="91425" tIns="45700" rIns="91425" bIns="45700" rtlCol="0" anchor="ctr" anchorCtr="0">
            <a:normAutofit lnSpcReduction="10000"/>
          </a:bodyPr>
          <a:lstStyle/>
          <a:p>
            <a:pPr marL="342900" indent="-342900">
              <a:spcBef>
                <a:spcPts val="434"/>
              </a:spcBef>
              <a:buClr>
                <a:schemeClr val="dk1"/>
              </a:buClr>
              <a:buSzPts val="2170"/>
              <a:buFont typeface="Arial"/>
              <a:buChar char="•"/>
            </a:pPr>
            <a:r>
              <a:rPr lang="en-US">
                <a:sym typeface="Calibri"/>
              </a:rPr>
              <a:t>Take USMLE Step 1 by April 25, 2021</a:t>
            </a:r>
            <a:endParaRPr lang="en-US"/>
          </a:p>
          <a:p>
            <a:pPr marL="742950" lvl="1" indent="-285750">
              <a:spcBef>
                <a:spcPts val="372"/>
              </a:spcBef>
              <a:buClr>
                <a:schemeClr val="dk1"/>
              </a:buClr>
              <a:buSzPts val="1860"/>
              <a:buFont typeface="Arial"/>
              <a:buChar char="–"/>
            </a:pPr>
            <a:r>
              <a:rPr lang="en-US" sz="2800">
                <a:sym typeface="Calibri"/>
              </a:rPr>
              <a:t>3-month eligibility period</a:t>
            </a:r>
          </a:p>
          <a:p>
            <a:pPr marL="285750" indent="-285750">
              <a:spcBef>
                <a:spcPts val="372"/>
              </a:spcBef>
              <a:buSzPts val="1860"/>
            </a:pPr>
            <a:r>
              <a:rPr lang="en-US"/>
              <a:t>If you don’t pass USMLE, two options:</a:t>
            </a:r>
          </a:p>
          <a:p>
            <a:pPr marL="914400" lvl="1" indent="-457200">
              <a:spcBef>
                <a:spcPts val="310"/>
              </a:spcBef>
              <a:buSzPts val="1550"/>
              <a:buFont typeface="+mj-lt"/>
              <a:buAutoNum type="arabicPeriod"/>
            </a:pPr>
            <a:r>
              <a:rPr lang="en-US"/>
              <a:t>Come out of the first clerkship (Block 5/6 or C), study for a month, take test, pass, re-enter clerkships OR</a:t>
            </a:r>
          </a:p>
          <a:p>
            <a:pPr marL="914400" lvl="1" indent="-457200">
              <a:spcBef>
                <a:spcPts val="310"/>
              </a:spcBef>
              <a:buSzPts val="1550"/>
              <a:buFont typeface="+mj-lt"/>
              <a:buAutoNum type="arabicPeriod"/>
            </a:pPr>
            <a:r>
              <a:rPr lang="en-US"/>
              <a:t>Complete the first clerkship, study the following block, take test, pass, re-enter clerkships</a:t>
            </a:r>
          </a:p>
          <a:p>
            <a:pPr lvl="1">
              <a:spcBef>
                <a:spcPts val="310"/>
              </a:spcBef>
              <a:buSzPts val="1550"/>
            </a:pPr>
            <a:r>
              <a:rPr lang="en-US">
                <a:solidFill>
                  <a:srgbClr val="FF0000"/>
                </a:solidFill>
              </a:rPr>
              <a:t>Cannot start back into the clerkships without having a passing Step 1 score</a:t>
            </a:r>
          </a:p>
          <a:p>
            <a:pPr marL="742950" lvl="1" indent="-285750">
              <a:spcBef>
                <a:spcPts val="372"/>
              </a:spcBef>
              <a:buSzPts val="1860"/>
            </a:pPr>
            <a:r>
              <a:rPr lang="en-US">
                <a:solidFill>
                  <a:srgbClr val="FF0000"/>
                </a:solidFill>
              </a:rPr>
              <a:t>Re-take no later than July 23, 2021</a:t>
            </a:r>
          </a:p>
          <a:p>
            <a:pPr marL="285750" indent="-285750">
              <a:spcBef>
                <a:spcPts val="372"/>
              </a:spcBef>
              <a:buSzPts val="1860"/>
            </a:pPr>
            <a:r>
              <a:rPr lang="en-US"/>
              <a:t>Financial Aid issue</a:t>
            </a:r>
          </a:p>
          <a:p>
            <a:pPr marL="742950" lvl="1" indent="-285750">
              <a:spcBef>
                <a:spcPts val="372"/>
              </a:spcBef>
              <a:buSzPts val="1860"/>
            </a:pPr>
            <a:r>
              <a:rPr lang="en-US"/>
              <a:t>Must take at least 5 credits in the semester to be able to be eligible to receive financial aid</a:t>
            </a:r>
          </a:p>
          <a:p>
            <a:pPr marL="342900" indent="-185420">
              <a:spcBef>
                <a:spcPts val="496"/>
              </a:spcBef>
              <a:buClr>
                <a:schemeClr val="dk1"/>
              </a:buClr>
              <a:buSzPts val="2480"/>
              <a:buNone/>
            </a:pPr>
            <a:endParaRPr lang="en-US" sz="2000">
              <a:latin typeface="Calibri"/>
              <a:ea typeface="Calibri"/>
              <a:cs typeface="Calibri"/>
              <a:sym typeface="Calibri"/>
            </a:endParaRPr>
          </a:p>
        </p:txBody>
      </p:sp>
    </p:spTree>
    <p:extLst>
      <p:ext uri="{BB962C8B-B14F-4D97-AF65-F5344CB8AC3E}">
        <p14:creationId xmlns:p14="http://schemas.microsoft.com/office/powerpoint/2010/main" val="22430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0">
                                            <p:txEl>
                                              <p:pRg st="2" end="2"/>
                                            </p:txEl>
                                          </p:spTgt>
                                        </p:tgtEl>
                                        <p:attrNameLst>
                                          <p:attrName>style.visibility</p:attrName>
                                        </p:attrNameLst>
                                      </p:cBhvr>
                                      <p:to>
                                        <p:strVal val="visible"/>
                                      </p:to>
                                    </p:set>
                                    <p:animEffect transition="in" filter="wipe(left)">
                                      <p:cBhvr>
                                        <p:cTn id="7" dur="500"/>
                                        <p:tgtEl>
                                          <p:spTgt spid="5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0">
                                            <p:txEl>
                                              <p:pRg st="3" end="3"/>
                                            </p:txEl>
                                          </p:spTgt>
                                        </p:tgtEl>
                                        <p:attrNameLst>
                                          <p:attrName>style.visibility</p:attrName>
                                        </p:attrNameLst>
                                      </p:cBhvr>
                                      <p:to>
                                        <p:strVal val="visible"/>
                                      </p:to>
                                    </p:set>
                                    <p:animEffect transition="in" filter="wipe(left)">
                                      <p:cBhvr>
                                        <p:cTn id="12" dur="500"/>
                                        <p:tgtEl>
                                          <p:spTgt spid="5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0">
                                            <p:txEl>
                                              <p:pRg st="4" end="4"/>
                                            </p:txEl>
                                          </p:spTgt>
                                        </p:tgtEl>
                                        <p:attrNameLst>
                                          <p:attrName>style.visibility</p:attrName>
                                        </p:attrNameLst>
                                      </p:cBhvr>
                                      <p:to>
                                        <p:strVal val="visible"/>
                                      </p:to>
                                    </p:set>
                                    <p:animEffect transition="in" filter="wipe(left)">
                                      <p:cBhvr>
                                        <p:cTn id="17" dur="500"/>
                                        <p:tgtEl>
                                          <p:spTgt spid="5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0">
                                            <p:txEl>
                                              <p:pRg st="5" end="5"/>
                                            </p:txEl>
                                          </p:spTgt>
                                        </p:tgtEl>
                                        <p:attrNameLst>
                                          <p:attrName>style.visibility</p:attrName>
                                        </p:attrNameLst>
                                      </p:cBhvr>
                                      <p:to>
                                        <p:strVal val="visible"/>
                                      </p:to>
                                    </p:set>
                                    <p:animEffect transition="in" filter="wipe(left)">
                                      <p:cBhvr>
                                        <p:cTn id="22" dur="500"/>
                                        <p:tgtEl>
                                          <p:spTgt spid="5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0">
                                            <p:txEl>
                                              <p:pRg st="6" end="6"/>
                                            </p:txEl>
                                          </p:spTgt>
                                        </p:tgtEl>
                                        <p:attrNameLst>
                                          <p:attrName>style.visibility</p:attrName>
                                        </p:attrNameLst>
                                      </p:cBhvr>
                                      <p:to>
                                        <p:strVal val="visible"/>
                                      </p:to>
                                    </p:set>
                                    <p:animEffect transition="in" filter="wipe(left)">
                                      <p:cBhvr>
                                        <p:cTn id="27" dur="500"/>
                                        <p:tgtEl>
                                          <p:spTgt spid="57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70">
                                            <p:txEl>
                                              <p:pRg st="7" end="7"/>
                                            </p:txEl>
                                          </p:spTgt>
                                        </p:tgtEl>
                                        <p:attrNameLst>
                                          <p:attrName>style.visibility</p:attrName>
                                        </p:attrNameLst>
                                      </p:cBhvr>
                                      <p:to>
                                        <p:strVal val="visible"/>
                                      </p:to>
                                    </p:set>
                                    <p:animEffect transition="in" filter="wipe(left)">
                                      <p:cBhvr>
                                        <p:cTn id="32" dur="500"/>
                                        <p:tgtEl>
                                          <p:spTgt spid="57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70">
                                            <p:txEl>
                                              <p:pRg st="8" end="8"/>
                                            </p:txEl>
                                          </p:spTgt>
                                        </p:tgtEl>
                                        <p:attrNameLst>
                                          <p:attrName>style.visibility</p:attrName>
                                        </p:attrNameLst>
                                      </p:cBhvr>
                                      <p:to>
                                        <p:strVal val="visible"/>
                                      </p:to>
                                    </p:set>
                                    <p:animEffect transition="in" filter="wipe(left)">
                                      <p:cBhvr>
                                        <p:cTn id="37" dur="500"/>
                                        <p:tgtEl>
                                          <p:spTgt spid="5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4F257-E4F9-8845-86A1-83193640D08E}"/>
              </a:ext>
            </a:extLst>
          </p:cNvPr>
          <p:cNvSpPr>
            <a:spLocks noGrp="1"/>
          </p:cNvSpPr>
          <p:nvPr>
            <p:ph type="title"/>
          </p:nvPr>
        </p:nvSpPr>
        <p:spPr>
          <a:xfrm>
            <a:off x="635000" y="640823"/>
            <a:ext cx="3418659" cy="5583148"/>
          </a:xfrm>
        </p:spPr>
        <p:txBody>
          <a:bodyPr anchor="ctr">
            <a:normAutofit/>
          </a:bodyPr>
          <a:lstStyle/>
          <a:p>
            <a:r>
              <a:rPr lang="en-US" sz="5400"/>
              <a:t>Prep for Clerkships Week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998AFA86-0EF2-4C92-BC92-00CEEE26429A}"/>
              </a:ext>
            </a:extLst>
          </p:cNvPr>
          <p:cNvGraphicFramePr>
            <a:graphicFrameLocks noGrp="1"/>
          </p:cNvGraphicFramePr>
          <p:nvPr>
            <p:ph idx="1"/>
            <p:extLst>
              <p:ext uri="{D42A27DB-BD31-4B8C-83A1-F6EECF244321}">
                <p14:modId xmlns:p14="http://schemas.microsoft.com/office/powerpoint/2010/main" val="41274935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534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cused Absences and Wellness Days" id="{80759FAE-8630-664C-AC1D-0142017EF404}" vid="{4EFF2753-C40F-C045-9012-95FE33CD9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3406</Words>
  <Application>Microsoft Macintosh PowerPoint</Application>
  <PresentationFormat>Widescreen</PresentationFormat>
  <Paragraphs>496</Paragraphs>
  <Slides>60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Calibri Light</vt:lpstr>
      <vt:lpstr>Times New Roman</vt:lpstr>
      <vt:lpstr>Verdana</vt:lpstr>
      <vt:lpstr>Wingdings</vt:lpstr>
      <vt:lpstr>Office Theme</vt:lpstr>
      <vt:lpstr>Class of 2023  M3 Orientation: Part 1</vt:lpstr>
      <vt:lpstr>Topics to Cover: </vt:lpstr>
      <vt:lpstr>Where to get information about M3 &amp; M4 years</vt:lpstr>
      <vt:lpstr>Step 1</vt:lpstr>
      <vt:lpstr>Step 1 Stats</vt:lpstr>
      <vt:lpstr>Delay Taking Step 1?</vt:lpstr>
      <vt:lpstr>Why must we take a test to prove that we need to delay?</vt:lpstr>
      <vt:lpstr>Prior to Starting M3 Year</vt:lpstr>
      <vt:lpstr>Prep for Clerkships Week </vt:lpstr>
      <vt:lpstr>Things to get done while taking a break from Anki</vt:lpstr>
      <vt:lpstr>DON’T FORGET:</vt:lpstr>
      <vt:lpstr>Clerkship Requirements</vt:lpstr>
      <vt:lpstr>PowerPoint Presentation</vt:lpstr>
      <vt:lpstr>Clerkship Calendar 2021-2022</vt:lpstr>
      <vt:lpstr>7 Required “Core” Clerkships</vt:lpstr>
      <vt:lpstr>Internal Medicine</vt:lpstr>
      <vt:lpstr>Surgery</vt:lpstr>
      <vt:lpstr>Family Medicine</vt:lpstr>
      <vt:lpstr>Obstetrics/Gynecology</vt:lpstr>
      <vt:lpstr>Pediatrics</vt:lpstr>
      <vt:lpstr>Neurology</vt:lpstr>
      <vt:lpstr>Psychiatry</vt:lpstr>
      <vt:lpstr>Career Exploration</vt:lpstr>
      <vt:lpstr>M3 Option Block Requests</vt:lpstr>
      <vt:lpstr>East Rule</vt:lpstr>
      <vt:lpstr>Housing</vt:lpstr>
      <vt:lpstr>Housing - continued</vt:lpstr>
      <vt:lpstr>“East Only” option</vt:lpstr>
      <vt:lpstr>Hardship Policy  </vt:lpstr>
      <vt:lpstr>The Magic Schedule</vt:lpstr>
      <vt:lpstr>SCHEDULING SCENARIOS</vt:lpstr>
      <vt:lpstr>SCHEDULING SCENARIOS</vt:lpstr>
      <vt:lpstr>SCHEDULING SCENARIOS</vt:lpstr>
      <vt:lpstr>Step 2 CK</vt:lpstr>
      <vt:lpstr>SASSI is NOT for DUMMIES!</vt:lpstr>
      <vt:lpstr>SASSI and the M3 Year</vt:lpstr>
      <vt:lpstr>Clerkship Policies</vt:lpstr>
      <vt:lpstr>Clerkship Policies </vt:lpstr>
      <vt:lpstr>So many rules, so little time!</vt:lpstr>
      <vt:lpstr>Excused Absences and Wellness Days</vt:lpstr>
      <vt:lpstr>Rationale</vt:lpstr>
      <vt:lpstr>PowerPoint Presentation</vt:lpstr>
      <vt:lpstr>Policy Manager</vt:lpstr>
      <vt:lpstr>How to Request an Excused Absence or Planned Wellness Day</vt:lpstr>
      <vt:lpstr>Requesting Permission</vt:lpstr>
      <vt:lpstr>What counts as an Excused Absence? </vt:lpstr>
      <vt:lpstr>Sick Days</vt:lpstr>
      <vt:lpstr>Professional Meeting Attendance</vt:lpstr>
      <vt:lpstr>Wellness Days</vt:lpstr>
      <vt:lpstr>Anticipated (Planned) Wellness Days</vt:lpstr>
      <vt:lpstr>Emergent (Unplanned) Wellness Days</vt:lpstr>
      <vt:lpstr>Examples</vt:lpstr>
      <vt:lpstr>Wellness and Mental Health</vt:lpstr>
      <vt:lpstr>Clerkship Grading</vt:lpstr>
      <vt:lpstr>Why grade at all?</vt:lpstr>
      <vt:lpstr>Three components of clerkship grading</vt:lpstr>
      <vt:lpstr>How to achieve this goal</vt:lpstr>
      <vt:lpstr>Why are we talking about this now? </vt:lpstr>
      <vt:lpstr>Contact us:</vt:lpstr>
      <vt:lpstr>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2023  M3 Orientation: Part 1</dc:title>
  <dc:creator>Kristen Bettin</dc:creator>
  <cp:lastModifiedBy>Kristen Bettin</cp:lastModifiedBy>
  <cp:revision>1</cp:revision>
  <dcterms:created xsi:type="dcterms:W3CDTF">2021-01-29T04:57:22Z</dcterms:created>
  <dcterms:modified xsi:type="dcterms:W3CDTF">2021-01-31T22:45:36Z</dcterms:modified>
</cp:coreProperties>
</file>