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8" r:id="rId2"/>
    <p:sldId id="371" r:id="rId3"/>
    <p:sldId id="276" r:id="rId4"/>
    <p:sldId id="399" r:id="rId5"/>
    <p:sldId id="259" r:id="rId6"/>
    <p:sldId id="320" r:id="rId7"/>
    <p:sldId id="402" r:id="rId8"/>
    <p:sldId id="377" r:id="rId9"/>
    <p:sldId id="400" r:id="rId10"/>
    <p:sldId id="401" r:id="rId11"/>
    <p:sldId id="332" r:id="rId12"/>
    <p:sldId id="391" r:id="rId13"/>
    <p:sldId id="390" r:id="rId14"/>
    <p:sldId id="392" r:id="rId15"/>
    <p:sldId id="393" r:id="rId16"/>
    <p:sldId id="339" r:id="rId17"/>
    <p:sldId id="397" r:id="rId18"/>
    <p:sldId id="342" r:id="rId19"/>
    <p:sldId id="389" r:id="rId20"/>
    <p:sldId id="394" r:id="rId21"/>
    <p:sldId id="398" r:id="rId22"/>
    <p:sldId id="376" r:id="rId23"/>
    <p:sldId id="388" r:id="rId24"/>
    <p:sldId id="314" r:id="rId25"/>
    <p:sldId id="322" r:id="rId26"/>
    <p:sldId id="323" r:id="rId27"/>
    <p:sldId id="365" r:id="rId28"/>
    <p:sldId id="327" r:id="rId29"/>
    <p:sldId id="379" r:id="rId30"/>
    <p:sldId id="395" r:id="rId31"/>
    <p:sldId id="356" r:id="rId32"/>
    <p:sldId id="386" r:id="rId33"/>
    <p:sldId id="387" r:id="rId34"/>
    <p:sldId id="368" r:id="rId35"/>
    <p:sldId id="396" r:id="rId36"/>
    <p:sldId id="403" r:id="rId37"/>
  </p:sldIdLst>
  <p:sldSz cx="9144000" cy="6858000" type="screen4x3"/>
  <p:notesSz cx="7077075" cy="9363075"/>
  <p:custDataLst>
    <p:tags r:id="rId40"/>
  </p:custDataLst>
  <p:defaultTextStyle>
    <a:defPPr>
      <a:defRPr lang="en-US"/>
    </a:defPPr>
    <a:lvl1pPr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4800" kern="1200">
        <a:solidFill>
          <a:schemeClr val="bg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4800" kern="1200">
        <a:solidFill>
          <a:schemeClr val="bg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4800" kern="1200">
        <a:solidFill>
          <a:schemeClr val="bg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4800" kern="1200">
        <a:solidFill>
          <a:schemeClr val="bg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128">
          <p15:clr>
            <a:srgbClr val="A4A3A4"/>
          </p15:clr>
        </p15:guide>
        <p15:guide id="2" pos="4992">
          <p15:clr>
            <a:srgbClr val="A4A3A4"/>
          </p15:clr>
        </p15:guide>
      </p15:sldGuideLst>
    </p:ext>
    <p:ext uri="{2D200454-40CA-4A62-9FC3-DE9A4176ACB9}">
      <p15:notesGuideLst xmlns:p15="http://schemas.microsoft.com/office/powerpoint/2012/main">
        <p15:guide id="1" orient="horz" pos="2949">
          <p15:clr>
            <a:srgbClr val="A4A3A4"/>
          </p15:clr>
        </p15:guide>
        <p15:guide id="2" pos="22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5"/>
    <p:restoredTop sz="95226" autoAdjust="0"/>
  </p:normalViewPr>
  <p:slideViewPr>
    <p:cSldViewPr>
      <p:cViewPr varScale="1">
        <p:scale>
          <a:sx n="82" d="100"/>
          <a:sy n="82" d="100"/>
        </p:scale>
        <p:origin x="950" y="58"/>
      </p:cViewPr>
      <p:guideLst>
        <p:guide orient="horz" pos="4128"/>
        <p:guide pos="4992"/>
      </p:guideLst>
    </p:cSldViewPr>
  </p:slideViewPr>
  <p:outlineViewPr>
    <p:cViewPr>
      <p:scale>
        <a:sx n="33" d="100"/>
        <a:sy n="33" d="100"/>
      </p:scale>
      <p:origin x="0" y="-24912"/>
    </p:cViewPr>
    <p:sldLst>
      <p:sld r:id="rId1" collapse="1"/>
    </p:sldLst>
  </p:outlineViewPr>
  <p:notesTextViewPr>
    <p:cViewPr>
      <p:scale>
        <a:sx n="100" d="100"/>
        <a:sy n="100" d="100"/>
      </p:scale>
      <p:origin x="0" y="0"/>
    </p:cViewPr>
  </p:notesTextViewPr>
  <p:sorterViewPr>
    <p:cViewPr varScale="1">
      <p:scale>
        <a:sx n="1" d="1"/>
        <a:sy n="1" d="1"/>
      </p:scale>
      <p:origin x="0" y="9920"/>
    </p:cViewPr>
  </p:sorterViewPr>
  <p:notesViewPr>
    <p:cSldViewPr>
      <p:cViewPr>
        <p:scale>
          <a:sx n="90" d="100"/>
          <a:sy n="90" d="100"/>
        </p:scale>
        <p:origin x="-1517" y="-398"/>
      </p:cViewPr>
      <p:guideLst>
        <p:guide orient="horz" pos="2949"/>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iagrams/_rels/data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hyperlink" Target="mailto:jnelso50@uthsc.edu" TargetMode="Externa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hyperlink" Target="mailto:jnelso50@uthsc.edu"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E6660-C31C-44C1-86CE-A8B2FC61F3E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83D4D3-2CC4-4367-BA80-4B77A5168CEC}">
      <dgm:prSet/>
      <dgm:spPr/>
      <dgm:t>
        <a:bodyPr/>
        <a:lstStyle/>
        <a:p>
          <a:r>
            <a:rPr lang="en-US"/>
            <a:t>Exposure to both inpatient and outpatient Geriatrics and Palliative Care</a:t>
          </a:r>
        </a:p>
      </dgm:t>
    </dgm:pt>
    <dgm:pt modelId="{CA4E9618-D88A-4982-B728-53A7A6394B2A}" type="parTrans" cxnId="{C99DB22F-B0AD-4D87-90F0-5E4EA202BBC4}">
      <dgm:prSet/>
      <dgm:spPr/>
      <dgm:t>
        <a:bodyPr/>
        <a:lstStyle/>
        <a:p>
          <a:endParaRPr lang="en-US"/>
        </a:p>
      </dgm:t>
    </dgm:pt>
    <dgm:pt modelId="{2C3E1146-4734-46D9-A9C0-6C4FD9BD6934}" type="sibTrans" cxnId="{C99DB22F-B0AD-4D87-90F0-5E4EA202BBC4}">
      <dgm:prSet/>
      <dgm:spPr/>
      <dgm:t>
        <a:bodyPr/>
        <a:lstStyle/>
        <a:p>
          <a:endParaRPr lang="en-US"/>
        </a:p>
      </dgm:t>
    </dgm:pt>
    <dgm:pt modelId="{1340D3C1-4288-4DDB-A3FE-D5017BE619E4}">
      <dgm:prSet/>
      <dgm:spPr/>
      <dgm:t>
        <a:bodyPr/>
        <a:lstStyle/>
        <a:p>
          <a:r>
            <a:rPr lang="en-US"/>
            <a:t>Focus on communication skills</a:t>
          </a:r>
        </a:p>
      </dgm:t>
    </dgm:pt>
    <dgm:pt modelId="{CEAA1121-2364-4215-A055-CBAEDD442CE5}" type="parTrans" cxnId="{F31D875E-0C02-490F-9935-AD607B936380}">
      <dgm:prSet/>
      <dgm:spPr/>
      <dgm:t>
        <a:bodyPr/>
        <a:lstStyle/>
        <a:p>
          <a:endParaRPr lang="en-US"/>
        </a:p>
      </dgm:t>
    </dgm:pt>
    <dgm:pt modelId="{8DB81493-5E8F-45BA-8EF0-A3E97A58D7AD}" type="sibTrans" cxnId="{F31D875E-0C02-490F-9935-AD607B936380}">
      <dgm:prSet/>
      <dgm:spPr/>
      <dgm:t>
        <a:bodyPr/>
        <a:lstStyle/>
        <a:p>
          <a:endParaRPr lang="en-US"/>
        </a:p>
      </dgm:t>
    </dgm:pt>
    <dgm:pt modelId="{D1837396-B843-42AA-A636-75A81935C817}">
      <dgm:prSet/>
      <dgm:spPr/>
      <dgm:t>
        <a:bodyPr/>
        <a:lstStyle/>
        <a:p>
          <a:r>
            <a:rPr lang="en-US"/>
            <a:t>Narrative writing assignments</a:t>
          </a:r>
        </a:p>
      </dgm:t>
    </dgm:pt>
    <dgm:pt modelId="{F3F89065-5121-41C0-98D0-7D6DAAF43C60}" type="parTrans" cxnId="{D871257E-BE78-49A6-8622-F31CB5ADEEC1}">
      <dgm:prSet/>
      <dgm:spPr/>
      <dgm:t>
        <a:bodyPr/>
        <a:lstStyle/>
        <a:p>
          <a:endParaRPr lang="en-US"/>
        </a:p>
      </dgm:t>
    </dgm:pt>
    <dgm:pt modelId="{1354C86C-95EE-44A1-880E-2A253EF3E2BF}" type="sibTrans" cxnId="{D871257E-BE78-49A6-8622-F31CB5ADEEC1}">
      <dgm:prSet/>
      <dgm:spPr/>
      <dgm:t>
        <a:bodyPr/>
        <a:lstStyle/>
        <a:p>
          <a:endParaRPr lang="en-US"/>
        </a:p>
      </dgm:t>
    </dgm:pt>
    <dgm:pt modelId="{F3A5D87F-1D36-49F7-8612-D45F72AFB6E1}">
      <dgm:prSet/>
      <dgm:spPr/>
      <dgm:t>
        <a:bodyPr/>
        <a:lstStyle/>
        <a:p>
          <a:r>
            <a:rPr lang="en-US"/>
            <a:t>Offered in Memphis, Chattanooga, and Knoxville</a:t>
          </a:r>
        </a:p>
      </dgm:t>
    </dgm:pt>
    <dgm:pt modelId="{F18085D7-C753-40D0-A52A-96630CF287AF}" type="parTrans" cxnId="{762825EE-CA91-4996-BE7F-6205F03B6481}">
      <dgm:prSet/>
      <dgm:spPr/>
      <dgm:t>
        <a:bodyPr/>
        <a:lstStyle/>
        <a:p>
          <a:endParaRPr lang="en-US"/>
        </a:p>
      </dgm:t>
    </dgm:pt>
    <dgm:pt modelId="{D2ADB9DB-9BB6-4DBF-A444-A6868DB83262}" type="sibTrans" cxnId="{762825EE-CA91-4996-BE7F-6205F03B6481}">
      <dgm:prSet/>
      <dgm:spPr/>
      <dgm:t>
        <a:bodyPr/>
        <a:lstStyle/>
        <a:p>
          <a:endParaRPr lang="en-US"/>
        </a:p>
      </dgm:t>
    </dgm:pt>
    <dgm:pt modelId="{2FDC06B4-9D2E-4232-9E5A-18D298A8D06F}">
      <dgm:prSet/>
      <dgm:spPr/>
      <dgm:t>
        <a:bodyPr/>
        <a:lstStyle/>
        <a:p>
          <a:r>
            <a:rPr lang="en-US"/>
            <a:t>Excused absences allowed for Step 2 and up to 2 residency interviews</a:t>
          </a:r>
        </a:p>
      </dgm:t>
    </dgm:pt>
    <dgm:pt modelId="{09AB5A63-06FE-4D57-ACCF-106315DDDCC8}" type="parTrans" cxnId="{48D28736-058E-4AFB-A18D-D45EB04C6D1A}">
      <dgm:prSet/>
      <dgm:spPr/>
      <dgm:t>
        <a:bodyPr/>
        <a:lstStyle/>
        <a:p>
          <a:endParaRPr lang="en-US"/>
        </a:p>
      </dgm:t>
    </dgm:pt>
    <dgm:pt modelId="{404C41CB-9C72-4D2E-B0C8-AD929633C7FB}" type="sibTrans" cxnId="{48D28736-058E-4AFB-A18D-D45EB04C6D1A}">
      <dgm:prSet/>
      <dgm:spPr/>
      <dgm:t>
        <a:bodyPr/>
        <a:lstStyle/>
        <a:p>
          <a:endParaRPr lang="en-US"/>
        </a:p>
      </dgm:t>
    </dgm:pt>
    <dgm:pt modelId="{255F2EBF-4081-473C-BAE4-CD335A99B354}">
      <dgm:prSet/>
      <dgm:spPr/>
      <dgm:t>
        <a:bodyPr/>
        <a:lstStyle/>
        <a:p>
          <a:r>
            <a:rPr lang="en-US"/>
            <a:t>Memphis course director: Dr. Jeff Nelson </a:t>
          </a:r>
          <a:r>
            <a:rPr lang="en-US">
              <a:hlinkClick xmlns:r="http://schemas.openxmlformats.org/officeDocument/2006/relationships" r:id="rId1"/>
            </a:rPr>
            <a:t>jnelso50@uthsc.edu</a:t>
          </a:r>
          <a:r>
            <a:rPr lang="en-US"/>
            <a:t> </a:t>
          </a:r>
        </a:p>
      </dgm:t>
    </dgm:pt>
    <dgm:pt modelId="{04380B6B-A7CD-43C1-92CA-51577E7F94AB}" type="parTrans" cxnId="{28E2DEB0-AF7A-492D-A830-CD7F709632D6}">
      <dgm:prSet/>
      <dgm:spPr/>
      <dgm:t>
        <a:bodyPr/>
        <a:lstStyle/>
        <a:p>
          <a:endParaRPr lang="en-US"/>
        </a:p>
      </dgm:t>
    </dgm:pt>
    <dgm:pt modelId="{CDA671CA-8B2B-4EC1-924F-E082D4C220E7}" type="sibTrans" cxnId="{28E2DEB0-AF7A-492D-A830-CD7F709632D6}">
      <dgm:prSet/>
      <dgm:spPr/>
      <dgm:t>
        <a:bodyPr/>
        <a:lstStyle/>
        <a:p>
          <a:endParaRPr lang="en-US"/>
        </a:p>
      </dgm:t>
    </dgm:pt>
    <dgm:pt modelId="{114C932F-765F-43C3-89F5-301A1C2FDA4F}" type="pres">
      <dgm:prSet presAssocID="{AF2E6660-C31C-44C1-86CE-A8B2FC61F3E1}" presName="root" presStyleCnt="0">
        <dgm:presLayoutVars>
          <dgm:dir/>
          <dgm:resizeHandles val="exact"/>
        </dgm:presLayoutVars>
      </dgm:prSet>
      <dgm:spPr/>
    </dgm:pt>
    <dgm:pt modelId="{DEE18FFC-2C64-4651-9451-379A0F747869}" type="pres">
      <dgm:prSet presAssocID="{1D83D4D3-2CC4-4367-BA80-4B77A5168CEC}" presName="compNode" presStyleCnt="0"/>
      <dgm:spPr/>
    </dgm:pt>
    <dgm:pt modelId="{9AA150B4-3482-4BCB-8E6B-EFFB38B7D637}" type="pres">
      <dgm:prSet presAssocID="{1D83D4D3-2CC4-4367-BA80-4B77A5168CEC}" presName="bgRect" presStyleLbl="bgShp" presStyleIdx="0" presStyleCnt="6"/>
      <dgm:spPr/>
    </dgm:pt>
    <dgm:pt modelId="{2FF0A1D9-903C-4D5B-8A5F-4BEB99274D17}" type="pres">
      <dgm:prSet presAssocID="{1D83D4D3-2CC4-4367-BA80-4B77A5168CEC}"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ethoscope"/>
        </a:ext>
      </dgm:extLst>
    </dgm:pt>
    <dgm:pt modelId="{2CC7EA1D-8BC9-4749-8F6A-5413A981488A}" type="pres">
      <dgm:prSet presAssocID="{1D83D4D3-2CC4-4367-BA80-4B77A5168CEC}" presName="spaceRect" presStyleCnt="0"/>
      <dgm:spPr/>
    </dgm:pt>
    <dgm:pt modelId="{1C3980A5-7DFB-4B9C-8889-D80A7FA24BC8}" type="pres">
      <dgm:prSet presAssocID="{1D83D4D3-2CC4-4367-BA80-4B77A5168CEC}" presName="parTx" presStyleLbl="revTx" presStyleIdx="0" presStyleCnt="6">
        <dgm:presLayoutVars>
          <dgm:chMax val="0"/>
          <dgm:chPref val="0"/>
        </dgm:presLayoutVars>
      </dgm:prSet>
      <dgm:spPr/>
    </dgm:pt>
    <dgm:pt modelId="{32AB8439-9975-47F6-BE21-C5DCC88AFC9C}" type="pres">
      <dgm:prSet presAssocID="{2C3E1146-4734-46D9-A9C0-6C4FD9BD6934}" presName="sibTrans" presStyleCnt="0"/>
      <dgm:spPr/>
    </dgm:pt>
    <dgm:pt modelId="{925895C1-B9C9-40C2-BC94-366670EC912A}" type="pres">
      <dgm:prSet presAssocID="{1340D3C1-4288-4DDB-A3FE-D5017BE619E4}" presName="compNode" presStyleCnt="0"/>
      <dgm:spPr/>
    </dgm:pt>
    <dgm:pt modelId="{014E95F3-1673-4350-AF09-81A2F325CBCE}" type="pres">
      <dgm:prSet presAssocID="{1340D3C1-4288-4DDB-A3FE-D5017BE619E4}" presName="bgRect" presStyleLbl="bgShp" presStyleIdx="1" presStyleCnt="6"/>
      <dgm:spPr/>
    </dgm:pt>
    <dgm:pt modelId="{EE086B53-FE22-4768-BE6E-2AEE21752B0A}" type="pres">
      <dgm:prSet presAssocID="{1340D3C1-4288-4DDB-A3FE-D5017BE619E4}"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at"/>
        </a:ext>
      </dgm:extLst>
    </dgm:pt>
    <dgm:pt modelId="{22757B90-0B29-4BED-8C96-BF08AE8B1CCC}" type="pres">
      <dgm:prSet presAssocID="{1340D3C1-4288-4DDB-A3FE-D5017BE619E4}" presName="spaceRect" presStyleCnt="0"/>
      <dgm:spPr/>
    </dgm:pt>
    <dgm:pt modelId="{25E90126-E5E5-4BF7-865F-AC5F40629BF0}" type="pres">
      <dgm:prSet presAssocID="{1340D3C1-4288-4DDB-A3FE-D5017BE619E4}" presName="parTx" presStyleLbl="revTx" presStyleIdx="1" presStyleCnt="6">
        <dgm:presLayoutVars>
          <dgm:chMax val="0"/>
          <dgm:chPref val="0"/>
        </dgm:presLayoutVars>
      </dgm:prSet>
      <dgm:spPr/>
    </dgm:pt>
    <dgm:pt modelId="{E55FA43C-DB62-4D20-B569-10AD543FA88E}" type="pres">
      <dgm:prSet presAssocID="{8DB81493-5E8F-45BA-8EF0-A3E97A58D7AD}" presName="sibTrans" presStyleCnt="0"/>
      <dgm:spPr/>
    </dgm:pt>
    <dgm:pt modelId="{D7D9183D-C577-4B05-B12C-67C97B994619}" type="pres">
      <dgm:prSet presAssocID="{D1837396-B843-42AA-A636-75A81935C817}" presName="compNode" presStyleCnt="0"/>
      <dgm:spPr/>
    </dgm:pt>
    <dgm:pt modelId="{1D4F8BE8-B84E-41E3-8E07-025631A1F42C}" type="pres">
      <dgm:prSet presAssocID="{D1837396-B843-42AA-A636-75A81935C817}" presName="bgRect" presStyleLbl="bgShp" presStyleIdx="2" presStyleCnt="6"/>
      <dgm:spPr/>
    </dgm:pt>
    <dgm:pt modelId="{331766F7-E6FA-43E5-9DFD-632FBC057DB4}" type="pres">
      <dgm:prSet presAssocID="{D1837396-B843-42AA-A636-75A81935C817}"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encil"/>
        </a:ext>
      </dgm:extLst>
    </dgm:pt>
    <dgm:pt modelId="{416C4806-0705-4CF7-9B7A-0CC1EEA065E0}" type="pres">
      <dgm:prSet presAssocID="{D1837396-B843-42AA-A636-75A81935C817}" presName="spaceRect" presStyleCnt="0"/>
      <dgm:spPr/>
    </dgm:pt>
    <dgm:pt modelId="{D4540C1F-7144-46E1-B5BF-DD74C0C03852}" type="pres">
      <dgm:prSet presAssocID="{D1837396-B843-42AA-A636-75A81935C817}" presName="parTx" presStyleLbl="revTx" presStyleIdx="2" presStyleCnt="6">
        <dgm:presLayoutVars>
          <dgm:chMax val="0"/>
          <dgm:chPref val="0"/>
        </dgm:presLayoutVars>
      </dgm:prSet>
      <dgm:spPr/>
    </dgm:pt>
    <dgm:pt modelId="{52F78B6C-EF33-4956-85BB-2048EEC12C7F}" type="pres">
      <dgm:prSet presAssocID="{1354C86C-95EE-44A1-880E-2A253EF3E2BF}" presName="sibTrans" presStyleCnt="0"/>
      <dgm:spPr/>
    </dgm:pt>
    <dgm:pt modelId="{CEC36ADD-7BD7-42D5-BFD8-CB6FB0C2F664}" type="pres">
      <dgm:prSet presAssocID="{F3A5D87F-1D36-49F7-8612-D45F72AFB6E1}" presName="compNode" presStyleCnt="0"/>
      <dgm:spPr/>
    </dgm:pt>
    <dgm:pt modelId="{8B7A6B64-0547-4EEA-A52F-2D044778793D}" type="pres">
      <dgm:prSet presAssocID="{F3A5D87F-1D36-49F7-8612-D45F72AFB6E1}" presName="bgRect" presStyleLbl="bgShp" presStyleIdx="3" presStyleCnt="6"/>
      <dgm:spPr/>
    </dgm:pt>
    <dgm:pt modelId="{55754606-6C7D-4697-AD2D-2C09A22C588E}" type="pres">
      <dgm:prSet presAssocID="{F3A5D87F-1D36-49F7-8612-D45F72AFB6E1}" presName="iconRect" presStyleLbl="node1" presStyleIdx="3" presStyleCnt="6"/>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Map with pin"/>
        </a:ext>
      </dgm:extLst>
    </dgm:pt>
    <dgm:pt modelId="{867E6AD0-7510-4428-8324-BD174E477AF3}" type="pres">
      <dgm:prSet presAssocID="{F3A5D87F-1D36-49F7-8612-D45F72AFB6E1}" presName="spaceRect" presStyleCnt="0"/>
      <dgm:spPr/>
    </dgm:pt>
    <dgm:pt modelId="{1CA8C2E2-7507-4FFB-8E2E-FD73341EA85B}" type="pres">
      <dgm:prSet presAssocID="{F3A5D87F-1D36-49F7-8612-D45F72AFB6E1}" presName="parTx" presStyleLbl="revTx" presStyleIdx="3" presStyleCnt="6">
        <dgm:presLayoutVars>
          <dgm:chMax val="0"/>
          <dgm:chPref val="0"/>
        </dgm:presLayoutVars>
      </dgm:prSet>
      <dgm:spPr/>
    </dgm:pt>
    <dgm:pt modelId="{FE5292B2-19B3-4A24-A9E8-46387D366D78}" type="pres">
      <dgm:prSet presAssocID="{D2ADB9DB-9BB6-4DBF-A444-A6868DB83262}" presName="sibTrans" presStyleCnt="0"/>
      <dgm:spPr/>
    </dgm:pt>
    <dgm:pt modelId="{A93AC638-9573-4054-828A-52DE5F8EEC83}" type="pres">
      <dgm:prSet presAssocID="{2FDC06B4-9D2E-4232-9E5A-18D298A8D06F}" presName="compNode" presStyleCnt="0"/>
      <dgm:spPr/>
    </dgm:pt>
    <dgm:pt modelId="{09F37064-0A74-440F-A603-B1341EC1B353}" type="pres">
      <dgm:prSet presAssocID="{2FDC06B4-9D2E-4232-9E5A-18D298A8D06F}" presName="bgRect" presStyleLbl="bgShp" presStyleIdx="4" presStyleCnt="6"/>
      <dgm:spPr/>
    </dgm:pt>
    <dgm:pt modelId="{8CCAA340-587C-44DC-8910-C909445149AF}" type="pres">
      <dgm:prSet presAssocID="{2FDC06B4-9D2E-4232-9E5A-18D298A8D06F}"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Daily Calendar"/>
        </a:ext>
      </dgm:extLst>
    </dgm:pt>
    <dgm:pt modelId="{E923E98C-B6A7-4347-8DEF-878F806D5E56}" type="pres">
      <dgm:prSet presAssocID="{2FDC06B4-9D2E-4232-9E5A-18D298A8D06F}" presName="spaceRect" presStyleCnt="0"/>
      <dgm:spPr/>
    </dgm:pt>
    <dgm:pt modelId="{99EEEBB9-6CFD-4B82-867C-C3DDF43D2283}" type="pres">
      <dgm:prSet presAssocID="{2FDC06B4-9D2E-4232-9E5A-18D298A8D06F}" presName="parTx" presStyleLbl="revTx" presStyleIdx="4" presStyleCnt="6">
        <dgm:presLayoutVars>
          <dgm:chMax val="0"/>
          <dgm:chPref val="0"/>
        </dgm:presLayoutVars>
      </dgm:prSet>
      <dgm:spPr/>
    </dgm:pt>
    <dgm:pt modelId="{E44A173D-DB86-4F23-91E0-3F71B6D2CBA9}" type="pres">
      <dgm:prSet presAssocID="{404C41CB-9C72-4D2E-B0C8-AD929633C7FB}" presName="sibTrans" presStyleCnt="0"/>
      <dgm:spPr/>
    </dgm:pt>
    <dgm:pt modelId="{4B4A1A12-1D5A-4B77-9E98-05B2BFBA5F63}" type="pres">
      <dgm:prSet presAssocID="{255F2EBF-4081-473C-BAE4-CD335A99B354}" presName="compNode" presStyleCnt="0"/>
      <dgm:spPr/>
    </dgm:pt>
    <dgm:pt modelId="{737790EE-6F5B-4212-8ED4-7C25BAC06B5A}" type="pres">
      <dgm:prSet presAssocID="{255F2EBF-4081-473C-BAE4-CD335A99B354}" presName="bgRect" presStyleLbl="bgShp" presStyleIdx="5" presStyleCnt="6"/>
      <dgm:spPr/>
    </dgm:pt>
    <dgm:pt modelId="{A8F1B626-97F1-4241-AECE-9333B516B2AC}" type="pres">
      <dgm:prSet presAssocID="{255F2EBF-4081-473C-BAE4-CD335A99B354}"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arker"/>
        </a:ext>
      </dgm:extLst>
    </dgm:pt>
    <dgm:pt modelId="{D2AABE92-112D-4362-81AD-DE4FEC029FDF}" type="pres">
      <dgm:prSet presAssocID="{255F2EBF-4081-473C-BAE4-CD335A99B354}" presName="spaceRect" presStyleCnt="0"/>
      <dgm:spPr/>
    </dgm:pt>
    <dgm:pt modelId="{14DE1E70-5B6E-46FE-B574-F8131C18619F}" type="pres">
      <dgm:prSet presAssocID="{255F2EBF-4081-473C-BAE4-CD335A99B354}" presName="parTx" presStyleLbl="revTx" presStyleIdx="5" presStyleCnt="6">
        <dgm:presLayoutVars>
          <dgm:chMax val="0"/>
          <dgm:chPref val="0"/>
        </dgm:presLayoutVars>
      </dgm:prSet>
      <dgm:spPr/>
    </dgm:pt>
  </dgm:ptLst>
  <dgm:cxnLst>
    <dgm:cxn modelId="{C99DB22F-B0AD-4D87-90F0-5E4EA202BBC4}" srcId="{AF2E6660-C31C-44C1-86CE-A8B2FC61F3E1}" destId="{1D83D4D3-2CC4-4367-BA80-4B77A5168CEC}" srcOrd="0" destOrd="0" parTransId="{CA4E9618-D88A-4982-B728-53A7A6394B2A}" sibTransId="{2C3E1146-4734-46D9-A9C0-6C4FD9BD6934}"/>
    <dgm:cxn modelId="{48D28736-058E-4AFB-A18D-D45EB04C6D1A}" srcId="{AF2E6660-C31C-44C1-86CE-A8B2FC61F3E1}" destId="{2FDC06B4-9D2E-4232-9E5A-18D298A8D06F}" srcOrd="4" destOrd="0" parTransId="{09AB5A63-06FE-4D57-ACCF-106315DDDCC8}" sibTransId="{404C41CB-9C72-4D2E-B0C8-AD929633C7FB}"/>
    <dgm:cxn modelId="{F31D875E-0C02-490F-9935-AD607B936380}" srcId="{AF2E6660-C31C-44C1-86CE-A8B2FC61F3E1}" destId="{1340D3C1-4288-4DDB-A3FE-D5017BE619E4}" srcOrd="1" destOrd="0" parTransId="{CEAA1121-2364-4215-A055-CBAEDD442CE5}" sibTransId="{8DB81493-5E8F-45BA-8EF0-A3E97A58D7AD}"/>
    <dgm:cxn modelId="{E938CA44-A17B-4017-89D1-1FF62DF3001B}" type="presOf" srcId="{1340D3C1-4288-4DDB-A3FE-D5017BE619E4}" destId="{25E90126-E5E5-4BF7-865F-AC5F40629BF0}" srcOrd="0" destOrd="0" presId="urn:microsoft.com/office/officeart/2018/2/layout/IconVerticalSolidList"/>
    <dgm:cxn modelId="{C0E93566-AE85-4EDE-BD59-40B6A6D715DA}" type="presOf" srcId="{AF2E6660-C31C-44C1-86CE-A8B2FC61F3E1}" destId="{114C932F-765F-43C3-89F5-301A1C2FDA4F}" srcOrd="0" destOrd="0" presId="urn:microsoft.com/office/officeart/2018/2/layout/IconVerticalSolidList"/>
    <dgm:cxn modelId="{D871257E-BE78-49A6-8622-F31CB5ADEEC1}" srcId="{AF2E6660-C31C-44C1-86CE-A8B2FC61F3E1}" destId="{D1837396-B843-42AA-A636-75A81935C817}" srcOrd="2" destOrd="0" parTransId="{F3F89065-5121-41C0-98D0-7D6DAAF43C60}" sibTransId="{1354C86C-95EE-44A1-880E-2A253EF3E2BF}"/>
    <dgm:cxn modelId="{B459598B-14BA-4AAA-975D-ECE648B11C38}" type="presOf" srcId="{255F2EBF-4081-473C-BAE4-CD335A99B354}" destId="{14DE1E70-5B6E-46FE-B574-F8131C18619F}" srcOrd="0" destOrd="0" presId="urn:microsoft.com/office/officeart/2018/2/layout/IconVerticalSolidList"/>
    <dgm:cxn modelId="{B221E39D-8524-4BAD-A7D1-61C4F24923F7}" type="presOf" srcId="{F3A5D87F-1D36-49F7-8612-D45F72AFB6E1}" destId="{1CA8C2E2-7507-4FFB-8E2E-FD73341EA85B}" srcOrd="0" destOrd="0" presId="urn:microsoft.com/office/officeart/2018/2/layout/IconVerticalSolidList"/>
    <dgm:cxn modelId="{57B0F0AE-4D6F-464A-9CC6-67DA10E51244}" type="presOf" srcId="{2FDC06B4-9D2E-4232-9E5A-18D298A8D06F}" destId="{99EEEBB9-6CFD-4B82-867C-C3DDF43D2283}" srcOrd="0" destOrd="0" presId="urn:microsoft.com/office/officeart/2018/2/layout/IconVerticalSolidList"/>
    <dgm:cxn modelId="{28E2DEB0-AF7A-492D-A830-CD7F709632D6}" srcId="{AF2E6660-C31C-44C1-86CE-A8B2FC61F3E1}" destId="{255F2EBF-4081-473C-BAE4-CD335A99B354}" srcOrd="5" destOrd="0" parTransId="{04380B6B-A7CD-43C1-92CA-51577E7F94AB}" sibTransId="{CDA671CA-8B2B-4EC1-924F-E082D4C220E7}"/>
    <dgm:cxn modelId="{32DB32C0-8ABD-4BEB-A0B8-C37CF4F6EC4A}" type="presOf" srcId="{1D83D4D3-2CC4-4367-BA80-4B77A5168CEC}" destId="{1C3980A5-7DFB-4B9C-8889-D80A7FA24BC8}" srcOrd="0" destOrd="0" presId="urn:microsoft.com/office/officeart/2018/2/layout/IconVerticalSolidList"/>
    <dgm:cxn modelId="{762825EE-CA91-4996-BE7F-6205F03B6481}" srcId="{AF2E6660-C31C-44C1-86CE-A8B2FC61F3E1}" destId="{F3A5D87F-1D36-49F7-8612-D45F72AFB6E1}" srcOrd="3" destOrd="0" parTransId="{F18085D7-C753-40D0-A52A-96630CF287AF}" sibTransId="{D2ADB9DB-9BB6-4DBF-A444-A6868DB83262}"/>
    <dgm:cxn modelId="{28BA86F4-F55E-4D22-8D9C-EF76D6F4828F}" type="presOf" srcId="{D1837396-B843-42AA-A636-75A81935C817}" destId="{D4540C1F-7144-46E1-B5BF-DD74C0C03852}" srcOrd="0" destOrd="0" presId="urn:microsoft.com/office/officeart/2018/2/layout/IconVerticalSolidList"/>
    <dgm:cxn modelId="{9096BD34-6E82-41A2-BBDE-47301EC5096B}" type="presParOf" srcId="{114C932F-765F-43C3-89F5-301A1C2FDA4F}" destId="{DEE18FFC-2C64-4651-9451-379A0F747869}" srcOrd="0" destOrd="0" presId="urn:microsoft.com/office/officeart/2018/2/layout/IconVerticalSolidList"/>
    <dgm:cxn modelId="{DD8E47E5-1057-4A6F-931B-D0E7487944B6}" type="presParOf" srcId="{DEE18FFC-2C64-4651-9451-379A0F747869}" destId="{9AA150B4-3482-4BCB-8E6B-EFFB38B7D637}" srcOrd="0" destOrd="0" presId="urn:microsoft.com/office/officeart/2018/2/layout/IconVerticalSolidList"/>
    <dgm:cxn modelId="{08AB9EA5-239A-443E-8559-2B0E46A612F4}" type="presParOf" srcId="{DEE18FFC-2C64-4651-9451-379A0F747869}" destId="{2FF0A1D9-903C-4D5B-8A5F-4BEB99274D17}" srcOrd="1" destOrd="0" presId="urn:microsoft.com/office/officeart/2018/2/layout/IconVerticalSolidList"/>
    <dgm:cxn modelId="{69FD8D27-BC66-4977-A94B-BD89D0CB47F7}" type="presParOf" srcId="{DEE18FFC-2C64-4651-9451-379A0F747869}" destId="{2CC7EA1D-8BC9-4749-8F6A-5413A981488A}" srcOrd="2" destOrd="0" presId="urn:microsoft.com/office/officeart/2018/2/layout/IconVerticalSolidList"/>
    <dgm:cxn modelId="{2AEF9AB8-BF64-4F55-84C6-37AD7488BF99}" type="presParOf" srcId="{DEE18FFC-2C64-4651-9451-379A0F747869}" destId="{1C3980A5-7DFB-4B9C-8889-D80A7FA24BC8}" srcOrd="3" destOrd="0" presId="urn:microsoft.com/office/officeart/2018/2/layout/IconVerticalSolidList"/>
    <dgm:cxn modelId="{1952C099-1EC1-42CC-90A7-D32AABB35844}" type="presParOf" srcId="{114C932F-765F-43C3-89F5-301A1C2FDA4F}" destId="{32AB8439-9975-47F6-BE21-C5DCC88AFC9C}" srcOrd="1" destOrd="0" presId="urn:microsoft.com/office/officeart/2018/2/layout/IconVerticalSolidList"/>
    <dgm:cxn modelId="{773ACE26-6DD7-4978-B1AA-E56CD9DAB3A3}" type="presParOf" srcId="{114C932F-765F-43C3-89F5-301A1C2FDA4F}" destId="{925895C1-B9C9-40C2-BC94-366670EC912A}" srcOrd="2" destOrd="0" presId="urn:microsoft.com/office/officeart/2018/2/layout/IconVerticalSolidList"/>
    <dgm:cxn modelId="{E9A261CB-2ADC-40B6-BA2E-90362845F38A}" type="presParOf" srcId="{925895C1-B9C9-40C2-BC94-366670EC912A}" destId="{014E95F3-1673-4350-AF09-81A2F325CBCE}" srcOrd="0" destOrd="0" presId="urn:microsoft.com/office/officeart/2018/2/layout/IconVerticalSolidList"/>
    <dgm:cxn modelId="{23424782-A68B-4CD6-A2A4-5E1EC3962A10}" type="presParOf" srcId="{925895C1-B9C9-40C2-BC94-366670EC912A}" destId="{EE086B53-FE22-4768-BE6E-2AEE21752B0A}" srcOrd="1" destOrd="0" presId="urn:microsoft.com/office/officeart/2018/2/layout/IconVerticalSolidList"/>
    <dgm:cxn modelId="{6DEA1A72-EED6-4974-895C-1FE573BAC39C}" type="presParOf" srcId="{925895C1-B9C9-40C2-BC94-366670EC912A}" destId="{22757B90-0B29-4BED-8C96-BF08AE8B1CCC}" srcOrd="2" destOrd="0" presId="urn:microsoft.com/office/officeart/2018/2/layout/IconVerticalSolidList"/>
    <dgm:cxn modelId="{07A1488C-4F01-4BBD-B2C3-CCCC7E7964CD}" type="presParOf" srcId="{925895C1-B9C9-40C2-BC94-366670EC912A}" destId="{25E90126-E5E5-4BF7-865F-AC5F40629BF0}" srcOrd="3" destOrd="0" presId="urn:microsoft.com/office/officeart/2018/2/layout/IconVerticalSolidList"/>
    <dgm:cxn modelId="{EB713171-73DE-428E-ADFE-C6D54B3D9902}" type="presParOf" srcId="{114C932F-765F-43C3-89F5-301A1C2FDA4F}" destId="{E55FA43C-DB62-4D20-B569-10AD543FA88E}" srcOrd="3" destOrd="0" presId="urn:microsoft.com/office/officeart/2018/2/layout/IconVerticalSolidList"/>
    <dgm:cxn modelId="{F88027AD-8905-44C6-851D-A84DCD949581}" type="presParOf" srcId="{114C932F-765F-43C3-89F5-301A1C2FDA4F}" destId="{D7D9183D-C577-4B05-B12C-67C97B994619}" srcOrd="4" destOrd="0" presId="urn:microsoft.com/office/officeart/2018/2/layout/IconVerticalSolidList"/>
    <dgm:cxn modelId="{73663C09-1580-48E1-AB8D-64089830771B}" type="presParOf" srcId="{D7D9183D-C577-4B05-B12C-67C97B994619}" destId="{1D4F8BE8-B84E-41E3-8E07-025631A1F42C}" srcOrd="0" destOrd="0" presId="urn:microsoft.com/office/officeart/2018/2/layout/IconVerticalSolidList"/>
    <dgm:cxn modelId="{30D5DDF9-8B0E-45C8-9A9A-EFBF734615C2}" type="presParOf" srcId="{D7D9183D-C577-4B05-B12C-67C97B994619}" destId="{331766F7-E6FA-43E5-9DFD-632FBC057DB4}" srcOrd="1" destOrd="0" presId="urn:microsoft.com/office/officeart/2018/2/layout/IconVerticalSolidList"/>
    <dgm:cxn modelId="{31F8AA31-8901-4B44-99B3-A3D7378C0138}" type="presParOf" srcId="{D7D9183D-C577-4B05-B12C-67C97B994619}" destId="{416C4806-0705-4CF7-9B7A-0CC1EEA065E0}" srcOrd="2" destOrd="0" presId="urn:microsoft.com/office/officeart/2018/2/layout/IconVerticalSolidList"/>
    <dgm:cxn modelId="{5468D1A0-3E99-4BC6-AF43-23CD9CBC5A81}" type="presParOf" srcId="{D7D9183D-C577-4B05-B12C-67C97B994619}" destId="{D4540C1F-7144-46E1-B5BF-DD74C0C03852}" srcOrd="3" destOrd="0" presId="urn:microsoft.com/office/officeart/2018/2/layout/IconVerticalSolidList"/>
    <dgm:cxn modelId="{4DD26F8E-E000-49B7-B5C5-51969190B0CC}" type="presParOf" srcId="{114C932F-765F-43C3-89F5-301A1C2FDA4F}" destId="{52F78B6C-EF33-4956-85BB-2048EEC12C7F}" srcOrd="5" destOrd="0" presId="urn:microsoft.com/office/officeart/2018/2/layout/IconVerticalSolidList"/>
    <dgm:cxn modelId="{737DDF98-F8E8-4979-9A54-52AB4B810DFE}" type="presParOf" srcId="{114C932F-765F-43C3-89F5-301A1C2FDA4F}" destId="{CEC36ADD-7BD7-42D5-BFD8-CB6FB0C2F664}" srcOrd="6" destOrd="0" presId="urn:microsoft.com/office/officeart/2018/2/layout/IconVerticalSolidList"/>
    <dgm:cxn modelId="{F5EC419A-E943-48A3-9F49-BFD1BF649531}" type="presParOf" srcId="{CEC36ADD-7BD7-42D5-BFD8-CB6FB0C2F664}" destId="{8B7A6B64-0547-4EEA-A52F-2D044778793D}" srcOrd="0" destOrd="0" presId="urn:microsoft.com/office/officeart/2018/2/layout/IconVerticalSolidList"/>
    <dgm:cxn modelId="{1E1776E4-08A3-44DC-BB11-3D76249A65CF}" type="presParOf" srcId="{CEC36ADD-7BD7-42D5-BFD8-CB6FB0C2F664}" destId="{55754606-6C7D-4697-AD2D-2C09A22C588E}" srcOrd="1" destOrd="0" presId="urn:microsoft.com/office/officeart/2018/2/layout/IconVerticalSolidList"/>
    <dgm:cxn modelId="{CAB2F0AD-E7ED-41B0-8476-C5BEFE507A87}" type="presParOf" srcId="{CEC36ADD-7BD7-42D5-BFD8-CB6FB0C2F664}" destId="{867E6AD0-7510-4428-8324-BD174E477AF3}" srcOrd="2" destOrd="0" presId="urn:microsoft.com/office/officeart/2018/2/layout/IconVerticalSolidList"/>
    <dgm:cxn modelId="{4D818D50-A3F2-4CEC-82AF-77A5BB3F2703}" type="presParOf" srcId="{CEC36ADD-7BD7-42D5-BFD8-CB6FB0C2F664}" destId="{1CA8C2E2-7507-4FFB-8E2E-FD73341EA85B}" srcOrd="3" destOrd="0" presId="urn:microsoft.com/office/officeart/2018/2/layout/IconVerticalSolidList"/>
    <dgm:cxn modelId="{9B600E93-EBB9-47A3-A83C-DE50425A5EE0}" type="presParOf" srcId="{114C932F-765F-43C3-89F5-301A1C2FDA4F}" destId="{FE5292B2-19B3-4A24-A9E8-46387D366D78}" srcOrd="7" destOrd="0" presId="urn:microsoft.com/office/officeart/2018/2/layout/IconVerticalSolidList"/>
    <dgm:cxn modelId="{306CDC45-580F-4E27-88A9-28BEA819E7BA}" type="presParOf" srcId="{114C932F-765F-43C3-89F5-301A1C2FDA4F}" destId="{A93AC638-9573-4054-828A-52DE5F8EEC83}" srcOrd="8" destOrd="0" presId="urn:microsoft.com/office/officeart/2018/2/layout/IconVerticalSolidList"/>
    <dgm:cxn modelId="{F2B90B77-15A3-458B-8979-7DDF11E390F5}" type="presParOf" srcId="{A93AC638-9573-4054-828A-52DE5F8EEC83}" destId="{09F37064-0A74-440F-A603-B1341EC1B353}" srcOrd="0" destOrd="0" presId="urn:microsoft.com/office/officeart/2018/2/layout/IconVerticalSolidList"/>
    <dgm:cxn modelId="{78943981-304A-4F38-B69D-D0B518843588}" type="presParOf" srcId="{A93AC638-9573-4054-828A-52DE5F8EEC83}" destId="{8CCAA340-587C-44DC-8910-C909445149AF}" srcOrd="1" destOrd="0" presId="urn:microsoft.com/office/officeart/2018/2/layout/IconVerticalSolidList"/>
    <dgm:cxn modelId="{2E533E0A-EE3C-4A66-8FA6-C5A8EA84B163}" type="presParOf" srcId="{A93AC638-9573-4054-828A-52DE5F8EEC83}" destId="{E923E98C-B6A7-4347-8DEF-878F806D5E56}" srcOrd="2" destOrd="0" presId="urn:microsoft.com/office/officeart/2018/2/layout/IconVerticalSolidList"/>
    <dgm:cxn modelId="{8F0EADB9-7805-4B38-8958-F8D394420E62}" type="presParOf" srcId="{A93AC638-9573-4054-828A-52DE5F8EEC83}" destId="{99EEEBB9-6CFD-4B82-867C-C3DDF43D2283}" srcOrd="3" destOrd="0" presId="urn:microsoft.com/office/officeart/2018/2/layout/IconVerticalSolidList"/>
    <dgm:cxn modelId="{416C5BFA-EB96-467F-A8D8-8522B8E5A49F}" type="presParOf" srcId="{114C932F-765F-43C3-89F5-301A1C2FDA4F}" destId="{E44A173D-DB86-4F23-91E0-3F71B6D2CBA9}" srcOrd="9" destOrd="0" presId="urn:microsoft.com/office/officeart/2018/2/layout/IconVerticalSolidList"/>
    <dgm:cxn modelId="{34E47399-C6E8-41F2-90A1-D362B0861539}" type="presParOf" srcId="{114C932F-765F-43C3-89F5-301A1C2FDA4F}" destId="{4B4A1A12-1D5A-4B77-9E98-05B2BFBA5F63}" srcOrd="10" destOrd="0" presId="urn:microsoft.com/office/officeart/2018/2/layout/IconVerticalSolidList"/>
    <dgm:cxn modelId="{FADFC7D9-F959-4D34-89A2-1CD2B15D5555}" type="presParOf" srcId="{4B4A1A12-1D5A-4B77-9E98-05B2BFBA5F63}" destId="{737790EE-6F5B-4212-8ED4-7C25BAC06B5A}" srcOrd="0" destOrd="0" presId="urn:microsoft.com/office/officeart/2018/2/layout/IconVerticalSolidList"/>
    <dgm:cxn modelId="{BE4C9031-537F-43A3-861A-45A3989B5007}" type="presParOf" srcId="{4B4A1A12-1D5A-4B77-9E98-05B2BFBA5F63}" destId="{A8F1B626-97F1-4241-AECE-9333B516B2AC}" srcOrd="1" destOrd="0" presId="urn:microsoft.com/office/officeart/2018/2/layout/IconVerticalSolidList"/>
    <dgm:cxn modelId="{F10B25DA-4BAB-4AE2-85D6-A957E2E3E312}" type="presParOf" srcId="{4B4A1A12-1D5A-4B77-9E98-05B2BFBA5F63}" destId="{D2AABE92-112D-4362-81AD-DE4FEC029FDF}" srcOrd="2" destOrd="0" presId="urn:microsoft.com/office/officeart/2018/2/layout/IconVerticalSolidList"/>
    <dgm:cxn modelId="{1795C256-CAA1-41E5-9FDD-BFDD0460A704}" type="presParOf" srcId="{4B4A1A12-1D5A-4B77-9E98-05B2BFBA5F63}" destId="{14DE1E70-5B6E-46FE-B574-F8131C1861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38356-87B9-45D2-8E59-3C343239B587}"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AF332C0B-2A65-410E-B8CB-27DEE2EADD52}">
      <dgm:prSet/>
      <dgm:spPr/>
      <dgm:t>
        <a:bodyPr/>
        <a:lstStyle/>
        <a:p>
          <a:r>
            <a:rPr lang="en-US"/>
            <a:t>Remember</a:t>
          </a:r>
        </a:p>
      </dgm:t>
    </dgm:pt>
    <dgm:pt modelId="{3F7E2DFC-9FF4-48D6-8110-1D85AA8FCD64}" type="parTrans" cxnId="{8A821046-E9CF-4114-9739-F7443DA74408}">
      <dgm:prSet/>
      <dgm:spPr/>
      <dgm:t>
        <a:bodyPr/>
        <a:lstStyle/>
        <a:p>
          <a:endParaRPr lang="en-US"/>
        </a:p>
      </dgm:t>
    </dgm:pt>
    <dgm:pt modelId="{E162A84C-D540-4DF4-A59B-5B16FB9A62C5}" type="sibTrans" cxnId="{8A821046-E9CF-4114-9739-F7443DA74408}">
      <dgm:prSet/>
      <dgm:spPr/>
      <dgm:t>
        <a:bodyPr/>
        <a:lstStyle/>
        <a:p>
          <a:endParaRPr lang="en-US"/>
        </a:p>
      </dgm:t>
    </dgm:pt>
    <dgm:pt modelId="{0B884333-495E-455E-AA08-0DBB52AB392B}">
      <dgm:prSet/>
      <dgm:spPr/>
      <dgm:t>
        <a:bodyPr/>
        <a:lstStyle/>
        <a:p>
          <a:r>
            <a:rPr lang="en-US"/>
            <a:t>Please remember to submit your Student Mentor Agreement for your project by May 30th of M3 year.</a:t>
          </a:r>
        </a:p>
      </dgm:t>
    </dgm:pt>
    <dgm:pt modelId="{02898DAD-62C7-4D4A-BAEE-C816A3A0DD5F}" type="parTrans" cxnId="{C9F22EEC-F8E4-4ADB-9CBD-D50E7397ABAA}">
      <dgm:prSet/>
      <dgm:spPr/>
      <dgm:t>
        <a:bodyPr/>
        <a:lstStyle/>
        <a:p>
          <a:endParaRPr lang="en-US"/>
        </a:p>
      </dgm:t>
    </dgm:pt>
    <dgm:pt modelId="{BF3BFCB1-5DBE-42B9-BB40-32B5201C153A}" type="sibTrans" cxnId="{C9F22EEC-F8E4-4ADB-9CBD-D50E7397ABAA}">
      <dgm:prSet/>
      <dgm:spPr/>
      <dgm:t>
        <a:bodyPr/>
        <a:lstStyle/>
        <a:p>
          <a:endParaRPr lang="en-US"/>
        </a:p>
      </dgm:t>
    </dgm:pt>
    <dgm:pt modelId="{3E791FA7-B345-4591-B9AF-CD04EB340CE5}">
      <dgm:prSet/>
      <dgm:spPr/>
      <dgm:t>
        <a:bodyPr/>
        <a:lstStyle/>
        <a:p>
          <a:r>
            <a:rPr lang="en-US"/>
            <a:t>Fall</a:t>
          </a:r>
        </a:p>
      </dgm:t>
    </dgm:pt>
    <dgm:pt modelId="{54B20D2B-0440-424E-A31B-A197A0CC3DB8}" type="parTrans" cxnId="{BA775D9E-C469-4576-BDD2-4B40E64A9271}">
      <dgm:prSet/>
      <dgm:spPr/>
      <dgm:t>
        <a:bodyPr/>
        <a:lstStyle/>
        <a:p>
          <a:endParaRPr lang="en-US"/>
        </a:p>
      </dgm:t>
    </dgm:pt>
    <dgm:pt modelId="{B80A74DE-ED85-4D6D-B918-A86DF7C2BF6A}" type="sibTrans" cxnId="{BA775D9E-C469-4576-BDD2-4B40E64A9271}">
      <dgm:prSet/>
      <dgm:spPr/>
      <dgm:t>
        <a:bodyPr/>
        <a:lstStyle/>
        <a:p>
          <a:endParaRPr lang="en-US"/>
        </a:p>
      </dgm:t>
    </dgm:pt>
    <dgm:pt modelId="{79A5E1FE-981C-44E8-9BEE-E17CDE6FE6DE}">
      <dgm:prSet/>
      <dgm:spPr/>
      <dgm:t>
        <a:bodyPr/>
        <a:lstStyle/>
        <a:p>
          <a:r>
            <a:rPr lang="en-US"/>
            <a:t>Fall Semester: Deadline for Completion is December 17, 2021</a:t>
          </a:r>
        </a:p>
      </dgm:t>
    </dgm:pt>
    <dgm:pt modelId="{1040251A-CDC8-4D0E-9672-13216A57C2AE}" type="parTrans" cxnId="{96E08D09-DF4E-4BE0-B13E-F0895A19AF1C}">
      <dgm:prSet/>
      <dgm:spPr/>
      <dgm:t>
        <a:bodyPr/>
        <a:lstStyle/>
        <a:p>
          <a:endParaRPr lang="en-US"/>
        </a:p>
      </dgm:t>
    </dgm:pt>
    <dgm:pt modelId="{8DF44DA2-82A8-41A2-A045-DA9BDB2505B1}" type="sibTrans" cxnId="{96E08D09-DF4E-4BE0-B13E-F0895A19AF1C}">
      <dgm:prSet/>
      <dgm:spPr/>
      <dgm:t>
        <a:bodyPr/>
        <a:lstStyle/>
        <a:p>
          <a:endParaRPr lang="en-US"/>
        </a:p>
      </dgm:t>
    </dgm:pt>
    <dgm:pt modelId="{392E3B9D-5733-4387-B25C-752EFD90CCDA}">
      <dgm:prSet/>
      <dgm:spPr/>
      <dgm:t>
        <a:bodyPr/>
        <a:lstStyle/>
        <a:p>
          <a:r>
            <a:rPr lang="en-US"/>
            <a:t>Spring</a:t>
          </a:r>
        </a:p>
      </dgm:t>
    </dgm:pt>
    <dgm:pt modelId="{112615E4-839F-4385-A1F7-75C5193D14CE}" type="parTrans" cxnId="{9F39DA05-D58F-4BA7-B115-51438471B75A}">
      <dgm:prSet/>
      <dgm:spPr/>
      <dgm:t>
        <a:bodyPr/>
        <a:lstStyle/>
        <a:p>
          <a:endParaRPr lang="en-US"/>
        </a:p>
      </dgm:t>
    </dgm:pt>
    <dgm:pt modelId="{C9C1BE01-7D6F-48C6-8B15-AF03AD889CE3}" type="sibTrans" cxnId="{9F39DA05-D58F-4BA7-B115-51438471B75A}">
      <dgm:prSet/>
      <dgm:spPr/>
      <dgm:t>
        <a:bodyPr/>
        <a:lstStyle/>
        <a:p>
          <a:endParaRPr lang="en-US"/>
        </a:p>
      </dgm:t>
    </dgm:pt>
    <dgm:pt modelId="{CD9F2350-7036-487B-A58F-6D9AB46B950B}">
      <dgm:prSet/>
      <dgm:spPr/>
      <dgm:t>
        <a:bodyPr/>
        <a:lstStyle/>
        <a:p>
          <a:r>
            <a:rPr lang="en-US"/>
            <a:t>Spring Semester: Deadline for Completion is March 30, 2022</a:t>
          </a:r>
        </a:p>
      </dgm:t>
    </dgm:pt>
    <dgm:pt modelId="{525297B1-E31A-4236-A00C-ADF273410694}" type="parTrans" cxnId="{40A06FAB-3C3F-4CEA-AE84-C1901F372471}">
      <dgm:prSet/>
      <dgm:spPr/>
      <dgm:t>
        <a:bodyPr/>
        <a:lstStyle/>
        <a:p>
          <a:endParaRPr lang="en-US"/>
        </a:p>
      </dgm:t>
    </dgm:pt>
    <dgm:pt modelId="{A75BD3DE-B813-4A5F-9DB6-AEB348DAC8E2}" type="sibTrans" cxnId="{40A06FAB-3C3F-4CEA-AE84-C1901F372471}">
      <dgm:prSet/>
      <dgm:spPr/>
      <dgm:t>
        <a:bodyPr/>
        <a:lstStyle/>
        <a:p>
          <a:endParaRPr lang="en-US"/>
        </a:p>
      </dgm:t>
    </dgm:pt>
    <dgm:pt modelId="{D4253E49-EDC9-4267-9D29-C84406DE67A4}">
      <dgm:prSet/>
      <dgm:spPr/>
      <dgm:t>
        <a:bodyPr/>
        <a:lstStyle/>
        <a:p>
          <a:r>
            <a:rPr lang="en-US"/>
            <a:t>Present</a:t>
          </a:r>
        </a:p>
      </dgm:t>
    </dgm:pt>
    <dgm:pt modelId="{3FCF7556-2BC6-454D-A743-1C78FAA6D404}" type="parTrans" cxnId="{DE33438B-3718-409E-A1C7-6B4E3391EFC6}">
      <dgm:prSet/>
      <dgm:spPr/>
      <dgm:t>
        <a:bodyPr/>
        <a:lstStyle/>
        <a:p>
          <a:endParaRPr lang="en-US"/>
        </a:p>
      </dgm:t>
    </dgm:pt>
    <dgm:pt modelId="{2A969561-D91B-4079-9636-5ADF8BE4E2D3}" type="sibTrans" cxnId="{DE33438B-3718-409E-A1C7-6B4E3391EFC6}">
      <dgm:prSet/>
      <dgm:spPr/>
      <dgm:t>
        <a:bodyPr/>
        <a:lstStyle/>
        <a:p>
          <a:endParaRPr lang="en-US"/>
        </a:p>
      </dgm:t>
    </dgm:pt>
    <dgm:pt modelId="{76FCE50E-B167-4ECD-8D87-384883E0C7E1}">
      <dgm:prSet/>
      <dgm:spPr/>
      <dgm:t>
        <a:bodyPr/>
        <a:lstStyle/>
        <a:p>
          <a:r>
            <a:rPr lang="en-US"/>
            <a:t>Presentations: Present your project in poster format </a:t>
          </a:r>
        </a:p>
      </dgm:t>
    </dgm:pt>
    <dgm:pt modelId="{23FCC704-5FFC-4076-8548-56AC8FC23039}" type="parTrans" cxnId="{5B47334D-9B24-4BE3-B78A-7572FCAF319F}">
      <dgm:prSet/>
      <dgm:spPr/>
      <dgm:t>
        <a:bodyPr/>
        <a:lstStyle/>
        <a:p>
          <a:endParaRPr lang="en-US"/>
        </a:p>
      </dgm:t>
    </dgm:pt>
    <dgm:pt modelId="{6739BB16-3FB1-4754-A6D5-5D3FA0B7D083}" type="sibTrans" cxnId="{5B47334D-9B24-4BE3-B78A-7572FCAF319F}">
      <dgm:prSet/>
      <dgm:spPr/>
      <dgm:t>
        <a:bodyPr/>
        <a:lstStyle/>
        <a:p>
          <a:endParaRPr lang="en-US"/>
        </a:p>
      </dgm:t>
    </dgm:pt>
    <dgm:pt modelId="{D85B1A9D-1E35-44FC-A86E-DFD5D9A0962C}">
      <dgm:prSet/>
      <dgm:spPr/>
      <dgm:t>
        <a:bodyPr/>
        <a:lstStyle/>
        <a:p>
          <a:r>
            <a:rPr lang="en-US" dirty="0"/>
            <a:t>Templates are listed in </a:t>
          </a:r>
          <a:r>
            <a:rPr lang="en-US" dirty="0" err="1"/>
            <a:t>eMedley</a:t>
          </a:r>
          <a:r>
            <a:rPr lang="en-US" dirty="0"/>
            <a:t> under course documents</a:t>
          </a:r>
        </a:p>
      </dgm:t>
    </dgm:pt>
    <dgm:pt modelId="{3C469F02-3778-489A-9F39-124CE0E0DCFD}" type="parTrans" cxnId="{61583E3D-00C5-4FB4-93DC-FD3420E4560C}">
      <dgm:prSet/>
      <dgm:spPr/>
      <dgm:t>
        <a:bodyPr/>
        <a:lstStyle/>
        <a:p>
          <a:endParaRPr lang="en-US"/>
        </a:p>
      </dgm:t>
    </dgm:pt>
    <dgm:pt modelId="{7B82532C-4A9A-43B3-A39A-59349EAFD6B1}" type="sibTrans" cxnId="{61583E3D-00C5-4FB4-93DC-FD3420E4560C}">
      <dgm:prSet/>
      <dgm:spPr/>
      <dgm:t>
        <a:bodyPr/>
        <a:lstStyle/>
        <a:p>
          <a:endParaRPr lang="en-US"/>
        </a:p>
      </dgm:t>
    </dgm:pt>
    <dgm:pt modelId="{97FFD01C-5C8B-442F-8BB5-99EFC02DFC9B}">
      <dgm:prSet/>
      <dgm:spPr/>
      <dgm:t>
        <a:bodyPr/>
        <a:lstStyle/>
        <a:p>
          <a:r>
            <a:rPr lang="en-US" dirty="0"/>
            <a:t>Memphis will have 2 dates in the winter and 2 in the spring</a:t>
          </a:r>
        </a:p>
      </dgm:t>
    </dgm:pt>
    <dgm:pt modelId="{90F40F1A-0B94-4EA3-80BC-E2E03197F305}" type="parTrans" cxnId="{8C0DCE9F-E066-43CA-80BD-B0280CE85FB9}">
      <dgm:prSet/>
      <dgm:spPr/>
      <dgm:t>
        <a:bodyPr/>
        <a:lstStyle/>
        <a:p>
          <a:endParaRPr lang="en-US"/>
        </a:p>
      </dgm:t>
    </dgm:pt>
    <dgm:pt modelId="{B6E52482-CE18-4B0D-B690-7C3A71EC48AB}" type="sibTrans" cxnId="{8C0DCE9F-E066-43CA-80BD-B0280CE85FB9}">
      <dgm:prSet/>
      <dgm:spPr/>
      <dgm:t>
        <a:bodyPr/>
        <a:lstStyle/>
        <a:p>
          <a:endParaRPr lang="en-US"/>
        </a:p>
      </dgm:t>
    </dgm:pt>
    <dgm:pt modelId="{3EDAE64D-245A-4B96-91AA-ABAED9DCDF1E}">
      <dgm:prSet/>
      <dgm:spPr/>
      <dgm:t>
        <a:bodyPr/>
        <a:lstStyle/>
        <a:p>
          <a:r>
            <a:rPr lang="en-US" dirty="0"/>
            <a:t>Coordinator</a:t>
          </a:r>
        </a:p>
      </dgm:t>
    </dgm:pt>
    <dgm:pt modelId="{06A63AF0-10AB-4DD7-AEED-AC5E8C917D81}" type="parTrans" cxnId="{280D5EFF-8FAF-484E-B28C-4701838C161C}">
      <dgm:prSet/>
      <dgm:spPr/>
      <dgm:t>
        <a:bodyPr/>
        <a:lstStyle/>
        <a:p>
          <a:endParaRPr lang="en-US"/>
        </a:p>
      </dgm:t>
    </dgm:pt>
    <dgm:pt modelId="{11DC7FEA-9BCB-4F42-9B3E-D0C03253032F}" type="sibTrans" cxnId="{280D5EFF-8FAF-484E-B28C-4701838C161C}">
      <dgm:prSet/>
      <dgm:spPr/>
      <dgm:t>
        <a:bodyPr/>
        <a:lstStyle/>
        <a:p>
          <a:endParaRPr lang="en-US"/>
        </a:p>
      </dgm:t>
    </dgm:pt>
    <dgm:pt modelId="{C04AD333-B194-41BA-A88A-F389E252D19B}">
      <dgm:prSet/>
      <dgm:spPr/>
      <dgm:t>
        <a:bodyPr/>
        <a:lstStyle/>
        <a:p>
          <a:r>
            <a:rPr lang="en-US"/>
            <a:t>Course Coordinator: Ms. Kimberlee Norwood knorwood@uthsc.edu</a:t>
          </a:r>
        </a:p>
      </dgm:t>
    </dgm:pt>
    <dgm:pt modelId="{BC8E8901-2B70-46BD-AC68-BCDEAD609075}" type="parTrans" cxnId="{CB7E60B0-C8CD-46D3-B99A-2206522B38A3}">
      <dgm:prSet/>
      <dgm:spPr/>
      <dgm:t>
        <a:bodyPr/>
        <a:lstStyle/>
        <a:p>
          <a:endParaRPr lang="en-US"/>
        </a:p>
      </dgm:t>
    </dgm:pt>
    <dgm:pt modelId="{CC3C94D6-CB8C-4200-9064-68102F579AE0}" type="sibTrans" cxnId="{CB7E60B0-C8CD-46D3-B99A-2206522B38A3}">
      <dgm:prSet/>
      <dgm:spPr/>
      <dgm:t>
        <a:bodyPr/>
        <a:lstStyle/>
        <a:p>
          <a:endParaRPr lang="en-US"/>
        </a:p>
      </dgm:t>
    </dgm:pt>
    <dgm:pt modelId="{70B46453-3CFA-4C96-92CD-F51AC0496A96}">
      <dgm:prSet/>
      <dgm:spPr/>
      <dgm:t>
        <a:bodyPr/>
        <a:lstStyle/>
        <a:p>
          <a:r>
            <a:rPr lang="en-US" dirty="0"/>
            <a:t>Directors</a:t>
          </a:r>
        </a:p>
      </dgm:t>
    </dgm:pt>
    <dgm:pt modelId="{24E9859A-C588-4457-B439-65A45F8AA002}" type="parTrans" cxnId="{47C4688C-7218-4083-91A3-4B20717EC1EE}">
      <dgm:prSet/>
      <dgm:spPr/>
      <dgm:t>
        <a:bodyPr/>
        <a:lstStyle/>
        <a:p>
          <a:endParaRPr lang="en-US"/>
        </a:p>
      </dgm:t>
    </dgm:pt>
    <dgm:pt modelId="{B238F85C-7D65-47C5-B3DC-6DBD3845E3F6}" type="sibTrans" cxnId="{47C4688C-7218-4083-91A3-4B20717EC1EE}">
      <dgm:prSet/>
      <dgm:spPr/>
      <dgm:t>
        <a:bodyPr/>
        <a:lstStyle/>
        <a:p>
          <a:endParaRPr lang="en-US"/>
        </a:p>
      </dgm:t>
    </dgm:pt>
    <dgm:pt modelId="{AABD1100-68B5-4356-95AC-7D2177E2CC05}">
      <dgm:prSet/>
      <dgm:spPr/>
      <dgm:t>
        <a:bodyPr/>
        <a:lstStyle/>
        <a:p>
          <a:r>
            <a:rPr lang="en-US" dirty="0"/>
            <a:t>Course Directors: Dr. </a:t>
          </a:r>
          <a:r>
            <a:rPr lang="en-US" dirty="0" err="1"/>
            <a:t>Bhattcharya</a:t>
          </a:r>
          <a:r>
            <a:rPr lang="en-US" dirty="0"/>
            <a:t> (</a:t>
          </a:r>
          <a:r>
            <a:rPr lang="en-US" dirty="0" err="1"/>
            <a:t>sbhattachary@uthsc.edu</a:t>
          </a:r>
          <a:r>
            <a:rPr lang="en-US" dirty="0"/>
            <a:t>) and Dr. Gerling (</a:t>
          </a:r>
          <a:r>
            <a:rPr lang="en-US" dirty="0" err="1"/>
            <a:t>igerling@uthsc.edu</a:t>
          </a:r>
          <a:r>
            <a:rPr lang="en-US" dirty="0"/>
            <a:t>)</a:t>
          </a:r>
        </a:p>
      </dgm:t>
    </dgm:pt>
    <dgm:pt modelId="{11E471A9-F339-4B88-BADE-B6C2A62AE726}" type="parTrans" cxnId="{968BFECF-036C-408A-B74F-4122C2CC3A6A}">
      <dgm:prSet/>
      <dgm:spPr/>
      <dgm:t>
        <a:bodyPr/>
        <a:lstStyle/>
        <a:p>
          <a:endParaRPr lang="en-US"/>
        </a:p>
      </dgm:t>
    </dgm:pt>
    <dgm:pt modelId="{F8F656D5-D8D5-4462-BBF4-9A346465C1C0}" type="sibTrans" cxnId="{968BFECF-036C-408A-B74F-4122C2CC3A6A}">
      <dgm:prSet/>
      <dgm:spPr/>
      <dgm:t>
        <a:bodyPr/>
        <a:lstStyle/>
        <a:p>
          <a:endParaRPr lang="en-US"/>
        </a:p>
      </dgm:t>
    </dgm:pt>
    <dgm:pt modelId="{9A58FEFD-F005-8647-B822-F2019BD4A385}">
      <dgm:prSet/>
      <dgm:spPr/>
      <dgm:t>
        <a:bodyPr/>
        <a:lstStyle/>
        <a:p>
          <a:r>
            <a:rPr lang="en-US" dirty="0"/>
            <a:t>Knoxville and Chattanooga will have at least one session each</a:t>
          </a:r>
        </a:p>
      </dgm:t>
    </dgm:pt>
    <dgm:pt modelId="{98C097AC-10D3-A244-81DD-86D2F311CA60}" type="parTrans" cxnId="{47F6C868-22E6-F248-8DAF-5C8E2FAC02E8}">
      <dgm:prSet/>
      <dgm:spPr/>
      <dgm:t>
        <a:bodyPr/>
        <a:lstStyle/>
        <a:p>
          <a:endParaRPr lang="en-US"/>
        </a:p>
      </dgm:t>
    </dgm:pt>
    <dgm:pt modelId="{CFF39801-7C2E-794C-A3B5-15CCCD5F4324}" type="sibTrans" cxnId="{47F6C868-22E6-F248-8DAF-5C8E2FAC02E8}">
      <dgm:prSet/>
      <dgm:spPr/>
      <dgm:t>
        <a:bodyPr/>
        <a:lstStyle/>
        <a:p>
          <a:endParaRPr lang="en-US"/>
        </a:p>
      </dgm:t>
    </dgm:pt>
    <dgm:pt modelId="{1F5EA342-3405-5744-AE2A-DE1B619BCAEB}" type="pres">
      <dgm:prSet presAssocID="{8FC38356-87B9-45D2-8E59-3C343239B587}" presName="Name0" presStyleCnt="0">
        <dgm:presLayoutVars>
          <dgm:dir/>
          <dgm:animLvl val="lvl"/>
          <dgm:resizeHandles val="exact"/>
        </dgm:presLayoutVars>
      </dgm:prSet>
      <dgm:spPr/>
    </dgm:pt>
    <dgm:pt modelId="{6A708397-2206-9742-A0FF-ED1E5D4C9347}" type="pres">
      <dgm:prSet presAssocID="{AF332C0B-2A65-410E-B8CB-27DEE2EADD52}" presName="linNode" presStyleCnt="0"/>
      <dgm:spPr/>
    </dgm:pt>
    <dgm:pt modelId="{EC7D7C90-A432-2843-B1F1-D2300BE59B59}" type="pres">
      <dgm:prSet presAssocID="{AF332C0B-2A65-410E-B8CB-27DEE2EADD52}" presName="parentText" presStyleLbl="alignNode1" presStyleIdx="0" presStyleCnt="6">
        <dgm:presLayoutVars>
          <dgm:chMax val="1"/>
          <dgm:bulletEnabled/>
        </dgm:presLayoutVars>
      </dgm:prSet>
      <dgm:spPr/>
    </dgm:pt>
    <dgm:pt modelId="{240366AD-4536-7C44-8EF1-80393D3737B5}" type="pres">
      <dgm:prSet presAssocID="{AF332C0B-2A65-410E-B8CB-27DEE2EADD52}" presName="descendantText" presStyleLbl="alignAccFollowNode1" presStyleIdx="0" presStyleCnt="6">
        <dgm:presLayoutVars>
          <dgm:bulletEnabled/>
        </dgm:presLayoutVars>
      </dgm:prSet>
      <dgm:spPr/>
    </dgm:pt>
    <dgm:pt modelId="{8E6E8B21-CC6D-9A40-AD94-FFDE9C34A5DF}" type="pres">
      <dgm:prSet presAssocID="{E162A84C-D540-4DF4-A59B-5B16FB9A62C5}" presName="sp" presStyleCnt="0"/>
      <dgm:spPr/>
    </dgm:pt>
    <dgm:pt modelId="{2AC317DD-4707-FF4A-9152-EA4F6BD5BE0D}" type="pres">
      <dgm:prSet presAssocID="{3E791FA7-B345-4591-B9AF-CD04EB340CE5}" presName="linNode" presStyleCnt="0"/>
      <dgm:spPr/>
    </dgm:pt>
    <dgm:pt modelId="{C5892C57-ABED-3047-8D90-1144EE65F750}" type="pres">
      <dgm:prSet presAssocID="{3E791FA7-B345-4591-B9AF-CD04EB340CE5}" presName="parentText" presStyleLbl="alignNode1" presStyleIdx="1" presStyleCnt="6">
        <dgm:presLayoutVars>
          <dgm:chMax val="1"/>
          <dgm:bulletEnabled/>
        </dgm:presLayoutVars>
      </dgm:prSet>
      <dgm:spPr/>
    </dgm:pt>
    <dgm:pt modelId="{95A203CE-267E-3A41-9F93-871BB99B28A4}" type="pres">
      <dgm:prSet presAssocID="{3E791FA7-B345-4591-B9AF-CD04EB340CE5}" presName="descendantText" presStyleLbl="alignAccFollowNode1" presStyleIdx="1" presStyleCnt="6">
        <dgm:presLayoutVars>
          <dgm:bulletEnabled/>
        </dgm:presLayoutVars>
      </dgm:prSet>
      <dgm:spPr/>
    </dgm:pt>
    <dgm:pt modelId="{51721511-2D2D-E34C-B2C3-19E89F9D2132}" type="pres">
      <dgm:prSet presAssocID="{B80A74DE-ED85-4D6D-B918-A86DF7C2BF6A}" presName="sp" presStyleCnt="0"/>
      <dgm:spPr/>
    </dgm:pt>
    <dgm:pt modelId="{B6DF0F1A-91AA-FE46-B7A5-BBB215086626}" type="pres">
      <dgm:prSet presAssocID="{392E3B9D-5733-4387-B25C-752EFD90CCDA}" presName="linNode" presStyleCnt="0"/>
      <dgm:spPr/>
    </dgm:pt>
    <dgm:pt modelId="{B7AFB48B-6615-B24C-AFDA-8B048D540CF7}" type="pres">
      <dgm:prSet presAssocID="{392E3B9D-5733-4387-B25C-752EFD90CCDA}" presName="parentText" presStyleLbl="alignNode1" presStyleIdx="2" presStyleCnt="6">
        <dgm:presLayoutVars>
          <dgm:chMax val="1"/>
          <dgm:bulletEnabled/>
        </dgm:presLayoutVars>
      </dgm:prSet>
      <dgm:spPr/>
    </dgm:pt>
    <dgm:pt modelId="{FFC87402-FCD0-9748-B7C5-B5E7FCE88B1A}" type="pres">
      <dgm:prSet presAssocID="{392E3B9D-5733-4387-B25C-752EFD90CCDA}" presName="descendantText" presStyleLbl="alignAccFollowNode1" presStyleIdx="2" presStyleCnt="6">
        <dgm:presLayoutVars>
          <dgm:bulletEnabled/>
        </dgm:presLayoutVars>
      </dgm:prSet>
      <dgm:spPr/>
    </dgm:pt>
    <dgm:pt modelId="{4F70351A-9CB0-4041-BFE6-77AA34C979FE}" type="pres">
      <dgm:prSet presAssocID="{C9C1BE01-7D6F-48C6-8B15-AF03AD889CE3}" presName="sp" presStyleCnt="0"/>
      <dgm:spPr/>
    </dgm:pt>
    <dgm:pt modelId="{12E4EAD6-229B-734F-B32A-9C7C36BB8787}" type="pres">
      <dgm:prSet presAssocID="{D4253E49-EDC9-4267-9D29-C84406DE67A4}" presName="linNode" presStyleCnt="0"/>
      <dgm:spPr/>
    </dgm:pt>
    <dgm:pt modelId="{3DEE7CAC-FC67-1347-9E11-7CAD1C96F0F4}" type="pres">
      <dgm:prSet presAssocID="{D4253E49-EDC9-4267-9D29-C84406DE67A4}" presName="parentText" presStyleLbl="alignNode1" presStyleIdx="3" presStyleCnt="6" custScaleY="197519">
        <dgm:presLayoutVars>
          <dgm:chMax val="1"/>
          <dgm:bulletEnabled/>
        </dgm:presLayoutVars>
      </dgm:prSet>
      <dgm:spPr/>
    </dgm:pt>
    <dgm:pt modelId="{1FD42773-A76F-CA44-BDD6-5C30F0C3FD1B}" type="pres">
      <dgm:prSet presAssocID="{D4253E49-EDC9-4267-9D29-C84406DE67A4}" presName="descendantText" presStyleLbl="alignAccFollowNode1" presStyleIdx="3" presStyleCnt="6" custScaleY="192436">
        <dgm:presLayoutVars>
          <dgm:bulletEnabled/>
        </dgm:presLayoutVars>
      </dgm:prSet>
      <dgm:spPr/>
    </dgm:pt>
    <dgm:pt modelId="{168E3FA8-D551-604C-AFBF-BE3DBCCA783B}" type="pres">
      <dgm:prSet presAssocID="{2A969561-D91B-4079-9636-5ADF8BE4E2D3}" presName="sp" presStyleCnt="0"/>
      <dgm:spPr/>
    </dgm:pt>
    <dgm:pt modelId="{6802F343-8344-3649-A698-36CB67E0C51D}" type="pres">
      <dgm:prSet presAssocID="{3EDAE64D-245A-4B96-91AA-ABAED9DCDF1E}" presName="linNode" presStyleCnt="0"/>
      <dgm:spPr/>
    </dgm:pt>
    <dgm:pt modelId="{4E0F120C-4E92-444C-A228-BC1B7665E7B3}" type="pres">
      <dgm:prSet presAssocID="{3EDAE64D-245A-4B96-91AA-ABAED9DCDF1E}" presName="parentText" presStyleLbl="alignNode1" presStyleIdx="4" presStyleCnt="6">
        <dgm:presLayoutVars>
          <dgm:chMax val="1"/>
          <dgm:bulletEnabled/>
        </dgm:presLayoutVars>
      </dgm:prSet>
      <dgm:spPr/>
    </dgm:pt>
    <dgm:pt modelId="{C4EDC916-DEC4-724F-B3DE-32541BD10F7C}" type="pres">
      <dgm:prSet presAssocID="{3EDAE64D-245A-4B96-91AA-ABAED9DCDF1E}" presName="descendantText" presStyleLbl="alignAccFollowNode1" presStyleIdx="4" presStyleCnt="6">
        <dgm:presLayoutVars>
          <dgm:bulletEnabled/>
        </dgm:presLayoutVars>
      </dgm:prSet>
      <dgm:spPr/>
    </dgm:pt>
    <dgm:pt modelId="{8D245FFE-25B9-E84E-AB06-40504EEADA4D}" type="pres">
      <dgm:prSet presAssocID="{11DC7FEA-9BCB-4F42-9B3E-D0C03253032F}" presName="sp" presStyleCnt="0"/>
      <dgm:spPr/>
    </dgm:pt>
    <dgm:pt modelId="{B82666DC-725A-A54F-87F3-88C8712849BF}" type="pres">
      <dgm:prSet presAssocID="{70B46453-3CFA-4C96-92CD-F51AC0496A96}" presName="linNode" presStyleCnt="0"/>
      <dgm:spPr/>
    </dgm:pt>
    <dgm:pt modelId="{E102835B-A747-7343-B852-C78A83BDD3EB}" type="pres">
      <dgm:prSet presAssocID="{70B46453-3CFA-4C96-92CD-F51AC0496A96}" presName="parentText" presStyleLbl="alignNode1" presStyleIdx="5" presStyleCnt="6">
        <dgm:presLayoutVars>
          <dgm:chMax val="1"/>
          <dgm:bulletEnabled/>
        </dgm:presLayoutVars>
      </dgm:prSet>
      <dgm:spPr/>
    </dgm:pt>
    <dgm:pt modelId="{65261B77-4031-A047-BE35-C75FCDA9AC40}" type="pres">
      <dgm:prSet presAssocID="{70B46453-3CFA-4C96-92CD-F51AC0496A96}" presName="descendantText" presStyleLbl="alignAccFollowNode1" presStyleIdx="5" presStyleCnt="6">
        <dgm:presLayoutVars>
          <dgm:bulletEnabled/>
        </dgm:presLayoutVars>
      </dgm:prSet>
      <dgm:spPr/>
    </dgm:pt>
  </dgm:ptLst>
  <dgm:cxnLst>
    <dgm:cxn modelId="{9F39DA05-D58F-4BA7-B115-51438471B75A}" srcId="{8FC38356-87B9-45D2-8E59-3C343239B587}" destId="{392E3B9D-5733-4387-B25C-752EFD90CCDA}" srcOrd="2" destOrd="0" parTransId="{112615E4-839F-4385-A1F7-75C5193D14CE}" sibTransId="{C9C1BE01-7D6F-48C6-8B15-AF03AD889CE3}"/>
    <dgm:cxn modelId="{37AECE07-039D-1942-A742-1361769C4564}" type="presOf" srcId="{D4253E49-EDC9-4267-9D29-C84406DE67A4}" destId="{3DEE7CAC-FC67-1347-9E11-7CAD1C96F0F4}" srcOrd="0" destOrd="0" presId="urn:microsoft.com/office/officeart/2016/7/layout/VerticalSolidActionList"/>
    <dgm:cxn modelId="{96E08D09-DF4E-4BE0-B13E-F0895A19AF1C}" srcId="{3E791FA7-B345-4591-B9AF-CD04EB340CE5}" destId="{79A5E1FE-981C-44E8-9BEE-E17CDE6FE6DE}" srcOrd="0" destOrd="0" parTransId="{1040251A-CDC8-4D0E-9672-13216A57C2AE}" sibTransId="{8DF44DA2-82A8-41A2-A045-DA9BDB2505B1}"/>
    <dgm:cxn modelId="{001D3012-3355-3F4F-BC09-D33E29AEAF12}" type="presOf" srcId="{70B46453-3CFA-4C96-92CD-F51AC0496A96}" destId="{E102835B-A747-7343-B852-C78A83BDD3EB}" srcOrd="0" destOrd="0" presId="urn:microsoft.com/office/officeart/2016/7/layout/VerticalSolidActionList"/>
    <dgm:cxn modelId="{69C3871E-242D-B541-925B-124FA45A9E82}" type="presOf" srcId="{C04AD333-B194-41BA-A88A-F389E252D19B}" destId="{C4EDC916-DEC4-724F-B3DE-32541BD10F7C}" srcOrd="0" destOrd="0" presId="urn:microsoft.com/office/officeart/2016/7/layout/VerticalSolidActionList"/>
    <dgm:cxn modelId="{6BD13025-22EE-9241-BD8F-DD4733026E5B}" type="presOf" srcId="{3E791FA7-B345-4591-B9AF-CD04EB340CE5}" destId="{C5892C57-ABED-3047-8D90-1144EE65F750}" srcOrd="0" destOrd="0" presId="urn:microsoft.com/office/officeart/2016/7/layout/VerticalSolidActionList"/>
    <dgm:cxn modelId="{F5A5A325-7510-4C4A-BD72-103B1EE4883F}" type="presOf" srcId="{97FFD01C-5C8B-442F-8BB5-99EFC02DFC9B}" destId="{1FD42773-A76F-CA44-BDD6-5C30F0C3FD1B}" srcOrd="0" destOrd="2" presId="urn:microsoft.com/office/officeart/2016/7/layout/VerticalSolidActionList"/>
    <dgm:cxn modelId="{8BAADC3A-2198-524A-BCB6-CC841D32E698}" type="presOf" srcId="{D85B1A9D-1E35-44FC-A86E-DFD5D9A0962C}" destId="{1FD42773-A76F-CA44-BDD6-5C30F0C3FD1B}" srcOrd="0" destOrd="1" presId="urn:microsoft.com/office/officeart/2016/7/layout/VerticalSolidActionList"/>
    <dgm:cxn modelId="{61583E3D-00C5-4FB4-93DC-FD3420E4560C}" srcId="{76FCE50E-B167-4ECD-8D87-384883E0C7E1}" destId="{D85B1A9D-1E35-44FC-A86E-DFD5D9A0962C}" srcOrd="0" destOrd="0" parTransId="{3C469F02-3778-489A-9F39-124CE0E0DCFD}" sibTransId="{7B82532C-4A9A-43B3-A39A-59349EAFD6B1}"/>
    <dgm:cxn modelId="{8A821046-E9CF-4114-9739-F7443DA74408}" srcId="{8FC38356-87B9-45D2-8E59-3C343239B587}" destId="{AF332C0B-2A65-410E-B8CB-27DEE2EADD52}" srcOrd="0" destOrd="0" parTransId="{3F7E2DFC-9FF4-48D6-8110-1D85AA8FCD64}" sibTransId="{E162A84C-D540-4DF4-A59B-5B16FB9A62C5}"/>
    <dgm:cxn modelId="{B1496967-5E72-9240-BEEE-D1BB7F3DDF4D}" type="presOf" srcId="{3EDAE64D-245A-4B96-91AA-ABAED9DCDF1E}" destId="{4E0F120C-4E92-444C-A228-BC1B7665E7B3}" srcOrd="0" destOrd="0" presId="urn:microsoft.com/office/officeart/2016/7/layout/VerticalSolidActionList"/>
    <dgm:cxn modelId="{47F6C868-22E6-F248-8DAF-5C8E2FAC02E8}" srcId="{76FCE50E-B167-4ECD-8D87-384883E0C7E1}" destId="{9A58FEFD-F005-8647-B822-F2019BD4A385}" srcOrd="2" destOrd="0" parTransId="{98C097AC-10D3-A244-81DD-86D2F311CA60}" sibTransId="{CFF39801-7C2E-794C-A3B5-15CCCD5F4324}"/>
    <dgm:cxn modelId="{5B47334D-9B24-4BE3-B78A-7572FCAF319F}" srcId="{D4253E49-EDC9-4267-9D29-C84406DE67A4}" destId="{76FCE50E-B167-4ECD-8D87-384883E0C7E1}" srcOrd="0" destOrd="0" parTransId="{23FCC704-5FFC-4076-8548-56AC8FC23039}" sibTransId="{6739BB16-3FB1-4754-A6D5-5D3FA0B7D083}"/>
    <dgm:cxn modelId="{7FDA8680-6F57-A24B-BBFA-CCDB5D6C4A78}" type="presOf" srcId="{0B884333-495E-455E-AA08-0DBB52AB392B}" destId="{240366AD-4536-7C44-8EF1-80393D3737B5}" srcOrd="0" destOrd="0" presId="urn:microsoft.com/office/officeart/2016/7/layout/VerticalSolidActionList"/>
    <dgm:cxn modelId="{DE33438B-3718-409E-A1C7-6B4E3391EFC6}" srcId="{8FC38356-87B9-45D2-8E59-3C343239B587}" destId="{D4253E49-EDC9-4267-9D29-C84406DE67A4}" srcOrd="3" destOrd="0" parTransId="{3FCF7556-2BC6-454D-A743-1C78FAA6D404}" sibTransId="{2A969561-D91B-4079-9636-5ADF8BE4E2D3}"/>
    <dgm:cxn modelId="{47C4688C-7218-4083-91A3-4B20717EC1EE}" srcId="{8FC38356-87B9-45D2-8E59-3C343239B587}" destId="{70B46453-3CFA-4C96-92CD-F51AC0496A96}" srcOrd="5" destOrd="0" parTransId="{24E9859A-C588-4457-B439-65A45F8AA002}" sibTransId="{B238F85C-7D65-47C5-B3DC-6DBD3845E3F6}"/>
    <dgm:cxn modelId="{9C07EB97-CE58-2049-8DA0-702B9A3A0B1E}" type="presOf" srcId="{CD9F2350-7036-487B-A58F-6D9AB46B950B}" destId="{FFC87402-FCD0-9748-B7C5-B5E7FCE88B1A}" srcOrd="0" destOrd="0" presId="urn:microsoft.com/office/officeart/2016/7/layout/VerticalSolidActionList"/>
    <dgm:cxn modelId="{5B95C19A-4A03-214F-83B3-3352B95D9E8C}" type="presOf" srcId="{8FC38356-87B9-45D2-8E59-3C343239B587}" destId="{1F5EA342-3405-5744-AE2A-DE1B619BCAEB}" srcOrd="0" destOrd="0" presId="urn:microsoft.com/office/officeart/2016/7/layout/VerticalSolidActionList"/>
    <dgm:cxn modelId="{BA775D9E-C469-4576-BDD2-4B40E64A9271}" srcId="{8FC38356-87B9-45D2-8E59-3C343239B587}" destId="{3E791FA7-B345-4591-B9AF-CD04EB340CE5}" srcOrd="1" destOrd="0" parTransId="{54B20D2B-0440-424E-A31B-A197A0CC3DB8}" sibTransId="{B80A74DE-ED85-4D6D-B918-A86DF7C2BF6A}"/>
    <dgm:cxn modelId="{8C0DCE9F-E066-43CA-80BD-B0280CE85FB9}" srcId="{76FCE50E-B167-4ECD-8D87-384883E0C7E1}" destId="{97FFD01C-5C8B-442F-8BB5-99EFC02DFC9B}" srcOrd="1" destOrd="0" parTransId="{90F40F1A-0B94-4EA3-80BC-E2E03197F305}" sibTransId="{B6E52482-CE18-4B0D-B690-7C3A71EC48AB}"/>
    <dgm:cxn modelId="{40A06FAB-3C3F-4CEA-AE84-C1901F372471}" srcId="{392E3B9D-5733-4387-B25C-752EFD90CCDA}" destId="{CD9F2350-7036-487B-A58F-6D9AB46B950B}" srcOrd="0" destOrd="0" parTransId="{525297B1-E31A-4236-A00C-ADF273410694}" sibTransId="{A75BD3DE-B813-4A5F-9DB6-AEB348DAC8E2}"/>
    <dgm:cxn modelId="{CB7E60B0-C8CD-46D3-B99A-2206522B38A3}" srcId="{3EDAE64D-245A-4B96-91AA-ABAED9DCDF1E}" destId="{C04AD333-B194-41BA-A88A-F389E252D19B}" srcOrd="0" destOrd="0" parTransId="{BC8E8901-2B70-46BD-AC68-BCDEAD609075}" sibTransId="{CC3C94D6-CB8C-4200-9064-68102F579AE0}"/>
    <dgm:cxn modelId="{B1A0D6BA-D59E-4348-8766-306C9DC1A1A9}" type="presOf" srcId="{79A5E1FE-981C-44E8-9BEE-E17CDE6FE6DE}" destId="{95A203CE-267E-3A41-9F93-871BB99B28A4}" srcOrd="0" destOrd="0" presId="urn:microsoft.com/office/officeart/2016/7/layout/VerticalSolidActionList"/>
    <dgm:cxn modelId="{C8671AC9-EFB4-A04D-ABB9-C8988432103C}" type="presOf" srcId="{AF332C0B-2A65-410E-B8CB-27DEE2EADD52}" destId="{EC7D7C90-A432-2843-B1F1-D2300BE59B59}" srcOrd="0" destOrd="0" presId="urn:microsoft.com/office/officeart/2016/7/layout/VerticalSolidActionList"/>
    <dgm:cxn modelId="{968BFECF-036C-408A-B74F-4122C2CC3A6A}" srcId="{70B46453-3CFA-4C96-92CD-F51AC0496A96}" destId="{AABD1100-68B5-4356-95AC-7D2177E2CC05}" srcOrd="0" destOrd="0" parTransId="{11E471A9-F339-4B88-BADE-B6C2A62AE726}" sibTransId="{F8F656D5-D8D5-4462-BBF4-9A346465C1C0}"/>
    <dgm:cxn modelId="{B46CA2DA-1997-3E48-82CD-301FF0D27FC6}" type="presOf" srcId="{9A58FEFD-F005-8647-B822-F2019BD4A385}" destId="{1FD42773-A76F-CA44-BDD6-5C30F0C3FD1B}" srcOrd="0" destOrd="3" presId="urn:microsoft.com/office/officeart/2016/7/layout/VerticalSolidActionList"/>
    <dgm:cxn modelId="{5C8E61DF-85CA-F14E-BAF9-77F5F7DD7C84}" type="presOf" srcId="{392E3B9D-5733-4387-B25C-752EFD90CCDA}" destId="{B7AFB48B-6615-B24C-AFDA-8B048D540CF7}" srcOrd="0" destOrd="0" presId="urn:microsoft.com/office/officeart/2016/7/layout/VerticalSolidActionList"/>
    <dgm:cxn modelId="{1768D8E7-A746-184E-824D-297222B1FA38}" type="presOf" srcId="{76FCE50E-B167-4ECD-8D87-384883E0C7E1}" destId="{1FD42773-A76F-CA44-BDD6-5C30F0C3FD1B}" srcOrd="0" destOrd="0" presId="urn:microsoft.com/office/officeart/2016/7/layout/VerticalSolidActionList"/>
    <dgm:cxn modelId="{F81EF2E7-B238-854F-BC15-8141B2D32DAB}" type="presOf" srcId="{AABD1100-68B5-4356-95AC-7D2177E2CC05}" destId="{65261B77-4031-A047-BE35-C75FCDA9AC40}" srcOrd="0" destOrd="0" presId="urn:microsoft.com/office/officeart/2016/7/layout/VerticalSolidActionList"/>
    <dgm:cxn modelId="{C9F22EEC-F8E4-4ADB-9CBD-D50E7397ABAA}" srcId="{AF332C0B-2A65-410E-B8CB-27DEE2EADD52}" destId="{0B884333-495E-455E-AA08-0DBB52AB392B}" srcOrd="0" destOrd="0" parTransId="{02898DAD-62C7-4D4A-BAEE-C816A3A0DD5F}" sibTransId="{BF3BFCB1-5DBE-42B9-BB40-32B5201C153A}"/>
    <dgm:cxn modelId="{280D5EFF-8FAF-484E-B28C-4701838C161C}" srcId="{8FC38356-87B9-45D2-8E59-3C343239B587}" destId="{3EDAE64D-245A-4B96-91AA-ABAED9DCDF1E}" srcOrd="4" destOrd="0" parTransId="{06A63AF0-10AB-4DD7-AEED-AC5E8C917D81}" sibTransId="{11DC7FEA-9BCB-4F42-9B3E-D0C03253032F}"/>
    <dgm:cxn modelId="{A1373E0B-E94F-0644-95A6-34AE6237AFB6}" type="presParOf" srcId="{1F5EA342-3405-5744-AE2A-DE1B619BCAEB}" destId="{6A708397-2206-9742-A0FF-ED1E5D4C9347}" srcOrd="0" destOrd="0" presId="urn:microsoft.com/office/officeart/2016/7/layout/VerticalSolidActionList"/>
    <dgm:cxn modelId="{EC9251DD-23B4-FF4E-88D4-BB61C3413F34}" type="presParOf" srcId="{6A708397-2206-9742-A0FF-ED1E5D4C9347}" destId="{EC7D7C90-A432-2843-B1F1-D2300BE59B59}" srcOrd="0" destOrd="0" presId="urn:microsoft.com/office/officeart/2016/7/layout/VerticalSolidActionList"/>
    <dgm:cxn modelId="{E9F65DBE-7166-DF44-AE1E-FEA9232D3ACF}" type="presParOf" srcId="{6A708397-2206-9742-A0FF-ED1E5D4C9347}" destId="{240366AD-4536-7C44-8EF1-80393D3737B5}" srcOrd="1" destOrd="0" presId="urn:microsoft.com/office/officeart/2016/7/layout/VerticalSolidActionList"/>
    <dgm:cxn modelId="{DF31884E-707F-7F4E-879B-DF2ECC39C22F}" type="presParOf" srcId="{1F5EA342-3405-5744-AE2A-DE1B619BCAEB}" destId="{8E6E8B21-CC6D-9A40-AD94-FFDE9C34A5DF}" srcOrd="1" destOrd="0" presId="urn:microsoft.com/office/officeart/2016/7/layout/VerticalSolidActionList"/>
    <dgm:cxn modelId="{AA5BFA32-3AFD-8B42-A199-815DE8F5682B}" type="presParOf" srcId="{1F5EA342-3405-5744-AE2A-DE1B619BCAEB}" destId="{2AC317DD-4707-FF4A-9152-EA4F6BD5BE0D}" srcOrd="2" destOrd="0" presId="urn:microsoft.com/office/officeart/2016/7/layout/VerticalSolidActionList"/>
    <dgm:cxn modelId="{195F14D4-E62F-F14D-8518-125F06956135}" type="presParOf" srcId="{2AC317DD-4707-FF4A-9152-EA4F6BD5BE0D}" destId="{C5892C57-ABED-3047-8D90-1144EE65F750}" srcOrd="0" destOrd="0" presId="urn:microsoft.com/office/officeart/2016/7/layout/VerticalSolidActionList"/>
    <dgm:cxn modelId="{6F005157-F88B-C74B-86E2-6F306F0A0B4A}" type="presParOf" srcId="{2AC317DD-4707-FF4A-9152-EA4F6BD5BE0D}" destId="{95A203CE-267E-3A41-9F93-871BB99B28A4}" srcOrd="1" destOrd="0" presId="urn:microsoft.com/office/officeart/2016/7/layout/VerticalSolidActionList"/>
    <dgm:cxn modelId="{5719175D-1696-374D-83BE-7EED815A380E}" type="presParOf" srcId="{1F5EA342-3405-5744-AE2A-DE1B619BCAEB}" destId="{51721511-2D2D-E34C-B2C3-19E89F9D2132}" srcOrd="3" destOrd="0" presId="urn:microsoft.com/office/officeart/2016/7/layout/VerticalSolidActionList"/>
    <dgm:cxn modelId="{0FDB2627-5484-964C-9B74-85173547F982}" type="presParOf" srcId="{1F5EA342-3405-5744-AE2A-DE1B619BCAEB}" destId="{B6DF0F1A-91AA-FE46-B7A5-BBB215086626}" srcOrd="4" destOrd="0" presId="urn:microsoft.com/office/officeart/2016/7/layout/VerticalSolidActionList"/>
    <dgm:cxn modelId="{9BCEF0DD-F390-8F4C-BDFE-2C9FDD62A007}" type="presParOf" srcId="{B6DF0F1A-91AA-FE46-B7A5-BBB215086626}" destId="{B7AFB48B-6615-B24C-AFDA-8B048D540CF7}" srcOrd="0" destOrd="0" presId="urn:microsoft.com/office/officeart/2016/7/layout/VerticalSolidActionList"/>
    <dgm:cxn modelId="{00AD5405-2600-7B4F-ACD9-90A21825B849}" type="presParOf" srcId="{B6DF0F1A-91AA-FE46-B7A5-BBB215086626}" destId="{FFC87402-FCD0-9748-B7C5-B5E7FCE88B1A}" srcOrd="1" destOrd="0" presId="urn:microsoft.com/office/officeart/2016/7/layout/VerticalSolidActionList"/>
    <dgm:cxn modelId="{CD55C272-2608-F44A-9F59-47DD97739A03}" type="presParOf" srcId="{1F5EA342-3405-5744-AE2A-DE1B619BCAEB}" destId="{4F70351A-9CB0-4041-BFE6-77AA34C979FE}" srcOrd="5" destOrd="0" presId="urn:microsoft.com/office/officeart/2016/7/layout/VerticalSolidActionList"/>
    <dgm:cxn modelId="{A7D25D0E-B6CE-8F49-B5D1-0AFFA816FA39}" type="presParOf" srcId="{1F5EA342-3405-5744-AE2A-DE1B619BCAEB}" destId="{12E4EAD6-229B-734F-B32A-9C7C36BB8787}" srcOrd="6" destOrd="0" presId="urn:microsoft.com/office/officeart/2016/7/layout/VerticalSolidActionList"/>
    <dgm:cxn modelId="{C0410694-D10B-3041-B4EB-CC84E85C7EDA}" type="presParOf" srcId="{12E4EAD6-229B-734F-B32A-9C7C36BB8787}" destId="{3DEE7CAC-FC67-1347-9E11-7CAD1C96F0F4}" srcOrd="0" destOrd="0" presId="urn:microsoft.com/office/officeart/2016/7/layout/VerticalSolidActionList"/>
    <dgm:cxn modelId="{5595512C-0987-E349-BEA8-72CF0A599A30}" type="presParOf" srcId="{12E4EAD6-229B-734F-B32A-9C7C36BB8787}" destId="{1FD42773-A76F-CA44-BDD6-5C30F0C3FD1B}" srcOrd="1" destOrd="0" presId="urn:microsoft.com/office/officeart/2016/7/layout/VerticalSolidActionList"/>
    <dgm:cxn modelId="{C277FE5B-3D47-604E-8BA2-BE79D2E15C48}" type="presParOf" srcId="{1F5EA342-3405-5744-AE2A-DE1B619BCAEB}" destId="{168E3FA8-D551-604C-AFBF-BE3DBCCA783B}" srcOrd="7" destOrd="0" presId="urn:microsoft.com/office/officeart/2016/7/layout/VerticalSolidActionList"/>
    <dgm:cxn modelId="{496F17A6-D00E-BA45-B906-69D6F2C8180F}" type="presParOf" srcId="{1F5EA342-3405-5744-AE2A-DE1B619BCAEB}" destId="{6802F343-8344-3649-A698-36CB67E0C51D}" srcOrd="8" destOrd="0" presId="urn:microsoft.com/office/officeart/2016/7/layout/VerticalSolidActionList"/>
    <dgm:cxn modelId="{40EDA4FE-F080-F548-BEE2-C37E0ADE76A2}" type="presParOf" srcId="{6802F343-8344-3649-A698-36CB67E0C51D}" destId="{4E0F120C-4E92-444C-A228-BC1B7665E7B3}" srcOrd="0" destOrd="0" presId="urn:microsoft.com/office/officeart/2016/7/layout/VerticalSolidActionList"/>
    <dgm:cxn modelId="{0DA2ABA2-E1DA-E34C-9731-884F096952B4}" type="presParOf" srcId="{6802F343-8344-3649-A698-36CB67E0C51D}" destId="{C4EDC916-DEC4-724F-B3DE-32541BD10F7C}" srcOrd="1" destOrd="0" presId="urn:microsoft.com/office/officeart/2016/7/layout/VerticalSolidActionList"/>
    <dgm:cxn modelId="{1D8D010C-4B30-354C-8F8D-39698C02A6AC}" type="presParOf" srcId="{1F5EA342-3405-5744-AE2A-DE1B619BCAEB}" destId="{8D245FFE-25B9-E84E-AB06-40504EEADA4D}" srcOrd="9" destOrd="0" presId="urn:microsoft.com/office/officeart/2016/7/layout/VerticalSolidActionList"/>
    <dgm:cxn modelId="{EBC696F3-CACE-FE44-95D6-9509351BA2B2}" type="presParOf" srcId="{1F5EA342-3405-5744-AE2A-DE1B619BCAEB}" destId="{B82666DC-725A-A54F-87F3-88C8712849BF}" srcOrd="10" destOrd="0" presId="urn:microsoft.com/office/officeart/2016/7/layout/VerticalSolidActionList"/>
    <dgm:cxn modelId="{842B9E30-E223-774E-B60C-0BC5D4334D83}" type="presParOf" srcId="{B82666DC-725A-A54F-87F3-88C8712849BF}" destId="{E102835B-A747-7343-B852-C78A83BDD3EB}" srcOrd="0" destOrd="0" presId="urn:microsoft.com/office/officeart/2016/7/layout/VerticalSolidActionList"/>
    <dgm:cxn modelId="{ACED2C5E-73DC-2B44-AED6-3F833BBAFDE8}" type="presParOf" srcId="{B82666DC-725A-A54F-87F3-88C8712849BF}" destId="{65261B77-4031-A047-BE35-C75FCDA9AC4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F1465-524F-40E8-BAD3-6BA45D9A599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7531DAC-F15D-4366-8174-150695679FD2}">
      <dgm:prSet/>
      <dgm:spPr/>
      <dgm:t>
        <a:bodyPr/>
        <a:lstStyle/>
        <a:p>
          <a:pPr>
            <a:lnSpc>
              <a:spcPct val="100000"/>
            </a:lnSpc>
          </a:pPr>
          <a:r>
            <a:rPr lang="en-US"/>
            <a:t>You will have an incomplete in Banner until all course requirements are completed.</a:t>
          </a:r>
        </a:p>
      </dgm:t>
    </dgm:pt>
    <dgm:pt modelId="{09A15640-4DAA-4553-BF31-57972625E1EB}" type="parTrans" cxnId="{58BD4EA4-B9B2-4B81-9EDA-2269A3DBC1ED}">
      <dgm:prSet/>
      <dgm:spPr/>
      <dgm:t>
        <a:bodyPr/>
        <a:lstStyle/>
        <a:p>
          <a:endParaRPr lang="en-US"/>
        </a:p>
      </dgm:t>
    </dgm:pt>
    <dgm:pt modelId="{1E906454-7225-4C2A-A978-6091E1D1F5B9}" type="sibTrans" cxnId="{58BD4EA4-B9B2-4B81-9EDA-2269A3DBC1ED}">
      <dgm:prSet/>
      <dgm:spPr/>
      <dgm:t>
        <a:bodyPr/>
        <a:lstStyle/>
        <a:p>
          <a:endParaRPr lang="en-US"/>
        </a:p>
      </dgm:t>
    </dgm:pt>
    <dgm:pt modelId="{7E25462E-4207-4A1F-B97C-8314FF9280A2}">
      <dgm:prSet/>
      <dgm:spPr/>
      <dgm:t>
        <a:bodyPr/>
        <a:lstStyle/>
        <a:p>
          <a:pPr>
            <a:lnSpc>
              <a:spcPct val="100000"/>
            </a:lnSpc>
          </a:pPr>
          <a:r>
            <a:rPr lang="en-US"/>
            <a:t>Log all Time Logs and Case Logs under your ORIGINAL clerkship if you are coming back to make up a portion of the rotation. </a:t>
          </a:r>
        </a:p>
      </dgm:t>
    </dgm:pt>
    <dgm:pt modelId="{CB5DA370-DF5A-4C22-985C-3CA3E6058F0C}" type="parTrans" cxnId="{63B4FC73-C2E0-4B1C-96C2-1DB588B1F243}">
      <dgm:prSet/>
      <dgm:spPr/>
      <dgm:t>
        <a:bodyPr/>
        <a:lstStyle/>
        <a:p>
          <a:endParaRPr lang="en-US"/>
        </a:p>
      </dgm:t>
    </dgm:pt>
    <dgm:pt modelId="{749CCCFC-3EB6-4A46-A437-01373348CA52}" type="sibTrans" cxnId="{63B4FC73-C2E0-4B1C-96C2-1DB588B1F243}">
      <dgm:prSet/>
      <dgm:spPr/>
      <dgm:t>
        <a:bodyPr/>
        <a:lstStyle/>
        <a:p>
          <a:endParaRPr lang="en-US"/>
        </a:p>
      </dgm:t>
    </dgm:pt>
    <dgm:pt modelId="{272CF756-D1BF-4C45-B3A5-90D5CD9F2D6D}">
      <dgm:prSet/>
      <dgm:spPr/>
      <dgm:t>
        <a:bodyPr/>
        <a:lstStyle/>
        <a:p>
          <a:pPr>
            <a:lnSpc>
              <a:spcPct val="100000"/>
            </a:lnSpc>
          </a:pPr>
          <a:r>
            <a:rPr lang="en-US"/>
            <a:t>All evaluations will be completed under the original clerkship. </a:t>
          </a:r>
        </a:p>
      </dgm:t>
    </dgm:pt>
    <dgm:pt modelId="{E539FE08-EB1D-46A0-B033-9EE08E70D6E4}" type="parTrans" cxnId="{D13E75A5-E2F1-4BAD-B780-80772DDD7B48}">
      <dgm:prSet/>
      <dgm:spPr/>
      <dgm:t>
        <a:bodyPr/>
        <a:lstStyle/>
        <a:p>
          <a:endParaRPr lang="en-US"/>
        </a:p>
      </dgm:t>
    </dgm:pt>
    <dgm:pt modelId="{F37F9853-3066-47F7-A93D-B63D21FE7ECC}" type="sibTrans" cxnId="{D13E75A5-E2F1-4BAD-B780-80772DDD7B48}">
      <dgm:prSet/>
      <dgm:spPr/>
      <dgm:t>
        <a:bodyPr/>
        <a:lstStyle/>
        <a:p>
          <a:endParaRPr lang="en-US"/>
        </a:p>
      </dgm:t>
    </dgm:pt>
    <dgm:pt modelId="{E4B92A5F-476C-4D32-8CDB-A088022225E2}">
      <dgm:prSet/>
      <dgm:spPr/>
      <dgm:t>
        <a:bodyPr/>
        <a:lstStyle/>
        <a:p>
          <a:pPr>
            <a:lnSpc>
              <a:spcPct val="100000"/>
            </a:lnSpc>
          </a:pPr>
          <a:r>
            <a:rPr lang="en-US"/>
            <a:t>Goal to have your grade posted by 4 weeks post-completion of the clerkship.</a:t>
          </a:r>
        </a:p>
      </dgm:t>
    </dgm:pt>
    <dgm:pt modelId="{4F7ADB15-D254-419D-89AE-17962619944C}" type="parTrans" cxnId="{BA8F65AD-73FB-4DB0-BE79-ECD6486F0C8F}">
      <dgm:prSet/>
      <dgm:spPr/>
      <dgm:t>
        <a:bodyPr/>
        <a:lstStyle/>
        <a:p>
          <a:endParaRPr lang="en-US"/>
        </a:p>
      </dgm:t>
    </dgm:pt>
    <dgm:pt modelId="{479545FD-DA2C-44DB-A186-24907059EEDC}" type="sibTrans" cxnId="{BA8F65AD-73FB-4DB0-BE79-ECD6486F0C8F}">
      <dgm:prSet/>
      <dgm:spPr/>
      <dgm:t>
        <a:bodyPr/>
        <a:lstStyle/>
        <a:p>
          <a:endParaRPr lang="en-US"/>
        </a:p>
      </dgm:t>
    </dgm:pt>
    <dgm:pt modelId="{4251C580-CF5F-4E38-BC45-119D70437A63}">
      <dgm:prSet/>
      <dgm:spPr/>
      <dgm:t>
        <a:bodyPr/>
        <a:lstStyle/>
        <a:p>
          <a:pPr>
            <a:lnSpc>
              <a:spcPct val="100000"/>
            </a:lnSpc>
          </a:pPr>
          <a:r>
            <a:rPr lang="en-US"/>
            <a:t>If you’d like your grade by the time you submit ERAS then try to finish the clerkship early in M4 year</a:t>
          </a:r>
        </a:p>
      </dgm:t>
    </dgm:pt>
    <dgm:pt modelId="{0E7F5873-4212-484E-BA72-0D9FA585B26F}" type="parTrans" cxnId="{ECCA521F-711E-41A6-A2B5-FB90849FD106}">
      <dgm:prSet/>
      <dgm:spPr/>
      <dgm:t>
        <a:bodyPr/>
        <a:lstStyle/>
        <a:p>
          <a:endParaRPr lang="en-US"/>
        </a:p>
      </dgm:t>
    </dgm:pt>
    <dgm:pt modelId="{6708E3A5-78AC-4D4F-91ED-6C085739FBD8}" type="sibTrans" cxnId="{ECCA521F-711E-41A6-A2B5-FB90849FD106}">
      <dgm:prSet/>
      <dgm:spPr/>
      <dgm:t>
        <a:bodyPr/>
        <a:lstStyle/>
        <a:p>
          <a:endParaRPr lang="en-US"/>
        </a:p>
      </dgm:t>
    </dgm:pt>
    <dgm:pt modelId="{A4583EDA-1BB9-46BE-A2D9-7F0C195825F6}" type="pres">
      <dgm:prSet presAssocID="{D7EF1465-524F-40E8-BAD3-6BA45D9A5999}" presName="root" presStyleCnt="0">
        <dgm:presLayoutVars>
          <dgm:dir/>
          <dgm:resizeHandles val="exact"/>
        </dgm:presLayoutVars>
      </dgm:prSet>
      <dgm:spPr/>
    </dgm:pt>
    <dgm:pt modelId="{F105EDF2-FB64-4B35-9F58-437D1C24231A}" type="pres">
      <dgm:prSet presAssocID="{07531DAC-F15D-4366-8174-150695679FD2}" presName="compNode" presStyleCnt="0"/>
      <dgm:spPr/>
    </dgm:pt>
    <dgm:pt modelId="{E8BD2FBD-F67E-49AA-80CA-87A0CD24B8EA}" type="pres">
      <dgm:prSet presAssocID="{07531DAC-F15D-4366-8174-150695679FD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E90F58C-0A00-4FDE-BCB7-F191851C81D7}" type="pres">
      <dgm:prSet presAssocID="{07531DAC-F15D-4366-8174-150695679FD2}" presName="spaceRect" presStyleCnt="0"/>
      <dgm:spPr/>
    </dgm:pt>
    <dgm:pt modelId="{8F449745-CB06-4351-BC09-7A1AD8FB1EF8}" type="pres">
      <dgm:prSet presAssocID="{07531DAC-F15D-4366-8174-150695679FD2}" presName="textRect" presStyleLbl="revTx" presStyleIdx="0" presStyleCnt="5">
        <dgm:presLayoutVars>
          <dgm:chMax val="1"/>
          <dgm:chPref val="1"/>
        </dgm:presLayoutVars>
      </dgm:prSet>
      <dgm:spPr/>
    </dgm:pt>
    <dgm:pt modelId="{2B7B0469-385E-4514-8BED-F1267ADBEA7E}" type="pres">
      <dgm:prSet presAssocID="{1E906454-7225-4C2A-A978-6091E1D1F5B9}" presName="sibTrans" presStyleCnt="0"/>
      <dgm:spPr/>
    </dgm:pt>
    <dgm:pt modelId="{14F27A2A-2445-46C3-949B-F54EE4340CDF}" type="pres">
      <dgm:prSet presAssocID="{7E25462E-4207-4A1F-B97C-8314FF9280A2}" presName="compNode" presStyleCnt="0"/>
      <dgm:spPr/>
    </dgm:pt>
    <dgm:pt modelId="{5636CE21-386E-45FE-8A25-500D6389B748}" type="pres">
      <dgm:prSet presAssocID="{7E25462E-4207-4A1F-B97C-8314FF9280A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Folder"/>
        </a:ext>
      </dgm:extLst>
    </dgm:pt>
    <dgm:pt modelId="{699FA852-754B-4A9A-A7A9-4ACCC12129B3}" type="pres">
      <dgm:prSet presAssocID="{7E25462E-4207-4A1F-B97C-8314FF9280A2}" presName="spaceRect" presStyleCnt="0"/>
      <dgm:spPr/>
    </dgm:pt>
    <dgm:pt modelId="{051F0BAB-4AD0-4FA1-B4AB-CABE47582E5D}" type="pres">
      <dgm:prSet presAssocID="{7E25462E-4207-4A1F-B97C-8314FF9280A2}" presName="textRect" presStyleLbl="revTx" presStyleIdx="1" presStyleCnt="5">
        <dgm:presLayoutVars>
          <dgm:chMax val="1"/>
          <dgm:chPref val="1"/>
        </dgm:presLayoutVars>
      </dgm:prSet>
      <dgm:spPr/>
    </dgm:pt>
    <dgm:pt modelId="{74FBE12E-1FEC-4CE6-B817-EF194C033A8D}" type="pres">
      <dgm:prSet presAssocID="{749CCCFC-3EB6-4A46-A437-01373348CA52}" presName="sibTrans" presStyleCnt="0"/>
      <dgm:spPr/>
    </dgm:pt>
    <dgm:pt modelId="{78A203AD-A500-4B01-8128-29471E2B54FC}" type="pres">
      <dgm:prSet presAssocID="{272CF756-D1BF-4C45-B3A5-90D5CD9F2D6D}" presName="compNode" presStyleCnt="0"/>
      <dgm:spPr/>
    </dgm:pt>
    <dgm:pt modelId="{44FD3302-9E49-4277-929C-16BB9C7CB7EC}" type="pres">
      <dgm:prSet presAssocID="{272CF756-D1BF-4C45-B3A5-90D5CD9F2D6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2AB83908-EE29-4E06-AA2B-DE2E86CD1A95}" type="pres">
      <dgm:prSet presAssocID="{272CF756-D1BF-4C45-B3A5-90D5CD9F2D6D}" presName="spaceRect" presStyleCnt="0"/>
      <dgm:spPr/>
    </dgm:pt>
    <dgm:pt modelId="{123CF6F7-4C35-46EB-AF7A-4E64763AE88C}" type="pres">
      <dgm:prSet presAssocID="{272CF756-D1BF-4C45-B3A5-90D5CD9F2D6D}" presName="textRect" presStyleLbl="revTx" presStyleIdx="2" presStyleCnt="5">
        <dgm:presLayoutVars>
          <dgm:chMax val="1"/>
          <dgm:chPref val="1"/>
        </dgm:presLayoutVars>
      </dgm:prSet>
      <dgm:spPr/>
    </dgm:pt>
    <dgm:pt modelId="{700B12A0-9AB3-4F04-8398-3FBBA44E6631}" type="pres">
      <dgm:prSet presAssocID="{F37F9853-3066-47F7-A93D-B63D21FE7ECC}" presName="sibTrans" presStyleCnt="0"/>
      <dgm:spPr/>
    </dgm:pt>
    <dgm:pt modelId="{FD5DDA99-F378-4AEC-8FD6-17B753FBE275}" type="pres">
      <dgm:prSet presAssocID="{E4B92A5F-476C-4D32-8CDB-A088022225E2}" presName="compNode" presStyleCnt="0"/>
      <dgm:spPr/>
    </dgm:pt>
    <dgm:pt modelId="{8697D577-6EF2-4D47-A6AD-6520B55F2654}" type="pres">
      <dgm:prSet presAssocID="{E4B92A5F-476C-4D32-8CDB-A088022225E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52268423-22FE-4AD2-8EF3-EA190B332825}" type="pres">
      <dgm:prSet presAssocID="{E4B92A5F-476C-4D32-8CDB-A088022225E2}" presName="spaceRect" presStyleCnt="0"/>
      <dgm:spPr/>
    </dgm:pt>
    <dgm:pt modelId="{86C7D990-AD28-48F5-91B0-60CB3344672B}" type="pres">
      <dgm:prSet presAssocID="{E4B92A5F-476C-4D32-8CDB-A088022225E2}" presName="textRect" presStyleLbl="revTx" presStyleIdx="3" presStyleCnt="5">
        <dgm:presLayoutVars>
          <dgm:chMax val="1"/>
          <dgm:chPref val="1"/>
        </dgm:presLayoutVars>
      </dgm:prSet>
      <dgm:spPr/>
    </dgm:pt>
    <dgm:pt modelId="{230C1B48-3FDA-4201-9607-AC5F81035AAE}" type="pres">
      <dgm:prSet presAssocID="{479545FD-DA2C-44DB-A186-24907059EEDC}" presName="sibTrans" presStyleCnt="0"/>
      <dgm:spPr/>
    </dgm:pt>
    <dgm:pt modelId="{2980D007-175D-4102-9BA9-4E08B5223CF1}" type="pres">
      <dgm:prSet presAssocID="{4251C580-CF5F-4E38-BC45-119D70437A63}" presName="compNode" presStyleCnt="0"/>
      <dgm:spPr/>
    </dgm:pt>
    <dgm:pt modelId="{B8FF896F-F2D3-44F3-98E0-102E716FBC7D}" type="pres">
      <dgm:prSet presAssocID="{4251C580-CF5F-4E38-BC45-119D70437A63}" presName="iconRect" presStyleLbl="node1" presStyleIdx="4" presStyleCnt="5" custLinFactNeighborX="3472" custLinFactNeighborY="163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08F606D1-A4A0-4164-87BF-DEEFAF09A22C}" type="pres">
      <dgm:prSet presAssocID="{4251C580-CF5F-4E38-BC45-119D70437A63}" presName="spaceRect" presStyleCnt="0"/>
      <dgm:spPr/>
    </dgm:pt>
    <dgm:pt modelId="{F83C0252-72DC-46FE-99E8-CF2C6CA12AD8}" type="pres">
      <dgm:prSet presAssocID="{4251C580-CF5F-4E38-BC45-119D70437A63}" presName="textRect" presStyleLbl="revTx" presStyleIdx="4" presStyleCnt="5">
        <dgm:presLayoutVars>
          <dgm:chMax val="1"/>
          <dgm:chPref val="1"/>
        </dgm:presLayoutVars>
      </dgm:prSet>
      <dgm:spPr/>
    </dgm:pt>
  </dgm:ptLst>
  <dgm:cxnLst>
    <dgm:cxn modelId="{ECCA521F-711E-41A6-A2B5-FB90849FD106}" srcId="{D7EF1465-524F-40E8-BAD3-6BA45D9A5999}" destId="{4251C580-CF5F-4E38-BC45-119D70437A63}" srcOrd="4" destOrd="0" parTransId="{0E7F5873-4212-484E-BA72-0D9FA585B26F}" sibTransId="{6708E3A5-78AC-4D4F-91ED-6C085739FBD8}"/>
    <dgm:cxn modelId="{C115FE69-6D6A-4C0B-8AA4-8E5A609A88A3}" type="presOf" srcId="{07531DAC-F15D-4366-8174-150695679FD2}" destId="{8F449745-CB06-4351-BC09-7A1AD8FB1EF8}" srcOrd="0" destOrd="0" presId="urn:microsoft.com/office/officeart/2018/2/layout/IconLabelList"/>
    <dgm:cxn modelId="{63B4FC73-C2E0-4B1C-96C2-1DB588B1F243}" srcId="{D7EF1465-524F-40E8-BAD3-6BA45D9A5999}" destId="{7E25462E-4207-4A1F-B97C-8314FF9280A2}" srcOrd="1" destOrd="0" parTransId="{CB5DA370-DF5A-4C22-985C-3CA3E6058F0C}" sibTransId="{749CCCFC-3EB6-4A46-A437-01373348CA52}"/>
    <dgm:cxn modelId="{BF5DB687-808F-47FC-BE27-CD772A8509D0}" type="presOf" srcId="{7E25462E-4207-4A1F-B97C-8314FF9280A2}" destId="{051F0BAB-4AD0-4FA1-B4AB-CABE47582E5D}" srcOrd="0" destOrd="0" presId="urn:microsoft.com/office/officeart/2018/2/layout/IconLabelList"/>
    <dgm:cxn modelId="{58BD4EA4-B9B2-4B81-9EDA-2269A3DBC1ED}" srcId="{D7EF1465-524F-40E8-BAD3-6BA45D9A5999}" destId="{07531DAC-F15D-4366-8174-150695679FD2}" srcOrd="0" destOrd="0" parTransId="{09A15640-4DAA-4553-BF31-57972625E1EB}" sibTransId="{1E906454-7225-4C2A-A978-6091E1D1F5B9}"/>
    <dgm:cxn modelId="{D13E75A5-E2F1-4BAD-B780-80772DDD7B48}" srcId="{D7EF1465-524F-40E8-BAD3-6BA45D9A5999}" destId="{272CF756-D1BF-4C45-B3A5-90D5CD9F2D6D}" srcOrd="2" destOrd="0" parTransId="{E539FE08-EB1D-46A0-B033-9EE08E70D6E4}" sibTransId="{F37F9853-3066-47F7-A93D-B63D21FE7ECC}"/>
    <dgm:cxn modelId="{BA8F65AD-73FB-4DB0-BE79-ECD6486F0C8F}" srcId="{D7EF1465-524F-40E8-BAD3-6BA45D9A5999}" destId="{E4B92A5F-476C-4D32-8CDB-A088022225E2}" srcOrd="3" destOrd="0" parTransId="{4F7ADB15-D254-419D-89AE-17962619944C}" sibTransId="{479545FD-DA2C-44DB-A186-24907059EEDC}"/>
    <dgm:cxn modelId="{E6B0D6BF-5E38-4E34-BAEE-0FF911D8C781}" type="presOf" srcId="{4251C580-CF5F-4E38-BC45-119D70437A63}" destId="{F83C0252-72DC-46FE-99E8-CF2C6CA12AD8}" srcOrd="0" destOrd="0" presId="urn:microsoft.com/office/officeart/2018/2/layout/IconLabelList"/>
    <dgm:cxn modelId="{D438AFD9-7070-45AA-959D-5F2C4C837917}" type="presOf" srcId="{D7EF1465-524F-40E8-BAD3-6BA45D9A5999}" destId="{A4583EDA-1BB9-46BE-A2D9-7F0C195825F6}" srcOrd="0" destOrd="0" presId="urn:microsoft.com/office/officeart/2018/2/layout/IconLabelList"/>
    <dgm:cxn modelId="{46C8BAF2-1A0D-4C82-80EB-32491B2256E6}" type="presOf" srcId="{E4B92A5F-476C-4D32-8CDB-A088022225E2}" destId="{86C7D990-AD28-48F5-91B0-60CB3344672B}" srcOrd="0" destOrd="0" presId="urn:microsoft.com/office/officeart/2018/2/layout/IconLabelList"/>
    <dgm:cxn modelId="{89780DF7-84D2-413B-913E-452B500837E7}" type="presOf" srcId="{272CF756-D1BF-4C45-B3A5-90D5CD9F2D6D}" destId="{123CF6F7-4C35-46EB-AF7A-4E64763AE88C}" srcOrd="0" destOrd="0" presId="urn:microsoft.com/office/officeart/2018/2/layout/IconLabelList"/>
    <dgm:cxn modelId="{C9BFE6B7-E483-4144-80A3-79E90BFFE875}" type="presParOf" srcId="{A4583EDA-1BB9-46BE-A2D9-7F0C195825F6}" destId="{F105EDF2-FB64-4B35-9F58-437D1C24231A}" srcOrd="0" destOrd="0" presId="urn:microsoft.com/office/officeart/2018/2/layout/IconLabelList"/>
    <dgm:cxn modelId="{5BEDD08B-E23C-468B-8402-ABA801962D47}" type="presParOf" srcId="{F105EDF2-FB64-4B35-9F58-437D1C24231A}" destId="{E8BD2FBD-F67E-49AA-80CA-87A0CD24B8EA}" srcOrd="0" destOrd="0" presId="urn:microsoft.com/office/officeart/2018/2/layout/IconLabelList"/>
    <dgm:cxn modelId="{045385B7-4DBD-4322-8B29-868E0BDF0B8B}" type="presParOf" srcId="{F105EDF2-FB64-4B35-9F58-437D1C24231A}" destId="{CE90F58C-0A00-4FDE-BCB7-F191851C81D7}" srcOrd="1" destOrd="0" presId="urn:microsoft.com/office/officeart/2018/2/layout/IconLabelList"/>
    <dgm:cxn modelId="{2B7270C8-FDAE-4560-9E17-0E409E765312}" type="presParOf" srcId="{F105EDF2-FB64-4B35-9F58-437D1C24231A}" destId="{8F449745-CB06-4351-BC09-7A1AD8FB1EF8}" srcOrd="2" destOrd="0" presId="urn:microsoft.com/office/officeart/2018/2/layout/IconLabelList"/>
    <dgm:cxn modelId="{638379E7-A238-4D39-89F8-742F4893BF12}" type="presParOf" srcId="{A4583EDA-1BB9-46BE-A2D9-7F0C195825F6}" destId="{2B7B0469-385E-4514-8BED-F1267ADBEA7E}" srcOrd="1" destOrd="0" presId="urn:microsoft.com/office/officeart/2018/2/layout/IconLabelList"/>
    <dgm:cxn modelId="{D4B2811E-A913-42F8-8E2E-7C4D2990E694}" type="presParOf" srcId="{A4583EDA-1BB9-46BE-A2D9-7F0C195825F6}" destId="{14F27A2A-2445-46C3-949B-F54EE4340CDF}" srcOrd="2" destOrd="0" presId="urn:microsoft.com/office/officeart/2018/2/layout/IconLabelList"/>
    <dgm:cxn modelId="{A818A1D6-8B9D-42DD-B03D-4118DF3128CB}" type="presParOf" srcId="{14F27A2A-2445-46C3-949B-F54EE4340CDF}" destId="{5636CE21-386E-45FE-8A25-500D6389B748}" srcOrd="0" destOrd="0" presId="urn:microsoft.com/office/officeart/2018/2/layout/IconLabelList"/>
    <dgm:cxn modelId="{BFA11D3C-DEAE-45A4-962C-621CE96384CE}" type="presParOf" srcId="{14F27A2A-2445-46C3-949B-F54EE4340CDF}" destId="{699FA852-754B-4A9A-A7A9-4ACCC12129B3}" srcOrd="1" destOrd="0" presId="urn:microsoft.com/office/officeart/2018/2/layout/IconLabelList"/>
    <dgm:cxn modelId="{F893A939-75B6-4408-BF73-14C55583E80B}" type="presParOf" srcId="{14F27A2A-2445-46C3-949B-F54EE4340CDF}" destId="{051F0BAB-4AD0-4FA1-B4AB-CABE47582E5D}" srcOrd="2" destOrd="0" presId="urn:microsoft.com/office/officeart/2018/2/layout/IconLabelList"/>
    <dgm:cxn modelId="{D9E30C4C-6878-4F95-A5FD-B79B6324A3C2}" type="presParOf" srcId="{A4583EDA-1BB9-46BE-A2D9-7F0C195825F6}" destId="{74FBE12E-1FEC-4CE6-B817-EF194C033A8D}" srcOrd="3" destOrd="0" presId="urn:microsoft.com/office/officeart/2018/2/layout/IconLabelList"/>
    <dgm:cxn modelId="{5A378FDC-4A22-458A-A6BC-991B986B378D}" type="presParOf" srcId="{A4583EDA-1BB9-46BE-A2D9-7F0C195825F6}" destId="{78A203AD-A500-4B01-8128-29471E2B54FC}" srcOrd="4" destOrd="0" presId="urn:microsoft.com/office/officeart/2018/2/layout/IconLabelList"/>
    <dgm:cxn modelId="{8E12B14A-ECBC-4D0C-ACDE-09F969667EFB}" type="presParOf" srcId="{78A203AD-A500-4B01-8128-29471E2B54FC}" destId="{44FD3302-9E49-4277-929C-16BB9C7CB7EC}" srcOrd="0" destOrd="0" presId="urn:microsoft.com/office/officeart/2018/2/layout/IconLabelList"/>
    <dgm:cxn modelId="{261B3597-45C5-426F-85E7-CF17260A0D3C}" type="presParOf" srcId="{78A203AD-A500-4B01-8128-29471E2B54FC}" destId="{2AB83908-EE29-4E06-AA2B-DE2E86CD1A95}" srcOrd="1" destOrd="0" presId="urn:microsoft.com/office/officeart/2018/2/layout/IconLabelList"/>
    <dgm:cxn modelId="{0D0A6EA8-4DEE-4898-AF2E-74F5A9635FA4}" type="presParOf" srcId="{78A203AD-A500-4B01-8128-29471E2B54FC}" destId="{123CF6F7-4C35-46EB-AF7A-4E64763AE88C}" srcOrd="2" destOrd="0" presId="urn:microsoft.com/office/officeart/2018/2/layout/IconLabelList"/>
    <dgm:cxn modelId="{1D0321E3-494A-4843-B24F-0B09A94CD0D5}" type="presParOf" srcId="{A4583EDA-1BB9-46BE-A2D9-7F0C195825F6}" destId="{700B12A0-9AB3-4F04-8398-3FBBA44E6631}" srcOrd="5" destOrd="0" presId="urn:microsoft.com/office/officeart/2018/2/layout/IconLabelList"/>
    <dgm:cxn modelId="{9FF08EC0-5174-4CAD-9282-E424E40ECB04}" type="presParOf" srcId="{A4583EDA-1BB9-46BE-A2D9-7F0C195825F6}" destId="{FD5DDA99-F378-4AEC-8FD6-17B753FBE275}" srcOrd="6" destOrd="0" presId="urn:microsoft.com/office/officeart/2018/2/layout/IconLabelList"/>
    <dgm:cxn modelId="{49604CC9-6C02-4828-9F08-FA9B8D60FD19}" type="presParOf" srcId="{FD5DDA99-F378-4AEC-8FD6-17B753FBE275}" destId="{8697D577-6EF2-4D47-A6AD-6520B55F2654}" srcOrd="0" destOrd="0" presId="urn:microsoft.com/office/officeart/2018/2/layout/IconLabelList"/>
    <dgm:cxn modelId="{0ACD5742-BBDD-4A68-8857-9D78FBBA2B42}" type="presParOf" srcId="{FD5DDA99-F378-4AEC-8FD6-17B753FBE275}" destId="{52268423-22FE-4AD2-8EF3-EA190B332825}" srcOrd="1" destOrd="0" presId="urn:microsoft.com/office/officeart/2018/2/layout/IconLabelList"/>
    <dgm:cxn modelId="{DDA0239A-48DE-4E93-92B6-18E29C92EB75}" type="presParOf" srcId="{FD5DDA99-F378-4AEC-8FD6-17B753FBE275}" destId="{86C7D990-AD28-48F5-91B0-60CB3344672B}" srcOrd="2" destOrd="0" presId="urn:microsoft.com/office/officeart/2018/2/layout/IconLabelList"/>
    <dgm:cxn modelId="{D850261F-D376-42E8-8442-BFF2EE7D5B0A}" type="presParOf" srcId="{A4583EDA-1BB9-46BE-A2D9-7F0C195825F6}" destId="{230C1B48-3FDA-4201-9607-AC5F81035AAE}" srcOrd="7" destOrd="0" presId="urn:microsoft.com/office/officeart/2018/2/layout/IconLabelList"/>
    <dgm:cxn modelId="{26B7BE3B-CCFA-4D90-A0A5-0F2C02BA86EC}" type="presParOf" srcId="{A4583EDA-1BB9-46BE-A2D9-7F0C195825F6}" destId="{2980D007-175D-4102-9BA9-4E08B5223CF1}" srcOrd="8" destOrd="0" presId="urn:microsoft.com/office/officeart/2018/2/layout/IconLabelList"/>
    <dgm:cxn modelId="{7FE5B8CE-C946-482B-98FE-6E134184E0E9}" type="presParOf" srcId="{2980D007-175D-4102-9BA9-4E08B5223CF1}" destId="{B8FF896F-F2D3-44F3-98E0-102E716FBC7D}" srcOrd="0" destOrd="0" presId="urn:microsoft.com/office/officeart/2018/2/layout/IconLabelList"/>
    <dgm:cxn modelId="{6333F1BE-6E29-4564-A96E-103F2B8647C2}" type="presParOf" srcId="{2980D007-175D-4102-9BA9-4E08B5223CF1}" destId="{08F606D1-A4A0-4164-87BF-DEEFAF09A22C}" srcOrd="1" destOrd="0" presId="urn:microsoft.com/office/officeart/2018/2/layout/IconLabelList"/>
    <dgm:cxn modelId="{FC8FE6B0-BA86-4205-97D2-274E2B7BF3AF}" type="presParOf" srcId="{2980D007-175D-4102-9BA9-4E08B5223CF1}" destId="{F83C0252-72DC-46FE-99E8-CF2C6CA12AD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150B4-3482-4BCB-8E6B-EFFB38B7D637}">
      <dsp:nvSpPr>
        <dsp:cNvPr id="0" name=""/>
        <dsp:cNvSpPr/>
      </dsp:nvSpPr>
      <dsp:spPr>
        <a:xfrm>
          <a:off x="0" y="1907"/>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0A1D9-903C-4D5B-8A5F-4BEB99274D17}">
      <dsp:nvSpPr>
        <dsp:cNvPr id="0" name=""/>
        <dsp:cNvSpPr/>
      </dsp:nvSpPr>
      <dsp:spPr>
        <a:xfrm>
          <a:off x="245877" y="184791"/>
          <a:ext cx="447049" cy="447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3980A5-7DFB-4B9C-8889-D80A7FA24BC8}">
      <dsp:nvSpPr>
        <dsp:cNvPr id="0" name=""/>
        <dsp:cNvSpPr/>
      </dsp:nvSpPr>
      <dsp:spPr>
        <a:xfrm>
          <a:off x="938804" y="1907"/>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666750">
            <a:lnSpc>
              <a:spcPct val="90000"/>
            </a:lnSpc>
            <a:spcBef>
              <a:spcPct val="0"/>
            </a:spcBef>
            <a:spcAft>
              <a:spcPct val="35000"/>
            </a:spcAft>
            <a:buNone/>
          </a:pPr>
          <a:r>
            <a:rPr lang="en-US" sz="1500" kern="1200"/>
            <a:t>Exposure to both inpatient and outpatient Geriatrics and Palliative Care</a:t>
          </a:r>
        </a:p>
      </dsp:txBody>
      <dsp:txXfrm>
        <a:off x="938804" y="1907"/>
        <a:ext cx="4002714" cy="812817"/>
      </dsp:txXfrm>
    </dsp:sp>
    <dsp:sp modelId="{014E95F3-1673-4350-AF09-81A2F325CBCE}">
      <dsp:nvSpPr>
        <dsp:cNvPr id="0" name=""/>
        <dsp:cNvSpPr/>
      </dsp:nvSpPr>
      <dsp:spPr>
        <a:xfrm>
          <a:off x="0" y="1017929"/>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86B53-FE22-4768-BE6E-2AEE21752B0A}">
      <dsp:nvSpPr>
        <dsp:cNvPr id="0" name=""/>
        <dsp:cNvSpPr/>
      </dsp:nvSpPr>
      <dsp:spPr>
        <a:xfrm>
          <a:off x="245877" y="1200813"/>
          <a:ext cx="447049" cy="447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E90126-E5E5-4BF7-865F-AC5F40629BF0}">
      <dsp:nvSpPr>
        <dsp:cNvPr id="0" name=""/>
        <dsp:cNvSpPr/>
      </dsp:nvSpPr>
      <dsp:spPr>
        <a:xfrm>
          <a:off x="938804" y="1017929"/>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666750">
            <a:lnSpc>
              <a:spcPct val="90000"/>
            </a:lnSpc>
            <a:spcBef>
              <a:spcPct val="0"/>
            </a:spcBef>
            <a:spcAft>
              <a:spcPct val="35000"/>
            </a:spcAft>
            <a:buNone/>
          </a:pPr>
          <a:r>
            <a:rPr lang="en-US" sz="1500" kern="1200"/>
            <a:t>Focus on communication skills</a:t>
          </a:r>
        </a:p>
      </dsp:txBody>
      <dsp:txXfrm>
        <a:off x="938804" y="1017929"/>
        <a:ext cx="4002714" cy="812817"/>
      </dsp:txXfrm>
    </dsp:sp>
    <dsp:sp modelId="{1D4F8BE8-B84E-41E3-8E07-025631A1F42C}">
      <dsp:nvSpPr>
        <dsp:cNvPr id="0" name=""/>
        <dsp:cNvSpPr/>
      </dsp:nvSpPr>
      <dsp:spPr>
        <a:xfrm>
          <a:off x="0" y="2033951"/>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766F7-E6FA-43E5-9DFD-632FBC057DB4}">
      <dsp:nvSpPr>
        <dsp:cNvPr id="0" name=""/>
        <dsp:cNvSpPr/>
      </dsp:nvSpPr>
      <dsp:spPr>
        <a:xfrm>
          <a:off x="245877" y="2216835"/>
          <a:ext cx="447049" cy="447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540C1F-7144-46E1-B5BF-DD74C0C03852}">
      <dsp:nvSpPr>
        <dsp:cNvPr id="0" name=""/>
        <dsp:cNvSpPr/>
      </dsp:nvSpPr>
      <dsp:spPr>
        <a:xfrm>
          <a:off x="938804" y="2033951"/>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666750">
            <a:lnSpc>
              <a:spcPct val="90000"/>
            </a:lnSpc>
            <a:spcBef>
              <a:spcPct val="0"/>
            </a:spcBef>
            <a:spcAft>
              <a:spcPct val="35000"/>
            </a:spcAft>
            <a:buNone/>
          </a:pPr>
          <a:r>
            <a:rPr lang="en-US" sz="1500" kern="1200"/>
            <a:t>Narrative writing assignments</a:t>
          </a:r>
        </a:p>
      </dsp:txBody>
      <dsp:txXfrm>
        <a:off x="938804" y="2033951"/>
        <a:ext cx="4002714" cy="812817"/>
      </dsp:txXfrm>
    </dsp:sp>
    <dsp:sp modelId="{8B7A6B64-0547-4EEA-A52F-2D044778793D}">
      <dsp:nvSpPr>
        <dsp:cNvPr id="0" name=""/>
        <dsp:cNvSpPr/>
      </dsp:nvSpPr>
      <dsp:spPr>
        <a:xfrm>
          <a:off x="0" y="3049973"/>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54606-6C7D-4697-AD2D-2C09A22C588E}">
      <dsp:nvSpPr>
        <dsp:cNvPr id="0" name=""/>
        <dsp:cNvSpPr/>
      </dsp:nvSpPr>
      <dsp:spPr>
        <a:xfrm>
          <a:off x="245877" y="3232857"/>
          <a:ext cx="447049" cy="44704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A8C2E2-7507-4FFB-8E2E-FD73341EA85B}">
      <dsp:nvSpPr>
        <dsp:cNvPr id="0" name=""/>
        <dsp:cNvSpPr/>
      </dsp:nvSpPr>
      <dsp:spPr>
        <a:xfrm>
          <a:off x="938804" y="3049973"/>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666750">
            <a:lnSpc>
              <a:spcPct val="90000"/>
            </a:lnSpc>
            <a:spcBef>
              <a:spcPct val="0"/>
            </a:spcBef>
            <a:spcAft>
              <a:spcPct val="35000"/>
            </a:spcAft>
            <a:buNone/>
          </a:pPr>
          <a:r>
            <a:rPr lang="en-US" sz="1500" kern="1200"/>
            <a:t>Offered in Memphis, Chattanooga, and Knoxville</a:t>
          </a:r>
        </a:p>
      </dsp:txBody>
      <dsp:txXfrm>
        <a:off x="938804" y="3049973"/>
        <a:ext cx="4002714" cy="812817"/>
      </dsp:txXfrm>
    </dsp:sp>
    <dsp:sp modelId="{09F37064-0A74-440F-A603-B1341EC1B353}">
      <dsp:nvSpPr>
        <dsp:cNvPr id="0" name=""/>
        <dsp:cNvSpPr/>
      </dsp:nvSpPr>
      <dsp:spPr>
        <a:xfrm>
          <a:off x="0" y="4065995"/>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CAA340-587C-44DC-8910-C909445149AF}">
      <dsp:nvSpPr>
        <dsp:cNvPr id="0" name=""/>
        <dsp:cNvSpPr/>
      </dsp:nvSpPr>
      <dsp:spPr>
        <a:xfrm>
          <a:off x="245877" y="4248879"/>
          <a:ext cx="447049" cy="4470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EEEBB9-6CFD-4B82-867C-C3DDF43D2283}">
      <dsp:nvSpPr>
        <dsp:cNvPr id="0" name=""/>
        <dsp:cNvSpPr/>
      </dsp:nvSpPr>
      <dsp:spPr>
        <a:xfrm>
          <a:off x="938804" y="4065995"/>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666750">
            <a:lnSpc>
              <a:spcPct val="90000"/>
            </a:lnSpc>
            <a:spcBef>
              <a:spcPct val="0"/>
            </a:spcBef>
            <a:spcAft>
              <a:spcPct val="35000"/>
            </a:spcAft>
            <a:buNone/>
          </a:pPr>
          <a:r>
            <a:rPr lang="en-US" sz="1500" kern="1200"/>
            <a:t>Excused absences allowed for Step 2 and up to 2 residency interviews</a:t>
          </a:r>
        </a:p>
      </dsp:txBody>
      <dsp:txXfrm>
        <a:off x="938804" y="4065995"/>
        <a:ext cx="4002714" cy="812817"/>
      </dsp:txXfrm>
    </dsp:sp>
    <dsp:sp modelId="{737790EE-6F5B-4212-8ED4-7C25BAC06B5A}">
      <dsp:nvSpPr>
        <dsp:cNvPr id="0" name=""/>
        <dsp:cNvSpPr/>
      </dsp:nvSpPr>
      <dsp:spPr>
        <a:xfrm>
          <a:off x="0" y="5082017"/>
          <a:ext cx="4941519"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1B626-97F1-4241-AECE-9333B516B2AC}">
      <dsp:nvSpPr>
        <dsp:cNvPr id="0" name=""/>
        <dsp:cNvSpPr/>
      </dsp:nvSpPr>
      <dsp:spPr>
        <a:xfrm>
          <a:off x="245877" y="5264901"/>
          <a:ext cx="447049" cy="4470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E1E70-5B6E-46FE-B574-F8131C18619F}">
      <dsp:nvSpPr>
        <dsp:cNvPr id="0" name=""/>
        <dsp:cNvSpPr/>
      </dsp:nvSpPr>
      <dsp:spPr>
        <a:xfrm>
          <a:off x="938804" y="5082017"/>
          <a:ext cx="4002714"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666750">
            <a:lnSpc>
              <a:spcPct val="90000"/>
            </a:lnSpc>
            <a:spcBef>
              <a:spcPct val="0"/>
            </a:spcBef>
            <a:spcAft>
              <a:spcPct val="35000"/>
            </a:spcAft>
            <a:buNone/>
          </a:pPr>
          <a:r>
            <a:rPr lang="en-US" sz="1500" kern="1200"/>
            <a:t>Memphis course director: Dr. Jeff Nelson </a:t>
          </a:r>
          <a:r>
            <a:rPr lang="en-US" sz="1500" kern="1200">
              <a:hlinkClick xmlns:r="http://schemas.openxmlformats.org/officeDocument/2006/relationships" r:id="rId13"/>
            </a:rPr>
            <a:t>jnelso50@uthsc.edu</a:t>
          </a:r>
          <a:r>
            <a:rPr lang="en-US" sz="1500" kern="1200"/>
            <a:t> </a:t>
          </a:r>
        </a:p>
      </dsp:txBody>
      <dsp:txXfrm>
        <a:off x="938804" y="5082017"/>
        <a:ext cx="4002714" cy="812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366AD-4536-7C44-8EF1-80393D3737B5}">
      <dsp:nvSpPr>
        <dsp:cNvPr id="0" name=""/>
        <dsp:cNvSpPr/>
      </dsp:nvSpPr>
      <dsp:spPr>
        <a:xfrm>
          <a:off x="1711122" y="36"/>
          <a:ext cx="6844492" cy="59809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802" tIns="151917" rIns="132802" bIns="151917" numCol="1" spcCol="1270" anchor="ctr" anchorCtr="0">
          <a:noAutofit/>
        </a:bodyPr>
        <a:lstStyle/>
        <a:p>
          <a:pPr marL="0" lvl="0" indent="0" algn="l" defTabSz="488950">
            <a:lnSpc>
              <a:spcPct val="90000"/>
            </a:lnSpc>
            <a:spcBef>
              <a:spcPct val="0"/>
            </a:spcBef>
            <a:spcAft>
              <a:spcPct val="35000"/>
            </a:spcAft>
            <a:buNone/>
          </a:pPr>
          <a:r>
            <a:rPr lang="en-US" sz="1100" kern="1200"/>
            <a:t>Please remember to submit your Student Mentor Agreement for your project by May 30th of M3 year.</a:t>
          </a:r>
        </a:p>
      </dsp:txBody>
      <dsp:txXfrm>
        <a:off x="1711122" y="36"/>
        <a:ext cx="6844492" cy="598096"/>
      </dsp:txXfrm>
    </dsp:sp>
    <dsp:sp modelId="{EC7D7C90-A432-2843-B1F1-D2300BE59B59}">
      <dsp:nvSpPr>
        <dsp:cNvPr id="0" name=""/>
        <dsp:cNvSpPr/>
      </dsp:nvSpPr>
      <dsp:spPr>
        <a:xfrm>
          <a:off x="0" y="36"/>
          <a:ext cx="1711123" cy="59809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547" tIns="59079" rIns="90547" bIns="59079" numCol="1" spcCol="1270" anchor="ctr" anchorCtr="0">
          <a:noAutofit/>
        </a:bodyPr>
        <a:lstStyle/>
        <a:p>
          <a:pPr marL="0" lvl="0" indent="0" algn="ctr" defTabSz="622300">
            <a:lnSpc>
              <a:spcPct val="90000"/>
            </a:lnSpc>
            <a:spcBef>
              <a:spcPct val="0"/>
            </a:spcBef>
            <a:spcAft>
              <a:spcPct val="35000"/>
            </a:spcAft>
            <a:buNone/>
          </a:pPr>
          <a:r>
            <a:rPr lang="en-US" sz="1400" kern="1200"/>
            <a:t>Remember</a:t>
          </a:r>
        </a:p>
      </dsp:txBody>
      <dsp:txXfrm>
        <a:off x="0" y="36"/>
        <a:ext cx="1711123" cy="598096"/>
      </dsp:txXfrm>
    </dsp:sp>
    <dsp:sp modelId="{95A203CE-267E-3A41-9F93-871BB99B28A4}">
      <dsp:nvSpPr>
        <dsp:cNvPr id="0" name=""/>
        <dsp:cNvSpPr/>
      </dsp:nvSpPr>
      <dsp:spPr>
        <a:xfrm>
          <a:off x="1711123" y="634018"/>
          <a:ext cx="6844492" cy="598096"/>
        </a:xfrm>
        <a:prstGeom prst="rect">
          <a:avLst/>
        </a:prstGeom>
        <a:solidFill>
          <a:schemeClr val="accent5">
            <a:tint val="40000"/>
            <a:alpha val="90000"/>
            <a:hueOff val="1052163"/>
            <a:satOff val="-2158"/>
            <a:lumOff val="-1358"/>
            <a:alphaOff val="0"/>
          </a:schemeClr>
        </a:solidFill>
        <a:ln w="25400" cap="flat" cmpd="sng" algn="ctr">
          <a:solidFill>
            <a:schemeClr val="accent5">
              <a:tint val="40000"/>
              <a:alpha val="90000"/>
              <a:hueOff val="1052163"/>
              <a:satOff val="-2158"/>
              <a:lumOff val="-1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802" tIns="151917" rIns="132802" bIns="151917" numCol="1" spcCol="1270" anchor="ctr" anchorCtr="0">
          <a:noAutofit/>
        </a:bodyPr>
        <a:lstStyle/>
        <a:p>
          <a:pPr marL="0" lvl="0" indent="0" algn="l" defTabSz="488950">
            <a:lnSpc>
              <a:spcPct val="90000"/>
            </a:lnSpc>
            <a:spcBef>
              <a:spcPct val="0"/>
            </a:spcBef>
            <a:spcAft>
              <a:spcPct val="35000"/>
            </a:spcAft>
            <a:buNone/>
          </a:pPr>
          <a:r>
            <a:rPr lang="en-US" sz="1100" kern="1200"/>
            <a:t>Fall Semester: Deadline for Completion is December 17, 2021</a:t>
          </a:r>
        </a:p>
      </dsp:txBody>
      <dsp:txXfrm>
        <a:off x="1711123" y="634018"/>
        <a:ext cx="6844492" cy="598096"/>
      </dsp:txXfrm>
    </dsp:sp>
    <dsp:sp modelId="{C5892C57-ABED-3047-8D90-1144EE65F750}">
      <dsp:nvSpPr>
        <dsp:cNvPr id="0" name=""/>
        <dsp:cNvSpPr/>
      </dsp:nvSpPr>
      <dsp:spPr>
        <a:xfrm>
          <a:off x="0" y="634018"/>
          <a:ext cx="1711123" cy="598096"/>
        </a:xfrm>
        <a:prstGeom prst="rect">
          <a:avLst/>
        </a:prstGeom>
        <a:solidFill>
          <a:schemeClr val="accent5">
            <a:hueOff val="1028567"/>
            <a:satOff val="2350"/>
            <a:lumOff val="-6510"/>
            <a:alphaOff val="0"/>
          </a:schemeClr>
        </a:solidFill>
        <a:ln w="25400" cap="flat" cmpd="sng" algn="ctr">
          <a:solidFill>
            <a:schemeClr val="accent5">
              <a:hueOff val="1028567"/>
              <a:satOff val="2350"/>
              <a:lumOff val="-6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547" tIns="59079" rIns="90547" bIns="59079" numCol="1" spcCol="1270" anchor="ctr" anchorCtr="0">
          <a:noAutofit/>
        </a:bodyPr>
        <a:lstStyle/>
        <a:p>
          <a:pPr marL="0" lvl="0" indent="0" algn="ctr" defTabSz="622300">
            <a:lnSpc>
              <a:spcPct val="90000"/>
            </a:lnSpc>
            <a:spcBef>
              <a:spcPct val="0"/>
            </a:spcBef>
            <a:spcAft>
              <a:spcPct val="35000"/>
            </a:spcAft>
            <a:buNone/>
          </a:pPr>
          <a:r>
            <a:rPr lang="en-US" sz="1400" kern="1200"/>
            <a:t>Fall</a:t>
          </a:r>
        </a:p>
      </dsp:txBody>
      <dsp:txXfrm>
        <a:off x="0" y="634018"/>
        <a:ext cx="1711123" cy="598096"/>
      </dsp:txXfrm>
    </dsp:sp>
    <dsp:sp modelId="{FFC87402-FCD0-9748-B7C5-B5E7FCE88B1A}">
      <dsp:nvSpPr>
        <dsp:cNvPr id="0" name=""/>
        <dsp:cNvSpPr/>
      </dsp:nvSpPr>
      <dsp:spPr>
        <a:xfrm>
          <a:off x="1711123" y="1268000"/>
          <a:ext cx="6844492" cy="598096"/>
        </a:xfrm>
        <a:prstGeom prst="rect">
          <a:avLst/>
        </a:prstGeom>
        <a:solidFill>
          <a:schemeClr val="accent5">
            <a:tint val="40000"/>
            <a:alpha val="90000"/>
            <a:hueOff val="2104326"/>
            <a:satOff val="-4317"/>
            <a:lumOff val="-2716"/>
            <a:alphaOff val="0"/>
          </a:schemeClr>
        </a:solidFill>
        <a:ln w="25400" cap="flat" cmpd="sng" algn="ctr">
          <a:solidFill>
            <a:schemeClr val="accent5">
              <a:tint val="40000"/>
              <a:alpha val="90000"/>
              <a:hueOff val="2104326"/>
              <a:satOff val="-4317"/>
              <a:lumOff val="-2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802" tIns="151917" rIns="132802" bIns="151917" numCol="1" spcCol="1270" anchor="ctr" anchorCtr="0">
          <a:noAutofit/>
        </a:bodyPr>
        <a:lstStyle/>
        <a:p>
          <a:pPr marL="0" lvl="0" indent="0" algn="l" defTabSz="488950">
            <a:lnSpc>
              <a:spcPct val="90000"/>
            </a:lnSpc>
            <a:spcBef>
              <a:spcPct val="0"/>
            </a:spcBef>
            <a:spcAft>
              <a:spcPct val="35000"/>
            </a:spcAft>
            <a:buNone/>
          </a:pPr>
          <a:r>
            <a:rPr lang="en-US" sz="1100" kern="1200"/>
            <a:t>Spring Semester: Deadline for Completion is March 30, 2022</a:t>
          </a:r>
        </a:p>
      </dsp:txBody>
      <dsp:txXfrm>
        <a:off x="1711123" y="1268000"/>
        <a:ext cx="6844492" cy="598096"/>
      </dsp:txXfrm>
    </dsp:sp>
    <dsp:sp modelId="{B7AFB48B-6615-B24C-AFDA-8B048D540CF7}">
      <dsp:nvSpPr>
        <dsp:cNvPr id="0" name=""/>
        <dsp:cNvSpPr/>
      </dsp:nvSpPr>
      <dsp:spPr>
        <a:xfrm>
          <a:off x="0" y="1268000"/>
          <a:ext cx="1711123" cy="598096"/>
        </a:xfrm>
        <a:prstGeom prst="rect">
          <a:avLst/>
        </a:prstGeom>
        <a:solidFill>
          <a:schemeClr val="accent5">
            <a:hueOff val="2057134"/>
            <a:satOff val="4699"/>
            <a:lumOff val="-13020"/>
            <a:alphaOff val="0"/>
          </a:schemeClr>
        </a:solidFill>
        <a:ln w="25400" cap="flat" cmpd="sng" algn="ctr">
          <a:solidFill>
            <a:schemeClr val="accent5">
              <a:hueOff val="2057134"/>
              <a:satOff val="4699"/>
              <a:lumOff val="-130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547" tIns="59079" rIns="90547" bIns="59079" numCol="1" spcCol="1270" anchor="ctr" anchorCtr="0">
          <a:noAutofit/>
        </a:bodyPr>
        <a:lstStyle/>
        <a:p>
          <a:pPr marL="0" lvl="0" indent="0" algn="ctr" defTabSz="622300">
            <a:lnSpc>
              <a:spcPct val="90000"/>
            </a:lnSpc>
            <a:spcBef>
              <a:spcPct val="0"/>
            </a:spcBef>
            <a:spcAft>
              <a:spcPct val="35000"/>
            </a:spcAft>
            <a:buNone/>
          </a:pPr>
          <a:r>
            <a:rPr lang="en-US" sz="1400" kern="1200"/>
            <a:t>Spring</a:t>
          </a:r>
        </a:p>
      </dsp:txBody>
      <dsp:txXfrm>
        <a:off x="0" y="1268000"/>
        <a:ext cx="1711123" cy="598096"/>
      </dsp:txXfrm>
    </dsp:sp>
    <dsp:sp modelId="{1FD42773-A76F-CA44-BDD6-5C30F0C3FD1B}">
      <dsp:nvSpPr>
        <dsp:cNvPr id="0" name=""/>
        <dsp:cNvSpPr/>
      </dsp:nvSpPr>
      <dsp:spPr>
        <a:xfrm>
          <a:off x="1707782" y="1917183"/>
          <a:ext cx="6831130" cy="1150952"/>
        </a:xfrm>
        <a:prstGeom prst="rect">
          <a:avLst/>
        </a:prstGeom>
        <a:solidFill>
          <a:schemeClr val="accent5">
            <a:tint val="40000"/>
            <a:alpha val="90000"/>
            <a:hueOff val="3156489"/>
            <a:satOff val="-6475"/>
            <a:lumOff val="-4073"/>
            <a:alphaOff val="0"/>
          </a:schemeClr>
        </a:solidFill>
        <a:ln w="25400" cap="flat" cmpd="sng" algn="ctr">
          <a:solidFill>
            <a:schemeClr val="accent5">
              <a:tint val="40000"/>
              <a:alpha val="90000"/>
              <a:hueOff val="3156489"/>
              <a:satOff val="-6475"/>
              <a:lumOff val="-40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543" tIns="151917" rIns="132543" bIns="151917" numCol="1" spcCol="1270" anchor="t" anchorCtr="0">
          <a:noAutofit/>
        </a:bodyPr>
        <a:lstStyle/>
        <a:p>
          <a:pPr marL="0" lvl="0" indent="0" algn="l" defTabSz="488950">
            <a:lnSpc>
              <a:spcPct val="90000"/>
            </a:lnSpc>
            <a:spcBef>
              <a:spcPct val="0"/>
            </a:spcBef>
            <a:spcAft>
              <a:spcPct val="35000"/>
            </a:spcAft>
            <a:buNone/>
          </a:pPr>
          <a:r>
            <a:rPr lang="en-US" sz="1100" kern="1200"/>
            <a:t>Presentations: Present your project in poster format </a:t>
          </a:r>
        </a:p>
        <a:p>
          <a:pPr marL="57150" lvl="1" indent="-57150" algn="l" defTabSz="400050">
            <a:lnSpc>
              <a:spcPct val="90000"/>
            </a:lnSpc>
            <a:spcBef>
              <a:spcPct val="0"/>
            </a:spcBef>
            <a:spcAft>
              <a:spcPct val="15000"/>
            </a:spcAft>
            <a:buChar char="•"/>
          </a:pPr>
          <a:r>
            <a:rPr lang="en-US" sz="900" kern="1200" dirty="0"/>
            <a:t>Templates are listed in </a:t>
          </a:r>
          <a:r>
            <a:rPr lang="en-US" sz="900" kern="1200" dirty="0" err="1"/>
            <a:t>eMedley</a:t>
          </a:r>
          <a:r>
            <a:rPr lang="en-US" sz="900" kern="1200" dirty="0"/>
            <a:t> under course documents</a:t>
          </a:r>
        </a:p>
        <a:p>
          <a:pPr marL="57150" lvl="1" indent="-57150" algn="l" defTabSz="400050">
            <a:lnSpc>
              <a:spcPct val="90000"/>
            </a:lnSpc>
            <a:spcBef>
              <a:spcPct val="0"/>
            </a:spcBef>
            <a:spcAft>
              <a:spcPct val="15000"/>
            </a:spcAft>
            <a:buChar char="•"/>
          </a:pPr>
          <a:r>
            <a:rPr lang="en-US" sz="900" kern="1200" dirty="0"/>
            <a:t>Memphis will have 2 dates in the winter and 2 in the spring</a:t>
          </a:r>
        </a:p>
        <a:p>
          <a:pPr marL="57150" lvl="1" indent="-57150" algn="l" defTabSz="400050">
            <a:lnSpc>
              <a:spcPct val="90000"/>
            </a:lnSpc>
            <a:spcBef>
              <a:spcPct val="0"/>
            </a:spcBef>
            <a:spcAft>
              <a:spcPct val="15000"/>
            </a:spcAft>
            <a:buChar char="•"/>
          </a:pPr>
          <a:r>
            <a:rPr lang="en-US" sz="900" kern="1200" dirty="0"/>
            <a:t>Knoxville and Chattanooga will have at least one session each</a:t>
          </a:r>
        </a:p>
      </dsp:txBody>
      <dsp:txXfrm>
        <a:off x="1707782" y="1917183"/>
        <a:ext cx="6831130" cy="1150952"/>
      </dsp:txXfrm>
    </dsp:sp>
    <dsp:sp modelId="{3DEE7CAC-FC67-1347-9E11-7CAD1C96F0F4}">
      <dsp:nvSpPr>
        <dsp:cNvPr id="0" name=""/>
        <dsp:cNvSpPr/>
      </dsp:nvSpPr>
      <dsp:spPr>
        <a:xfrm>
          <a:off x="0" y="1901983"/>
          <a:ext cx="1707782" cy="1181354"/>
        </a:xfrm>
        <a:prstGeom prst="rect">
          <a:avLst/>
        </a:prstGeom>
        <a:solidFill>
          <a:schemeClr val="accent5">
            <a:hueOff val="3085702"/>
            <a:satOff val="7049"/>
            <a:lumOff val="-19529"/>
            <a:alphaOff val="0"/>
          </a:schemeClr>
        </a:solidFill>
        <a:ln w="25400" cap="flat" cmpd="sng" algn="ctr">
          <a:solidFill>
            <a:schemeClr val="accent5">
              <a:hueOff val="3085702"/>
              <a:satOff val="7049"/>
              <a:lumOff val="-195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370" tIns="59079" rIns="90370" bIns="59079" numCol="1" spcCol="1270" anchor="ctr" anchorCtr="0">
          <a:noAutofit/>
        </a:bodyPr>
        <a:lstStyle/>
        <a:p>
          <a:pPr marL="0" lvl="0" indent="0" algn="ctr" defTabSz="622300">
            <a:lnSpc>
              <a:spcPct val="90000"/>
            </a:lnSpc>
            <a:spcBef>
              <a:spcPct val="0"/>
            </a:spcBef>
            <a:spcAft>
              <a:spcPct val="35000"/>
            </a:spcAft>
            <a:buNone/>
          </a:pPr>
          <a:r>
            <a:rPr lang="en-US" sz="1400" kern="1200"/>
            <a:t>Present</a:t>
          </a:r>
        </a:p>
      </dsp:txBody>
      <dsp:txXfrm>
        <a:off x="0" y="1901983"/>
        <a:ext cx="1707782" cy="1181354"/>
      </dsp:txXfrm>
    </dsp:sp>
    <dsp:sp modelId="{C4EDC916-DEC4-724F-B3DE-32541BD10F7C}">
      <dsp:nvSpPr>
        <dsp:cNvPr id="0" name=""/>
        <dsp:cNvSpPr/>
      </dsp:nvSpPr>
      <dsp:spPr>
        <a:xfrm>
          <a:off x="1711123" y="3119223"/>
          <a:ext cx="6844492" cy="598096"/>
        </a:xfrm>
        <a:prstGeom prst="rect">
          <a:avLst/>
        </a:prstGeom>
        <a:solidFill>
          <a:schemeClr val="accent5">
            <a:tint val="40000"/>
            <a:alpha val="90000"/>
            <a:hueOff val="4208651"/>
            <a:satOff val="-8634"/>
            <a:lumOff val="-5431"/>
            <a:alphaOff val="0"/>
          </a:schemeClr>
        </a:solidFill>
        <a:ln w="25400" cap="flat" cmpd="sng" algn="ctr">
          <a:solidFill>
            <a:schemeClr val="accent5">
              <a:tint val="40000"/>
              <a:alpha val="90000"/>
              <a:hueOff val="4208651"/>
              <a:satOff val="-8634"/>
              <a:lumOff val="-5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802" tIns="151917" rIns="132802" bIns="151917" numCol="1" spcCol="1270" anchor="ctr" anchorCtr="0">
          <a:noAutofit/>
        </a:bodyPr>
        <a:lstStyle/>
        <a:p>
          <a:pPr marL="0" lvl="0" indent="0" algn="l" defTabSz="488950">
            <a:lnSpc>
              <a:spcPct val="90000"/>
            </a:lnSpc>
            <a:spcBef>
              <a:spcPct val="0"/>
            </a:spcBef>
            <a:spcAft>
              <a:spcPct val="35000"/>
            </a:spcAft>
            <a:buNone/>
          </a:pPr>
          <a:r>
            <a:rPr lang="en-US" sz="1100" kern="1200"/>
            <a:t>Course Coordinator: Ms. Kimberlee Norwood knorwood@uthsc.edu</a:t>
          </a:r>
        </a:p>
      </dsp:txBody>
      <dsp:txXfrm>
        <a:off x="1711123" y="3119223"/>
        <a:ext cx="6844492" cy="598096"/>
      </dsp:txXfrm>
    </dsp:sp>
    <dsp:sp modelId="{4E0F120C-4E92-444C-A228-BC1B7665E7B3}">
      <dsp:nvSpPr>
        <dsp:cNvPr id="0" name=""/>
        <dsp:cNvSpPr/>
      </dsp:nvSpPr>
      <dsp:spPr>
        <a:xfrm>
          <a:off x="0" y="3119223"/>
          <a:ext cx="1711123" cy="598096"/>
        </a:xfrm>
        <a:prstGeom prst="rect">
          <a:avLst/>
        </a:prstGeom>
        <a:solidFill>
          <a:schemeClr val="accent5">
            <a:hueOff val="4114269"/>
            <a:satOff val="9398"/>
            <a:lumOff val="-26039"/>
            <a:alphaOff val="0"/>
          </a:schemeClr>
        </a:solidFill>
        <a:ln w="25400" cap="flat" cmpd="sng" algn="ctr">
          <a:solidFill>
            <a:schemeClr val="accent5">
              <a:hueOff val="4114269"/>
              <a:satOff val="9398"/>
              <a:lumOff val="-26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547" tIns="59079" rIns="90547" bIns="59079" numCol="1" spcCol="1270" anchor="ctr" anchorCtr="0">
          <a:noAutofit/>
        </a:bodyPr>
        <a:lstStyle/>
        <a:p>
          <a:pPr marL="0" lvl="0" indent="0" algn="ctr" defTabSz="622300">
            <a:lnSpc>
              <a:spcPct val="90000"/>
            </a:lnSpc>
            <a:spcBef>
              <a:spcPct val="0"/>
            </a:spcBef>
            <a:spcAft>
              <a:spcPct val="35000"/>
            </a:spcAft>
            <a:buNone/>
          </a:pPr>
          <a:r>
            <a:rPr lang="en-US" sz="1400" kern="1200" dirty="0"/>
            <a:t>Coordinator</a:t>
          </a:r>
        </a:p>
      </dsp:txBody>
      <dsp:txXfrm>
        <a:off x="0" y="3119223"/>
        <a:ext cx="1711123" cy="598096"/>
      </dsp:txXfrm>
    </dsp:sp>
    <dsp:sp modelId="{65261B77-4031-A047-BE35-C75FCDA9AC40}">
      <dsp:nvSpPr>
        <dsp:cNvPr id="0" name=""/>
        <dsp:cNvSpPr/>
      </dsp:nvSpPr>
      <dsp:spPr>
        <a:xfrm>
          <a:off x="1711123" y="3753205"/>
          <a:ext cx="6844492" cy="598096"/>
        </a:xfrm>
        <a:prstGeom prst="rect">
          <a:avLst/>
        </a:prstGeom>
        <a:solidFill>
          <a:schemeClr val="accent5">
            <a:tint val="40000"/>
            <a:alpha val="90000"/>
            <a:hueOff val="5260814"/>
            <a:satOff val="-10792"/>
            <a:lumOff val="-6789"/>
            <a:alphaOff val="0"/>
          </a:schemeClr>
        </a:solidFill>
        <a:ln w="25400" cap="flat" cmpd="sng" algn="ctr">
          <a:solidFill>
            <a:schemeClr val="accent5">
              <a:tint val="40000"/>
              <a:alpha val="90000"/>
              <a:hueOff val="5260814"/>
              <a:satOff val="-10792"/>
              <a:lumOff val="-67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802" tIns="151917" rIns="132802" bIns="151917" numCol="1" spcCol="1270" anchor="ctr" anchorCtr="0">
          <a:noAutofit/>
        </a:bodyPr>
        <a:lstStyle/>
        <a:p>
          <a:pPr marL="0" lvl="0" indent="0" algn="l" defTabSz="488950">
            <a:lnSpc>
              <a:spcPct val="90000"/>
            </a:lnSpc>
            <a:spcBef>
              <a:spcPct val="0"/>
            </a:spcBef>
            <a:spcAft>
              <a:spcPct val="35000"/>
            </a:spcAft>
            <a:buNone/>
          </a:pPr>
          <a:r>
            <a:rPr lang="en-US" sz="1100" kern="1200" dirty="0"/>
            <a:t>Course Directors: Dr. </a:t>
          </a:r>
          <a:r>
            <a:rPr lang="en-US" sz="1100" kern="1200" dirty="0" err="1"/>
            <a:t>Bhattcharya</a:t>
          </a:r>
          <a:r>
            <a:rPr lang="en-US" sz="1100" kern="1200" dirty="0"/>
            <a:t> (</a:t>
          </a:r>
          <a:r>
            <a:rPr lang="en-US" sz="1100" kern="1200" dirty="0" err="1"/>
            <a:t>sbhattachary@uthsc.edu</a:t>
          </a:r>
          <a:r>
            <a:rPr lang="en-US" sz="1100" kern="1200" dirty="0"/>
            <a:t>) and Dr. Gerling (</a:t>
          </a:r>
          <a:r>
            <a:rPr lang="en-US" sz="1100" kern="1200" dirty="0" err="1"/>
            <a:t>igerling@uthsc.edu</a:t>
          </a:r>
          <a:r>
            <a:rPr lang="en-US" sz="1100" kern="1200" dirty="0"/>
            <a:t>)</a:t>
          </a:r>
        </a:p>
      </dsp:txBody>
      <dsp:txXfrm>
        <a:off x="1711123" y="3753205"/>
        <a:ext cx="6844492" cy="598096"/>
      </dsp:txXfrm>
    </dsp:sp>
    <dsp:sp modelId="{E102835B-A747-7343-B852-C78A83BDD3EB}">
      <dsp:nvSpPr>
        <dsp:cNvPr id="0" name=""/>
        <dsp:cNvSpPr/>
      </dsp:nvSpPr>
      <dsp:spPr>
        <a:xfrm>
          <a:off x="0" y="3753205"/>
          <a:ext cx="1711123" cy="598096"/>
        </a:xfrm>
        <a:prstGeom prst="rect">
          <a:avLst/>
        </a:prstGeom>
        <a:solidFill>
          <a:schemeClr val="accent5">
            <a:hueOff val="5142836"/>
            <a:satOff val="11748"/>
            <a:lumOff val="-32549"/>
            <a:alphaOff val="0"/>
          </a:schemeClr>
        </a:solidFill>
        <a:ln w="25400" cap="flat" cmpd="sng" algn="ctr">
          <a:solidFill>
            <a:schemeClr val="accent5">
              <a:hueOff val="5142836"/>
              <a:satOff val="11748"/>
              <a:lumOff val="-3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547" tIns="59079" rIns="90547" bIns="59079" numCol="1" spcCol="1270" anchor="ctr" anchorCtr="0">
          <a:noAutofit/>
        </a:bodyPr>
        <a:lstStyle/>
        <a:p>
          <a:pPr marL="0" lvl="0" indent="0" algn="ctr" defTabSz="622300">
            <a:lnSpc>
              <a:spcPct val="90000"/>
            </a:lnSpc>
            <a:spcBef>
              <a:spcPct val="0"/>
            </a:spcBef>
            <a:spcAft>
              <a:spcPct val="35000"/>
            </a:spcAft>
            <a:buNone/>
          </a:pPr>
          <a:r>
            <a:rPr lang="en-US" sz="1400" kern="1200" dirty="0"/>
            <a:t>Directors</a:t>
          </a:r>
        </a:p>
      </dsp:txBody>
      <dsp:txXfrm>
        <a:off x="0" y="3753205"/>
        <a:ext cx="1711123" cy="598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D2FBD-F67E-49AA-80CA-87A0CD24B8EA}">
      <dsp:nvSpPr>
        <dsp:cNvPr id="0" name=""/>
        <dsp:cNvSpPr/>
      </dsp:nvSpPr>
      <dsp:spPr>
        <a:xfrm>
          <a:off x="1522102" y="567908"/>
          <a:ext cx="906845" cy="906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49745-CB06-4351-BC09-7A1AD8FB1EF8}">
      <dsp:nvSpPr>
        <dsp:cNvPr id="0" name=""/>
        <dsp:cNvSpPr/>
      </dsp:nvSpPr>
      <dsp:spPr>
        <a:xfrm>
          <a:off x="967919" y="1826798"/>
          <a:ext cx="201521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You will have an incomplete in Banner until all course requirements are completed.</a:t>
          </a:r>
        </a:p>
      </dsp:txBody>
      <dsp:txXfrm>
        <a:off x="967919" y="1826798"/>
        <a:ext cx="2015212" cy="855000"/>
      </dsp:txXfrm>
    </dsp:sp>
    <dsp:sp modelId="{5636CE21-386E-45FE-8A25-500D6389B748}">
      <dsp:nvSpPr>
        <dsp:cNvPr id="0" name=""/>
        <dsp:cNvSpPr/>
      </dsp:nvSpPr>
      <dsp:spPr>
        <a:xfrm>
          <a:off x="3889977" y="567908"/>
          <a:ext cx="906845" cy="906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1F0BAB-4AD0-4FA1-B4AB-CABE47582E5D}">
      <dsp:nvSpPr>
        <dsp:cNvPr id="0" name=""/>
        <dsp:cNvSpPr/>
      </dsp:nvSpPr>
      <dsp:spPr>
        <a:xfrm>
          <a:off x="3335793" y="1826798"/>
          <a:ext cx="201521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Log all Time Logs and Case Logs under your ORIGINAL clerkship if you are coming back to make up a portion of the rotation. </a:t>
          </a:r>
        </a:p>
      </dsp:txBody>
      <dsp:txXfrm>
        <a:off x="3335793" y="1826798"/>
        <a:ext cx="2015212" cy="855000"/>
      </dsp:txXfrm>
    </dsp:sp>
    <dsp:sp modelId="{44FD3302-9E49-4277-929C-16BB9C7CB7EC}">
      <dsp:nvSpPr>
        <dsp:cNvPr id="0" name=""/>
        <dsp:cNvSpPr/>
      </dsp:nvSpPr>
      <dsp:spPr>
        <a:xfrm>
          <a:off x="6257851" y="567908"/>
          <a:ext cx="906845" cy="906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CF6F7-4C35-46EB-AF7A-4E64763AE88C}">
      <dsp:nvSpPr>
        <dsp:cNvPr id="0" name=""/>
        <dsp:cNvSpPr/>
      </dsp:nvSpPr>
      <dsp:spPr>
        <a:xfrm>
          <a:off x="5703668" y="1826798"/>
          <a:ext cx="201521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All evaluations will be completed under the original clerkship. </a:t>
          </a:r>
        </a:p>
      </dsp:txBody>
      <dsp:txXfrm>
        <a:off x="5703668" y="1826798"/>
        <a:ext cx="2015212" cy="855000"/>
      </dsp:txXfrm>
    </dsp:sp>
    <dsp:sp modelId="{8697D577-6EF2-4D47-A6AD-6520B55F2654}">
      <dsp:nvSpPr>
        <dsp:cNvPr id="0" name=""/>
        <dsp:cNvSpPr/>
      </dsp:nvSpPr>
      <dsp:spPr>
        <a:xfrm>
          <a:off x="2706039" y="3185601"/>
          <a:ext cx="906845" cy="906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7D990-AD28-48F5-91B0-60CB3344672B}">
      <dsp:nvSpPr>
        <dsp:cNvPr id="0" name=""/>
        <dsp:cNvSpPr/>
      </dsp:nvSpPr>
      <dsp:spPr>
        <a:xfrm>
          <a:off x="2151856" y="4444491"/>
          <a:ext cx="201521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Goal to have your grade posted by 4 weeks post-completion of the clerkship.</a:t>
          </a:r>
        </a:p>
      </dsp:txBody>
      <dsp:txXfrm>
        <a:off x="2151856" y="4444491"/>
        <a:ext cx="2015212" cy="855000"/>
      </dsp:txXfrm>
    </dsp:sp>
    <dsp:sp modelId="{B8FF896F-F2D3-44F3-98E0-102E716FBC7D}">
      <dsp:nvSpPr>
        <dsp:cNvPr id="0" name=""/>
        <dsp:cNvSpPr/>
      </dsp:nvSpPr>
      <dsp:spPr>
        <a:xfrm>
          <a:off x="5105400" y="3200401"/>
          <a:ext cx="906845" cy="9068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C0252-72DC-46FE-99E8-CF2C6CA12AD8}">
      <dsp:nvSpPr>
        <dsp:cNvPr id="0" name=""/>
        <dsp:cNvSpPr/>
      </dsp:nvSpPr>
      <dsp:spPr>
        <a:xfrm>
          <a:off x="4519731" y="4444491"/>
          <a:ext cx="201521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If you’d like your grade by the time you submit ERAS then try to finish the clerkship early in M4 year</a:t>
          </a:r>
        </a:p>
      </dsp:txBody>
      <dsp:txXfrm>
        <a:off x="4519731" y="4444491"/>
        <a:ext cx="2015212" cy="855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877FD37-D9AD-7C4A-9BA0-7459C1E615DC}"/>
              </a:ext>
            </a:extLst>
          </p:cNvPr>
          <p:cNvSpPr>
            <a:spLocks noGrp="1" noChangeArrowheads="1"/>
          </p:cNvSpPr>
          <p:nvPr>
            <p:ph type="hdr" sz="quarter"/>
          </p:nvPr>
        </p:nvSpPr>
        <p:spPr bwMode="auto">
          <a:xfrm>
            <a:off x="0" y="0"/>
            <a:ext cx="3065463" cy="468313"/>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lvl1pPr algn="l" defTabSz="943640" eaLnBrk="1" hangingPunct="1">
              <a:defRPr sz="1200">
                <a:solidFill>
                  <a:schemeClr val="tx1"/>
                </a:solidFill>
                <a:latin typeface="Times New Roman" pitchFamily="18" charset="0"/>
                <a:ea typeface="+mn-ea"/>
                <a:cs typeface="+mn-cs"/>
              </a:defRPr>
            </a:lvl1pPr>
          </a:lstStyle>
          <a:p>
            <a:pPr>
              <a:defRPr/>
            </a:pPr>
            <a:endParaRPr lang="en-US"/>
          </a:p>
        </p:txBody>
      </p:sp>
      <p:sp>
        <p:nvSpPr>
          <p:cNvPr id="29699" name="Rectangle 3">
            <a:extLst>
              <a:ext uri="{FF2B5EF4-FFF2-40B4-BE49-F238E27FC236}">
                <a16:creationId xmlns:a16="http://schemas.microsoft.com/office/drawing/2014/main" id="{2E9099EA-6A50-914A-A0F6-ACD2B3AC2DF5}"/>
              </a:ext>
            </a:extLst>
          </p:cNvPr>
          <p:cNvSpPr>
            <a:spLocks noGrp="1" noChangeArrowheads="1"/>
          </p:cNvSpPr>
          <p:nvPr>
            <p:ph type="dt" sz="quarter" idx="1"/>
          </p:nvPr>
        </p:nvSpPr>
        <p:spPr bwMode="auto">
          <a:xfrm>
            <a:off x="4011613" y="0"/>
            <a:ext cx="3065462" cy="468313"/>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lvl1pPr algn="r" defTabSz="943640" eaLnBrk="1" hangingPunct="1">
              <a:defRPr sz="1200">
                <a:solidFill>
                  <a:schemeClr val="tx1"/>
                </a:solidFill>
                <a:latin typeface="Times New Roman" pitchFamily="18" charset="0"/>
                <a:ea typeface="+mn-ea"/>
                <a:cs typeface="+mn-cs"/>
              </a:defRPr>
            </a:lvl1pPr>
          </a:lstStyle>
          <a:p>
            <a:pPr>
              <a:defRPr/>
            </a:pPr>
            <a:endParaRPr lang="en-US"/>
          </a:p>
        </p:txBody>
      </p:sp>
      <p:sp>
        <p:nvSpPr>
          <p:cNvPr id="29700" name="Rectangle 4">
            <a:extLst>
              <a:ext uri="{FF2B5EF4-FFF2-40B4-BE49-F238E27FC236}">
                <a16:creationId xmlns:a16="http://schemas.microsoft.com/office/drawing/2014/main" id="{60148689-D1DC-2148-BE68-1DDDE57FDB9C}"/>
              </a:ext>
            </a:extLst>
          </p:cNvPr>
          <p:cNvSpPr>
            <a:spLocks noGrp="1" noChangeArrowheads="1"/>
          </p:cNvSpPr>
          <p:nvPr>
            <p:ph type="ftr" sz="quarter" idx="2"/>
          </p:nvPr>
        </p:nvSpPr>
        <p:spPr bwMode="auto">
          <a:xfrm>
            <a:off x="0" y="8894763"/>
            <a:ext cx="3065463" cy="468312"/>
          </a:xfrm>
          <a:prstGeom prst="rect">
            <a:avLst/>
          </a:prstGeom>
          <a:noFill/>
          <a:ln w="9525">
            <a:noFill/>
            <a:miter lim="800000"/>
            <a:headEnd/>
            <a:tailEnd/>
          </a:ln>
          <a:effectLst/>
        </p:spPr>
        <p:txBody>
          <a:bodyPr vert="horz" wrap="square" lIns="94377" tIns="47190" rIns="94377" bIns="47190" numCol="1" anchor="b" anchorCtr="0" compatLnSpc="1">
            <a:prstTxWarp prst="textNoShape">
              <a:avLst/>
            </a:prstTxWarp>
          </a:bodyPr>
          <a:lstStyle>
            <a:lvl1pPr algn="l" defTabSz="943640" eaLnBrk="1" hangingPunct="1">
              <a:defRPr sz="1200">
                <a:solidFill>
                  <a:schemeClr val="tx1"/>
                </a:solidFill>
                <a:latin typeface="Times New Roman" pitchFamily="18" charset="0"/>
                <a:ea typeface="+mn-ea"/>
                <a:cs typeface="+mn-cs"/>
              </a:defRPr>
            </a:lvl1pPr>
          </a:lstStyle>
          <a:p>
            <a:pPr>
              <a:defRPr/>
            </a:pPr>
            <a:endParaRPr lang="en-US"/>
          </a:p>
        </p:txBody>
      </p:sp>
      <p:sp>
        <p:nvSpPr>
          <p:cNvPr id="29701" name="Rectangle 5">
            <a:extLst>
              <a:ext uri="{FF2B5EF4-FFF2-40B4-BE49-F238E27FC236}">
                <a16:creationId xmlns:a16="http://schemas.microsoft.com/office/drawing/2014/main" id="{7B365511-F266-0A4B-8B15-6FCCD637C249}"/>
              </a:ext>
            </a:extLst>
          </p:cNvPr>
          <p:cNvSpPr>
            <a:spLocks noGrp="1" noChangeArrowheads="1"/>
          </p:cNvSpPr>
          <p:nvPr>
            <p:ph type="sldNum" sz="quarter" idx="3"/>
          </p:nvPr>
        </p:nvSpPr>
        <p:spPr bwMode="auto">
          <a:xfrm>
            <a:off x="4011613" y="8894763"/>
            <a:ext cx="3065462" cy="468312"/>
          </a:xfrm>
          <a:prstGeom prst="rect">
            <a:avLst/>
          </a:prstGeom>
          <a:noFill/>
          <a:ln w="9525">
            <a:noFill/>
            <a:miter lim="800000"/>
            <a:headEnd/>
            <a:tailEnd/>
          </a:ln>
          <a:effectLst/>
        </p:spPr>
        <p:txBody>
          <a:bodyPr vert="horz" wrap="square" lIns="94377" tIns="47190" rIns="94377" bIns="47190" numCol="1" anchor="b" anchorCtr="0" compatLnSpc="1">
            <a:prstTxWarp prst="textNoShape">
              <a:avLst/>
            </a:prstTxWarp>
          </a:bodyPr>
          <a:lstStyle>
            <a:lvl1pPr algn="r" defTabSz="942975" eaLnBrk="1" hangingPunct="1">
              <a:defRPr sz="1200">
                <a:solidFill>
                  <a:schemeClr val="tx1"/>
                </a:solidFill>
                <a:latin typeface="Times New Roman" charset="0"/>
                <a:ea typeface="MS PGothic" charset="-128"/>
              </a:defRPr>
            </a:lvl1pPr>
          </a:lstStyle>
          <a:p>
            <a:pPr>
              <a:defRPr/>
            </a:pPr>
            <a:fld id="{80F6B234-50F6-444C-8ACA-1CFC8553CA8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4024690-4947-5B41-BB88-C5BE3B6DEDB4}"/>
              </a:ext>
            </a:extLst>
          </p:cNvPr>
          <p:cNvSpPr>
            <a:spLocks noGrp="1" noChangeArrowheads="1"/>
          </p:cNvSpPr>
          <p:nvPr>
            <p:ph type="hdr" sz="quarter"/>
          </p:nvPr>
        </p:nvSpPr>
        <p:spPr bwMode="auto">
          <a:xfrm>
            <a:off x="0" y="0"/>
            <a:ext cx="3065463" cy="468313"/>
          </a:xfrm>
          <a:prstGeom prst="rect">
            <a:avLst/>
          </a:prstGeom>
          <a:noFill/>
          <a:ln w="9525">
            <a:noFill/>
            <a:miter lim="800000"/>
            <a:headEnd/>
            <a:tailEnd/>
          </a:ln>
          <a:effectLst/>
        </p:spPr>
        <p:txBody>
          <a:bodyPr vert="horz" wrap="square" lIns="92764" tIns="46382" rIns="92764" bIns="46382" numCol="1" anchor="t" anchorCtr="0" compatLnSpc="1">
            <a:prstTxWarp prst="textNoShape">
              <a:avLst/>
            </a:prstTxWarp>
          </a:bodyPr>
          <a:lstStyle>
            <a:lvl1pPr algn="l" defTabSz="927509" eaLnBrk="1" hangingPunct="1">
              <a:defRPr sz="1200">
                <a:solidFill>
                  <a:schemeClr val="tx1"/>
                </a:solidFill>
                <a:latin typeface="Times New Roman" pitchFamily="18" charset="0"/>
                <a:ea typeface="+mn-ea"/>
                <a:cs typeface="+mn-cs"/>
              </a:defRPr>
            </a:lvl1pPr>
          </a:lstStyle>
          <a:p>
            <a:pPr>
              <a:defRPr/>
            </a:pPr>
            <a:endParaRPr lang="en-US"/>
          </a:p>
        </p:txBody>
      </p:sp>
      <p:sp>
        <p:nvSpPr>
          <p:cNvPr id="71683" name="Rectangle 3">
            <a:extLst>
              <a:ext uri="{FF2B5EF4-FFF2-40B4-BE49-F238E27FC236}">
                <a16:creationId xmlns:a16="http://schemas.microsoft.com/office/drawing/2014/main" id="{79038880-81DC-8E49-ABB3-5AC92FDB1509}"/>
              </a:ext>
            </a:extLst>
          </p:cNvPr>
          <p:cNvSpPr>
            <a:spLocks noGrp="1" noChangeArrowheads="1"/>
          </p:cNvSpPr>
          <p:nvPr>
            <p:ph type="dt" idx="1"/>
          </p:nvPr>
        </p:nvSpPr>
        <p:spPr bwMode="auto">
          <a:xfrm>
            <a:off x="4010025" y="0"/>
            <a:ext cx="3065463" cy="468313"/>
          </a:xfrm>
          <a:prstGeom prst="rect">
            <a:avLst/>
          </a:prstGeom>
          <a:noFill/>
          <a:ln w="9525">
            <a:noFill/>
            <a:miter lim="800000"/>
            <a:headEnd/>
            <a:tailEnd/>
          </a:ln>
          <a:effectLst/>
        </p:spPr>
        <p:txBody>
          <a:bodyPr vert="horz" wrap="square" lIns="92764" tIns="46382" rIns="92764" bIns="46382" numCol="1" anchor="t" anchorCtr="0" compatLnSpc="1">
            <a:prstTxWarp prst="textNoShape">
              <a:avLst/>
            </a:prstTxWarp>
          </a:bodyPr>
          <a:lstStyle>
            <a:lvl1pPr algn="r" defTabSz="927509" eaLnBrk="1" hangingPunct="1">
              <a:defRPr sz="1200">
                <a:solidFill>
                  <a:schemeClr val="tx1"/>
                </a:solidFill>
                <a:latin typeface="Times New Roman" pitchFamily="18" charset="0"/>
                <a:ea typeface="+mn-ea"/>
                <a:cs typeface="+mn-cs"/>
              </a:defRPr>
            </a:lvl1pPr>
          </a:lstStyle>
          <a:p>
            <a:pPr>
              <a:defRPr/>
            </a:pPr>
            <a:endParaRPr lang="en-US"/>
          </a:p>
        </p:txBody>
      </p:sp>
      <p:sp>
        <p:nvSpPr>
          <p:cNvPr id="2052" name="Rectangle 4">
            <a:extLst>
              <a:ext uri="{FF2B5EF4-FFF2-40B4-BE49-F238E27FC236}">
                <a16:creationId xmlns:a16="http://schemas.microsoft.com/office/drawing/2014/main" id="{230CB80D-B491-AA4F-8CB1-1368F5105509}"/>
              </a:ext>
            </a:extLst>
          </p:cNvPr>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a:extLst>
              <a:ext uri="{FF2B5EF4-FFF2-40B4-BE49-F238E27FC236}">
                <a16:creationId xmlns:a16="http://schemas.microsoft.com/office/drawing/2014/main" id="{5FEB8190-DE74-F940-8703-B47D79F6A958}"/>
              </a:ext>
            </a:extLst>
          </p:cNvPr>
          <p:cNvSpPr>
            <a:spLocks noGrp="1" noChangeArrowheads="1"/>
          </p:cNvSpPr>
          <p:nvPr>
            <p:ph type="body" sz="quarter" idx="3"/>
          </p:nvPr>
        </p:nvSpPr>
        <p:spPr bwMode="auto">
          <a:xfrm>
            <a:off x="708025" y="4448175"/>
            <a:ext cx="5661025" cy="4213225"/>
          </a:xfrm>
          <a:prstGeom prst="rect">
            <a:avLst/>
          </a:prstGeom>
          <a:noFill/>
          <a:ln w="9525">
            <a:noFill/>
            <a:miter lim="800000"/>
            <a:headEnd/>
            <a:tailEnd/>
          </a:ln>
          <a:effectLst/>
        </p:spPr>
        <p:txBody>
          <a:bodyPr vert="horz" wrap="square" lIns="92764" tIns="46382" rIns="92764" bIns="463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686" name="Rectangle 6">
            <a:extLst>
              <a:ext uri="{FF2B5EF4-FFF2-40B4-BE49-F238E27FC236}">
                <a16:creationId xmlns:a16="http://schemas.microsoft.com/office/drawing/2014/main" id="{1719518A-6CBB-E04E-A4CB-B62C414510F2}"/>
              </a:ext>
            </a:extLst>
          </p:cNvPr>
          <p:cNvSpPr>
            <a:spLocks noGrp="1" noChangeArrowheads="1"/>
          </p:cNvSpPr>
          <p:nvPr>
            <p:ph type="ftr" sz="quarter" idx="4"/>
          </p:nvPr>
        </p:nvSpPr>
        <p:spPr bwMode="auto">
          <a:xfrm>
            <a:off x="0" y="8893175"/>
            <a:ext cx="3065463" cy="468313"/>
          </a:xfrm>
          <a:prstGeom prst="rect">
            <a:avLst/>
          </a:prstGeom>
          <a:noFill/>
          <a:ln w="9525">
            <a:noFill/>
            <a:miter lim="800000"/>
            <a:headEnd/>
            <a:tailEnd/>
          </a:ln>
          <a:effectLst/>
        </p:spPr>
        <p:txBody>
          <a:bodyPr vert="horz" wrap="square" lIns="92764" tIns="46382" rIns="92764" bIns="46382" numCol="1" anchor="b" anchorCtr="0" compatLnSpc="1">
            <a:prstTxWarp prst="textNoShape">
              <a:avLst/>
            </a:prstTxWarp>
          </a:bodyPr>
          <a:lstStyle>
            <a:lvl1pPr algn="l" defTabSz="927509" eaLnBrk="1" hangingPunct="1">
              <a:defRPr sz="1200">
                <a:solidFill>
                  <a:schemeClr val="tx1"/>
                </a:solidFill>
                <a:latin typeface="Times New Roman" pitchFamily="18" charset="0"/>
                <a:ea typeface="+mn-ea"/>
                <a:cs typeface="+mn-cs"/>
              </a:defRPr>
            </a:lvl1pPr>
          </a:lstStyle>
          <a:p>
            <a:pPr>
              <a:defRPr/>
            </a:pPr>
            <a:endParaRPr lang="en-US"/>
          </a:p>
        </p:txBody>
      </p:sp>
      <p:sp>
        <p:nvSpPr>
          <p:cNvPr id="71687" name="Rectangle 7">
            <a:extLst>
              <a:ext uri="{FF2B5EF4-FFF2-40B4-BE49-F238E27FC236}">
                <a16:creationId xmlns:a16="http://schemas.microsoft.com/office/drawing/2014/main" id="{84EB69E6-CC45-7F4A-8D4E-67BCE0E15655}"/>
              </a:ext>
            </a:extLst>
          </p:cNvPr>
          <p:cNvSpPr>
            <a:spLocks noGrp="1" noChangeArrowheads="1"/>
          </p:cNvSpPr>
          <p:nvPr>
            <p:ph type="sldNum" sz="quarter" idx="5"/>
          </p:nvPr>
        </p:nvSpPr>
        <p:spPr bwMode="auto">
          <a:xfrm>
            <a:off x="4010025" y="8893175"/>
            <a:ext cx="3065463" cy="468313"/>
          </a:xfrm>
          <a:prstGeom prst="rect">
            <a:avLst/>
          </a:prstGeom>
          <a:noFill/>
          <a:ln w="9525">
            <a:noFill/>
            <a:miter lim="800000"/>
            <a:headEnd/>
            <a:tailEnd/>
          </a:ln>
          <a:effectLst/>
        </p:spPr>
        <p:txBody>
          <a:bodyPr vert="horz" wrap="square" lIns="92764" tIns="46382" rIns="92764" bIns="46382" numCol="1" anchor="b" anchorCtr="0" compatLnSpc="1">
            <a:prstTxWarp prst="textNoShape">
              <a:avLst/>
            </a:prstTxWarp>
          </a:bodyPr>
          <a:lstStyle>
            <a:lvl1pPr algn="r" defTabSz="927100" eaLnBrk="1" hangingPunct="1">
              <a:defRPr sz="1200">
                <a:solidFill>
                  <a:schemeClr val="tx1"/>
                </a:solidFill>
                <a:latin typeface="Times New Roman" charset="0"/>
                <a:ea typeface="MS PGothic" charset="-128"/>
              </a:defRPr>
            </a:lvl1pPr>
          </a:lstStyle>
          <a:p>
            <a:pPr>
              <a:defRPr/>
            </a:pPr>
            <a:fld id="{9A20B1A5-66F9-EC4F-84F7-1DADD93D9D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257F1244-AA16-E349-8F01-1EE75FF351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223D929C-EADA-BF41-8BFC-03856D84966C}" type="slidenum">
              <a:rPr lang="en-US" altLang="en-US" sz="1200" smtClean="0">
                <a:solidFill>
                  <a:schemeClr val="tx1"/>
                </a:solidFill>
                <a:latin typeface="Times New Roman" panose="02020603050405020304" pitchFamily="18" charset="0"/>
              </a:rPr>
              <a:pPr/>
              <a:t>1</a:t>
            </a:fld>
            <a:endParaRPr lang="en-US" altLang="en-US" sz="1200">
              <a:solidFill>
                <a:schemeClr val="tx1"/>
              </a:solidFill>
              <a:latin typeface="Times New Roman" panose="02020603050405020304" pitchFamily="18" charset="0"/>
            </a:endParaRPr>
          </a:p>
        </p:txBody>
      </p:sp>
      <p:sp>
        <p:nvSpPr>
          <p:cNvPr id="5122" name="Rectangle 2">
            <a:extLst>
              <a:ext uri="{FF2B5EF4-FFF2-40B4-BE49-F238E27FC236}">
                <a16:creationId xmlns:a16="http://schemas.microsoft.com/office/drawing/2014/main" id="{92D49B6D-FF9D-ED43-A81C-6B2302BCD97C}"/>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27CA288C-6931-634A-A799-D1A7BC9163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667A638-A45C-4D4E-90FD-D56B16852AA6}"/>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B156147D-254F-1C4A-8A6B-669FEEA357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your pre-study you have more detailed information about each of these required M4 courses.</a:t>
            </a:r>
          </a:p>
        </p:txBody>
      </p:sp>
      <p:sp>
        <p:nvSpPr>
          <p:cNvPr id="31747" name="Slide Number Placeholder 3">
            <a:extLst>
              <a:ext uri="{FF2B5EF4-FFF2-40B4-BE49-F238E27FC236}">
                <a16:creationId xmlns:a16="http://schemas.microsoft.com/office/drawing/2014/main" id="{9CFF57AA-BFC1-F040-851C-A7BC26DB12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A5884B24-BA9F-C345-B148-748108272A68}" type="slidenum">
              <a:rPr lang="en-US" altLang="en-US" sz="1200" smtClean="0">
                <a:solidFill>
                  <a:schemeClr val="tx1"/>
                </a:solidFill>
                <a:latin typeface="Times New Roman" panose="02020603050405020304" pitchFamily="18" charset="0"/>
              </a:rPr>
              <a:pPr/>
              <a:t>11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your project does NOT have to be research!! It can be research OR patient safety/QI OR service learning OR community or global health</a:t>
            </a:r>
          </a:p>
          <a:p>
            <a:r>
              <a:rPr lang="en-US" dirty="0"/>
              <a:t>Course is Pass/Fail</a:t>
            </a:r>
          </a:p>
        </p:txBody>
      </p:sp>
      <p:sp>
        <p:nvSpPr>
          <p:cNvPr id="4" name="Slide Number Placeholder 3"/>
          <p:cNvSpPr>
            <a:spLocks noGrp="1"/>
          </p:cNvSpPr>
          <p:nvPr>
            <p:ph type="sldNum" sz="quarter" idx="5"/>
          </p:nvPr>
        </p:nvSpPr>
        <p:spPr/>
        <p:txBody>
          <a:bodyPr/>
          <a:lstStyle/>
          <a:p>
            <a:pPr>
              <a:defRPr/>
            </a:pPr>
            <a:fld id="{9A20B1A5-66F9-EC4F-84F7-1DADD93D9D28}" type="slidenum">
              <a:rPr lang="en-US" altLang="en-US" smtClean="0"/>
              <a:pPr>
                <a:defRPr/>
              </a:pPr>
              <a:t>14</a:t>
            </a:fld>
            <a:endParaRPr lang="en-US" altLang="en-US"/>
          </a:p>
        </p:txBody>
      </p:sp>
    </p:spTree>
    <p:extLst>
      <p:ext uri="{BB962C8B-B14F-4D97-AF65-F5344CB8AC3E}">
        <p14:creationId xmlns:p14="http://schemas.microsoft.com/office/powerpoint/2010/main" val="424500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34F1385E-299C-4143-8C8A-DCB2554B65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11C1B19E-6AF8-4745-9105-FEFA797D672C}" type="slidenum">
              <a:rPr lang="en-US" altLang="en-US" sz="1200" smtClean="0">
                <a:solidFill>
                  <a:schemeClr val="tx1"/>
                </a:solidFill>
                <a:latin typeface="Times New Roman" panose="02020603050405020304" pitchFamily="18" charset="0"/>
              </a:rPr>
              <a:pPr/>
              <a:t>16</a:t>
            </a:fld>
            <a:endParaRPr lang="en-US" altLang="en-US" sz="1200">
              <a:solidFill>
                <a:schemeClr val="tx1"/>
              </a:solidFill>
              <a:latin typeface="Times New Roman" panose="02020603050405020304" pitchFamily="18" charset="0"/>
            </a:endParaRPr>
          </a:p>
        </p:txBody>
      </p:sp>
      <p:sp>
        <p:nvSpPr>
          <p:cNvPr id="33794" name="Rectangle 1026">
            <a:extLst>
              <a:ext uri="{FF2B5EF4-FFF2-40B4-BE49-F238E27FC236}">
                <a16:creationId xmlns:a16="http://schemas.microsoft.com/office/drawing/2014/main" id="{D74DC6AD-7614-094F-AD28-754F5114D206}"/>
              </a:ext>
            </a:extLst>
          </p:cNvPr>
          <p:cNvSpPr>
            <a:spLocks noGrp="1" noRot="1" noChangeAspect="1" noChangeArrowheads="1" noTextEdit="1"/>
          </p:cNvSpPr>
          <p:nvPr>
            <p:ph type="sldImg"/>
          </p:nvPr>
        </p:nvSpPr>
        <p:spPr>
          <a:ln/>
        </p:spPr>
      </p:sp>
      <p:sp>
        <p:nvSpPr>
          <p:cNvPr id="33795" name="Rectangle 1027">
            <a:extLst>
              <a:ext uri="{FF2B5EF4-FFF2-40B4-BE49-F238E27FC236}">
                <a16:creationId xmlns:a16="http://schemas.microsoft.com/office/drawing/2014/main" id="{DD435F6D-B11D-5F44-B881-B8939E6A3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We’ve asked all 230 faculty members to come tell us about their rotations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8DCAD1E-A0E4-9043-974E-659B858271EB}"/>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3B2E8737-8792-3C48-9696-6458C031FF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1" name="Slide Number Placeholder 3">
            <a:extLst>
              <a:ext uri="{FF2B5EF4-FFF2-40B4-BE49-F238E27FC236}">
                <a16:creationId xmlns:a16="http://schemas.microsoft.com/office/drawing/2014/main" id="{E261408C-903D-EB42-B569-08CE0A8C29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D63ABE0D-3A3F-6940-A538-20083BB9E33E}" type="slidenum">
              <a:rPr lang="en-US" altLang="en-US" sz="1200" smtClean="0">
                <a:solidFill>
                  <a:schemeClr val="tx1"/>
                </a:solidFill>
                <a:latin typeface="Times New Roman" panose="02020603050405020304" pitchFamily="18" charset="0"/>
              </a:rPr>
              <a:pPr/>
              <a:t>18</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A2732795-828B-FF4D-840E-2A16877B1521}"/>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276FFCAB-6B69-2A48-AC8D-CE716BDDC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3" name="Slide Number Placeholder 3">
            <a:extLst>
              <a:ext uri="{FF2B5EF4-FFF2-40B4-BE49-F238E27FC236}">
                <a16:creationId xmlns:a16="http://schemas.microsoft.com/office/drawing/2014/main" id="{82F26722-1CD3-E646-B6BB-CD97B5B59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AD9778D1-6440-0C42-92B4-DB3E83675FDB}" type="slidenum">
              <a:rPr lang="en-US" altLang="en-US" sz="1200" smtClean="0">
                <a:solidFill>
                  <a:schemeClr val="tx1"/>
                </a:solidFill>
                <a:latin typeface="Times New Roman" panose="02020603050405020304" pitchFamily="18" charset="0"/>
              </a:rPr>
              <a:pPr/>
              <a:t>22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DA90A8A-B86C-E74E-AD90-CC6648B8CA96}"/>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9487A7B8-DE5A-F94A-AA9D-584B17E2F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a:spcBef>
                <a:spcPct val="0"/>
              </a:spcBef>
              <a:buFont typeface="Calibri" panose="020F0502020204030204" pitchFamily="34" charset="0"/>
              <a:buAutoNum type="romanLcPeriod"/>
            </a:pPr>
            <a:r>
              <a:rPr lang="en-US" altLang="en-US">
                <a:latin typeface="Calibri" panose="020F0502020204030204" pitchFamily="34" charset="0"/>
                <a:ea typeface="Calibri" panose="020F0502020204030204" pitchFamily="34" charset="0"/>
                <a:cs typeface="Times New Roman" panose="02020603050405020304" pitchFamily="18" charset="0"/>
              </a:rPr>
              <a:t>Based on EPA’s- Entrustable Professional Activities</a:t>
            </a:r>
          </a:p>
          <a:p>
            <a:pPr marL="685800" lvl="1" indent="-228600">
              <a:spcBef>
                <a:spcPct val="0"/>
              </a:spcBef>
              <a:buFont typeface="Calibri" panose="020F0502020204030204" pitchFamily="34" charset="0"/>
              <a:buAutoNum type="romanLcPeriod"/>
            </a:pPr>
            <a:r>
              <a:rPr lang="en-US" altLang="en-US">
                <a:latin typeface="Calibri" panose="020F0502020204030204" pitchFamily="34" charset="0"/>
                <a:ea typeface="Calibri" panose="020F0502020204030204" pitchFamily="34" charset="0"/>
                <a:cs typeface="Times New Roman" panose="02020603050405020304" pitchFamily="18" charset="0"/>
              </a:rPr>
              <a:t>The COM has to verify that our graduates are ready to act safely and independently as interns on Day One of residency.</a:t>
            </a:r>
          </a:p>
          <a:p>
            <a:pPr marL="685800" lvl="1" indent="-228600">
              <a:spcBef>
                <a:spcPct val="0"/>
              </a:spcBef>
              <a:buFont typeface="Calibri" panose="020F0502020204030204" pitchFamily="34" charset="0"/>
              <a:buAutoNum type="romanLcPeriod"/>
            </a:pPr>
            <a:r>
              <a:rPr lang="en-US" altLang="en-US">
                <a:latin typeface="Calibri" panose="020F0502020204030204" pitchFamily="34" charset="0"/>
                <a:ea typeface="Calibri" panose="020F0502020204030204" pitchFamily="34" charset="0"/>
                <a:cs typeface="Times New Roman" panose="02020603050405020304" pitchFamily="18" charset="0"/>
              </a:rPr>
              <a:t>Junior Internships are the ideal location for documenting performance in these competencies.</a:t>
            </a:r>
          </a:p>
          <a:p>
            <a:endParaRPr lang="en-US" altLang="en-US">
              <a:ea typeface="Calibri" panose="020F0502020204030204" pitchFamily="34" charset="0"/>
              <a:cs typeface="Times New Roman" panose="02020603050405020304" pitchFamily="18" charset="0"/>
            </a:endParaRPr>
          </a:p>
        </p:txBody>
      </p:sp>
      <p:sp>
        <p:nvSpPr>
          <p:cNvPr id="19459" name="Slide Number Placeholder 3">
            <a:extLst>
              <a:ext uri="{FF2B5EF4-FFF2-40B4-BE49-F238E27FC236}">
                <a16:creationId xmlns:a16="http://schemas.microsoft.com/office/drawing/2014/main" id="{1F8A51B8-A942-914D-8D19-0225290F5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A2F5999F-B0C8-E643-8D40-A45E09F49DBE}" type="slidenum">
              <a:rPr lang="en-US" altLang="en-US" sz="1200" smtClean="0">
                <a:solidFill>
                  <a:schemeClr val="tx1"/>
                </a:solidFill>
                <a:latin typeface="Times New Roman" panose="02020603050405020304" pitchFamily="18" charset="0"/>
              </a:rPr>
              <a:pPr/>
              <a:t>23</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1FB8FF4-5BAE-9E4B-A057-F0D786520C54}"/>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FDE5A64D-471C-3C46-999F-990015C047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p>
          <a:p>
            <a:endParaRPr lang="en-US" altLang="en-US" sz="1600"/>
          </a:p>
        </p:txBody>
      </p:sp>
      <p:sp>
        <p:nvSpPr>
          <p:cNvPr id="40963" name="Slide Number Placeholder 3">
            <a:extLst>
              <a:ext uri="{FF2B5EF4-FFF2-40B4-BE49-F238E27FC236}">
                <a16:creationId xmlns:a16="http://schemas.microsoft.com/office/drawing/2014/main" id="{3074E550-E901-E54A-B1EE-7877215D7E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4D558C33-8B7E-414E-BDA2-7107C9AC0856}" type="slidenum">
              <a:rPr lang="en-US" altLang="en-US" sz="1200" smtClean="0">
                <a:solidFill>
                  <a:schemeClr val="tx1"/>
                </a:solidFill>
                <a:latin typeface="Times New Roman" panose="02020603050405020304" pitchFamily="18" charset="0"/>
              </a:rPr>
              <a:pPr/>
              <a:t>24</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6C7B1C9-88EB-F64D-8EBE-66CB9D528ECB}"/>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C5539608-EF42-E04C-BBF0-711CAD1291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p>
        </p:txBody>
      </p:sp>
      <p:sp>
        <p:nvSpPr>
          <p:cNvPr id="45059" name="Slide Number Placeholder 3">
            <a:extLst>
              <a:ext uri="{FF2B5EF4-FFF2-40B4-BE49-F238E27FC236}">
                <a16:creationId xmlns:a16="http://schemas.microsoft.com/office/drawing/2014/main" id="{5AE64F73-BA82-CA4F-BFCA-FA95072096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4800">
                <a:solidFill>
                  <a:schemeClr val="bg1"/>
                </a:solidFill>
                <a:latin typeface="Verdana" panose="020B0604030504040204" pitchFamily="34" charset="0"/>
                <a:ea typeface="MS PGothic" panose="020B0600070205080204" pitchFamily="34" charset="-128"/>
              </a:defRPr>
            </a:lvl1pPr>
            <a:lvl2pPr marL="742950" indent="-285750" defTabSz="925513">
              <a:defRPr sz="4800">
                <a:solidFill>
                  <a:schemeClr val="bg1"/>
                </a:solidFill>
                <a:latin typeface="Verdana" panose="020B0604030504040204" pitchFamily="34" charset="0"/>
                <a:ea typeface="MS PGothic" panose="020B0600070205080204" pitchFamily="34" charset="-128"/>
              </a:defRPr>
            </a:lvl2pPr>
            <a:lvl3pPr marL="1143000" indent="-228600" defTabSz="925513">
              <a:defRPr sz="4800">
                <a:solidFill>
                  <a:schemeClr val="bg1"/>
                </a:solidFill>
                <a:latin typeface="Verdana" panose="020B0604030504040204" pitchFamily="34" charset="0"/>
                <a:ea typeface="MS PGothic" panose="020B0600070205080204" pitchFamily="34" charset="-128"/>
              </a:defRPr>
            </a:lvl3pPr>
            <a:lvl4pPr marL="1600200" indent="-228600" defTabSz="925513">
              <a:defRPr sz="4800">
                <a:solidFill>
                  <a:schemeClr val="bg1"/>
                </a:solidFill>
                <a:latin typeface="Verdana" panose="020B0604030504040204" pitchFamily="34" charset="0"/>
                <a:ea typeface="MS PGothic" panose="020B0600070205080204" pitchFamily="34" charset="-128"/>
              </a:defRPr>
            </a:lvl4pPr>
            <a:lvl5pPr marL="2057400" indent="-228600" defTabSz="925513">
              <a:defRPr sz="4800">
                <a:solidFill>
                  <a:schemeClr val="bg1"/>
                </a:solidFill>
                <a:latin typeface="Verdana" panose="020B0604030504040204" pitchFamily="34" charset="0"/>
                <a:ea typeface="MS PGothic" panose="020B0600070205080204" pitchFamily="34" charset="-128"/>
              </a:defRPr>
            </a:lvl5pPr>
            <a:lvl6pPr marL="25146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793D3AB6-B645-5646-A4C8-C7EFC7F6B99B}" type="slidenum">
              <a:rPr lang="en-US" altLang="en-US" sz="1200" smtClean="0">
                <a:solidFill>
                  <a:schemeClr val="tx1"/>
                </a:solidFill>
                <a:latin typeface="Times New Roman" panose="02020603050405020304" pitchFamily="18" charset="0"/>
              </a:rPr>
              <a:pPr/>
              <a:t>25</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29AB263-4509-9547-BE55-BBA0F6BE3A81}"/>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A6A48E8B-B69B-EE48-95B6-F71B25C741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t>Click </a:t>
            </a:r>
            <a:r>
              <a:rPr lang="en-US" altLang="en-US" sz="1600" b="1"/>
              <a:t>2X</a:t>
            </a:r>
            <a:r>
              <a:rPr lang="en-US" altLang="en-US" sz="1600"/>
              <a:t> to fade in arrows to highlight</a:t>
            </a:r>
          </a:p>
          <a:p>
            <a:endParaRPr lang="en-US" altLang="en-US" sz="1600"/>
          </a:p>
          <a:p>
            <a:r>
              <a:rPr lang="en-US" altLang="en-US" sz="1600"/>
              <a:t>2 publications that will </a:t>
            </a:r>
            <a:r>
              <a:rPr lang="en-US" altLang="en-US" sz="1600" b="1"/>
              <a:t>offer invaluable information, samples</a:t>
            </a:r>
          </a:p>
          <a:p>
            <a:endParaRPr lang="en-US" altLang="en-US" sz="1600"/>
          </a:p>
          <a:p>
            <a:r>
              <a:rPr lang="en-US" altLang="en-US" sz="1600"/>
              <a:t>CS Content and Description</a:t>
            </a:r>
          </a:p>
          <a:p>
            <a:r>
              <a:rPr lang="en-US" altLang="en-US" sz="1600"/>
              <a:t>Video</a:t>
            </a:r>
          </a:p>
          <a:p>
            <a:r>
              <a:rPr lang="en-US" altLang="en-US" sz="1600"/>
              <a:t>Patient note information</a:t>
            </a:r>
          </a:p>
          <a:p>
            <a:endParaRPr lang="en-US" altLang="en-US"/>
          </a:p>
        </p:txBody>
      </p:sp>
      <p:sp>
        <p:nvSpPr>
          <p:cNvPr id="47107" name="Slide Number Placeholder 3">
            <a:extLst>
              <a:ext uri="{FF2B5EF4-FFF2-40B4-BE49-F238E27FC236}">
                <a16:creationId xmlns:a16="http://schemas.microsoft.com/office/drawing/2014/main" id="{A78E8D35-1DFB-4145-836A-C184EA4160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4800">
                <a:solidFill>
                  <a:schemeClr val="bg1"/>
                </a:solidFill>
                <a:latin typeface="Verdana" panose="020B0604030504040204" pitchFamily="34" charset="0"/>
                <a:ea typeface="MS PGothic" panose="020B0600070205080204" pitchFamily="34" charset="-128"/>
              </a:defRPr>
            </a:lvl1pPr>
            <a:lvl2pPr marL="742950" indent="-285750" defTabSz="925513">
              <a:defRPr sz="4800">
                <a:solidFill>
                  <a:schemeClr val="bg1"/>
                </a:solidFill>
                <a:latin typeface="Verdana" panose="020B0604030504040204" pitchFamily="34" charset="0"/>
                <a:ea typeface="MS PGothic" panose="020B0600070205080204" pitchFamily="34" charset="-128"/>
              </a:defRPr>
            </a:lvl2pPr>
            <a:lvl3pPr marL="1143000" indent="-228600" defTabSz="925513">
              <a:defRPr sz="4800">
                <a:solidFill>
                  <a:schemeClr val="bg1"/>
                </a:solidFill>
                <a:latin typeface="Verdana" panose="020B0604030504040204" pitchFamily="34" charset="0"/>
                <a:ea typeface="MS PGothic" panose="020B0600070205080204" pitchFamily="34" charset="-128"/>
              </a:defRPr>
            </a:lvl3pPr>
            <a:lvl4pPr marL="1600200" indent="-228600" defTabSz="925513">
              <a:defRPr sz="4800">
                <a:solidFill>
                  <a:schemeClr val="bg1"/>
                </a:solidFill>
                <a:latin typeface="Verdana" panose="020B0604030504040204" pitchFamily="34" charset="0"/>
                <a:ea typeface="MS PGothic" panose="020B0600070205080204" pitchFamily="34" charset="-128"/>
              </a:defRPr>
            </a:lvl4pPr>
            <a:lvl5pPr marL="2057400" indent="-228600" defTabSz="925513">
              <a:defRPr sz="4800">
                <a:solidFill>
                  <a:schemeClr val="bg1"/>
                </a:solidFill>
                <a:latin typeface="Verdana" panose="020B0604030504040204" pitchFamily="34" charset="0"/>
                <a:ea typeface="MS PGothic" panose="020B0600070205080204" pitchFamily="34" charset="-128"/>
              </a:defRPr>
            </a:lvl5pPr>
            <a:lvl6pPr marL="25146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00FC22A1-136C-6949-818E-BA6B008A2E1F}" type="slidenum">
              <a:rPr lang="en-US" altLang="en-US" sz="1200" smtClean="0">
                <a:solidFill>
                  <a:schemeClr val="tx1"/>
                </a:solidFill>
                <a:latin typeface="Times New Roman" panose="02020603050405020304" pitchFamily="18" charset="0"/>
              </a:rPr>
              <a:pPr/>
              <a:t>26</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FDEC78B6-7585-274D-BE34-739164DCB4FD}"/>
              </a:ext>
            </a:extLst>
          </p:cNvPr>
          <p:cNvSpPr>
            <a:spLocks noGrp="1" noRot="1" noChangeAspect="1" noChangeArrowheads="1" noTextEdit="1"/>
          </p:cNvSpPr>
          <p:nvPr>
            <p:ph type="sldImg"/>
          </p:nvPr>
        </p:nvSpPr>
        <p:spPr>
          <a:ln/>
        </p:spPr>
      </p:sp>
      <p:sp>
        <p:nvSpPr>
          <p:cNvPr id="57346" name="Notes Placeholder 2">
            <a:extLst>
              <a:ext uri="{FF2B5EF4-FFF2-40B4-BE49-F238E27FC236}">
                <a16:creationId xmlns:a16="http://schemas.microsoft.com/office/drawing/2014/main" id="{9FE01D64-F4C9-2E41-AF9D-D811858D8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7" name="Slide Number Placeholder 3">
            <a:extLst>
              <a:ext uri="{FF2B5EF4-FFF2-40B4-BE49-F238E27FC236}">
                <a16:creationId xmlns:a16="http://schemas.microsoft.com/office/drawing/2014/main" id="{F72F5AC7-E962-3044-B090-EA8CB5597C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51A6931A-C292-D144-B1F9-98D94FA50BCD}" type="slidenum">
              <a:rPr lang="en-US" altLang="en-US" sz="1200" smtClean="0">
                <a:solidFill>
                  <a:schemeClr val="tx1"/>
                </a:solidFill>
                <a:latin typeface="Times New Roman" panose="02020603050405020304" pitchFamily="18" charset="0"/>
              </a:rPr>
              <a:pPr/>
              <a:t>27</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A9B826DC-7566-1144-A240-BF4A44CE1B1D}"/>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9DA41789-0896-BD4D-A303-90E2D0DA58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Welcome to the orientation for 4</a:t>
            </a:r>
            <a:r>
              <a:rPr lang="en-US" altLang="en-US" sz="1200" baseline="30000" dirty="0"/>
              <a:t>th</a:t>
            </a:r>
            <a:r>
              <a:rPr lang="en-US" altLang="en-US" sz="1200" dirty="0"/>
              <a:t> year</a:t>
            </a:r>
          </a:p>
          <a:p>
            <a:r>
              <a:rPr lang="en-US" altLang="en-US" sz="1200" dirty="0"/>
              <a:t>Welcome those watching from Chattanooga, Jackson, Nashville and Knoxville</a:t>
            </a:r>
          </a:p>
          <a:p>
            <a:r>
              <a:rPr lang="en-US" altLang="en-US" sz="1200" dirty="0"/>
              <a:t>What an interesting year it’s been!</a:t>
            </a:r>
          </a:p>
          <a:p>
            <a:endParaRPr lang="en-US" altLang="en-US" dirty="0"/>
          </a:p>
        </p:txBody>
      </p:sp>
      <p:sp>
        <p:nvSpPr>
          <p:cNvPr id="7171" name="Slide Number Placeholder 3">
            <a:extLst>
              <a:ext uri="{FF2B5EF4-FFF2-40B4-BE49-F238E27FC236}">
                <a16:creationId xmlns:a16="http://schemas.microsoft.com/office/drawing/2014/main" id="{00607281-14CC-DE49-886B-7F6E33E4BF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B7DF228A-1E9F-6546-8E76-B9352A1273EC}" type="slidenum">
              <a:rPr lang="en-US" altLang="en-US" sz="1200" smtClean="0">
                <a:solidFill>
                  <a:schemeClr val="tx1"/>
                </a:solidFill>
                <a:latin typeface="Times New Roman" panose="02020603050405020304" pitchFamily="18" charset="0"/>
              </a:rPr>
              <a:pPr/>
              <a:t>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223D653A-403B-6045-8C24-264D479ECB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4800">
                <a:solidFill>
                  <a:schemeClr val="bg1"/>
                </a:solidFill>
                <a:latin typeface="Verdana" panose="020B0604030504040204" pitchFamily="34" charset="0"/>
                <a:ea typeface="MS PGothic" panose="020B0600070205080204" pitchFamily="34" charset="-128"/>
              </a:defRPr>
            </a:lvl1pPr>
            <a:lvl2pPr marL="742950" indent="-285750" defTabSz="925513">
              <a:defRPr sz="4800">
                <a:solidFill>
                  <a:schemeClr val="bg1"/>
                </a:solidFill>
                <a:latin typeface="Verdana" panose="020B0604030504040204" pitchFamily="34" charset="0"/>
                <a:ea typeface="MS PGothic" panose="020B0600070205080204" pitchFamily="34" charset="-128"/>
              </a:defRPr>
            </a:lvl2pPr>
            <a:lvl3pPr marL="1143000" indent="-228600" defTabSz="925513">
              <a:defRPr sz="4800">
                <a:solidFill>
                  <a:schemeClr val="bg1"/>
                </a:solidFill>
                <a:latin typeface="Verdana" panose="020B0604030504040204" pitchFamily="34" charset="0"/>
                <a:ea typeface="MS PGothic" panose="020B0600070205080204" pitchFamily="34" charset="-128"/>
              </a:defRPr>
            </a:lvl3pPr>
            <a:lvl4pPr marL="1600200" indent="-228600" defTabSz="925513">
              <a:defRPr sz="4800">
                <a:solidFill>
                  <a:schemeClr val="bg1"/>
                </a:solidFill>
                <a:latin typeface="Verdana" panose="020B0604030504040204" pitchFamily="34" charset="0"/>
                <a:ea typeface="MS PGothic" panose="020B0600070205080204" pitchFamily="34" charset="-128"/>
              </a:defRPr>
            </a:lvl4pPr>
            <a:lvl5pPr marL="2057400" indent="-228600" defTabSz="925513">
              <a:defRPr sz="4800">
                <a:solidFill>
                  <a:schemeClr val="bg1"/>
                </a:solidFill>
                <a:latin typeface="Verdana" panose="020B0604030504040204" pitchFamily="34" charset="0"/>
                <a:ea typeface="MS PGothic" panose="020B0600070205080204" pitchFamily="34" charset="-128"/>
              </a:defRPr>
            </a:lvl5pPr>
            <a:lvl6pPr marL="25146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EEDA4112-08C5-AD41-9F5F-17CDD4B69495}" type="slidenum">
              <a:rPr lang="en-US" altLang="en-US" sz="1200" smtClean="0">
                <a:solidFill>
                  <a:schemeClr val="tx1"/>
                </a:solidFill>
                <a:latin typeface="Times New Roman" panose="02020603050405020304" pitchFamily="18" charset="0"/>
              </a:rPr>
              <a:pPr/>
              <a:t>28</a:t>
            </a:fld>
            <a:endParaRPr lang="en-US" altLang="en-US" sz="1200">
              <a:solidFill>
                <a:schemeClr val="tx1"/>
              </a:solidFill>
              <a:latin typeface="Times New Roman" panose="02020603050405020304" pitchFamily="18" charset="0"/>
            </a:endParaRPr>
          </a:p>
        </p:txBody>
      </p:sp>
      <p:sp>
        <p:nvSpPr>
          <p:cNvPr id="61442" name="Rectangle 2">
            <a:extLst>
              <a:ext uri="{FF2B5EF4-FFF2-40B4-BE49-F238E27FC236}">
                <a16:creationId xmlns:a16="http://schemas.microsoft.com/office/drawing/2014/main" id="{17DB7EA7-5241-2549-ACD3-6D8F53F1B91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EC117553-7954-6B41-AAB7-92BE59821CDC}"/>
              </a:ext>
            </a:extLst>
          </p:cNvPr>
          <p:cNvSpPr>
            <a:spLocks noGrp="1" noChangeArrowheads="1"/>
          </p:cNvSpPr>
          <p:nvPr>
            <p:ph type="body" idx="1"/>
          </p:nvPr>
        </p:nvSpPr>
        <p:spPr>
          <a:ln/>
        </p:spPr>
        <p:txBody>
          <a:bodyPr/>
          <a:lstStyle/>
          <a:p>
            <a:pPr eaLnBrk="1" hangingPunct="1">
              <a:defRPr/>
            </a:pPr>
            <a:endParaRPr lang="en-US" altLang="en-US" sz="1600" dirty="0"/>
          </a:p>
          <a:p>
            <a:pPr eaLnBrk="1" hangingPunct="1">
              <a:defRPr/>
            </a:pPr>
            <a:r>
              <a:rPr lang="en-US" altLang="en-US" sz="1600" dirty="0"/>
              <a:t>Schedule Early – one year eligibility period to take after registering</a:t>
            </a:r>
          </a:p>
          <a:p>
            <a:pPr eaLnBrk="1" hangingPunct="1">
              <a:defRPr/>
            </a:pPr>
            <a:endParaRPr lang="en-US" altLang="en-US" sz="1600" dirty="0"/>
          </a:p>
          <a:p>
            <a:pPr eaLnBrk="1" hangingPunct="1">
              <a:defRPr/>
            </a:pPr>
            <a:r>
              <a:rPr lang="en-US" altLang="en-US" sz="1600" dirty="0">
                <a:highlight>
                  <a:srgbClr val="FFFF00"/>
                </a:highlight>
              </a:rPr>
              <a:t>The deadline is there for several reasons</a:t>
            </a:r>
          </a:p>
          <a:p>
            <a:pPr eaLnBrk="1" hangingPunct="1">
              <a:defRPr/>
            </a:pPr>
            <a:r>
              <a:rPr lang="en-US" altLang="en-US" sz="1600" dirty="0">
                <a:highlight>
                  <a:srgbClr val="FFFF00"/>
                </a:highlight>
              </a:rPr>
              <a:t>	make sure you have a result available to residency committees when the submit their match list in mid-February</a:t>
            </a:r>
          </a:p>
          <a:p>
            <a:pPr eaLnBrk="1" hangingPunct="1">
              <a:defRPr/>
            </a:pPr>
            <a:r>
              <a:rPr lang="en-US" altLang="en-US" sz="1600" dirty="0">
                <a:highlight>
                  <a:srgbClr val="FFFF00"/>
                </a:highlight>
              </a:rPr>
              <a:t>	if you do a lot better than you did on Step 1 it will help your residency application</a:t>
            </a:r>
          </a:p>
          <a:p>
            <a:pPr eaLnBrk="1" hangingPunct="1">
              <a:defRPr/>
            </a:pPr>
            <a:r>
              <a:rPr lang="en-US" altLang="en-US" sz="1600" dirty="0">
                <a:highlight>
                  <a:srgbClr val="FFFF00"/>
                </a:highlight>
              </a:rPr>
              <a:t>	If you are not successful the first time around, it will give you enough time to retake it twice so that you can graduate with your peers and start residency on time.</a:t>
            </a:r>
          </a:p>
          <a:p>
            <a:pPr eaLnBrk="1" hangingPunct="1">
              <a:defRPr/>
            </a:pPr>
            <a:endParaRPr lang="en-US" altLang="en-US" sz="16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38CBC8B2-75F2-254D-A883-4D44421B7C9B}"/>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B449C1D1-90F7-F640-9EA5-48894E0CA1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39" name="Slide Number Placeholder 3">
            <a:extLst>
              <a:ext uri="{FF2B5EF4-FFF2-40B4-BE49-F238E27FC236}">
                <a16:creationId xmlns:a16="http://schemas.microsoft.com/office/drawing/2014/main" id="{8315C338-964F-404A-9310-602966F08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CCA2D1DD-2ABC-C248-8976-740099D13B1A}" type="slidenum">
              <a:rPr lang="en-US" altLang="en-US" sz="1200" smtClean="0">
                <a:solidFill>
                  <a:schemeClr val="tx1"/>
                </a:solidFill>
                <a:latin typeface="Times New Roman" panose="02020603050405020304" pitchFamily="18" charset="0"/>
              </a:rPr>
              <a:pPr/>
              <a:t>29</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3C146555-1182-5B42-870F-036DA9BFE3A4}"/>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D4BAB575-E3B2-ED4C-AA09-F99DE38F60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7" name="Slide Number Placeholder 3">
            <a:extLst>
              <a:ext uri="{FF2B5EF4-FFF2-40B4-BE49-F238E27FC236}">
                <a16:creationId xmlns:a16="http://schemas.microsoft.com/office/drawing/2014/main" id="{DB7D59A8-F1D8-3540-8400-54EFF9E31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80E4C5D4-19EF-A14D-B916-9C72F7EA6EEE}" type="slidenum">
              <a:rPr lang="en-US" altLang="en-US" sz="1200" smtClean="0">
                <a:solidFill>
                  <a:schemeClr val="tx1"/>
                </a:solidFill>
                <a:latin typeface="Times New Roman" panose="02020603050405020304" pitchFamily="18" charset="0"/>
              </a:rPr>
              <a:pPr/>
              <a:t>31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7BD4F8AA-BEC0-4140-B196-7446C14DDE74}"/>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A969953E-91BC-C343-A929-47923DAC1B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5" name="Slide Number Placeholder 3">
            <a:extLst>
              <a:ext uri="{FF2B5EF4-FFF2-40B4-BE49-F238E27FC236}">
                <a16:creationId xmlns:a16="http://schemas.microsoft.com/office/drawing/2014/main" id="{796EB776-DD94-EC41-9938-A92D57BF4F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656E4A82-609D-E042-B5C0-EC39695544BD}" type="slidenum">
              <a:rPr lang="en-US" altLang="en-US" sz="1200" smtClean="0">
                <a:solidFill>
                  <a:schemeClr val="tx1"/>
                </a:solidFill>
                <a:latin typeface="Times New Roman" panose="02020603050405020304" pitchFamily="18" charset="0"/>
              </a:rPr>
              <a:pPr/>
              <a:t>32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732E873-C389-2A4C-A485-03FCD363ED4A}"/>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10C89482-CC54-454E-BAF2-0A1F77CDF5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3" name="Slide Number Placeholder 3">
            <a:extLst>
              <a:ext uri="{FF2B5EF4-FFF2-40B4-BE49-F238E27FC236}">
                <a16:creationId xmlns:a16="http://schemas.microsoft.com/office/drawing/2014/main" id="{CDB49019-21A2-3243-B40A-2AD759F887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1D37C8D8-D5F7-E749-922C-2C8AD6B7A795}" type="slidenum">
              <a:rPr lang="en-US" altLang="en-US" sz="1200" smtClean="0">
                <a:solidFill>
                  <a:schemeClr val="tx1"/>
                </a:solidFill>
                <a:latin typeface="Times New Roman" panose="02020603050405020304" pitchFamily="18" charset="0"/>
              </a:rPr>
              <a:pPr/>
              <a:t>33</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3317E7D8-AD76-9F44-A910-0794A1B153F7}"/>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BD547C7B-CC71-D24C-AA70-E6081A9EA4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1" name="Slide Number Placeholder 3">
            <a:extLst>
              <a:ext uri="{FF2B5EF4-FFF2-40B4-BE49-F238E27FC236}">
                <a16:creationId xmlns:a16="http://schemas.microsoft.com/office/drawing/2014/main" id="{10E2FD63-D617-F742-A044-0508864C1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8FAF2D4F-A400-A34C-9455-CE0DA2D6782E}" type="slidenum">
              <a:rPr lang="en-US" altLang="en-US" sz="1200" smtClean="0">
                <a:solidFill>
                  <a:schemeClr val="tx1"/>
                </a:solidFill>
                <a:latin typeface="Times New Roman" panose="02020603050405020304" pitchFamily="18" charset="0"/>
              </a:rPr>
              <a:pPr/>
              <a:t>34</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E8C86389-FD01-174E-9EC2-958C47969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C601405C-ABB6-6648-A4CC-040C25C46215}" type="slidenum">
              <a:rPr lang="en-US" altLang="en-US" sz="1200" smtClean="0">
                <a:solidFill>
                  <a:schemeClr val="tx1"/>
                </a:solidFill>
                <a:latin typeface="Times New Roman" panose="02020603050405020304" pitchFamily="18" charset="0"/>
              </a:rPr>
              <a:pPr/>
              <a:t>3</a:t>
            </a:fld>
            <a:endParaRPr lang="en-US" altLang="en-US" sz="1200">
              <a:solidFill>
                <a:schemeClr val="tx1"/>
              </a:solidFill>
              <a:latin typeface="Times New Roman" panose="02020603050405020304" pitchFamily="18" charset="0"/>
            </a:endParaRPr>
          </a:p>
        </p:txBody>
      </p:sp>
      <p:sp>
        <p:nvSpPr>
          <p:cNvPr id="9218" name="Rectangle 2">
            <a:extLst>
              <a:ext uri="{FF2B5EF4-FFF2-40B4-BE49-F238E27FC236}">
                <a16:creationId xmlns:a16="http://schemas.microsoft.com/office/drawing/2014/main" id="{49E35D17-52AB-4B45-AD8E-D136428C796B}"/>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9D2212B9-5DF3-3143-81B2-0F1BF106C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This session will generate many questions</a:t>
            </a:r>
          </a:p>
          <a:p>
            <a:pPr eaLnBrk="1" hangingPunct="1"/>
            <a:endParaRPr lang="en-US" altLang="en-US" sz="1600"/>
          </a:p>
          <a:p>
            <a:pPr eaLnBrk="1" hangingPunct="1"/>
            <a:r>
              <a:rPr lang="en-US" altLang="en-US" sz="1600"/>
              <a:t>The answers to which are located on OLSEN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000945B3-017D-1240-9A53-EFF1E0A240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A2277842-2C22-0A4D-B322-B6EF2AA503B6}" type="slidenum">
              <a:rPr lang="en-US" altLang="en-US" sz="1200" smtClean="0">
                <a:solidFill>
                  <a:schemeClr val="tx1"/>
                </a:solidFill>
                <a:latin typeface="Times New Roman" panose="02020603050405020304" pitchFamily="18" charset="0"/>
              </a:rPr>
              <a:pPr/>
              <a:t>5</a:t>
            </a:fld>
            <a:endParaRPr lang="en-US" altLang="en-US" sz="1200">
              <a:solidFill>
                <a:schemeClr val="tx1"/>
              </a:solidFill>
              <a:latin typeface="Times New Roman" panose="02020603050405020304" pitchFamily="18" charset="0"/>
            </a:endParaRPr>
          </a:p>
        </p:txBody>
      </p:sp>
      <p:sp>
        <p:nvSpPr>
          <p:cNvPr id="13314" name="Rectangle 2">
            <a:extLst>
              <a:ext uri="{FF2B5EF4-FFF2-40B4-BE49-F238E27FC236}">
                <a16:creationId xmlns:a16="http://schemas.microsoft.com/office/drawing/2014/main" id="{72D73380-2FE1-0044-A5EF-B3927601B658}"/>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0F1EEE01-CE69-D845-8AA5-2FF6986EE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13 block year</a:t>
            </a:r>
          </a:p>
          <a:p>
            <a:r>
              <a:rPr lang="en-US" altLang="en-US" sz="1600" dirty="0"/>
              <a:t>Required clerkships</a:t>
            </a:r>
          </a:p>
          <a:p>
            <a:r>
              <a:rPr lang="en-US" altLang="en-US" sz="1600" dirty="0"/>
              <a:t>	2 Junior Internships</a:t>
            </a:r>
          </a:p>
          <a:p>
            <a:r>
              <a:rPr lang="en-US" altLang="en-US" sz="1600" dirty="0"/>
              <a:t>	Capstone- October, January, February, March</a:t>
            </a:r>
          </a:p>
          <a:p>
            <a:r>
              <a:rPr lang="en-US" altLang="en-US" sz="1600" dirty="0"/>
              <a:t>	Geri-</a:t>
            </a:r>
            <a:r>
              <a:rPr lang="en-US" altLang="en-US" sz="1600" dirty="0" err="1"/>
              <a:t>palli</a:t>
            </a:r>
            <a:endParaRPr lang="en-US" altLang="en-US" sz="1600" dirty="0"/>
          </a:p>
          <a:p>
            <a:r>
              <a:rPr lang="en-US" altLang="en-US" sz="1600" dirty="0"/>
              <a:t>Longitudinal Rotations:	LSP and PCM </a:t>
            </a:r>
          </a:p>
          <a:p>
            <a:r>
              <a:rPr lang="en-US" altLang="en-US" sz="1600" dirty="0"/>
              <a:t>Electives – 4 blocks</a:t>
            </a:r>
          </a:p>
          <a:p>
            <a:r>
              <a:rPr lang="en-US" altLang="en-US" sz="1600" dirty="0"/>
              <a:t>Holidays: 4 weeks</a:t>
            </a:r>
          </a:p>
          <a:p>
            <a:r>
              <a:rPr lang="en-US" altLang="en-US" sz="1600" dirty="0"/>
              <a:t>5 Option months – </a:t>
            </a:r>
          </a:p>
          <a:p>
            <a:r>
              <a:rPr lang="en-US" altLang="en-US" sz="1600" dirty="0"/>
              <a:t>	for residency interviewing, </a:t>
            </a:r>
          </a:p>
          <a:p>
            <a:r>
              <a:rPr lang="en-US" altLang="en-US" sz="1600" dirty="0"/>
              <a:t>	studying for Step 2 CK</a:t>
            </a:r>
          </a:p>
          <a:p>
            <a:r>
              <a:rPr lang="en-US" altLang="en-US" sz="1600" dirty="0"/>
              <a:t>	personal business (weddings, births, family issues, vacation, moving),  </a:t>
            </a:r>
          </a:p>
          <a:p>
            <a:r>
              <a:rPr lang="en-US" altLang="en-US" sz="1600" dirty="0"/>
              <a:t>	Adjusting to off-cycle away rotations</a:t>
            </a:r>
          </a:p>
          <a:p>
            <a:r>
              <a:rPr lang="en-US" altLang="en-US" sz="1600" dirty="0"/>
              <a:t>	Must take 2 option block between Nov and Jan</a:t>
            </a:r>
          </a:p>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271DB7A4-F245-0842-A4B3-616AF957764D}"/>
              </a:ext>
            </a:extLst>
          </p:cNvPr>
          <p:cNvSpPr>
            <a:spLocks noGrp="1" noRot="1" noChangeAspect="1" noChangeArrowheads="1" noTextEdit="1"/>
          </p:cNvSpPr>
          <p:nvPr>
            <p:ph type="sldImg"/>
          </p:nvPr>
        </p:nvSpPr>
        <p:spPr>
          <a:ln/>
        </p:spPr>
      </p:sp>
      <p:sp>
        <p:nvSpPr>
          <p:cNvPr id="15362" name="Notes Placeholder 2">
            <a:extLst>
              <a:ext uri="{FF2B5EF4-FFF2-40B4-BE49-F238E27FC236}">
                <a16:creationId xmlns:a16="http://schemas.microsoft.com/office/drawing/2014/main" id="{365B995B-23BE-A74C-96BA-EA976144D1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Strongly consider doing a Medicine JI</a:t>
            </a:r>
          </a:p>
          <a:p>
            <a:r>
              <a:rPr lang="en-US" altLang="en-US" dirty="0"/>
              <a:t>	these are the questions that will be on Step 2 CK and Step 3</a:t>
            </a:r>
          </a:p>
          <a:p>
            <a:endParaRPr lang="en-US" altLang="en-US" dirty="0"/>
          </a:p>
        </p:txBody>
      </p:sp>
      <p:sp>
        <p:nvSpPr>
          <p:cNvPr id="15363" name="Slide Number Placeholder 3">
            <a:extLst>
              <a:ext uri="{FF2B5EF4-FFF2-40B4-BE49-F238E27FC236}">
                <a16:creationId xmlns:a16="http://schemas.microsoft.com/office/drawing/2014/main" id="{37CD7F18-492E-304B-929C-3D4936D604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5C0CF819-372C-D942-873F-C2795DF730E1}" type="slidenum">
              <a:rPr lang="en-US" altLang="en-US" sz="1200" smtClean="0">
                <a:solidFill>
                  <a:schemeClr val="tx1"/>
                </a:solidFill>
                <a:latin typeface="Times New Roman" panose="02020603050405020304" pitchFamily="18" charset="0"/>
              </a:rPr>
              <a:pPr/>
              <a:t>6</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38B98CC-DC89-034E-93B7-5692DC018EBA}"/>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F50DF3BD-B78B-9848-9D69-1B23EC55F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endParaRPr lang="en-US" altLang="en-US" dirty="0"/>
          </a:p>
        </p:txBody>
      </p:sp>
      <p:sp>
        <p:nvSpPr>
          <p:cNvPr id="23555" name="Slide Number Placeholder 3">
            <a:extLst>
              <a:ext uri="{FF2B5EF4-FFF2-40B4-BE49-F238E27FC236}">
                <a16:creationId xmlns:a16="http://schemas.microsoft.com/office/drawing/2014/main" id="{BBB3FBBB-E858-AC45-9826-5B20DF79D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43827C1D-73CE-9C4F-850F-7F8E5EDCC2AB}" type="slidenum">
              <a:rPr lang="en-US" altLang="en-US" sz="1200" smtClean="0">
                <a:solidFill>
                  <a:schemeClr val="tx1"/>
                </a:solidFill>
                <a:latin typeface="Times New Roman" panose="02020603050405020304" pitchFamily="18" charset="0"/>
              </a:rPr>
              <a:pPr/>
              <a:t>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020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38B98CC-DC89-034E-93B7-5692DC018EBA}"/>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F50DF3BD-B78B-9848-9D69-1B23EC55F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endParaRPr lang="en-US" altLang="en-US" dirty="0"/>
          </a:p>
        </p:txBody>
      </p:sp>
      <p:sp>
        <p:nvSpPr>
          <p:cNvPr id="23555" name="Slide Number Placeholder 3">
            <a:extLst>
              <a:ext uri="{FF2B5EF4-FFF2-40B4-BE49-F238E27FC236}">
                <a16:creationId xmlns:a16="http://schemas.microsoft.com/office/drawing/2014/main" id="{BBB3FBBB-E858-AC45-9826-5B20DF79D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43827C1D-73CE-9C4F-850F-7F8E5EDCC2AB}" type="slidenum">
              <a:rPr lang="en-US" altLang="en-US" sz="1200" smtClean="0">
                <a:solidFill>
                  <a:schemeClr val="tx1"/>
                </a:solidFill>
                <a:latin typeface="Times New Roman" panose="02020603050405020304" pitchFamily="18" charset="0"/>
              </a:rPr>
              <a:pPr/>
              <a:t>8</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38B98CC-DC89-034E-93B7-5692DC018EBA}"/>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F50DF3BD-B78B-9848-9D69-1B23EC55F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endParaRPr lang="en-US" altLang="en-US" dirty="0"/>
          </a:p>
        </p:txBody>
      </p:sp>
      <p:sp>
        <p:nvSpPr>
          <p:cNvPr id="23555" name="Slide Number Placeholder 3">
            <a:extLst>
              <a:ext uri="{FF2B5EF4-FFF2-40B4-BE49-F238E27FC236}">
                <a16:creationId xmlns:a16="http://schemas.microsoft.com/office/drawing/2014/main" id="{BBB3FBBB-E858-AC45-9826-5B20DF79D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43827C1D-73CE-9C4F-850F-7F8E5EDCC2AB}" type="slidenum">
              <a:rPr lang="en-US" altLang="en-US" sz="1200" smtClean="0">
                <a:solidFill>
                  <a:schemeClr val="tx1"/>
                </a:solidFill>
                <a:latin typeface="Times New Roman" panose="02020603050405020304" pitchFamily="18" charset="0"/>
              </a:rPr>
              <a:pPr/>
              <a:t>9</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9648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38B98CC-DC89-034E-93B7-5692DC018EBA}"/>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F50DF3BD-B78B-9848-9D69-1B23EC55F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r>
              <a:rPr lang="en-US" altLang="en-US" dirty="0"/>
              <a:t>Several schools simply close during the interview season to accommodate all the interviews</a:t>
            </a:r>
          </a:p>
          <a:p>
            <a:pPr lvl="1">
              <a:defRPr/>
            </a:pPr>
            <a:r>
              <a:rPr lang="en-US" altLang="en-US" dirty="0"/>
              <a:t>Instead, UT COM requires all M4’s to take 2 option blocks during Block 11, 2021 through Block 1, 2022</a:t>
            </a:r>
          </a:p>
        </p:txBody>
      </p:sp>
      <p:sp>
        <p:nvSpPr>
          <p:cNvPr id="23555" name="Slide Number Placeholder 3">
            <a:extLst>
              <a:ext uri="{FF2B5EF4-FFF2-40B4-BE49-F238E27FC236}">
                <a16:creationId xmlns:a16="http://schemas.microsoft.com/office/drawing/2014/main" id="{BBB3FBBB-E858-AC45-9826-5B20DF79D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43827C1D-73CE-9C4F-850F-7F8E5EDCC2AB}" type="slidenum">
              <a:rPr lang="en-US" altLang="en-US" sz="1200" smtClean="0">
                <a:solidFill>
                  <a:schemeClr val="tx1"/>
                </a:solidFill>
                <a:latin typeface="Times New Roman" panose="02020603050405020304" pitchFamily="18" charset="0"/>
              </a:rPr>
              <a:pPr/>
              <a:t>10</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9022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2053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71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0" y="0"/>
            <a:ext cx="6705600" cy="68580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2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lvl1pPr>
              <a:defRPr>
                <a:solidFill>
                  <a:schemeClr val="tx1"/>
                </a:solidFill>
              </a:defRPr>
            </a:lvl1pPr>
          </a:lstStyle>
          <a:p>
            <a:r>
              <a:rPr lang="en-US"/>
              <a:t>Click to edit Master title style</a:t>
            </a:r>
            <a:endParaRPr lang="en-US" dirty="0"/>
          </a:p>
        </p:txBody>
      </p:sp>
      <p:sp>
        <p:nvSpPr>
          <p:cNvPr id="3" name="Table Placeholder 2"/>
          <p:cNvSpPr>
            <a:spLocks noGrp="1"/>
          </p:cNvSpPr>
          <p:nvPr>
            <p:ph type="tbl" idx="1"/>
          </p:nvPr>
        </p:nvSpPr>
        <p:spPr>
          <a:xfrm>
            <a:off x="76200" y="990600"/>
            <a:ext cx="9067800" cy="5867400"/>
          </a:xfrm>
        </p:spPr>
        <p:txBody>
          <a:bodyPr/>
          <a:lstStyle>
            <a:lvl1pPr>
              <a:defRPr>
                <a:solidFill>
                  <a:schemeClr val="tx1"/>
                </a:solidFill>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78132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990600"/>
          </a:xfrm>
        </p:spPr>
        <p:txBody>
          <a:bodyPr/>
          <a:lstStyle>
            <a:lvl1pPr>
              <a:defRPr>
                <a:solidFill>
                  <a:srgbClr val="FF990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64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5771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 y="990600"/>
            <a:ext cx="44577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990600"/>
            <a:ext cx="44577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10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12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4438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52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930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626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58A7F6-6CF1-5D4B-B2F4-0E18A437DD63}"/>
              </a:ext>
            </a:extLst>
          </p:cNvPr>
          <p:cNvSpPr>
            <a:spLocks noGrp="1" noChangeArrowheads="1"/>
          </p:cNvSpPr>
          <p:nvPr>
            <p:ph type="title"/>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a:extLst>
              <a:ext uri="{FF2B5EF4-FFF2-40B4-BE49-F238E27FC236}">
                <a16:creationId xmlns:a16="http://schemas.microsoft.com/office/drawing/2014/main" id="{7A30DF4E-643B-0447-A849-44194FDC3869}"/>
              </a:ext>
            </a:extLst>
          </p:cNvPr>
          <p:cNvSpPr>
            <a:spLocks noGrp="1" noChangeArrowheads="1"/>
          </p:cNvSpPr>
          <p:nvPr>
            <p:ph type="body" idx="1"/>
          </p:nvPr>
        </p:nvSpPr>
        <p:spPr bwMode="auto">
          <a:xfrm>
            <a:off x="76200" y="990600"/>
            <a:ext cx="9067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1" fontAlgn="base" hangingPunct="1">
        <a:spcBef>
          <a:spcPct val="0"/>
        </a:spcBef>
        <a:spcAft>
          <a:spcPct val="0"/>
        </a:spcAft>
        <a:defRPr sz="3000">
          <a:solidFill>
            <a:schemeClr val="tx1"/>
          </a:solidFill>
          <a:effectLst>
            <a:outerShdw blurRad="38100" dist="38100" dir="2700000" algn="tl">
              <a:srgbClr val="000000"/>
            </a:outerShdw>
          </a:effectLst>
          <a:latin typeface="+mj-lt"/>
          <a:ea typeface="MS PGothic" panose="020B0600070205080204" pitchFamily="34" charset="-128"/>
          <a:cs typeface="MS PGothic" charset="0"/>
        </a:defRPr>
      </a:lvl1pPr>
      <a:lvl2pPr algn="l" rtl="0" eaLnBrk="1" fontAlgn="base" hangingPunct="1">
        <a:spcBef>
          <a:spcPct val="0"/>
        </a:spcBef>
        <a:spcAft>
          <a:spcPct val="0"/>
        </a:spcAft>
        <a:defRPr sz="3000">
          <a:solidFill>
            <a:schemeClr val="tx1"/>
          </a:solidFill>
          <a:effectLst>
            <a:outerShdw blurRad="38100" dist="38100" dir="2700000" algn="tl">
              <a:srgbClr val="000000"/>
            </a:outerShdw>
          </a:effectLst>
          <a:latin typeface="Verdana" pitchFamily="34" charset="0"/>
          <a:ea typeface="MS PGothic" panose="020B0600070205080204" pitchFamily="34" charset="-128"/>
          <a:cs typeface="MS PGothic" charset="0"/>
        </a:defRPr>
      </a:lvl2pPr>
      <a:lvl3pPr algn="l" rtl="0" eaLnBrk="1" fontAlgn="base" hangingPunct="1">
        <a:spcBef>
          <a:spcPct val="0"/>
        </a:spcBef>
        <a:spcAft>
          <a:spcPct val="0"/>
        </a:spcAft>
        <a:defRPr sz="3000">
          <a:solidFill>
            <a:schemeClr val="tx1"/>
          </a:solidFill>
          <a:effectLst>
            <a:outerShdw blurRad="38100" dist="38100" dir="2700000" algn="tl">
              <a:srgbClr val="000000"/>
            </a:outerShdw>
          </a:effectLst>
          <a:latin typeface="Verdana" pitchFamily="34" charset="0"/>
          <a:ea typeface="MS PGothic" panose="020B0600070205080204" pitchFamily="34" charset="-128"/>
          <a:cs typeface="MS PGothic" charset="0"/>
        </a:defRPr>
      </a:lvl3pPr>
      <a:lvl4pPr algn="l" rtl="0" eaLnBrk="1" fontAlgn="base" hangingPunct="1">
        <a:spcBef>
          <a:spcPct val="0"/>
        </a:spcBef>
        <a:spcAft>
          <a:spcPct val="0"/>
        </a:spcAft>
        <a:defRPr sz="3000">
          <a:solidFill>
            <a:schemeClr val="tx1"/>
          </a:solidFill>
          <a:effectLst>
            <a:outerShdw blurRad="38100" dist="38100" dir="2700000" algn="tl">
              <a:srgbClr val="000000"/>
            </a:outerShdw>
          </a:effectLst>
          <a:latin typeface="Verdana" pitchFamily="34" charset="0"/>
          <a:ea typeface="MS PGothic" panose="020B0600070205080204" pitchFamily="34" charset="-128"/>
          <a:cs typeface="MS PGothic" charset="0"/>
        </a:defRPr>
      </a:lvl4pPr>
      <a:lvl5pPr algn="l" rtl="0" eaLnBrk="1" fontAlgn="base" hangingPunct="1">
        <a:spcBef>
          <a:spcPct val="0"/>
        </a:spcBef>
        <a:spcAft>
          <a:spcPct val="0"/>
        </a:spcAft>
        <a:defRPr sz="3000">
          <a:solidFill>
            <a:schemeClr val="tx1"/>
          </a:solidFill>
          <a:effectLst>
            <a:outerShdw blurRad="38100" dist="38100" dir="2700000" algn="tl">
              <a:srgbClr val="000000"/>
            </a:outerShdw>
          </a:effectLst>
          <a:latin typeface="Verdana" pitchFamily="34" charset="0"/>
          <a:ea typeface="MS PGothic" panose="020B0600070205080204" pitchFamily="34" charset="-128"/>
          <a:cs typeface="MS PGothic" charset="0"/>
        </a:defRPr>
      </a:lvl5pPr>
      <a:lvl6pPr marL="457200" algn="l" rtl="0" eaLnBrk="1" fontAlgn="base" hangingPunct="1">
        <a:spcBef>
          <a:spcPct val="0"/>
        </a:spcBef>
        <a:spcAft>
          <a:spcPct val="0"/>
        </a:spcAft>
        <a:defRPr sz="3000">
          <a:solidFill>
            <a:schemeClr val="bg1"/>
          </a:solidFill>
          <a:effectLst>
            <a:outerShdw blurRad="38100" dist="38100" dir="2700000" algn="tl">
              <a:srgbClr val="000000"/>
            </a:outerShdw>
          </a:effectLst>
          <a:latin typeface="Verdana" pitchFamily="34" charset="0"/>
        </a:defRPr>
      </a:lvl6pPr>
      <a:lvl7pPr marL="914400" algn="l" rtl="0" eaLnBrk="1" fontAlgn="base" hangingPunct="1">
        <a:spcBef>
          <a:spcPct val="0"/>
        </a:spcBef>
        <a:spcAft>
          <a:spcPct val="0"/>
        </a:spcAft>
        <a:defRPr sz="3000">
          <a:solidFill>
            <a:schemeClr val="bg1"/>
          </a:solidFill>
          <a:effectLst>
            <a:outerShdw blurRad="38100" dist="38100" dir="2700000" algn="tl">
              <a:srgbClr val="000000"/>
            </a:outerShdw>
          </a:effectLst>
          <a:latin typeface="Verdana" pitchFamily="34" charset="0"/>
        </a:defRPr>
      </a:lvl7pPr>
      <a:lvl8pPr marL="1371600" algn="l" rtl="0" eaLnBrk="1" fontAlgn="base" hangingPunct="1">
        <a:spcBef>
          <a:spcPct val="0"/>
        </a:spcBef>
        <a:spcAft>
          <a:spcPct val="0"/>
        </a:spcAft>
        <a:defRPr sz="3000">
          <a:solidFill>
            <a:schemeClr val="bg1"/>
          </a:solidFill>
          <a:effectLst>
            <a:outerShdw blurRad="38100" dist="38100" dir="2700000" algn="tl">
              <a:srgbClr val="000000"/>
            </a:outerShdw>
          </a:effectLst>
          <a:latin typeface="Verdana" pitchFamily="34" charset="0"/>
        </a:defRPr>
      </a:lvl8pPr>
      <a:lvl9pPr marL="1828800" algn="l" rtl="0" eaLnBrk="1" fontAlgn="base" hangingPunct="1">
        <a:spcBef>
          <a:spcPct val="0"/>
        </a:spcBef>
        <a:spcAft>
          <a:spcPct val="0"/>
        </a:spcAft>
        <a:defRPr sz="3000">
          <a:solidFill>
            <a:schemeClr val="bg1"/>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10000"/>
        </a:spcAft>
        <a:buSzPct val="75000"/>
        <a:buChar char="•"/>
        <a:defRPr sz="26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10000"/>
        </a:spcAft>
        <a:buSzPct val="75000"/>
        <a:buFont typeface="Wingdings" pitchFamily="2" charset="2"/>
        <a:buChar char="v"/>
        <a:defRPr sz="24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10000"/>
        </a:spcAft>
        <a:buSzPct val="75000"/>
        <a:buFont typeface="Wingdings" pitchFamily="2" charset="2"/>
        <a:buChar char="ü"/>
        <a:defRPr sz="24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10000"/>
        </a:spcAft>
        <a:buSzPct val="75000"/>
        <a:buChar char="o"/>
        <a:defRPr sz="24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10000"/>
        </a:spcAft>
        <a:buChar char="»"/>
        <a:defRPr sz="2400">
          <a:solidFill>
            <a:schemeClr val="tx1"/>
          </a:solidFill>
          <a:latin typeface="+mn-lt"/>
          <a:ea typeface="MS PGothic" panose="020B0600070205080204" pitchFamily="34" charset="-128"/>
          <a:cs typeface="MS PGothic" charset="0"/>
        </a:defRPr>
      </a:lvl5pPr>
      <a:lvl6pPr marL="2514600" indent="-228600" algn="l" rtl="0" eaLnBrk="1" fontAlgn="base" hangingPunct="1">
        <a:spcBef>
          <a:spcPct val="20000"/>
        </a:spcBef>
        <a:spcAft>
          <a:spcPct val="10000"/>
        </a:spcAft>
        <a:buChar char="»"/>
        <a:defRPr sz="2400">
          <a:solidFill>
            <a:schemeClr val="bg1"/>
          </a:solidFill>
          <a:latin typeface="+mn-lt"/>
        </a:defRPr>
      </a:lvl6pPr>
      <a:lvl7pPr marL="2971800" indent="-228600" algn="l" rtl="0" eaLnBrk="1" fontAlgn="base" hangingPunct="1">
        <a:spcBef>
          <a:spcPct val="20000"/>
        </a:spcBef>
        <a:spcAft>
          <a:spcPct val="10000"/>
        </a:spcAft>
        <a:buChar char="»"/>
        <a:defRPr sz="2400">
          <a:solidFill>
            <a:schemeClr val="bg1"/>
          </a:solidFill>
          <a:latin typeface="+mn-lt"/>
        </a:defRPr>
      </a:lvl7pPr>
      <a:lvl8pPr marL="3429000" indent="-228600" algn="l" rtl="0" eaLnBrk="1" fontAlgn="base" hangingPunct="1">
        <a:spcBef>
          <a:spcPct val="20000"/>
        </a:spcBef>
        <a:spcAft>
          <a:spcPct val="10000"/>
        </a:spcAft>
        <a:buChar char="»"/>
        <a:defRPr sz="2400">
          <a:solidFill>
            <a:schemeClr val="bg1"/>
          </a:solidFill>
          <a:latin typeface="+mn-lt"/>
        </a:defRPr>
      </a:lvl8pPr>
      <a:lvl9pPr marL="3886200" indent="-228600" algn="l" rtl="0" eaLnBrk="1" fontAlgn="base" hangingPunct="1">
        <a:spcBef>
          <a:spcPct val="20000"/>
        </a:spcBef>
        <a:spcAft>
          <a:spcPct val="1000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nthomasg@uthsc.edu" TargetMode="External"/><Relationship Id="rId4" Type="http://schemas.openxmlformats.org/officeDocument/2006/relationships/hyperlink" Target="mailto:dedwar30@uthsc.edu"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henley8@uthsc.ed" TargetMode="External"/><Relationship Id="rId2" Type="http://schemas.openxmlformats.org/officeDocument/2006/relationships/hyperlink" Target="mailto:gnace@uthsc.edu"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mailto:akiraly1@uthsc.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3454EDB-A924-7649-B7BC-6BC0A54C02F4}"/>
              </a:ext>
            </a:extLst>
          </p:cNvPr>
          <p:cNvSpPr>
            <a:spLocks noGrp="1" noChangeArrowheads="1"/>
          </p:cNvSpPr>
          <p:nvPr>
            <p:ph type="title"/>
          </p:nvPr>
        </p:nvSpPr>
        <p:spPr>
          <a:xfrm>
            <a:off x="1066800" y="381000"/>
            <a:ext cx="7543800" cy="6324600"/>
          </a:xfrm>
        </p:spPr>
        <p:txBody>
          <a:bodyPr/>
          <a:lstStyle/>
          <a:p>
            <a:pPr algn="ctr" eaLnBrk="1" hangingPunct="1">
              <a:defRPr/>
            </a:pPr>
            <a:br>
              <a:rPr lang="en-US" sz="3400" dirty="0">
                <a:effectLst>
                  <a:outerShdw blurRad="38100" dist="38100" dir="2700000" algn="tl">
                    <a:srgbClr val="DDDDDD"/>
                  </a:outerShdw>
                </a:effectLst>
                <a:ea typeface="ＭＳ Ｐゴシック" charset="0"/>
                <a:cs typeface="+mj-cs"/>
              </a:rPr>
            </a:br>
            <a:r>
              <a:rPr lang="en-US" sz="40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ea typeface="ＭＳ Ｐゴシック" charset="0"/>
                <a:cs typeface="+mj-cs"/>
              </a:rPr>
              <a:t>Fourth Year Orientation </a:t>
            </a:r>
            <a:br>
              <a:rPr lang="en-US" dirty="0">
                <a:effectLst>
                  <a:outerShdw blurRad="38100" dist="38100" dir="2700000" algn="tl">
                    <a:srgbClr val="DDDDDD"/>
                  </a:outerShdw>
                </a:effectLst>
                <a:ea typeface="ＭＳ Ｐゴシック" charset="0"/>
                <a:cs typeface="+mj-cs"/>
              </a:rPr>
            </a:br>
            <a:br>
              <a:rPr lang="en-US" dirty="0">
                <a:effectLst>
                  <a:outerShdw blurRad="38100" dist="38100" dir="2700000" algn="tl">
                    <a:srgbClr val="DDDDDD"/>
                  </a:outerShdw>
                </a:effectLst>
                <a:ea typeface="ＭＳ Ｐゴシック" charset="0"/>
                <a:cs typeface="+mj-cs"/>
              </a:rPr>
            </a:br>
            <a:r>
              <a:rPr lang="en-US" dirty="0">
                <a:effectLst>
                  <a:outerShdw blurRad="38100" dist="38100" dir="2700000" algn="tl">
                    <a:srgbClr val="DDDDDD"/>
                  </a:outerShdw>
                </a:effectLst>
                <a:ea typeface="ＭＳ Ｐゴシック" charset="0"/>
                <a:cs typeface="+mj-cs"/>
              </a:rPr>
              <a:t>Class of 2022  </a:t>
            </a:r>
            <a:br>
              <a:rPr lang="en-US" dirty="0">
                <a:effectLst>
                  <a:outerShdw blurRad="38100" dist="38100" dir="2700000" algn="tl">
                    <a:srgbClr val="DDDDDD"/>
                  </a:outerShdw>
                </a:effectLst>
                <a:ea typeface="ＭＳ Ｐゴシック" charset="0"/>
                <a:cs typeface="+mj-cs"/>
              </a:rPr>
            </a:br>
            <a:r>
              <a:rPr lang="en-US" sz="2000" dirty="0">
                <a:effectLst>
                  <a:outerShdw blurRad="38100" dist="38100" dir="2700000" algn="tl">
                    <a:srgbClr val="DDDDDD"/>
                  </a:outerShdw>
                </a:effectLst>
                <a:ea typeface="ＭＳ Ｐゴシック" charset="0"/>
                <a:cs typeface="+mj-cs"/>
              </a:rPr>
              <a:t>November 18th, 2020</a:t>
            </a:r>
            <a:br>
              <a:rPr lang="en-US" sz="2000" dirty="0">
                <a:effectLst>
                  <a:outerShdw blurRad="38100" dist="38100" dir="2700000" algn="tl">
                    <a:srgbClr val="DDDDDD"/>
                  </a:outerShdw>
                </a:effectLst>
                <a:ea typeface="ＭＳ Ｐゴシック" charset="0"/>
                <a:cs typeface="+mj-cs"/>
              </a:rPr>
            </a:br>
            <a:br>
              <a:rPr lang="en-US" sz="2000" dirty="0">
                <a:effectLst>
                  <a:outerShdw blurRad="38100" dist="38100" dir="2700000" algn="tl">
                    <a:srgbClr val="DDDDDD"/>
                  </a:outerShdw>
                </a:effectLst>
                <a:ea typeface="ＭＳ Ｐゴシック" charset="0"/>
                <a:cs typeface="+mj-cs"/>
              </a:rPr>
            </a:br>
            <a:r>
              <a:rPr lang="en-US" sz="2000" dirty="0">
                <a:effectLst>
                  <a:outerShdw blurRad="38100" dist="38100" dir="2700000" algn="tl">
                    <a:srgbClr val="DDDDDD"/>
                  </a:outerShdw>
                </a:effectLst>
                <a:ea typeface="ＭＳ Ｐゴシック" charset="0"/>
                <a:cs typeface="+mj-cs"/>
              </a:rPr>
              <a:t>Valerie P. Jameson, MD</a:t>
            </a:r>
            <a:br>
              <a:rPr lang="en-US" sz="2000" dirty="0">
                <a:effectLst>
                  <a:outerShdw blurRad="38100" dist="38100" dir="2700000" algn="tl">
                    <a:srgbClr val="DDDDDD"/>
                  </a:outerShdw>
                </a:effectLst>
                <a:ea typeface="ＭＳ Ｐゴシック" charset="0"/>
                <a:cs typeface="+mj-cs"/>
              </a:rPr>
            </a:br>
            <a:r>
              <a:rPr lang="en-US" sz="1600" dirty="0">
                <a:effectLst>
                  <a:outerShdw blurRad="38100" dist="38100" dir="2700000" algn="tl">
                    <a:srgbClr val="DDDDDD"/>
                  </a:outerShdw>
                </a:effectLst>
                <a:ea typeface="ＭＳ Ｐゴシック" charset="0"/>
                <a:cs typeface="+mj-cs"/>
              </a:rPr>
              <a:t>Senior Assistant Dean for Clinical Curriculum</a:t>
            </a:r>
            <a:br>
              <a:rPr lang="en-US" sz="1600" dirty="0">
                <a:effectLst>
                  <a:outerShdw blurRad="38100" dist="38100" dir="2700000" algn="tl">
                    <a:srgbClr val="DDDDDD"/>
                  </a:outerShdw>
                </a:effectLst>
                <a:ea typeface="ＭＳ Ｐゴシック" charset="0"/>
                <a:cs typeface="+mj-cs"/>
              </a:rPr>
            </a:br>
            <a:br>
              <a:rPr lang="en-US" sz="2000" dirty="0">
                <a:effectLst>
                  <a:outerShdw blurRad="38100" dist="38100" dir="2700000" algn="tl">
                    <a:srgbClr val="DDDDDD"/>
                  </a:outerShdw>
                </a:effectLst>
                <a:ea typeface="ＭＳ Ｐゴシック" charset="0"/>
                <a:cs typeface="+mj-cs"/>
              </a:rPr>
            </a:br>
            <a:r>
              <a:rPr lang="en-US" sz="2000" dirty="0">
                <a:effectLst>
                  <a:outerShdw blurRad="38100" dist="38100" dir="2700000" algn="tl">
                    <a:srgbClr val="DDDDDD"/>
                  </a:outerShdw>
                </a:effectLst>
                <a:ea typeface="ＭＳ Ｐゴシック" charset="0"/>
                <a:cs typeface="+mj-cs"/>
              </a:rPr>
              <a:t>Kristen </a:t>
            </a:r>
            <a:r>
              <a:rPr lang="en-US" sz="2000" dirty="0" err="1">
                <a:effectLst>
                  <a:outerShdw blurRad="38100" dist="38100" dir="2700000" algn="tl">
                    <a:srgbClr val="DDDDDD"/>
                  </a:outerShdw>
                </a:effectLst>
                <a:ea typeface="ＭＳ Ｐゴシック" charset="0"/>
                <a:cs typeface="+mj-cs"/>
              </a:rPr>
              <a:t>Bettin</a:t>
            </a:r>
            <a:r>
              <a:rPr lang="en-US" sz="2000" dirty="0">
                <a:effectLst>
                  <a:outerShdw blurRad="38100" dist="38100" dir="2700000" algn="tl">
                    <a:srgbClr val="DDDDDD"/>
                  </a:outerShdw>
                </a:effectLst>
                <a:ea typeface="ＭＳ Ｐゴシック" charset="0"/>
                <a:cs typeface="+mj-cs"/>
              </a:rPr>
              <a:t>, MD, MEd</a:t>
            </a:r>
            <a:br>
              <a:rPr lang="en-US" sz="2000" dirty="0">
                <a:effectLst>
                  <a:outerShdw blurRad="38100" dist="38100" dir="2700000" algn="tl">
                    <a:srgbClr val="DDDDDD"/>
                  </a:outerShdw>
                </a:effectLst>
                <a:ea typeface="ＭＳ Ｐゴシック" charset="0"/>
                <a:cs typeface="+mj-cs"/>
              </a:rPr>
            </a:br>
            <a:r>
              <a:rPr lang="en-US" sz="1600" dirty="0">
                <a:effectLst>
                  <a:outerShdw blurRad="38100" dist="38100" dir="2700000" algn="tl">
                    <a:srgbClr val="DDDDDD"/>
                  </a:outerShdw>
                </a:effectLst>
                <a:ea typeface="ＭＳ Ｐゴシック" charset="0"/>
                <a:cs typeface="+mj-cs"/>
              </a:rPr>
              <a:t>Assistant Dean for Clinical Curriculum</a:t>
            </a:r>
            <a:br>
              <a:rPr lang="en-US" sz="2000" dirty="0">
                <a:effectLst>
                  <a:outerShdw blurRad="38100" dist="38100" dir="2700000" algn="tl">
                    <a:srgbClr val="DDDDDD"/>
                  </a:outerShdw>
                </a:effectLst>
                <a:ea typeface="ＭＳ Ｐゴシック" charset="0"/>
                <a:cs typeface="+mj-cs"/>
              </a:rPr>
            </a:br>
            <a:br>
              <a:rPr lang="en-US" sz="2000" dirty="0">
                <a:effectLst>
                  <a:outerShdw blurRad="38100" dist="38100" dir="2700000" algn="tl">
                    <a:srgbClr val="DDDDDD"/>
                  </a:outerShdw>
                </a:effectLst>
                <a:ea typeface="ＭＳ Ｐゴシック" charset="0"/>
                <a:cs typeface="+mj-cs"/>
              </a:rPr>
            </a:br>
            <a:r>
              <a:rPr lang="en-US" sz="2000" dirty="0">
                <a:effectLst>
                  <a:outerShdw blurRad="38100" dist="38100" dir="2700000" algn="tl">
                    <a:srgbClr val="DDDDDD"/>
                  </a:outerShdw>
                </a:effectLst>
                <a:ea typeface="ＭＳ Ｐゴシック" charset="0"/>
                <a:cs typeface="+mj-cs"/>
              </a:rPr>
              <a:t>Jenn Wilson</a:t>
            </a:r>
            <a:br>
              <a:rPr lang="en-US" sz="2000" dirty="0">
                <a:effectLst>
                  <a:outerShdw blurRad="38100" dist="38100" dir="2700000" algn="tl">
                    <a:srgbClr val="DDDDDD"/>
                  </a:outerShdw>
                </a:effectLst>
                <a:ea typeface="ＭＳ Ｐゴシック" charset="0"/>
                <a:cs typeface="+mj-cs"/>
              </a:rPr>
            </a:br>
            <a:r>
              <a:rPr lang="en-US" sz="1600" dirty="0">
                <a:effectLst>
                  <a:outerShdw blurRad="38100" dist="38100" dir="2700000" algn="tl">
                    <a:srgbClr val="DDDDDD"/>
                  </a:outerShdw>
                </a:effectLst>
                <a:ea typeface="ＭＳ Ｐゴシック" charset="0"/>
                <a:cs typeface="+mj-cs"/>
              </a:rPr>
              <a:t>Lead Clinical Curriculum Coordinator</a:t>
            </a:r>
            <a:br>
              <a:rPr lang="en-US" sz="1600" dirty="0">
                <a:effectLst>
                  <a:outerShdw blurRad="38100" dist="38100" dir="2700000" algn="tl">
                    <a:srgbClr val="DDDDDD"/>
                  </a:outerShdw>
                </a:effectLst>
                <a:ea typeface="ＭＳ Ｐゴシック" charset="0"/>
                <a:cs typeface="+mj-cs"/>
              </a:rPr>
            </a:br>
            <a:br>
              <a:rPr lang="en-US" sz="2000" dirty="0">
                <a:effectLst>
                  <a:outerShdw blurRad="38100" dist="38100" dir="2700000" algn="tl">
                    <a:srgbClr val="DDDDDD"/>
                  </a:outerShdw>
                </a:effectLst>
                <a:ea typeface="ＭＳ Ｐゴシック" charset="0"/>
                <a:cs typeface="+mj-cs"/>
              </a:rPr>
            </a:br>
            <a:r>
              <a:rPr lang="en-US" sz="2000" dirty="0">
                <a:effectLst>
                  <a:outerShdw blurRad="38100" dist="38100" dir="2700000" algn="tl">
                    <a:srgbClr val="DDDDDD"/>
                  </a:outerShdw>
                </a:effectLst>
                <a:ea typeface="ＭＳ Ｐゴシック" charset="0"/>
                <a:cs typeface="+mj-cs"/>
              </a:rPr>
              <a:t>Catherine Womack, MD</a:t>
            </a:r>
            <a:br>
              <a:rPr lang="en-US" sz="2000" dirty="0">
                <a:effectLst>
                  <a:outerShdw blurRad="38100" dist="38100" dir="2700000" algn="tl">
                    <a:srgbClr val="DDDDDD"/>
                  </a:outerShdw>
                </a:effectLst>
                <a:ea typeface="ＭＳ Ｐゴシック" charset="0"/>
                <a:cs typeface="+mj-cs"/>
              </a:rPr>
            </a:br>
            <a:r>
              <a:rPr lang="en-US" sz="1600" dirty="0">
                <a:effectLst>
                  <a:outerShdw blurRad="38100" dist="38100" dir="2700000" algn="tl">
                    <a:srgbClr val="DDDDDD"/>
                  </a:outerShdw>
                </a:effectLst>
                <a:ea typeface="ＭＳ Ｐゴシック" charset="0"/>
                <a:cs typeface="+mj-cs"/>
              </a:rPr>
              <a:t>Associate Dean of Student Affairs and Admissions</a:t>
            </a:r>
            <a:br>
              <a:rPr lang="en-US" sz="2000" dirty="0">
                <a:effectLst>
                  <a:outerShdw blurRad="38100" dist="38100" dir="2700000" algn="tl">
                    <a:srgbClr val="DDDDDD"/>
                  </a:outerShdw>
                </a:effectLst>
                <a:ea typeface="ＭＳ Ｐゴシック" charset="0"/>
                <a:cs typeface="+mj-cs"/>
              </a:rPr>
            </a:br>
            <a:br>
              <a:rPr lang="en-US" sz="2100"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endParaRPr lang="en-US" sz="1300" b="1" dirty="0">
              <a:solidFill>
                <a:srgbClr val="CC6600"/>
              </a:solidFill>
              <a:effectLst>
                <a:outerShdw blurRad="38100" dist="38100" dir="2700000" algn="tl">
                  <a:srgbClr val="DDDDDD"/>
                </a:outerShdw>
              </a:effectLst>
              <a:ea typeface="ＭＳ Ｐゴシック" charset="0"/>
              <a:cs typeface="+mj-cs"/>
            </a:endParaRPr>
          </a:p>
        </p:txBody>
      </p:sp>
      <p:pic>
        <p:nvPicPr>
          <p:cNvPr id="2" name="Picture 1">
            <a:extLst>
              <a:ext uri="{FF2B5EF4-FFF2-40B4-BE49-F238E27FC236}">
                <a16:creationId xmlns:a16="http://schemas.microsoft.com/office/drawing/2014/main" id="{09689BFC-A52F-314D-82BA-E46C9492019C}"/>
              </a:ext>
            </a:extLst>
          </p:cNvPr>
          <p:cNvPicPr>
            <a:picLocks noChangeAspect="1"/>
          </p:cNvPicPr>
          <p:nvPr/>
        </p:nvPicPr>
        <p:blipFill>
          <a:blip r:embed="rId3"/>
          <a:stretch>
            <a:fillRect/>
          </a:stretch>
        </p:blipFill>
        <p:spPr>
          <a:xfrm>
            <a:off x="152400" y="152400"/>
            <a:ext cx="2171700" cy="736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469" name="Freeform: Shape 7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0" name="Freeform: Shape 7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CEA291-BCD1-2D47-AB86-F69D21EE45B2}"/>
              </a:ext>
            </a:extLst>
          </p:cNvPr>
          <p:cNvSpPr>
            <a:spLocks noGrp="1"/>
          </p:cNvSpPr>
          <p:nvPr>
            <p:ph type="title"/>
          </p:nvPr>
        </p:nvSpPr>
        <p:spPr>
          <a:xfrm>
            <a:off x="1733360" y="365760"/>
            <a:ext cx="5677279" cy="1288238"/>
          </a:xfrm>
        </p:spPr>
        <p:txBody>
          <a:bodyPr anchor="ctr">
            <a:normAutofit/>
          </a:bodyPr>
          <a:lstStyle/>
          <a:p>
            <a:pPr algn="ctr">
              <a:defRPr/>
            </a:pPr>
            <a:r>
              <a:rPr lang="en-US">
                <a:effectLst>
                  <a:outerShdw blurRad="50800" dist="38100" dir="2700000" algn="tl" rotWithShape="0">
                    <a:prstClr val="black">
                      <a:alpha val="40000"/>
                    </a:prstClr>
                  </a:outerShdw>
                </a:effectLst>
              </a:rPr>
              <a:t>Attendance and Work Hours</a:t>
            </a:r>
          </a:p>
        </p:txBody>
      </p:sp>
      <p:sp>
        <p:nvSpPr>
          <p:cNvPr id="19458" name="Content Placeholder 2">
            <a:extLst>
              <a:ext uri="{FF2B5EF4-FFF2-40B4-BE49-F238E27FC236}">
                <a16:creationId xmlns:a16="http://schemas.microsoft.com/office/drawing/2014/main" id="{DD889C1F-BB5A-D346-AA6E-8EB192323595}"/>
              </a:ext>
            </a:extLst>
          </p:cNvPr>
          <p:cNvSpPr>
            <a:spLocks noGrp="1" noChangeArrowheads="1"/>
          </p:cNvSpPr>
          <p:nvPr>
            <p:ph idx="1"/>
          </p:nvPr>
        </p:nvSpPr>
        <p:spPr>
          <a:xfrm>
            <a:off x="1624176" y="1956816"/>
            <a:ext cx="5895648" cy="4024884"/>
          </a:xfrm>
        </p:spPr>
        <p:txBody>
          <a:bodyPr anchor="t">
            <a:normAutofit/>
          </a:bodyPr>
          <a:lstStyle/>
          <a:p>
            <a:pPr>
              <a:lnSpc>
                <a:spcPct val="90000"/>
              </a:lnSpc>
              <a:defRPr/>
            </a:pPr>
            <a:r>
              <a:rPr lang="en-US" altLang="en-US" sz="1600"/>
              <a:t>Document work hours (Time Logs) weekly in eMedley</a:t>
            </a:r>
          </a:p>
          <a:p>
            <a:pPr lvl="1">
              <a:lnSpc>
                <a:spcPct val="90000"/>
              </a:lnSpc>
              <a:defRPr/>
            </a:pPr>
            <a:r>
              <a:rPr lang="en-US" altLang="en-US" sz="1600"/>
              <a:t>Should mimic resident work hours</a:t>
            </a:r>
          </a:p>
          <a:p>
            <a:pPr>
              <a:lnSpc>
                <a:spcPct val="90000"/>
              </a:lnSpc>
              <a:defRPr/>
            </a:pPr>
            <a:r>
              <a:rPr lang="en-US" altLang="en-US" sz="1600"/>
              <a:t>No excused absences for Step 2 CK or interviews*</a:t>
            </a:r>
          </a:p>
          <a:p>
            <a:pPr>
              <a:lnSpc>
                <a:spcPct val="90000"/>
              </a:lnSpc>
              <a:defRPr/>
            </a:pPr>
            <a:r>
              <a:rPr lang="en-US" altLang="en-US" sz="1600"/>
              <a:t>Therefore, </a:t>
            </a:r>
            <a:r>
              <a:rPr lang="en-US" altLang="en-US" sz="1600" b="1" u="sng"/>
              <a:t>DO</a:t>
            </a:r>
            <a:r>
              <a:rPr lang="en-US" altLang="en-US" sz="1600"/>
              <a:t> </a:t>
            </a:r>
            <a:r>
              <a:rPr lang="en-US" altLang="en-US" sz="1600" b="1" u="sng"/>
              <a:t>NOT</a:t>
            </a:r>
            <a:r>
              <a:rPr lang="en-US" altLang="en-US" sz="1600"/>
              <a:t> take JIs during the interview season.</a:t>
            </a:r>
          </a:p>
          <a:p>
            <a:pPr>
              <a:lnSpc>
                <a:spcPct val="90000"/>
              </a:lnSpc>
              <a:defRPr/>
            </a:pPr>
            <a:r>
              <a:rPr lang="en-US" altLang="en-US" sz="1600"/>
              <a:t>Excused Absence and Wellness Day Policy still applies</a:t>
            </a:r>
          </a:p>
          <a:p>
            <a:pPr lvl="1">
              <a:lnSpc>
                <a:spcPct val="90000"/>
              </a:lnSpc>
              <a:defRPr/>
            </a:pPr>
            <a:r>
              <a:rPr lang="en-US" altLang="en-US" sz="1600"/>
              <a:t>No planned wellness days on JIs</a:t>
            </a:r>
          </a:p>
          <a:p>
            <a:pPr marL="0" indent="0">
              <a:lnSpc>
                <a:spcPct val="90000"/>
              </a:lnSpc>
              <a:buNone/>
              <a:defRPr/>
            </a:pPr>
            <a:endParaRPr lang="en-US" altLang="en-US" sz="1600"/>
          </a:p>
          <a:p>
            <a:pPr marL="0" indent="0">
              <a:lnSpc>
                <a:spcPct val="90000"/>
              </a:lnSpc>
              <a:buNone/>
              <a:defRPr/>
            </a:pPr>
            <a:r>
              <a:rPr lang="en-US" altLang="en-US" sz="1600"/>
              <a:t>*Pre-COVID policy. Will adjust as needed based on events surrounding the current COVID pandemic.</a:t>
            </a:r>
          </a:p>
        </p:txBody>
      </p:sp>
    </p:spTree>
    <p:extLst>
      <p:ext uri="{BB962C8B-B14F-4D97-AF65-F5344CB8AC3E}">
        <p14:creationId xmlns:p14="http://schemas.microsoft.com/office/powerpoint/2010/main" val="199939333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13F3-625B-A447-AD73-9C9B5F702B58}"/>
              </a:ext>
            </a:extLst>
          </p:cNvPr>
          <p:cNvSpPr>
            <a:spLocks noGrp="1"/>
          </p:cNvSpPr>
          <p:nvPr>
            <p:ph type="title"/>
          </p:nvPr>
        </p:nvSpPr>
        <p:spPr>
          <a:xfrm>
            <a:off x="603504" y="1445494"/>
            <a:ext cx="2712642" cy="4376572"/>
          </a:xfrm>
        </p:spPr>
        <p:txBody>
          <a:bodyPr anchor="ctr">
            <a:normAutofit/>
          </a:bodyPr>
          <a:lstStyle/>
          <a:p>
            <a:pPr>
              <a:defRPr/>
            </a:pPr>
            <a:r>
              <a:rPr lang="en-US" sz="3600" b="1">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Other Required Senior Rotations  </a:t>
            </a:r>
            <a:r>
              <a:rPr lang="en-US" sz="3600">
                <a:effectLst>
                  <a:outerShdw blurRad="38100" dist="38100" dir="2700000" algn="tl">
                    <a:srgbClr val="DDDDDD"/>
                  </a:outerShdw>
                </a:effectLst>
                <a:ea typeface="ＭＳ Ｐゴシック" charset="0"/>
                <a:cs typeface="+mj-cs"/>
              </a:rPr>
              <a:t>   </a:t>
            </a:r>
          </a:p>
        </p:txBody>
      </p:sp>
      <p:sp>
        <p:nvSpPr>
          <p:cNvPr id="71" name="Freeform: Shape 70">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0727" y="0"/>
            <a:ext cx="5460987"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2168" y="0"/>
            <a:ext cx="5249546"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Content Placeholder 2">
            <a:extLst>
              <a:ext uri="{FF2B5EF4-FFF2-40B4-BE49-F238E27FC236}">
                <a16:creationId xmlns:a16="http://schemas.microsoft.com/office/drawing/2014/main" id="{914E436A-6881-384F-AFD8-94042D918A7C}"/>
              </a:ext>
            </a:extLst>
          </p:cNvPr>
          <p:cNvSpPr>
            <a:spLocks noGrp="1" noChangeArrowheads="1"/>
          </p:cNvSpPr>
          <p:nvPr>
            <p:ph idx="1"/>
          </p:nvPr>
        </p:nvSpPr>
        <p:spPr>
          <a:xfrm>
            <a:off x="4572000" y="1399032"/>
            <a:ext cx="4126375" cy="4471416"/>
          </a:xfrm>
        </p:spPr>
        <p:txBody>
          <a:bodyPr anchor="ctr">
            <a:normAutofit/>
          </a:bodyPr>
          <a:lstStyle/>
          <a:p>
            <a:pPr marL="571500" indent="-457200"/>
            <a:r>
              <a:rPr lang="en-US" altLang="en-US" sz="2400" dirty="0">
                <a:solidFill>
                  <a:schemeClr val="bg1"/>
                </a:solidFill>
              </a:rPr>
              <a:t>Capstone </a:t>
            </a:r>
          </a:p>
          <a:p>
            <a:pPr marL="571500" indent="-457200"/>
            <a:r>
              <a:rPr lang="en-US" altLang="en-US" sz="2400" dirty="0">
                <a:solidFill>
                  <a:schemeClr val="bg1"/>
                </a:solidFill>
              </a:rPr>
              <a:t>Geri-</a:t>
            </a:r>
            <a:r>
              <a:rPr lang="en-US" altLang="en-US" sz="2400" dirty="0" err="1">
                <a:solidFill>
                  <a:schemeClr val="bg1"/>
                </a:solidFill>
              </a:rPr>
              <a:t>Palli</a:t>
            </a:r>
            <a:endParaRPr lang="en-US" altLang="en-US" sz="2400" dirty="0">
              <a:solidFill>
                <a:schemeClr val="bg1"/>
              </a:solidFill>
            </a:endParaRPr>
          </a:p>
          <a:p>
            <a:pPr marL="571500" indent="-457200"/>
            <a:r>
              <a:rPr lang="en-US" altLang="en-US" sz="2400" dirty="0">
                <a:solidFill>
                  <a:schemeClr val="bg1"/>
                </a:solidFill>
              </a:rPr>
              <a:t>LSP </a:t>
            </a:r>
          </a:p>
          <a:p>
            <a:pPr marL="571500" indent="-457200"/>
            <a:r>
              <a:rPr lang="en-US" altLang="en-US" sz="2400" dirty="0">
                <a:solidFill>
                  <a:schemeClr val="bg1"/>
                </a:solidFill>
              </a:rPr>
              <a:t>PCM </a:t>
            </a: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C01D1D-9860-A346-98DC-50B165CC7CFC}"/>
              </a:ext>
            </a:extLst>
          </p:cNvPr>
          <p:cNvSpPr>
            <a:spLocks noGrp="1"/>
          </p:cNvSpPr>
          <p:nvPr>
            <p:ph type="title"/>
          </p:nvPr>
        </p:nvSpPr>
        <p:spPr>
          <a:xfrm>
            <a:off x="3288029" y="365125"/>
            <a:ext cx="5373370" cy="1325563"/>
          </a:xfrm>
        </p:spPr>
        <p:txBody>
          <a:bodyPr>
            <a:normAutofit/>
          </a:bodyPr>
          <a:lstStyle/>
          <a:p>
            <a:r>
              <a:rPr lang="en-US"/>
              <a:t>Capstone (IDE-40000)</a:t>
            </a:r>
          </a:p>
        </p:txBody>
      </p:sp>
      <p:pic>
        <p:nvPicPr>
          <p:cNvPr id="7" name="Graphic 6" descr="Diploma Roll">
            <a:extLst>
              <a:ext uri="{FF2B5EF4-FFF2-40B4-BE49-F238E27FC236}">
                <a16:creationId xmlns:a16="http://schemas.microsoft.com/office/drawing/2014/main" id="{973EFAB1-7001-41C0-B547-66AF7465F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D4BB0207-8F97-8F4A-AFDA-DBD9B38D121A}"/>
              </a:ext>
            </a:extLst>
          </p:cNvPr>
          <p:cNvSpPr>
            <a:spLocks noGrp="1"/>
          </p:cNvSpPr>
          <p:nvPr>
            <p:ph idx="1"/>
          </p:nvPr>
        </p:nvSpPr>
        <p:spPr>
          <a:xfrm>
            <a:off x="3314318" y="1690688"/>
            <a:ext cx="5613399" cy="5033962"/>
          </a:xfrm>
        </p:spPr>
        <p:txBody>
          <a:bodyPr>
            <a:normAutofit/>
          </a:bodyPr>
          <a:lstStyle/>
          <a:p>
            <a:pPr>
              <a:lnSpc>
                <a:spcPct val="90000"/>
              </a:lnSpc>
            </a:pPr>
            <a:r>
              <a:rPr lang="en-US" sz="1400" dirty="0"/>
              <a:t>Goal to prepare you for intern year: </a:t>
            </a:r>
          </a:p>
          <a:p>
            <a:pPr lvl="1">
              <a:lnSpc>
                <a:spcPct val="90000"/>
              </a:lnSpc>
            </a:pPr>
            <a:r>
              <a:rPr lang="en-US" sz="1400" dirty="0"/>
              <a:t>Review of clinical and pre-clinical topics</a:t>
            </a:r>
          </a:p>
          <a:p>
            <a:pPr lvl="1">
              <a:lnSpc>
                <a:spcPct val="90000"/>
              </a:lnSpc>
            </a:pPr>
            <a:r>
              <a:rPr lang="en-US" sz="1400" dirty="0"/>
              <a:t>Clinical skills practice</a:t>
            </a:r>
          </a:p>
          <a:p>
            <a:pPr lvl="1">
              <a:lnSpc>
                <a:spcPct val="90000"/>
              </a:lnSpc>
            </a:pPr>
            <a:r>
              <a:rPr lang="en-US" sz="1400" dirty="0"/>
              <a:t>Practical advice regarding day-to-day tasks of interns</a:t>
            </a:r>
          </a:p>
          <a:p>
            <a:pPr lvl="1">
              <a:lnSpc>
                <a:spcPct val="90000"/>
              </a:lnSpc>
            </a:pPr>
            <a:r>
              <a:rPr lang="en-US" sz="1400" dirty="0" err="1"/>
              <a:t>SDoH</a:t>
            </a:r>
            <a:r>
              <a:rPr lang="en-US" sz="1400" dirty="0"/>
              <a:t>, Patient Safety (RCA), Professionalism</a:t>
            </a:r>
          </a:p>
          <a:p>
            <a:pPr lvl="1">
              <a:lnSpc>
                <a:spcPct val="90000"/>
              </a:lnSpc>
            </a:pPr>
            <a:r>
              <a:rPr lang="en-US" sz="1400" dirty="0"/>
              <a:t>Business and legal aspects of medicine, financial wellness</a:t>
            </a:r>
          </a:p>
          <a:p>
            <a:pPr>
              <a:lnSpc>
                <a:spcPct val="90000"/>
              </a:lnSpc>
            </a:pPr>
            <a:r>
              <a:rPr lang="en-US" sz="1400" dirty="0"/>
              <a:t>Excused absences allowed for Step 2 and residency interviews</a:t>
            </a:r>
          </a:p>
          <a:p>
            <a:pPr>
              <a:lnSpc>
                <a:spcPct val="90000"/>
              </a:lnSpc>
            </a:pPr>
            <a:r>
              <a:rPr lang="en-US" sz="1400" dirty="0"/>
              <a:t>Offered: Blocks 10 (Memphis), 1 (Memphis), 2 (</a:t>
            </a:r>
            <a:r>
              <a:rPr lang="en-US" sz="1400" dirty="0" err="1"/>
              <a:t>Chatt</a:t>
            </a:r>
            <a:r>
              <a:rPr lang="en-US" sz="1400" dirty="0"/>
              <a:t>),           3 (Memphis, Knox)</a:t>
            </a:r>
          </a:p>
          <a:p>
            <a:pPr>
              <a:lnSpc>
                <a:spcPct val="90000"/>
              </a:lnSpc>
            </a:pPr>
            <a:r>
              <a:rPr lang="en-US" sz="1400" dirty="0"/>
              <a:t>Course administrator: Deborah Barton MBA   </a:t>
            </a:r>
            <a:r>
              <a:rPr lang="en-US" sz="1400" dirty="0">
                <a:hlinkClick r:id="rId4">
                  <a:extLst>
                    <a:ext uri="{A12FA001-AC4F-418D-AE19-62706E023703}">
                      <ahyp:hlinkClr xmlns:ahyp="http://schemas.microsoft.com/office/drawing/2018/hyperlinkcolor" val="tx"/>
                    </a:ext>
                  </a:extLst>
                </a:hlinkClick>
              </a:rPr>
              <a:t>dedwar30@uthsc.edu</a:t>
            </a:r>
            <a:r>
              <a:rPr lang="en-US" sz="1400" dirty="0"/>
              <a:t> </a:t>
            </a:r>
          </a:p>
          <a:p>
            <a:pPr>
              <a:lnSpc>
                <a:spcPct val="90000"/>
              </a:lnSpc>
            </a:pPr>
            <a:r>
              <a:rPr lang="en-US" sz="1400" dirty="0"/>
              <a:t>Course director:  </a:t>
            </a:r>
            <a:r>
              <a:rPr lang="en-US" sz="1400" dirty="0" err="1"/>
              <a:t>Neena</a:t>
            </a:r>
            <a:r>
              <a:rPr lang="en-US" sz="1400" dirty="0"/>
              <a:t> Thomas-</a:t>
            </a:r>
            <a:r>
              <a:rPr lang="en-US" sz="1400" dirty="0" err="1"/>
              <a:t>Gosain</a:t>
            </a:r>
            <a:r>
              <a:rPr lang="en-US" sz="1400" dirty="0"/>
              <a:t> MD MHS   </a:t>
            </a:r>
            <a:r>
              <a:rPr lang="en-US" sz="1400" dirty="0">
                <a:hlinkClick r:id="rId5">
                  <a:extLst>
                    <a:ext uri="{A12FA001-AC4F-418D-AE19-62706E023703}">
                      <ahyp:hlinkClr xmlns:ahyp="http://schemas.microsoft.com/office/drawing/2018/hyperlinkcolor" val="tx"/>
                    </a:ext>
                  </a:extLst>
                </a:hlinkClick>
              </a:rPr>
              <a:t>nthomasg@uthsc.edu</a:t>
            </a:r>
            <a:r>
              <a:rPr lang="en-US" sz="1400" dirty="0"/>
              <a:t> </a:t>
            </a:r>
          </a:p>
          <a:p>
            <a:pPr>
              <a:lnSpc>
                <a:spcPct val="90000"/>
              </a:lnSpc>
            </a:pPr>
            <a:endParaRPr lang="en-US" sz="1400" dirty="0"/>
          </a:p>
        </p:txBody>
      </p:sp>
    </p:spTree>
    <p:extLst>
      <p:ext uri="{BB962C8B-B14F-4D97-AF65-F5344CB8AC3E}">
        <p14:creationId xmlns:p14="http://schemas.microsoft.com/office/powerpoint/2010/main" val="138170664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CFB0F7-B14C-2B48-B1BC-797981C7BA74}"/>
              </a:ext>
            </a:extLst>
          </p:cNvPr>
          <p:cNvSpPr>
            <a:spLocks noGrp="1"/>
          </p:cNvSpPr>
          <p:nvPr>
            <p:ph type="title"/>
          </p:nvPr>
        </p:nvSpPr>
        <p:spPr>
          <a:xfrm>
            <a:off x="445770" y="637125"/>
            <a:ext cx="2851707" cy="5256371"/>
          </a:xfrm>
        </p:spPr>
        <p:txBody>
          <a:bodyPr>
            <a:normAutofit/>
          </a:bodyPr>
          <a:lstStyle/>
          <a:p>
            <a:r>
              <a:rPr lang="en-US" sz="4200" dirty="0"/>
              <a:t>Geriatrics Palliative Medicine (MED-40000)</a:t>
            </a:r>
          </a:p>
        </p:txBody>
      </p:sp>
      <p:graphicFrame>
        <p:nvGraphicFramePr>
          <p:cNvPr id="5" name="Content Placeholder 2">
            <a:extLst>
              <a:ext uri="{FF2B5EF4-FFF2-40B4-BE49-F238E27FC236}">
                <a16:creationId xmlns:a16="http://schemas.microsoft.com/office/drawing/2014/main" id="{D9B6644D-D391-478D-91E0-2E4CB8BF911E}"/>
              </a:ext>
            </a:extLst>
          </p:cNvPr>
          <p:cNvGraphicFramePr>
            <a:graphicFrameLocks noGrp="1"/>
          </p:cNvGraphicFramePr>
          <p:nvPr>
            <p:ph idx="1"/>
            <p:extLst>
              <p:ext uri="{D42A27DB-BD31-4B8C-83A1-F6EECF244321}">
                <p14:modId xmlns:p14="http://schemas.microsoft.com/office/powerpoint/2010/main" val="414140262"/>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523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33" name="Freeform: Shape 25">
            <a:extLst>
              <a:ext uri="{FF2B5EF4-FFF2-40B4-BE49-F238E27FC236}">
                <a16:creationId xmlns:a16="http://schemas.microsoft.com/office/drawing/2014/main" id="{DEAEE08D-A745-4391-9073-9E99767E0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8404" y="266074"/>
            <a:ext cx="5617246" cy="625218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27">
            <a:extLst>
              <a:ext uri="{FF2B5EF4-FFF2-40B4-BE49-F238E27FC236}">
                <a16:creationId xmlns:a16="http://schemas.microsoft.com/office/drawing/2014/main" id="{7E862DF0-097D-4BBD-A1A1-35B522C5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4560" y="339746"/>
            <a:ext cx="5402849" cy="6030364"/>
          </a:xfrm>
          <a:custGeom>
            <a:avLst/>
            <a:gdLst>
              <a:gd name="connsiteX0" fmla="*/ 4090459 w 7203799"/>
              <a:gd name="connsiteY0" fmla="*/ 146611 h 6030364"/>
              <a:gd name="connsiteX1" fmla="*/ 2634463 w 7203799"/>
              <a:gd name="connsiteY1" fmla="*/ 392518 h 6030364"/>
              <a:gd name="connsiteX2" fmla="*/ 1340972 w 7203799"/>
              <a:gd name="connsiteY2" fmla="*/ 1068045 h 6030364"/>
              <a:gd name="connsiteX3" fmla="*/ 446301 w 7203799"/>
              <a:gd name="connsiteY3" fmla="*/ 2042135 h 6030364"/>
              <a:gd name="connsiteX4" fmla="*/ 121886 w 7203799"/>
              <a:gd name="connsiteY4" fmla="*/ 3175764 h 6030364"/>
              <a:gd name="connsiteX5" fmla="*/ 658808 w 7203799"/>
              <a:gd name="connsiteY5" fmla="*/ 4228382 h 6030364"/>
              <a:gd name="connsiteX6" fmla="*/ 929352 w 7203799"/>
              <a:gd name="connsiteY6" fmla="*/ 4562487 h 6030364"/>
              <a:gd name="connsiteX7" fmla="*/ 3467971 w 7203799"/>
              <a:gd name="connsiteY7" fmla="*/ 5868460 h 6030364"/>
              <a:gd name="connsiteX8" fmla="*/ 5395115 w 7203799"/>
              <a:gd name="connsiteY8" fmla="*/ 5065016 h 6030364"/>
              <a:gd name="connsiteX9" fmla="*/ 5629645 w 7203799"/>
              <a:gd name="connsiteY9" fmla="*/ 4905476 h 6030364"/>
              <a:gd name="connsiteX10" fmla="*/ 6696345 w 7203799"/>
              <a:gd name="connsiteY10" fmla="*/ 4071455 h 6030364"/>
              <a:gd name="connsiteX11" fmla="*/ 7056622 w 7203799"/>
              <a:gd name="connsiteY11" fmla="*/ 3175764 h 6030364"/>
              <a:gd name="connsiteX12" fmla="*/ 6247816 w 7203799"/>
              <a:gd name="connsiteY12" fmla="*/ 991737 h 6030364"/>
              <a:gd name="connsiteX13" fmla="*/ 5337969 w 7203799"/>
              <a:gd name="connsiteY13" fmla="*/ 375142 h 6030364"/>
              <a:gd name="connsiteX14" fmla="*/ 4090459 w 7203799"/>
              <a:gd name="connsiteY14" fmla="*/ 146611 h 6030364"/>
              <a:gd name="connsiteX15" fmla="*/ 4122552 w 7203799"/>
              <a:gd name="connsiteY15" fmla="*/ 0 h 6030364"/>
              <a:gd name="connsiteX16" fmla="*/ 5418463 w 7203799"/>
              <a:gd name="connsiteY16" fmla="*/ 240852 h 6030364"/>
              <a:gd name="connsiteX17" fmla="*/ 6363612 w 7203799"/>
              <a:gd name="connsiteY17" fmla="*/ 890695 h 6030364"/>
              <a:gd name="connsiteX18" fmla="*/ 7203799 w 7203799"/>
              <a:gd name="connsiteY18" fmla="*/ 3192481 h 6030364"/>
              <a:gd name="connsiteX19" fmla="*/ 6829541 w 7203799"/>
              <a:gd name="connsiteY19" fmla="*/ 4136467 h 6030364"/>
              <a:gd name="connsiteX20" fmla="*/ 5721456 w 7203799"/>
              <a:gd name="connsiteY20" fmla="*/ 5015457 h 6030364"/>
              <a:gd name="connsiteX21" fmla="*/ 5477826 w 7203799"/>
              <a:gd name="connsiteY21" fmla="*/ 5183599 h 6030364"/>
              <a:gd name="connsiteX22" fmla="*/ 3475911 w 7203799"/>
              <a:gd name="connsiteY22" fmla="*/ 6030364 h 6030364"/>
              <a:gd name="connsiteX23" fmla="*/ 838794 w 7203799"/>
              <a:gd name="connsiteY23" fmla="*/ 4653974 h 6030364"/>
              <a:gd name="connsiteX24" fmla="*/ 557754 w 7203799"/>
              <a:gd name="connsiteY24" fmla="*/ 4301854 h 6030364"/>
              <a:gd name="connsiteX25" fmla="*/ 0 w 7203799"/>
              <a:gd name="connsiteY25" fmla="*/ 3192481 h 6030364"/>
              <a:gd name="connsiteX26" fmla="*/ 337002 w 7203799"/>
              <a:gd name="connsiteY26" fmla="*/ 1997729 h 6030364"/>
              <a:gd name="connsiteX27" fmla="*/ 1266386 w 7203799"/>
              <a:gd name="connsiteY27" fmla="*/ 971116 h 6030364"/>
              <a:gd name="connsiteX28" fmla="*/ 2610064 w 7203799"/>
              <a:gd name="connsiteY28" fmla="*/ 259166 h 6030364"/>
              <a:gd name="connsiteX29" fmla="*/ 4122552 w 7203799"/>
              <a:gd name="connsiteY29" fmla="*/ 0 h 603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03799" h="6030364">
                <a:moveTo>
                  <a:pt x="4090459" y="146611"/>
                </a:moveTo>
                <a:cubicBezTo>
                  <a:pt x="3606963" y="146611"/>
                  <a:pt x="3116919" y="229322"/>
                  <a:pt x="2634463" y="392518"/>
                </a:cubicBezTo>
                <a:cubicBezTo>
                  <a:pt x="2164657" y="551144"/>
                  <a:pt x="1717473" y="784767"/>
                  <a:pt x="1340972" y="1068045"/>
                </a:cubicBezTo>
                <a:cubicBezTo>
                  <a:pt x="957924" y="1356158"/>
                  <a:pt x="656874" y="1683987"/>
                  <a:pt x="446301" y="2042135"/>
                </a:cubicBezTo>
                <a:cubicBezTo>
                  <a:pt x="231114" y="2408251"/>
                  <a:pt x="121886" y="2789658"/>
                  <a:pt x="121886" y="3175764"/>
                </a:cubicBezTo>
                <a:cubicBezTo>
                  <a:pt x="121886" y="3564616"/>
                  <a:pt x="296147" y="3791707"/>
                  <a:pt x="658808" y="4228382"/>
                </a:cubicBezTo>
                <a:cubicBezTo>
                  <a:pt x="746310" y="4333697"/>
                  <a:pt x="836791" y="4442668"/>
                  <a:pt x="929352" y="4562487"/>
                </a:cubicBezTo>
                <a:cubicBezTo>
                  <a:pt x="1636666" y="5477909"/>
                  <a:pt x="2395913" y="5868460"/>
                  <a:pt x="3467971" y="5868460"/>
                </a:cubicBezTo>
                <a:cubicBezTo>
                  <a:pt x="4171563" y="5868460"/>
                  <a:pt x="4687799" y="5550298"/>
                  <a:pt x="5395115" y="5065016"/>
                </a:cubicBezTo>
                <a:cubicBezTo>
                  <a:pt x="5474133" y="5010792"/>
                  <a:pt x="5553154" y="4957219"/>
                  <a:pt x="5629645" y="4905476"/>
                </a:cubicBezTo>
                <a:cubicBezTo>
                  <a:pt x="6044240" y="4624684"/>
                  <a:pt x="6435769" y="4359438"/>
                  <a:pt x="6696345" y="4071455"/>
                </a:cubicBezTo>
                <a:cubicBezTo>
                  <a:pt x="6945459" y="3796151"/>
                  <a:pt x="7056622" y="3519931"/>
                  <a:pt x="7056622" y="3175764"/>
                </a:cubicBezTo>
                <a:cubicBezTo>
                  <a:pt x="7056622" y="2313128"/>
                  <a:pt x="6769413" y="1537514"/>
                  <a:pt x="6247816" y="991737"/>
                </a:cubicBezTo>
                <a:cubicBezTo>
                  <a:pt x="5992603" y="724794"/>
                  <a:pt x="5686492" y="517301"/>
                  <a:pt x="5337969" y="375142"/>
                </a:cubicBezTo>
                <a:cubicBezTo>
                  <a:pt x="4966082" y="223571"/>
                  <a:pt x="4546427" y="146611"/>
                  <a:pt x="4090459" y="146611"/>
                </a:cubicBezTo>
                <a:close/>
                <a:moveTo>
                  <a:pt x="4122552" y="0"/>
                </a:moveTo>
                <a:cubicBezTo>
                  <a:pt x="4596209"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7" y="5695047"/>
                  <a:pt x="4206801" y="6030364"/>
                  <a:pt x="3475911" y="6030364"/>
                </a:cubicBezTo>
                <a:cubicBezTo>
                  <a:pt x="2362258" y="6030364"/>
                  <a:pt x="1573553" y="5618755"/>
                  <a:pt x="838794" y="4653974"/>
                </a:cubicBezTo>
                <a:cubicBezTo>
                  <a:pt x="742641" y="4527696"/>
                  <a:pt x="648651" y="4412849"/>
                  <a:pt x="557754" y="4301854"/>
                </a:cubicBezTo>
                <a:cubicBezTo>
                  <a:pt x="181022" y="3841635"/>
                  <a:pt x="0" y="3602300"/>
                  <a:pt x="0" y="3192481"/>
                </a:cubicBezTo>
                <a:cubicBezTo>
                  <a:pt x="0" y="2785556"/>
                  <a:pt x="113467" y="2383584"/>
                  <a:pt x="337002" y="1997729"/>
                </a:cubicBezTo>
                <a:cubicBezTo>
                  <a:pt x="555744" y="1620270"/>
                  <a:pt x="868475" y="1274763"/>
                  <a:pt x="1266386" y="971116"/>
                </a:cubicBezTo>
                <a:cubicBezTo>
                  <a:pt x="1657494" y="672565"/>
                  <a:pt x="2122028" y="426344"/>
                  <a:pt x="2610064" y="259166"/>
                </a:cubicBezTo>
                <a:cubicBezTo>
                  <a:pt x="3111237" y="87171"/>
                  <a:pt x="3620296" y="0"/>
                  <a:pt x="4122552"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308ED1B-69E3-3D41-A73C-F5B7F2941863}"/>
              </a:ext>
            </a:extLst>
          </p:cNvPr>
          <p:cNvSpPr>
            <a:spLocks noGrp="1"/>
          </p:cNvSpPr>
          <p:nvPr>
            <p:ph type="title"/>
          </p:nvPr>
        </p:nvSpPr>
        <p:spPr>
          <a:xfrm>
            <a:off x="293533" y="320675"/>
            <a:ext cx="8555615" cy="1325563"/>
          </a:xfrm>
        </p:spPr>
        <p:txBody>
          <a:bodyPr>
            <a:normAutofit/>
          </a:bodyPr>
          <a:lstStyle/>
          <a:p>
            <a:pPr>
              <a:lnSpc>
                <a:spcPct val="90000"/>
              </a:lnSpc>
            </a:pPr>
            <a:r>
              <a:rPr lang="en-US" sz="4300" dirty="0">
                <a:solidFill>
                  <a:schemeClr val="accent5"/>
                </a:solidFill>
              </a:rPr>
              <a:t>LSP (LSP-30410 and LSP-30420)</a:t>
            </a:r>
          </a:p>
        </p:txBody>
      </p:sp>
      <p:graphicFrame>
        <p:nvGraphicFramePr>
          <p:cNvPr id="19" name="Content Placeholder 2">
            <a:extLst>
              <a:ext uri="{FF2B5EF4-FFF2-40B4-BE49-F238E27FC236}">
                <a16:creationId xmlns:a16="http://schemas.microsoft.com/office/drawing/2014/main" id="{6D8FDD8F-3358-48DD-BAF4-3B00CE6216C2}"/>
              </a:ext>
            </a:extLst>
          </p:cNvPr>
          <p:cNvGraphicFramePr>
            <a:graphicFrameLocks noGrp="1"/>
          </p:cNvGraphicFramePr>
          <p:nvPr>
            <p:ph idx="1"/>
            <p:extLst>
              <p:ext uri="{D42A27DB-BD31-4B8C-83A1-F6EECF244321}">
                <p14:modId xmlns:p14="http://schemas.microsoft.com/office/powerpoint/2010/main" val="847242227"/>
              </p:ext>
            </p:extLst>
          </p:nvPr>
        </p:nvGraphicFramePr>
        <p:xfrm>
          <a:off x="293534" y="1825625"/>
          <a:ext cx="855561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23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4F64-0318-C240-A230-8D14E2242174}"/>
              </a:ext>
            </a:extLst>
          </p:cNvPr>
          <p:cNvSpPr>
            <a:spLocks noGrp="1"/>
          </p:cNvSpPr>
          <p:nvPr>
            <p:ph type="title"/>
          </p:nvPr>
        </p:nvSpPr>
        <p:spPr>
          <a:xfrm>
            <a:off x="3724072" y="629268"/>
            <a:ext cx="4939868" cy="1286160"/>
          </a:xfrm>
        </p:spPr>
        <p:txBody>
          <a:bodyPr anchor="b">
            <a:normAutofit/>
          </a:bodyPr>
          <a:lstStyle/>
          <a:p>
            <a:r>
              <a:rPr lang="en-US" dirty="0"/>
              <a:t>PCM (PCM 30410 and 30420)</a:t>
            </a:r>
          </a:p>
        </p:txBody>
      </p:sp>
      <p:sp>
        <p:nvSpPr>
          <p:cNvPr id="3" name="Content Placeholder 2">
            <a:extLst>
              <a:ext uri="{FF2B5EF4-FFF2-40B4-BE49-F238E27FC236}">
                <a16:creationId xmlns:a16="http://schemas.microsoft.com/office/drawing/2014/main" id="{E47E82E7-D417-F34E-A6EF-00A7A97D9272}"/>
              </a:ext>
            </a:extLst>
          </p:cNvPr>
          <p:cNvSpPr>
            <a:spLocks noGrp="1"/>
          </p:cNvSpPr>
          <p:nvPr>
            <p:ph idx="1"/>
          </p:nvPr>
        </p:nvSpPr>
        <p:spPr>
          <a:xfrm>
            <a:off x="3724073" y="2438400"/>
            <a:ext cx="4939867" cy="3785419"/>
          </a:xfrm>
        </p:spPr>
        <p:txBody>
          <a:bodyPr>
            <a:normAutofit/>
          </a:bodyPr>
          <a:lstStyle/>
          <a:p>
            <a:pPr>
              <a:lnSpc>
                <a:spcPct val="90000"/>
              </a:lnSpc>
            </a:pPr>
            <a:r>
              <a:rPr lang="en-US" sz="1300" dirty="0"/>
              <a:t>Transition from role of learner to that of teacher of pre-clinical students</a:t>
            </a:r>
          </a:p>
          <a:p>
            <a:pPr>
              <a:lnSpc>
                <a:spcPct val="90000"/>
              </a:lnSpc>
            </a:pPr>
            <a:r>
              <a:rPr lang="en-US" sz="1300" dirty="0"/>
              <a:t>Required 20 total hours of teaching (10hrs per semester)</a:t>
            </a:r>
          </a:p>
          <a:p>
            <a:pPr lvl="1">
              <a:lnSpc>
                <a:spcPct val="90000"/>
              </a:lnSpc>
            </a:pPr>
            <a:r>
              <a:rPr lang="en-US" sz="1300" dirty="0"/>
              <a:t>Most events will be virtual, so students at all campuses can participate</a:t>
            </a:r>
          </a:p>
          <a:p>
            <a:pPr lvl="1">
              <a:lnSpc>
                <a:spcPct val="90000"/>
              </a:lnSpc>
            </a:pPr>
            <a:r>
              <a:rPr lang="en-US" sz="1300" dirty="0"/>
              <a:t>Experiential teaching reflections</a:t>
            </a:r>
          </a:p>
          <a:p>
            <a:pPr lvl="1">
              <a:lnSpc>
                <a:spcPct val="90000"/>
              </a:lnSpc>
            </a:pPr>
            <a:r>
              <a:rPr lang="en-US" sz="1300" dirty="0"/>
              <a:t>Grading pre-clinical reflections</a:t>
            </a:r>
          </a:p>
          <a:p>
            <a:pPr lvl="1">
              <a:lnSpc>
                <a:spcPct val="90000"/>
              </a:lnSpc>
            </a:pPr>
            <a:r>
              <a:rPr lang="en-US" sz="1300" dirty="0"/>
              <a:t>Small group debriefs</a:t>
            </a:r>
          </a:p>
          <a:p>
            <a:pPr lvl="1">
              <a:lnSpc>
                <a:spcPct val="90000"/>
              </a:lnSpc>
            </a:pPr>
            <a:r>
              <a:rPr lang="en-US" sz="1300" dirty="0"/>
              <a:t>U/S labs</a:t>
            </a:r>
          </a:p>
          <a:p>
            <a:pPr lvl="1">
              <a:lnSpc>
                <a:spcPct val="90000"/>
              </a:lnSpc>
            </a:pPr>
            <a:r>
              <a:rPr lang="en-US" sz="1300" dirty="0"/>
              <a:t>Clinical skills</a:t>
            </a:r>
          </a:p>
          <a:p>
            <a:pPr>
              <a:lnSpc>
                <a:spcPct val="90000"/>
              </a:lnSpc>
            </a:pPr>
            <a:r>
              <a:rPr lang="en-US" sz="1300" dirty="0"/>
              <a:t>Do not sign up for hours on JIs</a:t>
            </a:r>
          </a:p>
          <a:p>
            <a:pPr>
              <a:lnSpc>
                <a:spcPct val="90000"/>
              </a:lnSpc>
            </a:pPr>
            <a:r>
              <a:rPr lang="en-US" sz="1300" dirty="0"/>
              <a:t>Course director: Dr. Steve </a:t>
            </a:r>
            <a:r>
              <a:rPr lang="en-US" sz="1300" dirty="0" err="1"/>
              <a:t>Nace</a:t>
            </a:r>
            <a:r>
              <a:rPr lang="en-US" sz="1300" dirty="0"/>
              <a:t> (</a:t>
            </a:r>
            <a:r>
              <a:rPr lang="en-US" sz="1300" dirty="0">
                <a:hlinkClick r:id="rId2">
                  <a:extLst>
                    <a:ext uri="{A12FA001-AC4F-418D-AE19-62706E023703}">
                      <ahyp:hlinkClr xmlns:ahyp="http://schemas.microsoft.com/office/drawing/2018/hyperlinkcolor" val="tx"/>
                    </a:ext>
                  </a:extLst>
                </a:hlinkClick>
              </a:rPr>
              <a:t>gnace@uthsc.edu</a:t>
            </a:r>
            <a:r>
              <a:rPr lang="en-US" sz="1300" dirty="0"/>
              <a:t>)</a:t>
            </a:r>
          </a:p>
          <a:p>
            <a:pPr>
              <a:lnSpc>
                <a:spcPct val="90000"/>
              </a:lnSpc>
            </a:pPr>
            <a:r>
              <a:rPr lang="en-US" sz="1300" dirty="0"/>
              <a:t>Coordinators: Steven Henley (</a:t>
            </a:r>
            <a:r>
              <a:rPr lang="en-US" sz="1300" u="sng" dirty="0">
                <a:hlinkClick r:id="rId3">
                  <a:extLst>
                    <a:ext uri="{A12FA001-AC4F-418D-AE19-62706E023703}">
                      <ahyp:hlinkClr xmlns:ahyp="http://schemas.microsoft.com/office/drawing/2018/hyperlinkcolor" val="tx"/>
                    </a:ext>
                  </a:extLst>
                </a:hlinkClick>
              </a:rPr>
              <a:t>shenley8@uthsc.ed</a:t>
            </a:r>
            <a:r>
              <a:rPr lang="en-US" sz="1300" u="sng" dirty="0"/>
              <a:t>u)</a:t>
            </a:r>
            <a:r>
              <a:rPr lang="en-US" sz="1300" dirty="0"/>
              <a:t> &amp; </a:t>
            </a:r>
            <a:r>
              <a:rPr lang="en-US" sz="1300" dirty="0" err="1"/>
              <a:t>Alise</a:t>
            </a:r>
            <a:r>
              <a:rPr lang="en-US" sz="1300" dirty="0"/>
              <a:t> Miller (</a:t>
            </a:r>
            <a:r>
              <a:rPr lang="en-US" sz="1300" u="sng" dirty="0">
                <a:hlinkClick r:id="rId4">
                  <a:extLst>
                    <a:ext uri="{A12FA001-AC4F-418D-AE19-62706E023703}">
                      <ahyp:hlinkClr xmlns:ahyp="http://schemas.microsoft.com/office/drawing/2018/hyperlinkcolor" val="tx"/>
                    </a:ext>
                  </a:extLst>
                </a:hlinkClick>
              </a:rPr>
              <a:t>akiraly1@uthsc.edu</a:t>
            </a:r>
            <a:r>
              <a:rPr lang="en-US" sz="1300" u="sng" dirty="0"/>
              <a:t>)</a:t>
            </a:r>
            <a:endParaRPr lang="en-US" sz="1300" dirty="0"/>
          </a:p>
          <a:p>
            <a:pPr marL="0" indent="0">
              <a:lnSpc>
                <a:spcPct val="90000"/>
              </a:lnSpc>
              <a:buNone/>
            </a:pPr>
            <a:endParaRPr lang="en-US" sz="1300" dirty="0"/>
          </a:p>
        </p:txBody>
      </p:sp>
      <p:pic>
        <p:nvPicPr>
          <p:cNvPr id="5" name="Picture 4">
            <a:extLst>
              <a:ext uri="{FF2B5EF4-FFF2-40B4-BE49-F238E27FC236}">
                <a16:creationId xmlns:a16="http://schemas.microsoft.com/office/drawing/2014/main" id="{F81B5D7D-798E-423A-844D-77F124A3C057}"/>
              </a:ext>
            </a:extLst>
          </p:cNvPr>
          <p:cNvPicPr>
            <a:picLocks noChangeAspect="1"/>
          </p:cNvPicPr>
          <p:nvPr/>
        </p:nvPicPr>
        <p:blipFill rotWithShape="1">
          <a:blip r:embed="rId5"/>
          <a:srcRect l="20541" r="45873"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42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7" name="Rectangle 5">
            <a:extLst>
              <a:ext uri="{FF2B5EF4-FFF2-40B4-BE49-F238E27FC236}">
                <a16:creationId xmlns:a16="http://schemas.microsoft.com/office/drawing/2014/main" id="{435E55C3-0ADE-AD4C-86AD-7A4ECA630360}"/>
              </a:ext>
            </a:extLst>
          </p:cNvPr>
          <p:cNvSpPr>
            <a:spLocks noGrp="1" noChangeArrowheads="1"/>
          </p:cNvSpPr>
          <p:nvPr>
            <p:ph type="title"/>
          </p:nvPr>
        </p:nvSpPr>
        <p:spPr>
          <a:xfrm>
            <a:off x="3724072" y="629268"/>
            <a:ext cx="4939868" cy="1286160"/>
          </a:xfrm>
        </p:spPr>
        <p:txBody>
          <a:bodyPr anchor="b">
            <a:normAutofit/>
          </a:bodyPr>
          <a:lstStyle/>
          <a:p>
            <a:pPr eaLnBrk="1" hangingPunct="1">
              <a:defRPr/>
            </a:pPr>
            <a:r>
              <a:rPr lang="en-US"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Electives – </a:t>
            </a:r>
            <a:r>
              <a:rPr lang="en-US" sz="20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Dr. </a:t>
            </a:r>
            <a:r>
              <a:rPr lang="en-US" sz="2000" b="1" dirty="0" err="1">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Bettin</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endParaRPr>
          </a:p>
        </p:txBody>
      </p:sp>
      <p:sp>
        <p:nvSpPr>
          <p:cNvPr id="24578" name="Rectangle 6">
            <a:extLst>
              <a:ext uri="{FF2B5EF4-FFF2-40B4-BE49-F238E27FC236}">
                <a16:creationId xmlns:a16="http://schemas.microsoft.com/office/drawing/2014/main" id="{D36E8284-EBF7-D043-811B-D62B8032B962}"/>
              </a:ext>
            </a:extLst>
          </p:cNvPr>
          <p:cNvSpPr>
            <a:spLocks noGrp="1" noChangeArrowheads="1"/>
          </p:cNvSpPr>
          <p:nvPr>
            <p:ph type="body" idx="1"/>
          </p:nvPr>
        </p:nvSpPr>
        <p:spPr>
          <a:xfrm>
            <a:off x="3724073" y="2438400"/>
            <a:ext cx="4939867" cy="3785419"/>
          </a:xfrm>
        </p:spPr>
        <p:txBody>
          <a:bodyPr>
            <a:normAutofit/>
          </a:bodyPr>
          <a:lstStyle/>
          <a:p>
            <a:pPr eaLnBrk="1" hangingPunct="1">
              <a:lnSpc>
                <a:spcPct val="90000"/>
              </a:lnSpc>
              <a:defRPr/>
            </a:pPr>
            <a:r>
              <a:rPr lang="en-US" altLang="en-US" sz="1300" b="1" u="sng"/>
              <a:t>20 total weeks </a:t>
            </a:r>
            <a:r>
              <a:rPr lang="en-US" altLang="en-US" sz="1300"/>
              <a:t>of Electives are required for graduation. </a:t>
            </a:r>
          </a:p>
          <a:p>
            <a:pPr lvl="1" eaLnBrk="1" hangingPunct="1">
              <a:lnSpc>
                <a:spcPct val="90000"/>
              </a:lnSpc>
              <a:defRPr/>
            </a:pPr>
            <a:r>
              <a:rPr lang="en-US" altLang="en-US" sz="1300"/>
              <a:t>16 weeks of which are typically done in the M4 year.</a:t>
            </a:r>
          </a:p>
          <a:p>
            <a:pPr eaLnBrk="1" hangingPunct="1">
              <a:lnSpc>
                <a:spcPct val="90000"/>
              </a:lnSpc>
              <a:defRPr/>
            </a:pPr>
            <a:r>
              <a:rPr lang="en-US" altLang="en-US" sz="1300"/>
              <a:t>This includes: </a:t>
            </a:r>
          </a:p>
          <a:p>
            <a:pPr lvl="1" eaLnBrk="1" hangingPunct="1">
              <a:lnSpc>
                <a:spcPct val="90000"/>
              </a:lnSpc>
              <a:defRPr/>
            </a:pPr>
            <a:r>
              <a:rPr lang="en-US" altLang="en-US" sz="1300"/>
              <a:t>CEs</a:t>
            </a:r>
          </a:p>
          <a:p>
            <a:pPr lvl="1" eaLnBrk="1" hangingPunct="1">
              <a:lnSpc>
                <a:spcPct val="90000"/>
              </a:lnSpc>
              <a:defRPr/>
            </a:pPr>
            <a:r>
              <a:rPr lang="en-US" altLang="en-US" sz="1300"/>
              <a:t>Crisis medicine</a:t>
            </a:r>
          </a:p>
          <a:p>
            <a:pPr lvl="1" eaLnBrk="1" hangingPunct="1">
              <a:lnSpc>
                <a:spcPct val="90000"/>
              </a:lnSpc>
              <a:defRPr/>
            </a:pPr>
            <a:r>
              <a:rPr lang="en-US" altLang="en-US" sz="1300"/>
              <a:t>Core Topics courses</a:t>
            </a:r>
          </a:p>
          <a:p>
            <a:pPr lvl="1" eaLnBrk="1" hangingPunct="1">
              <a:lnSpc>
                <a:spcPct val="90000"/>
              </a:lnSpc>
              <a:defRPr/>
            </a:pPr>
            <a:r>
              <a:rPr lang="en-US" altLang="en-US" sz="1300"/>
              <a:t>M4 electives</a:t>
            </a:r>
          </a:p>
          <a:p>
            <a:pPr eaLnBrk="1" hangingPunct="1">
              <a:lnSpc>
                <a:spcPct val="90000"/>
              </a:lnSpc>
              <a:defRPr/>
            </a:pPr>
            <a:r>
              <a:rPr lang="en-US" altLang="en-US" sz="1300"/>
              <a:t>We have over 230 2- and 4-week electives in UT System!</a:t>
            </a:r>
          </a:p>
          <a:p>
            <a:pPr eaLnBrk="1" hangingPunct="1">
              <a:lnSpc>
                <a:spcPct val="90000"/>
              </a:lnSpc>
              <a:defRPr/>
            </a:pPr>
            <a:r>
              <a:rPr lang="en-US" altLang="en-US" sz="1300"/>
              <a:t>View course descriptions in the Academic Bulletin on OLSEN</a:t>
            </a:r>
          </a:p>
          <a:p>
            <a:pPr lvl="1" eaLnBrk="1" hangingPunct="1">
              <a:lnSpc>
                <a:spcPct val="90000"/>
              </a:lnSpc>
              <a:defRPr/>
            </a:pPr>
            <a:r>
              <a:rPr lang="en-US" altLang="en-US" sz="1300"/>
              <a:t>Will be updated in January/February 2021 for the next academic year.</a:t>
            </a:r>
          </a:p>
          <a:p>
            <a:pPr eaLnBrk="1" hangingPunct="1">
              <a:lnSpc>
                <a:spcPct val="90000"/>
              </a:lnSpc>
              <a:defRPr/>
            </a:pPr>
            <a:r>
              <a:rPr lang="en-US" altLang="en-US" sz="1300"/>
              <a:t>Can be done within UT system or at other LCME accredited medical schools</a:t>
            </a:r>
          </a:p>
          <a:p>
            <a:pPr lvl="1" eaLnBrk="1" hangingPunct="1">
              <a:lnSpc>
                <a:spcPct val="90000"/>
              </a:lnSpc>
              <a:defRPr/>
            </a:pPr>
            <a:endParaRPr lang="en-US" altLang="en-US" sz="1300"/>
          </a:p>
        </p:txBody>
      </p:sp>
      <p:pic>
        <p:nvPicPr>
          <p:cNvPr id="24581" name="Picture 24579">
            <a:extLst>
              <a:ext uri="{FF2B5EF4-FFF2-40B4-BE49-F238E27FC236}">
                <a16:creationId xmlns:a16="http://schemas.microsoft.com/office/drawing/2014/main" id="{4AF0D4B9-D7DE-4FDF-A71E-CC6FE20660EC}"/>
              </a:ext>
            </a:extLst>
          </p:cNvPr>
          <p:cNvPicPr>
            <a:picLocks noChangeAspect="1"/>
          </p:cNvPicPr>
          <p:nvPr/>
        </p:nvPicPr>
        <p:blipFill rotWithShape="1">
          <a:blip r:embed="rId3"/>
          <a:srcRect l="15997" r="50164" b="-1"/>
          <a:stretch/>
        </p:blipFill>
        <p:spPr>
          <a:xfrm>
            <a:off x="20" y="10"/>
            <a:ext cx="3476673" cy="6857990"/>
          </a:xfrm>
          <a:prstGeom prst="rect">
            <a:avLst/>
          </a:prstGeom>
          <a:effectLst/>
        </p:spPr>
      </p:pic>
      <p:cxnSp>
        <p:nvCxnSpPr>
          <p:cNvPr id="24582" name="Straight Connector 13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BD4B6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A1FEC-E51F-CC4B-88F2-7ED69AA140E0}"/>
              </a:ext>
            </a:extLst>
          </p:cNvPr>
          <p:cNvSpPr>
            <a:spLocks noGrp="1"/>
          </p:cNvSpPr>
          <p:nvPr>
            <p:ph type="title"/>
          </p:nvPr>
        </p:nvSpPr>
        <p:spPr>
          <a:xfrm>
            <a:off x="628650" y="631825"/>
            <a:ext cx="7886700" cy="1325563"/>
          </a:xfrm>
        </p:spPr>
        <p:txBody>
          <a:bodyPr>
            <a:normAutofit/>
          </a:bodyPr>
          <a:lstStyle/>
          <a:p>
            <a:r>
              <a:rPr lang="en-US"/>
              <a:t>Away Rotations</a:t>
            </a:r>
            <a:endParaRPr lang="en-US" dirty="0"/>
          </a:p>
        </p:txBody>
      </p:sp>
      <p:sp>
        <p:nvSpPr>
          <p:cNvPr id="3" name="Content Placeholder 2">
            <a:extLst>
              <a:ext uri="{FF2B5EF4-FFF2-40B4-BE49-F238E27FC236}">
                <a16:creationId xmlns:a16="http://schemas.microsoft.com/office/drawing/2014/main" id="{25ADE313-5103-2D41-BE26-AD00BE14E091}"/>
              </a:ext>
            </a:extLst>
          </p:cNvPr>
          <p:cNvSpPr>
            <a:spLocks noGrp="1"/>
          </p:cNvSpPr>
          <p:nvPr>
            <p:ph idx="1"/>
          </p:nvPr>
        </p:nvSpPr>
        <p:spPr>
          <a:xfrm>
            <a:off x="628650" y="1523999"/>
            <a:ext cx="7886700" cy="4702175"/>
          </a:xfrm>
        </p:spPr>
        <p:txBody>
          <a:bodyPr>
            <a:normAutofit/>
          </a:bodyPr>
          <a:lstStyle/>
          <a:p>
            <a:pPr eaLnBrk="1" hangingPunct="1">
              <a:lnSpc>
                <a:spcPct val="90000"/>
              </a:lnSpc>
              <a:defRPr/>
            </a:pPr>
            <a:r>
              <a:rPr lang="en-US" altLang="en-US" sz="1600" dirty="0"/>
              <a:t>Typically would allow 3 of 4 electives to be outside UT System</a:t>
            </a:r>
          </a:p>
          <a:p>
            <a:pPr lvl="1" eaLnBrk="1" hangingPunct="1">
              <a:lnSpc>
                <a:spcPct val="90000"/>
              </a:lnSpc>
              <a:defRPr/>
            </a:pPr>
            <a:r>
              <a:rPr lang="en-US" altLang="en-US" sz="1400" dirty="0"/>
              <a:t>Other LCME-accredited medical schools or international</a:t>
            </a:r>
          </a:p>
          <a:p>
            <a:pPr lvl="1" eaLnBrk="1" hangingPunct="1">
              <a:lnSpc>
                <a:spcPct val="90000"/>
              </a:lnSpc>
              <a:defRPr/>
            </a:pPr>
            <a:r>
              <a:rPr lang="en-US" altLang="en-US" sz="1400" dirty="0"/>
              <a:t>Visiting Electives may have Pre-requisites</a:t>
            </a:r>
          </a:p>
          <a:p>
            <a:pPr eaLnBrk="1" hangingPunct="1">
              <a:lnSpc>
                <a:spcPct val="90000"/>
              </a:lnSpc>
              <a:defRPr/>
            </a:pPr>
            <a:r>
              <a:rPr lang="en-US" altLang="en-US" sz="1600" dirty="0"/>
              <a:t>Not required/recommended for all specialties!</a:t>
            </a:r>
          </a:p>
          <a:p>
            <a:pPr eaLnBrk="1" hangingPunct="1">
              <a:lnSpc>
                <a:spcPct val="90000"/>
              </a:lnSpc>
              <a:defRPr/>
            </a:pPr>
            <a:r>
              <a:rPr lang="en-US" altLang="en-US" sz="1600" dirty="0"/>
              <a:t>When to do an away rotation?</a:t>
            </a:r>
          </a:p>
          <a:p>
            <a:pPr lvl="1" eaLnBrk="1" hangingPunct="1">
              <a:lnSpc>
                <a:spcPct val="90000"/>
              </a:lnSpc>
              <a:defRPr/>
            </a:pPr>
            <a:r>
              <a:rPr lang="en-US" altLang="en-US" sz="1400" dirty="0"/>
              <a:t>Competitive fields (</a:t>
            </a:r>
            <a:r>
              <a:rPr lang="en-US" altLang="en-US" sz="1400" dirty="0" err="1"/>
              <a:t>Derm</a:t>
            </a:r>
            <a:r>
              <a:rPr lang="en-US" altLang="en-US" sz="1400" dirty="0"/>
              <a:t>, Ortho, </a:t>
            </a:r>
            <a:r>
              <a:rPr lang="en-US" altLang="en-US" sz="1400" dirty="0" err="1"/>
              <a:t>Ophtho</a:t>
            </a:r>
            <a:r>
              <a:rPr lang="en-US" altLang="en-US" sz="1400" dirty="0"/>
              <a:t>, ENT, EM, NSY, </a:t>
            </a:r>
            <a:r>
              <a:rPr lang="en-US" altLang="en-US" sz="1400" dirty="0" err="1"/>
              <a:t>etc</a:t>
            </a:r>
            <a:r>
              <a:rPr lang="en-US" altLang="en-US" sz="1400" dirty="0"/>
              <a:t>)</a:t>
            </a:r>
          </a:p>
          <a:p>
            <a:pPr lvl="1" eaLnBrk="1" hangingPunct="1">
              <a:lnSpc>
                <a:spcPct val="90000"/>
              </a:lnSpc>
              <a:defRPr/>
            </a:pPr>
            <a:r>
              <a:rPr lang="en-US" altLang="en-US" sz="1400" dirty="0"/>
              <a:t>To “open up a region”</a:t>
            </a:r>
          </a:p>
          <a:p>
            <a:pPr lvl="1" eaLnBrk="1" hangingPunct="1">
              <a:lnSpc>
                <a:spcPct val="90000"/>
              </a:lnSpc>
              <a:defRPr/>
            </a:pPr>
            <a:r>
              <a:rPr lang="en-US" altLang="en-US" sz="1400" dirty="0"/>
              <a:t>To get your foot in the door at your top program(s)</a:t>
            </a:r>
          </a:p>
          <a:p>
            <a:pPr eaLnBrk="1" hangingPunct="1">
              <a:lnSpc>
                <a:spcPct val="90000"/>
              </a:lnSpc>
              <a:defRPr/>
            </a:pPr>
            <a:r>
              <a:rPr lang="en-US" altLang="en-US" sz="1600" dirty="0"/>
              <a:t>Apply through the Visiting Student Learning Opportunities (VSLO)/ Visiting Student Application Service (VSAS) website</a:t>
            </a:r>
          </a:p>
          <a:p>
            <a:pPr eaLnBrk="1" hangingPunct="1">
              <a:lnSpc>
                <a:spcPct val="90000"/>
              </a:lnSpc>
              <a:defRPr/>
            </a:pPr>
            <a:r>
              <a:rPr lang="en-US" altLang="en-US" sz="1600" dirty="0"/>
              <a:t>COVID considerations</a:t>
            </a:r>
          </a:p>
          <a:p>
            <a:pPr lvl="1" eaLnBrk="1" hangingPunct="1">
              <a:lnSpc>
                <a:spcPct val="90000"/>
              </a:lnSpc>
              <a:defRPr/>
            </a:pPr>
            <a:r>
              <a:rPr lang="en-US" altLang="en-US" sz="1400" dirty="0"/>
              <a:t>Still do not know if away rotations will be offered next year</a:t>
            </a:r>
          </a:p>
          <a:p>
            <a:pPr lvl="1" eaLnBrk="1" hangingPunct="1">
              <a:lnSpc>
                <a:spcPct val="90000"/>
              </a:lnSpc>
              <a:defRPr/>
            </a:pPr>
            <a:r>
              <a:rPr lang="en-US" altLang="en-US" sz="1400" dirty="0"/>
              <a:t>Recommend scheduling UT electives for now and then can drop later if away rotations are available </a:t>
            </a:r>
          </a:p>
          <a:p>
            <a:pPr eaLnBrk="1" hangingPunct="1">
              <a:lnSpc>
                <a:spcPct val="90000"/>
              </a:lnSpc>
              <a:defRPr/>
            </a:pPr>
            <a:r>
              <a:rPr lang="en-US" altLang="en-US" sz="1600" dirty="0"/>
              <a:t>Ms. Kimberlee Norwood is your contact person for questions about away rotations, VSAS/VSLO, away rotation evaluations</a:t>
            </a:r>
          </a:p>
          <a:p>
            <a:pPr>
              <a:lnSpc>
                <a:spcPct val="90000"/>
              </a:lnSpc>
            </a:pPr>
            <a:endParaRPr lang="en-US" sz="1300" dirty="0"/>
          </a:p>
        </p:txBody>
      </p:sp>
    </p:spTree>
    <p:extLst>
      <p:ext uri="{BB962C8B-B14F-4D97-AF65-F5344CB8AC3E}">
        <p14:creationId xmlns:p14="http://schemas.microsoft.com/office/powerpoint/2010/main" val="189374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8059-EF4E-9C41-9852-AC7433AFDD24}"/>
              </a:ext>
            </a:extLst>
          </p:cNvPr>
          <p:cNvSpPr>
            <a:spLocks noGrp="1"/>
          </p:cNvSpPr>
          <p:nvPr>
            <p:ph type="title"/>
          </p:nvPr>
        </p:nvSpPr>
        <p:spPr>
          <a:xfrm>
            <a:off x="840699" y="687480"/>
            <a:ext cx="5605629" cy="994172"/>
          </a:xfrm>
        </p:spPr>
        <p:txBody>
          <a:bodyPr>
            <a:normAutofit/>
          </a:bodyPr>
          <a:lstStyle/>
          <a:p>
            <a:pPr>
              <a:lnSpc>
                <a:spcPct val="90000"/>
              </a:lnSpc>
              <a:defRPr/>
            </a:pPr>
            <a:r>
              <a:rPr lang="en-US" sz="3300" b="1">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International Electives</a:t>
            </a:r>
            <a:endParaRPr lang="en-US" sz="3300">
              <a:effectLst>
                <a:outerShdw blurRad="38100" dist="38100" dir="2700000" algn="tl">
                  <a:srgbClr val="DDDDDD"/>
                </a:outerShdw>
              </a:effectLst>
              <a:ea typeface="ＭＳ Ｐゴシック" charset="0"/>
              <a:cs typeface="+mj-cs"/>
            </a:endParaRPr>
          </a:p>
        </p:txBody>
      </p:sp>
      <p:sp>
        <p:nvSpPr>
          <p:cNvPr id="36866" name="Content Placeholder 2">
            <a:extLst>
              <a:ext uri="{FF2B5EF4-FFF2-40B4-BE49-F238E27FC236}">
                <a16:creationId xmlns:a16="http://schemas.microsoft.com/office/drawing/2014/main" id="{9A49BD4C-F619-614F-920E-6BFECDCCA182}"/>
              </a:ext>
            </a:extLst>
          </p:cNvPr>
          <p:cNvSpPr>
            <a:spLocks noGrp="1" noChangeArrowheads="1"/>
          </p:cNvSpPr>
          <p:nvPr>
            <p:ph idx="1"/>
          </p:nvPr>
        </p:nvSpPr>
        <p:spPr>
          <a:xfrm>
            <a:off x="852321" y="1600201"/>
            <a:ext cx="5033221" cy="4415970"/>
          </a:xfrm>
        </p:spPr>
        <p:txBody>
          <a:bodyPr anchor="ctr">
            <a:normAutofit/>
          </a:bodyPr>
          <a:lstStyle/>
          <a:p>
            <a:pPr>
              <a:lnSpc>
                <a:spcPct val="90000"/>
              </a:lnSpc>
            </a:pPr>
            <a:r>
              <a:rPr lang="en-US" altLang="en-US" sz="1500" dirty="0"/>
              <a:t>LCME requirements</a:t>
            </a:r>
          </a:p>
          <a:p>
            <a:pPr lvl="1">
              <a:lnSpc>
                <a:spcPct val="90000"/>
              </a:lnSpc>
            </a:pPr>
            <a:r>
              <a:rPr lang="en-US" altLang="en-US" sz="1500" dirty="0"/>
              <a:t>http://</a:t>
            </a:r>
            <a:r>
              <a:rPr lang="en-US" altLang="en-US" sz="1500" dirty="0" err="1"/>
              <a:t>www.uthsc.edu</a:t>
            </a:r>
            <a:r>
              <a:rPr lang="en-US" altLang="en-US" sz="1500" dirty="0"/>
              <a:t>/Medicine/students/</a:t>
            </a:r>
            <a:r>
              <a:rPr lang="en-US" altLang="en-US" sz="1500" dirty="0" err="1"/>
              <a:t>international.php</a:t>
            </a:r>
            <a:endParaRPr lang="en-US" altLang="en-US" sz="1500" dirty="0"/>
          </a:p>
          <a:p>
            <a:pPr lvl="1">
              <a:lnSpc>
                <a:spcPct val="90000"/>
              </a:lnSpc>
            </a:pPr>
            <a:r>
              <a:rPr lang="en-US" altLang="en-US" sz="1500" dirty="0"/>
              <a:t>Completed all core clerkships</a:t>
            </a:r>
          </a:p>
          <a:p>
            <a:pPr lvl="1">
              <a:lnSpc>
                <a:spcPct val="90000"/>
              </a:lnSpc>
            </a:pPr>
            <a:r>
              <a:rPr lang="en-US" altLang="en-US" sz="1500" dirty="0"/>
              <a:t>8 weeks notice</a:t>
            </a:r>
          </a:p>
          <a:p>
            <a:pPr lvl="1">
              <a:lnSpc>
                <a:spcPct val="90000"/>
              </a:lnSpc>
            </a:pPr>
            <a:r>
              <a:rPr lang="en-US" altLang="en-US" sz="1500" dirty="0"/>
              <a:t>Overseas mentor</a:t>
            </a:r>
          </a:p>
          <a:p>
            <a:pPr lvl="1">
              <a:lnSpc>
                <a:spcPct val="90000"/>
              </a:lnSpc>
            </a:pPr>
            <a:r>
              <a:rPr lang="en-US" altLang="en-US" sz="1500" dirty="0"/>
              <a:t>Develop learning objectives</a:t>
            </a:r>
          </a:p>
          <a:p>
            <a:pPr lvl="1">
              <a:lnSpc>
                <a:spcPct val="90000"/>
              </a:lnSpc>
            </a:pPr>
            <a:r>
              <a:rPr lang="en-US" altLang="en-US" sz="1500" dirty="0"/>
              <a:t>Letter of Acceptance</a:t>
            </a:r>
          </a:p>
          <a:p>
            <a:pPr lvl="1">
              <a:lnSpc>
                <a:spcPct val="90000"/>
              </a:lnSpc>
            </a:pPr>
            <a:r>
              <a:rPr lang="en-US" altLang="en-US" sz="1500" dirty="0"/>
              <a:t>Complete application form</a:t>
            </a:r>
          </a:p>
          <a:p>
            <a:pPr lvl="1">
              <a:lnSpc>
                <a:spcPct val="90000"/>
              </a:lnSpc>
            </a:pPr>
            <a:r>
              <a:rPr lang="en-US" altLang="en-US" sz="1500" dirty="0"/>
              <a:t>Mentor information</a:t>
            </a:r>
          </a:p>
          <a:p>
            <a:pPr lvl="1">
              <a:lnSpc>
                <a:spcPct val="90000"/>
              </a:lnSpc>
            </a:pPr>
            <a:r>
              <a:rPr lang="en-US" altLang="en-US" sz="1500" dirty="0"/>
              <a:t>Must receive a grade</a:t>
            </a:r>
          </a:p>
          <a:p>
            <a:pPr lvl="1">
              <a:lnSpc>
                <a:spcPct val="90000"/>
              </a:lnSpc>
            </a:pPr>
            <a:r>
              <a:rPr lang="en-US" altLang="en-US" sz="1500" dirty="0"/>
              <a:t>Must complete course evaluation</a:t>
            </a:r>
          </a:p>
          <a:p>
            <a:pPr lvl="1">
              <a:lnSpc>
                <a:spcPct val="90000"/>
              </a:lnSpc>
            </a:pPr>
            <a:r>
              <a:rPr lang="en-US" altLang="en-US" sz="1500" dirty="0"/>
              <a:t>Seek approval from Sr/Assistant Dean of Clinical Curriculum</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0" name="Graphic 69">
            <a:extLst>
              <a:ext uri="{FF2B5EF4-FFF2-40B4-BE49-F238E27FC236}">
                <a16:creationId xmlns:a16="http://schemas.microsoft.com/office/drawing/2014/main" id="{D20C16E6-0C46-4BFB-B2CB-EB831268B5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24964" y="2865141"/>
            <a:ext cx="1143455" cy="11434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8860" name="Freeform: Shape 78">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61" name="Freeform: Shape 80">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A4AF7D-035B-5A40-B8CD-C27059A242BE}"/>
              </a:ext>
            </a:extLst>
          </p:cNvPr>
          <p:cNvSpPr>
            <a:spLocks noGrp="1"/>
          </p:cNvSpPr>
          <p:nvPr>
            <p:ph type="title"/>
          </p:nvPr>
        </p:nvSpPr>
        <p:spPr>
          <a:xfrm>
            <a:off x="1733360" y="365760"/>
            <a:ext cx="5677279" cy="1288238"/>
          </a:xfrm>
        </p:spPr>
        <p:txBody>
          <a:bodyPr anchor="ctr">
            <a:normAutofit/>
          </a:bodyPr>
          <a:lstStyle/>
          <a:p>
            <a:pPr algn="ctr">
              <a:defRPr/>
            </a:pPr>
            <a:r>
              <a:rPr lang="en-US" b="1">
                <a:effectLst/>
              </a:rPr>
              <a:t>Completion of Core Clerkships</a:t>
            </a:r>
            <a:endParaRPr lang="en-US"/>
          </a:p>
        </p:txBody>
      </p:sp>
      <p:sp>
        <p:nvSpPr>
          <p:cNvPr id="78850" name="Content Placeholder 2">
            <a:extLst>
              <a:ext uri="{FF2B5EF4-FFF2-40B4-BE49-F238E27FC236}">
                <a16:creationId xmlns:a16="http://schemas.microsoft.com/office/drawing/2014/main" id="{B7EF3466-67A2-6941-B5F4-0B3288E5FA3C}"/>
              </a:ext>
            </a:extLst>
          </p:cNvPr>
          <p:cNvSpPr>
            <a:spLocks noGrp="1" noChangeArrowheads="1"/>
          </p:cNvSpPr>
          <p:nvPr>
            <p:ph idx="1"/>
          </p:nvPr>
        </p:nvSpPr>
        <p:spPr>
          <a:xfrm>
            <a:off x="1624176" y="1956816"/>
            <a:ext cx="5895648" cy="4024884"/>
          </a:xfrm>
        </p:spPr>
        <p:txBody>
          <a:bodyPr anchor="t">
            <a:normAutofit/>
          </a:bodyPr>
          <a:lstStyle/>
          <a:p>
            <a:pPr>
              <a:lnSpc>
                <a:spcPct val="90000"/>
              </a:lnSpc>
              <a:defRPr/>
            </a:pPr>
            <a:r>
              <a:rPr lang="en-US" altLang="en-US" sz="1500"/>
              <a:t>For rising M4s who still have Core Clerkships to complete </a:t>
            </a:r>
          </a:p>
          <a:p>
            <a:pPr lvl="1">
              <a:lnSpc>
                <a:spcPct val="90000"/>
              </a:lnSpc>
              <a:defRPr/>
            </a:pPr>
            <a:r>
              <a:rPr lang="en-US" altLang="en-US" sz="1500"/>
              <a:t>Delayed or were unsuccessful with Step 1</a:t>
            </a:r>
          </a:p>
          <a:p>
            <a:pPr lvl="1">
              <a:lnSpc>
                <a:spcPct val="90000"/>
              </a:lnSpc>
              <a:defRPr/>
            </a:pPr>
            <a:r>
              <a:rPr lang="en-US" altLang="en-US" sz="1500"/>
              <a:t>Returning from Scholar’s Year after Block 5</a:t>
            </a:r>
          </a:p>
          <a:p>
            <a:pPr lvl="1">
              <a:lnSpc>
                <a:spcPct val="90000"/>
              </a:lnSpc>
              <a:defRPr/>
            </a:pPr>
            <a:r>
              <a:rPr lang="en-US" altLang="en-US" sz="1500"/>
              <a:t>LOA</a:t>
            </a:r>
          </a:p>
          <a:p>
            <a:pPr lvl="1">
              <a:lnSpc>
                <a:spcPct val="90000"/>
              </a:lnSpc>
              <a:defRPr/>
            </a:pPr>
            <a:r>
              <a:rPr lang="en-US" altLang="en-US" sz="1500"/>
              <a:t>COVID</a:t>
            </a:r>
          </a:p>
          <a:p>
            <a:pPr>
              <a:lnSpc>
                <a:spcPct val="90000"/>
              </a:lnSpc>
              <a:defRPr/>
            </a:pPr>
            <a:r>
              <a:rPr lang="en-US" altLang="en-US" sz="1500"/>
              <a:t>Jenn Wilson will be sending a survey asking your preferences for when to complete these core clerkships</a:t>
            </a:r>
          </a:p>
          <a:p>
            <a:pPr>
              <a:lnSpc>
                <a:spcPct val="90000"/>
              </a:lnSpc>
              <a:defRPr/>
            </a:pPr>
            <a:r>
              <a:rPr lang="en-US" altLang="en-US" sz="1500"/>
              <a:t>Cannot schedule all make-ups in Blocks 5/6 &amp; C because we must leave some spots for the rising M3s</a:t>
            </a:r>
          </a:p>
          <a:p>
            <a:pPr>
              <a:lnSpc>
                <a:spcPct val="90000"/>
              </a:lnSpc>
              <a:defRPr/>
            </a:pPr>
            <a:r>
              <a:rPr lang="en-US" altLang="en-US" sz="1500"/>
              <a:t>Completions may be done between May 2021 - Feb 2022</a:t>
            </a:r>
          </a:p>
          <a:p>
            <a:pPr>
              <a:lnSpc>
                <a:spcPct val="90000"/>
              </a:lnSpc>
              <a:defRPr/>
            </a:pPr>
            <a:r>
              <a:rPr lang="en-US" altLang="en-US" sz="1500"/>
              <a:t>Ms. Wilson and Dr. Bettin to schedule all remaining clerkships in January.</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8850">
                                            <p:txEl>
                                              <p:pRg st="4" end="4"/>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8850">
                                            <p:txEl>
                                              <p:pRg st="5" end="5"/>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78850">
                                            <p:txEl>
                                              <p:pRg st="6" end="6"/>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78850">
                                            <p:txEl>
                                              <p:pRg st="7" end="7"/>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78850">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026" name="Picture 2" descr="Pin on Lulz">
            <a:extLst>
              <a:ext uri="{FF2B5EF4-FFF2-40B4-BE49-F238E27FC236}">
                <a16:creationId xmlns:a16="http://schemas.microsoft.com/office/drawing/2014/main" id="{DEB8E3F6-4271-6049-9832-C2F548234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17" y="1500918"/>
            <a:ext cx="8382965" cy="3856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6C67-CE2D-C041-9FCD-33A753EA4C5C}"/>
              </a:ext>
            </a:extLst>
          </p:cNvPr>
          <p:cNvSpPr>
            <a:spLocks noGrp="1"/>
          </p:cNvSpPr>
          <p:nvPr>
            <p:ph type="title"/>
          </p:nvPr>
        </p:nvSpPr>
        <p:spPr>
          <a:xfrm>
            <a:off x="1600200" y="304800"/>
            <a:ext cx="7620000" cy="990600"/>
          </a:xfrm>
        </p:spPr>
        <p:txBody>
          <a:bodyPr/>
          <a:lstStyle/>
          <a:p>
            <a:r>
              <a:rPr lang="en-US" dirty="0"/>
              <a:t>Core Clerkship completions</a:t>
            </a:r>
          </a:p>
        </p:txBody>
      </p:sp>
      <p:graphicFrame>
        <p:nvGraphicFramePr>
          <p:cNvPr id="42" name="Content Placeholder 2">
            <a:extLst>
              <a:ext uri="{FF2B5EF4-FFF2-40B4-BE49-F238E27FC236}">
                <a16:creationId xmlns:a16="http://schemas.microsoft.com/office/drawing/2014/main" id="{3A7BED5E-C0D9-4A94-9869-075410A8F674}"/>
              </a:ext>
            </a:extLst>
          </p:cNvPr>
          <p:cNvGraphicFramePr>
            <a:graphicFrameLocks noGrp="1"/>
          </p:cNvGraphicFramePr>
          <p:nvPr>
            <p:ph idx="1"/>
            <p:extLst>
              <p:ext uri="{D42A27DB-BD31-4B8C-83A1-F6EECF244321}">
                <p14:modId xmlns:p14="http://schemas.microsoft.com/office/powerpoint/2010/main" val="709399709"/>
              </p:ext>
            </p:extLst>
          </p:nvPr>
        </p:nvGraphicFramePr>
        <p:xfrm>
          <a:off x="76200" y="990600"/>
          <a:ext cx="8686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86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6A5CE-361D-2D4E-8A37-F3FA68B997C0}"/>
              </a:ext>
            </a:extLst>
          </p:cNvPr>
          <p:cNvSpPr>
            <a:spLocks noGrp="1"/>
          </p:cNvSpPr>
          <p:nvPr>
            <p:ph type="title"/>
          </p:nvPr>
        </p:nvSpPr>
        <p:spPr>
          <a:xfrm>
            <a:off x="867638" y="637762"/>
            <a:ext cx="7416372" cy="900131"/>
          </a:xfrm>
        </p:spPr>
        <p:txBody>
          <a:bodyPr anchor="t">
            <a:normAutofit/>
          </a:bodyPr>
          <a:lstStyle/>
          <a:p>
            <a:r>
              <a:rPr lang="en-US" sz="3500">
                <a:solidFill>
                  <a:schemeClr val="bg1"/>
                </a:solidFill>
              </a:rPr>
              <a:t>Option Blocks</a:t>
            </a:r>
          </a:p>
        </p:txBody>
      </p:sp>
      <p:sp>
        <p:nvSpPr>
          <p:cNvPr id="22"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A9E71B-2286-0048-925A-3E4BFCFCC8A5}"/>
              </a:ext>
            </a:extLst>
          </p:cNvPr>
          <p:cNvSpPr>
            <a:spLocks noGrp="1"/>
          </p:cNvSpPr>
          <p:nvPr>
            <p:ph idx="1"/>
          </p:nvPr>
        </p:nvSpPr>
        <p:spPr>
          <a:xfrm>
            <a:off x="866661" y="2217343"/>
            <a:ext cx="7410669" cy="3959619"/>
          </a:xfrm>
        </p:spPr>
        <p:txBody>
          <a:bodyPr>
            <a:normAutofit/>
          </a:bodyPr>
          <a:lstStyle/>
          <a:p>
            <a:pPr>
              <a:lnSpc>
                <a:spcPct val="90000"/>
              </a:lnSpc>
            </a:pPr>
            <a:r>
              <a:rPr lang="en-US" sz="1800"/>
              <a:t>Typically would have 5 option blocks in M4 year:</a:t>
            </a:r>
          </a:p>
          <a:p>
            <a:pPr lvl="1">
              <a:lnSpc>
                <a:spcPct val="90000"/>
              </a:lnSpc>
            </a:pPr>
            <a:r>
              <a:rPr lang="en-US" sz="1800"/>
              <a:t>1 for Step 2 exams</a:t>
            </a:r>
          </a:p>
          <a:p>
            <a:pPr lvl="1">
              <a:lnSpc>
                <a:spcPct val="90000"/>
              </a:lnSpc>
            </a:pPr>
            <a:r>
              <a:rPr lang="en-US" sz="1800"/>
              <a:t>2 must be taken for interviews between Blocks 11-1</a:t>
            </a:r>
          </a:p>
          <a:p>
            <a:pPr lvl="1">
              <a:lnSpc>
                <a:spcPct val="90000"/>
              </a:lnSpc>
            </a:pPr>
            <a:r>
              <a:rPr lang="en-US" sz="1800"/>
              <a:t>2 for your own choice (vacation/travel, preparation for residency, away rotations that don’t line up with UT calendar, extra study time)</a:t>
            </a:r>
          </a:p>
          <a:p>
            <a:pPr>
              <a:lnSpc>
                <a:spcPct val="90000"/>
              </a:lnSpc>
            </a:pPr>
            <a:r>
              <a:rPr lang="en-US" sz="1800"/>
              <a:t>COVID ruined this. </a:t>
            </a:r>
          </a:p>
          <a:p>
            <a:pPr lvl="1">
              <a:lnSpc>
                <a:spcPct val="90000"/>
              </a:lnSpc>
            </a:pPr>
            <a:r>
              <a:rPr lang="en-US" sz="1800"/>
              <a:t>Core Clerkship completions must be done in place of option blocks</a:t>
            </a:r>
          </a:p>
          <a:p>
            <a:pPr>
              <a:lnSpc>
                <a:spcPct val="90000"/>
              </a:lnSpc>
              <a:defRPr/>
            </a:pPr>
            <a:r>
              <a:rPr lang="en-US" altLang="en-US" sz="1800">
                <a:highlight>
                  <a:srgbClr val="FFFF00"/>
                </a:highlight>
              </a:rPr>
              <a:t>If you’ve used up more than 3 option blocks- make an appointment with Dr. Jameson, Dr. Bettin, or Dr. Whitt. We will work with you!</a:t>
            </a:r>
          </a:p>
          <a:p>
            <a:pPr>
              <a:lnSpc>
                <a:spcPct val="90000"/>
              </a:lnSpc>
              <a:defRPr/>
            </a:pPr>
            <a:r>
              <a:rPr lang="en-US" altLang="en-US" sz="1800"/>
              <a:t>Our Goal is to Graduate you </a:t>
            </a:r>
            <a:r>
              <a:rPr lang="en-US" altLang="en-US" sz="1800" b="1" u="sng"/>
              <a:t>ON TIME</a:t>
            </a:r>
            <a:r>
              <a:rPr lang="en-US" altLang="en-US" sz="1800"/>
              <a:t>!</a:t>
            </a:r>
          </a:p>
          <a:p>
            <a:pPr>
              <a:lnSpc>
                <a:spcPct val="90000"/>
              </a:lnSpc>
            </a:pPr>
            <a:endParaRPr lang="en-US" sz="1800"/>
          </a:p>
        </p:txBody>
      </p:sp>
    </p:spTree>
    <p:extLst>
      <p:ext uri="{BB962C8B-B14F-4D97-AF65-F5344CB8AC3E}">
        <p14:creationId xmlns:p14="http://schemas.microsoft.com/office/powerpoint/2010/main" val="1280121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D4B1-D006-F548-B48E-B80BB876F0E0}"/>
              </a:ext>
            </a:extLst>
          </p:cNvPr>
          <p:cNvSpPr>
            <a:spLocks noGrp="1"/>
          </p:cNvSpPr>
          <p:nvPr>
            <p:ph type="title"/>
          </p:nvPr>
        </p:nvSpPr>
        <p:spPr>
          <a:xfrm>
            <a:off x="1240022" y="365760"/>
            <a:ext cx="7025402" cy="1188720"/>
          </a:xfrm>
        </p:spPr>
        <p:txBody>
          <a:bodyPr>
            <a:normAutofit/>
          </a:bodyPr>
          <a:lstStyle/>
          <a:p>
            <a:pPr>
              <a:defRPr/>
            </a:pPr>
            <a:r>
              <a:rPr lang="en-US" b="1" dirty="0"/>
              <a:t>Evaluation in the Senior Year</a:t>
            </a:r>
          </a:p>
        </p:txBody>
      </p:sp>
      <p:sp>
        <p:nvSpPr>
          <p:cNvPr id="71" name="Freeform: Shape 7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18" name="Content Placeholder 2">
            <a:extLst>
              <a:ext uri="{FF2B5EF4-FFF2-40B4-BE49-F238E27FC236}">
                <a16:creationId xmlns:a16="http://schemas.microsoft.com/office/drawing/2014/main" id="{EA1A0FC4-AD82-AD4C-8BF8-2854A5070F50}"/>
              </a:ext>
            </a:extLst>
          </p:cNvPr>
          <p:cNvSpPr>
            <a:spLocks noGrp="1" noChangeArrowheads="1"/>
          </p:cNvSpPr>
          <p:nvPr>
            <p:ph idx="1"/>
          </p:nvPr>
        </p:nvSpPr>
        <p:spPr>
          <a:xfrm>
            <a:off x="1240022" y="2176272"/>
            <a:ext cx="7025403" cy="4041648"/>
          </a:xfrm>
        </p:spPr>
        <p:txBody>
          <a:bodyPr anchor="t">
            <a:normAutofit/>
          </a:bodyPr>
          <a:lstStyle/>
          <a:p>
            <a:r>
              <a:rPr lang="en-US" altLang="en-US" sz="2100"/>
              <a:t>Junior Internships and Electives</a:t>
            </a:r>
          </a:p>
          <a:p>
            <a:pPr lvl="1"/>
            <a:r>
              <a:rPr lang="en-US" altLang="en-US" sz="2100"/>
              <a:t>Based entirely on your clinical performance on the rotation</a:t>
            </a:r>
          </a:p>
          <a:p>
            <a:pPr lvl="1"/>
            <a:r>
              <a:rPr lang="en-US" altLang="en-US" sz="2100"/>
              <a:t>A, B, C, F</a:t>
            </a:r>
          </a:p>
          <a:p>
            <a:pPr lvl="1"/>
            <a:r>
              <a:rPr lang="en-US" altLang="en-US" sz="2100"/>
              <a:t>Rare exceptions: Online electives and research electives are Pass/Fail</a:t>
            </a:r>
          </a:p>
          <a:p>
            <a:r>
              <a:rPr lang="en-US" altLang="en-US" sz="2100"/>
              <a:t>Geri-Palli and Capstone are Pass/Fail</a:t>
            </a:r>
          </a:p>
          <a:p>
            <a:r>
              <a:rPr lang="en-US" altLang="en-US" sz="2100"/>
              <a:t>LSP and PCM are Pass/Fail</a:t>
            </a:r>
          </a:p>
          <a:p>
            <a:pPr lvl="1"/>
            <a:endParaRPr lang="en-US" altLang="en-US" sz="2100"/>
          </a:p>
          <a:p>
            <a:pPr lvl="1"/>
            <a:endParaRPr lang="en-US" altLang="en-US" sz="2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2AF0-AEF2-3249-8769-0F3D82E96772}"/>
              </a:ext>
            </a:extLst>
          </p:cNvPr>
          <p:cNvSpPr>
            <a:spLocks noGrp="1"/>
          </p:cNvSpPr>
          <p:nvPr>
            <p:ph type="title"/>
          </p:nvPr>
        </p:nvSpPr>
        <p:spPr>
          <a:xfrm>
            <a:off x="1066800" y="228600"/>
            <a:ext cx="7620000" cy="990600"/>
          </a:xfrm>
        </p:spPr>
        <p:txBody>
          <a:bodyPr/>
          <a:lstStyle/>
          <a:p>
            <a:pPr>
              <a:defRPr/>
            </a:pPr>
            <a:r>
              <a:rPr lang="en-US" dirty="0"/>
              <a:t>Junior Internship Evaluation Form</a:t>
            </a:r>
          </a:p>
        </p:txBody>
      </p:sp>
      <p:pic>
        <p:nvPicPr>
          <p:cNvPr id="4" name="Content Placeholder 3">
            <a:extLst>
              <a:ext uri="{FF2B5EF4-FFF2-40B4-BE49-F238E27FC236}">
                <a16:creationId xmlns:a16="http://schemas.microsoft.com/office/drawing/2014/main" id="{EEFEC5EE-CC4D-504E-83E8-A62AD6E8C817}"/>
              </a:ext>
            </a:extLst>
          </p:cNvPr>
          <p:cNvPicPr>
            <a:picLocks noGrp="1" noChangeAspect="1"/>
          </p:cNvPicPr>
          <p:nvPr>
            <p:ph idx="1"/>
          </p:nvPr>
        </p:nvPicPr>
        <p:blipFill>
          <a:blip r:embed="rId3"/>
          <a:stretch>
            <a:fillRect/>
          </a:stretch>
        </p:blipFill>
        <p:spPr>
          <a:xfrm>
            <a:off x="170233" y="990600"/>
            <a:ext cx="4253636" cy="5410200"/>
          </a:xfrm>
          <a:prstGeom prst="rect">
            <a:avLst/>
          </a:prstGeom>
          <a:ln>
            <a:solidFill>
              <a:schemeClr val="tx1"/>
            </a:solidFill>
          </a:ln>
        </p:spPr>
      </p:pic>
      <p:pic>
        <p:nvPicPr>
          <p:cNvPr id="5" name="Picture 4">
            <a:extLst>
              <a:ext uri="{FF2B5EF4-FFF2-40B4-BE49-F238E27FC236}">
                <a16:creationId xmlns:a16="http://schemas.microsoft.com/office/drawing/2014/main" id="{043F6F66-51A9-8E44-A6A3-5C0BC9D6B403}"/>
              </a:ext>
            </a:extLst>
          </p:cNvPr>
          <p:cNvPicPr>
            <a:picLocks noChangeAspect="1"/>
          </p:cNvPicPr>
          <p:nvPr/>
        </p:nvPicPr>
        <p:blipFill rotWithShape="1">
          <a:blip r:embed="rId4"/>
          <a:srcRect t="400" r="1682"/>
          <a:stretch/>
        </p:blipFill>
        <p:spPr>
          <a:xfrm>
            <a:off x="4640309" y="990600"/>
            <a:ext cx="4198891" cy="5431942"/>
          </a:xfrm>
          <a:prstGeom prst="rect">
            <a:avLst/>
          </a:prstGeom>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949-18CC-0843-8B64-2376584C36C5}"/>
              </a:ext>
            </a:extLst>
          </p:cNvPr>
          <p:cNvSpPr>
            <a:spLocks noGrp="1"/>
          </p:cNvSpPr>
          <p:nvPr>
            <p:ph type="title"/>
          </p:nvPr>
        </p:nvSpPr>
        <p:spPr>
          <a:xfrm>
            <a:off x="-152400" y="1295400"/>
            <a:ext cx="3429000" cy="2514600"/>
          </a:xfrm>
        </p:spPr>
        <p:txBody>
          <a:bodyPr/>
          <a:lstStyle/>
          <a:p>
            <a:pPr algn="ctr">
              <a:defRPr/>
            </a:pP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2021-2022</a:t>
            </a:r>
            <a:b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b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Clinical</a:t>
            </a:r>
            <a:b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b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Rotation</a:t>
            </a:r>
            <a:b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b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Calendar</a:t>
            </a:r>
            <a:r>
              <a:rPr lang="en-US" dirty="0">
                <a:effectLst>
                  <a:outerShdw blurRad="38100" dist="38100" dir="2700000" algn="tl">
                    <a:srgbClr val="DDDDDD"/>
                  </a:outerShdw>
                </a:effectLst>
                <a:ea typeface="ＭＳ Ｐゴシック" charset="0"/>
                <a:cs typeface="+mj-cs"/>
              </a:rPr>
              <a:t>         </a:t>
            </a:r>
          </a:p>
        </p:txBody>
      </p:sp>
      <p:pic>
        <p:nvPicPr>
          <p:cNvPr id="3" name="Picture 2">
            <a:extLst>
              <a:ext uri="{FF2B5EF4-FFF2-40B4-BE49-F238E27FC236}">
                <a16:creationId xmlns:a16="http://schemas.microsoft.com/office/drawing/2014/main" id="{7FA8B0D8-F29C-554F-8BDB-A304B922F32D}"/>
              </a:ext>
            </a:extLst>
          </p:cNvPr>
          <p:cNvPicPr>
            <a:picLocks noChangeAspect="1"/>
          </p:cNvPicPr>
          <p:nvPr/>
        </p:nvPicPr>
        <p:blipFill>
          <a:blip r:embed="rId3"/>
          <a:stretch>
            <a:fillRect/>
          </a:stretch>
        </p:blipFill>
        <p:spPr>
          <a:xfrm>
            <a:off x="3200400" y="256249"/>
            <a:ext cx="5636866" cy="6345501"/>
          </a:xfrm>
          <a:prstGeom prst="rect">
            <a:avLst/>
          </a:prstGeom>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24DC-A825-4E49-A17C-8C0E15B3BD52}"/>
              </a:ext>
            </a:extLst>
          </p:cNvPr>
          <p:cNvSpPr>
            <a:spLocks noGrp="1"/>
          </p:cNvSpPr>
          <p:nvPr>
            <p:ph type="title"/>
          </p:nvPr>
        </p:nvSpPr>
        <p:spPr>
          <a:xfrm>
            <a:off x="1240022" y="365760"/>
            <a:ext cx="7025402" cy="1188720"/>
          </a:xfrm>
        </p:spPr>
        <p:txBody>
          <a:bodyPr>
            <a:normAutofit/>
          </a:bodyPr>
          <a:lstStyle/>
          <a:p>
            <a:pPr>
              <a:defRPr/>
            </a:pPr>
            <a:r>
              <a:rPr lang="en-US" b="1">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USMLE Step 2 Exams</a:t>
            </a:r>
          </a:p>
        </p:txBody>
      </p:sp>
      <p:sp>
        <p:nvSpPr>
          <p:cNvPr id="71" name="Freeform: Shape 7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034" name="Content Placeholder 2">
            <a:extLst>
              <a:ext uri="{FF2B5EF4-FFF2-40B4-BE49-F238E27FC236}">
                <a16:creationId xmlns:a16="http://schemas.microsoft.com/office/drawing/2014/main" id="{8A917CFB-C51E-C44C-986B-8DE52A971670}"/>
              </a:ext>
            </a:extLst>
          </p:cNvPr>
          <p:cNvSpPr>
            <a:spLocks noGrp="1" noChangeArrowheads="1"/>
          </p:cNvSpPr>
          <p:nvPr>
            <p:ph idx="1"/>
          </p:nvPr>
        </p:nvSpPr>
        <p:spPr>
          <a:xfrm>
            <a:off x="1240022" y="2176272"/>
            <a:ext cx="7025403" cy="4041648"/>
          </a:xfrm>
        </p:spPr>
        <p:txBody>
          <a:bodyPr anchor="t">
            <a:normAutofit/>
          </a:bodyPr>
          <a:lstStyle/>
          <a:p>
            <a:pPr lvl="1">
              <a:lnSpc>
                <a:spcPct val="90000"/>
              </a:lnSpc>
            </a:pPr>
            <a:endParaRPr lang="en-US" altLang="en-US" sz="1800"/>
          </a:p>
          <a:p>
            <a:pPr>
              <a:lnSpc>
                <a:spcPct val="90000"/>
              </a:lnSpc>
            </a:pPr>
            <a:r>
              <a:rPr lang="en-US" altLang="en-US" sz="1800"/>
              <a:t>Step 2 CK is required for graduation</a:t>
            </a:r>
          </a:p>
          <a:p>
            <a:pPr>
              <a:lnSpc>
                <a:spcPct val="90000"/>
              </a:lnSpc>
            </a:pPr>
            <a:r>
              <a:rPr lang="en-US" altLang="en-US" sz="1800" b="1" u="sng"/>
              <a:t>Must take no later than October 31, 2021! </a:t>
            </a:r>
          </a:p>
          <a:p>
            <a:pPr>
              <a:lnSpc>
                <a:spcPct val="90000"/>
              </a:lnSpc>
            </a:pPr>
            <a:r>
              <a:rPr lang="en-US" altLang="en-US" sz="1800"/>
              <a:t>Timing depends on: </a:t>
            </a:r>
          </a:p>
          <a:p>
            <a:pPr lvl="1">
              <a:lnSpc>
                <a:spcPct val="90000"/>
              </a:lnSpc>
            </a:pPr>
            <a:r>
              <a:rPr lang="en-US" altLang="en-US" sz="1800"/>
              <a:t>Your Step 1 score</a:t>
            </a:r>
          </a:p>
          <a:p>
            <a:pPr lvl="1">
              <a:lnSpc>
                <a:spcPct val="90000"/>
              </a:lnSpc>
            </a:pPr>
            <a:r>
              <a:rPr lang="en-US" altLang="en-US" sz="1800"/>
              <a:t>Your chosen specialty</a:t>
            </a:r>
          </a:p>
          <a:p>
            <a:pPr lvl="1">
              <a:lnSpc>
                <a:spcPct val="90000"/>
              </a:lnSpc>
            </a:pPr>
            <a:r>
              <a:rPr lang="en-US" altLang="en-US" sz="1800"/>
              <a:t>Your preference</a:t>
            </a:r>
          </a:p>
          <a:p>
            <a:pPr>
              <a:lnSpc>
                <a:spcPct val="90000"/>
              </a:lnSpc>
            </a:pPr>
            <a:r>
              <a:rPr lang="en-US" altLang="en-US" sz="1800"/>
              <a:t>Can schedule up to 6 months in advance</a:t>
            </a:r>
          </a:p>
          <a:p>
            <a:pPr>
              <a:lnSpc>
                <a:spcPct val="90000"/>
              </a:lnSpc>
            </a:pPr>
            <a:r>
              <a:rPr lang="en-US" altLang="en-US" sz="1800" b="1" u="sng"/>
              <a:t>Must complete all core clerkships prior to taking OR take an NBME practice exam and pass by 10 points</a:t>
            </a:r>
          </a:p>
          <a:p>
            <a:pPr lvl="1">
              <a:lnSpc>
                <a:spcPct val="90000"/>
              </a:lnSpc>
            </a:pPr>
            <a:r>
              <a:rPr lang="en-US" altLang="en-US" sz="1800"/>
              <a:t>Email practice test results to Dr. Jameson or Bettin</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E065-7F95-9A44-944B-60C12641E38A}"/>
              </a:ext>
            </a:extLst>
          </p:cNvPr>
          <p:cNvSpPr>
            <a:spLocks noGrp="1"/>
          </p:cNvSpPr>
          <p:nvPr>
            <p:ph type="title"/>
          </p:nvPr>
        </p:nvSpPr>
        <p:spPr>
          <a:xfrm>
            <a:off x="-152400" y="288403"/>
            <a:ext cx="9144000" cy="685800"/>
          </a:xfrm>
        </p:spPr>
        <p:txBody>
          <a:bodyPr>
            <a:normAutofit/>
          </a:bodyPr>
          <a:lstStyle/>
          <a:p>
            <a:pPr algn="ctr">
              <a:defRPr/>
            </a:pPr>
            <a:r>
              <a:rPr lang="en-US"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Step 2 CK - </a:t>
            </a:r>
            <a:r>
              <a:rPr lang="en-US" b="1" dirty="0" err="1">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www.USMLE.org</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endParaRPr>
          </a:p>
        </p:txBody>
      </p:sp>
      <p:pic>
        <p:nvPicPr>
          <p:cNvPr id="3" name="Picture 2">
            <a:extLst>
              <a:ext uri="{FF2B5EF4-FFF2-40B4-BE49-F238E27FC236}">
                <a16:creationId xmlns:a16="http://schemas.microsoft.com/office/drawing/2014/main" id="{4D4BCC27-7329-C940-846C-17745D7D5BC8}"/>
              </a:ext>
            </a:extLst>
          </p:cNvPr>
          <p:cNvPicPr>
            <a:picLocks noChangeAspect="1"/>
          </p:cNvPicPr>
          <p:nvPr/>
        </p:nvPicPr>
        <p:blipFill>
          <a:blip r:embed="rId3"/>
          <a:stretch>
            <a:fillRect/>
          </a:stretch>
        </p:blipFill>
        <p:spPr>
          <a:xfrm>
            <a:off x="609600" y="1126761"/>
            <a:ext cx="7315200" cy="5426439"/>
          </a:xfrm>
          <a:prstGeom prst="rect">
            <a:avLst/>
          </a:prstGeom>
        </p:spPr>
      </p:pic>
      <p:sp>
        <p:nvSpPr>
          <p:cNvPr id="46085" name="Down Arrow 4">
            <a:extLst>
              <a:ext uri="{FF2B5EF4-FFF2-40B4-BE49-F238E27FC236}">
                <a16:creationId xmlns:a16="http://schemas.microsoft.com/office/drawing/2014/main" id="{20DF7D21-6A0A-1947-BBBF-EA1A59DCC066}"/>
              </a:ext>
            </a:extLst>
          </p:cNvPr>
          <p:cNvSpPr>
            <a:spLocks noChangeArrowheads="1"/>
          </p:cNvSpPr>
          <p:nvPr/>
        </p:nvSpPr>
        <p:spPr bwMode="auto">
          <a:xfrm>
            <a:off x="3200400" y="1138286"/>
            <a:ext cx="484187" cy="766763"/>
          </a:xfrm>
          <a:prstGeom prst="downArrow">
            <a:avLst>
              <a:gd name="adj1" fmla="val 50000"/>
              <a:gd name="adj2" fmla="val 50082"/>
            </a:avLst>
          </a:prstGeom>
          <a:solidFill>
            <a:srgbClr val="CC6600"/>
          </a:solidFill>
          <a:ln w="9525">
            <a:solidFill>
              <a:schemeClr val="tx1"/>
            </a:solidFill>
            <a:round/>
            <a:headEnd/>
            <a:tailEnd/>
          </a:ln>
        </p:spPr>
        <p:txBody>
          <a:bodyPr wrap="none"/>
          <a:lstStyle>
            <a:lvl1pPr>
              <a:spcBef>
                <a:spcPct val="20000"/>
              </a:spcBef>
              <a:spcAft>
                <a:spcPct val="10000"/>
              </a:spcAft>
              <a:buSzPct val="75000"/>
              <a:buChar char="•"/>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spcAft>
                <a:spcPct val="10000"/>
              </a:spcAft>
              <a:buSzPct val="75000"/>
              <a:buFont typeface="Wingdings" pitchFamily="2" charset="2"/>
              <a:buChar char="v"/>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spcAft>
                <a:spcPct val="10000"/>
              </a:spcAft>
              <a:buSzPct val="75000"/>
              <a:buFont typeface="Wingdings" pitchFamily="2" charset="2"/>
              <a:buChar char="ü"/>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spcAft>
                <a:spcPct val="10000"/>
              </a:spcAft>
              <a:buSzPct val="75000"/>
              <a:buChar char="o"/>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9pPr>
          </a:lstStyle>
          <a:p>
            <a:pPr algn="ctr" eaLnBrk="1" hangingPunct="1">
              <a:spcBef>
                <a:spcPct val="0"/>
              </a:spcBef>
              <a:spcAft>
                <a:spcPct val="0"/>
              </a:spcAft>
              <a:buSzTx/>
              <a:buFontTx/>
              <a:buNone/>
            </a:pPr>
            <a:endParaRPr lang="en-US" altLang="en-US" sz="4800">
              <a:solidFill>
                <a:schemeClr val="bg1"/>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11FE-F759-8140-B078-7F9871518B82}"/>
              </a:ext>
            </a:extLst>
          </p:cNvPr>
          <p:cNvSpPr>
            <a:spLocks noGrp="1"/>
          </p:cNvSpPr>
          <p:nvPr>
            <p:ph type="title"/>
          </p:nvPr>
        </p:nvSpPr>
        <p:spPr>
          <a:xfrm>
            <a:off x="1828800" y="381000"/>
            <a:ext cx="5105400" cy="990600"/>
          </a:xfrm>
        </p:spPr>
        <p:txBody>
          <a:bodyPr/>
          <a:lstStyle/>
          <a:p>
            <a:pPr>
              <a:defRPr/>
            </a:pPr>
            <a:r>
              <a:rPr lang="en-US" dirty="0"/>
              <a:t>USMLE Step 2 CK Fees</a:t>
            </a:r>
          </a:p>
        </p:txBody>
      </p:sp>
      <p:pic>
        <p:nvPicPr>
          <p:cNvPr id="3" name="Picture 2">
            <a:extLst>
              <a:ext uri="{FF2B5EF4-FFF2-40B4-BE49-F238E27FC236}">
                <a16:creationId xmlns:a16="http://schemas.microsoft.com/office/drawing/2014/main" id="{22234167-52BD-CA45-8798-82B6B6389DEB}"/>
              </a:ext>
            </a:extLst>
          </p:cNvPr>
          <p:cNvPicPr>
            <a:picLocks noChangeAspect="1"/>
          </p:cNvPicPr>
          <p:nvPr/>
        </p:nvPicPr>
        <p:blipFill>
          <a:blip r:embed="rId3"/>
          <a:stretch>
            <a:fillRect/>
          </a:stretch>
        </p:blipFill>
        <p:spPr>
          <a:xfrm>
            <a:off x="457200" y="1674069"/>
            <a:ext cx="8153400" cy="3509862"/>
          </a:xfrm>
          <a:prstGeom prst="rect">
            <a:avLst/>
          </a:prstGeom>
          <a:ln>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0" name="Rectangle 4">
            <a:extLst>
              <a:ext uri="{FF2B5EF4-FFF2-40B4-BE49-F238E27FC236}">
                <a16:creationId xmlns:a16="http://schemas.microsoft.com/office/drawing/2014/main" id="{EBB9DB70-8FCC-1E40-A5A0-3CE0999EA9E6}"/>
              </a:ext>
            </a:extLst>
          </p:cNvPr>
          <p:cNvSpPr>
            <a:spLocks noGrp="1" noChangeArrowheads="1"/>
          </p:cNvSpPr>
          <p:nvPr>
            <p:ph type="title"/>
          </p:nvPr>
        </p:nvSpPr>
        <p:spPr>
          <a:xfrm>
            <a:off x="503682" y="789517"/>
            <a:ext cx="7886700" cy="1325563"/>
          </a:xfrm>
        </p:spPr>
        <p:txBody>
          <a:bodyPr>
            <a:normAutofit/>
          </a:bodyPr>
          <a:lstStyle/>
          <a:p>
            <a:pPr eaLnBrk="1" hangingPunct="1">
              <a:defRPr/>
            </a:pPr>
            <a:r>
              <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a typeface="ＭＳ Ｐゴシック" charset="0"/>
                <a:cs typeface="+mj-cs"/>
              </a:rPr>
              <a:t>Step 2 CS – Not required*</a:t>
            </a:r>
          </a:p>
        </p:txBody>
      </p:sp>
      <p:pic>
        <p:nvPicPr>
          <p:cNvPr id="2" name="Picture 1">
            <a:extLst>
              <a:ext uri="{FF2B5EF4-FFF2-40B4-BE49-F238E27FC236}">
                <a16:creationId xmlns:a16="http://schemas.microsoft.com/office/drawing/2014/main" id="{063D98F2-3CDB-4244-8BDA-E9E167AA29FA}"/>
              </a:ext>
            </a:extLst>
          </p:cNvPr>
          <p:cNvPicPr>
            <a:picLocks noChangeAspect="1"/>
          </p:cNvPicPr>
          <p:nvPr/>
        </p:nvPicPr>
        <p:blipFill rotWithShape="1">
          <a:blip r:embed="rId3"/>
          <a:srcRect r="1" b="2180"/>
          <a:stretch/>
        </p:blipFill>
        <p:spPr>
          <a:xfrm>
            <a:off x="1371600" y="1700928"/>
            <a:ext cx="6150864" cy="4813459"/>
          </a:xfrm>
          <a:prstGeom prst="rect">
            <a:avLst/>
          </a:prstGeom>
          <a:ln>
            <a:solidFill>
              <a:schemeClr val="tx1"/>
            </a:solidFill>
          </a:ln>
        </p:spPr>
      </p:pic>
      <p:sp>
        <p:nvSpPr>
          <p:cNvPr id="46082" name="Rectangle 5">
            <a:extLst>
              <a:ext uri="{FF2B5EF4-FFF2-40B4-BE49-F238E27FC236}">
                <a16:creationId xmlns:a16="http://schemas.microsoft.com/office/drawing/2014/main" id="{4D1A2D65-64C5-5444-A8AA-77BDF87F9DD3}"/>
              </a:ext>
            </a:extLst>
          </p:cNvPr>
          <p:cNvSpPr>
            <a:spLocks noGrp="1" noChangeArrowheads="1"/>
          </p:cNvSpPr>
          <p:nvPr>
            <p:ph type="body" idx="1"/>
          </p:nvPr>
        </p:nvSpPr>
        <p:spPr>
          <a:xfrm>
            <a:off x="5660136" y="2516777"/>
            <a:ext cx="2852928" cy="3660185"/>
          </a:xfrm>
        </p:spPr>
        <p:txBody>
          <a:bodyPr anchor="ctr">
            <a:normAutofit/>
          </a:bodyPr>
          <a:lstStyle/>
          <a:p>
            <a:pPr marL="571500" eaLnBrk="1" hangingPunct="1">
              <a:defRPr/>
            </a:pPr>
            <a:endParaRPr lang="en-US" altLang="en-US" sz="1900"/>
          </a:p>
          <a:p>
            <a:pPr marL="571500" eaLnBrk="1" hangingPunct="1">
              <a:defRPr/>
            </a:pPr>
            <a:endParaRPr lang="en-US" altLang="en-US" sz="1900"/>
          </a:p>
          <a:p>
            <a:pPr marL="571500" eaLnBrk="1" hangingPunct="1">
              <a:defRPr/>
            </a:pPr>
            <a:endParaRPr lang="en-US" altLang="en-US" sz="1900"/>
          </a:p>
          <a:p>
            <a:pPr marL="571500" eaLnBrk="1" hangingPunct="1">
              <a:buFontTx/>
              <a:buNone/>
              <a:defRPr/>
            </a:pPr>
            <a:endParaRPr lang="en-US" altLang="en-US" sz="1900"/>
          </a:p>
          <a:p>
            <a:pPr marL="571500" eaLnBrk="1" hangingPunct="1">
              <a:defRPr/>
            </a:pPr>
            <a:endParaRPr lang="en-US" altLang="en-US" sz="190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8A7B-CCA9-674E-884E-ED0D9383EF2A}"/>
              </a:ext>
            </a:extLst>
          </p:cNvPr>
          <p:cNvSpPr>
            <a:spLocks noGrp="1"/>
          </p:cNvSpPr>
          <p:nvPr>
            <p:ph type="title"/>
          </p:nvPr>
        </p:nvSpPr>
        <p:spPr>
          <a:xfrm>
            <a:off x="1240022" y="365760"/>
            <a:ext cx="7025402" cy="1188720"/>
          </a:xfrm>
        </p:spPr>
        <p:txBody>
          <a:bodyPr>
            <a:normAutofit/>
          </a:bodyPr>
          <a:lstStyle/>
          <a:p>
            <a:pPr>
              <a:defRPr/>
            </a:pPr>
            <a:r>
              <a:rPr lang="en-US" b="1" dirty="0"/>
              <a:t>Mistreatment Policy- </a:t>
            </a:r>
            <a:r>
              <a:rPr lang="en-US" sz="2000" b="1" dirty="0"/>
              <a:t>Dr. Jameson</a:t>
            </a:r>
            <a:endParaRPr lang="en-US" b="1" dirty="0"/>
          </a:p>
        </p:txBody>
      </p:sp>
      <p:sp>
        <p:nvSpPr>
          <p:cNvPr id="56328" name="Freeform: Shape 7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322" name="Content Placeholder 2">
            <a:extLst>
              <a:ext uri="{FF2B5EF4-FFF2-40B4-BE49-F238E27FC236}">
                <a16:creationId xmlns:a16="http://schemas.microsoft.com/office/drawing/2014/main" id="{82DF019F-C9D0-5E4D-93ED-D254C05A6EC2}"/>
              </a:ext>
            </a:extLst>
          </p:cNvPr>
          <p:cNvSpPr>
            <a:spLocks noGrp="1" noChangeArrowheads="1"/>
          </p:cNvSpPr>
          <p:nvPr>
            <p:ph idx="1"/>
          </p:nvPr>
        </p:nvSpPr>
        <p:spPr>
          <a:xfrm>
            <a:off x="1240022" y="2176272"/>
            <a:ext cx="7025403" cy="4041648"/>
          </a:xfrm>
        </p:spPr>
        <p:txBody>
          <a:bodyPr anchor="t">
            <a:normAutofit/>
          </a:bodyPr>
          <a:lstStyle/>
          <a:p>
            <a:pPr>
              <a:lnSpc>
                <a:spcPct val="90000"/>
              </a:lnSpc>
              <a:defRPr/>
            </a:pPr>
            <a:r>
              <a:rPr lang="en-US" altLang="en-US" sz="1900" dirty="0"/>
              <a:t>You’ve heard about this policy at Orientation to med school and every clerkship since</a:t>
            </a:r>
          </a:p>
          <a:p>
            <a:pPr>
              <a:lnSpc>
                <a:spcPct val="90000"/>
              </a:lnSpc>
              <a:defRPr/>
            </a:pPr>
            <a:r>
              <a:rPr lang="en-US" altLang="en-US" sz="1900" dirty="0"/>
              <a:t>Some of you have come forth to let us know about faculty, residents and ancillary hospital personnel who were in need of professional development.</a:t>
            </a:r>
          </a:p>
          <a:p>
            <a:pPr>
              <a:lnSpc>
                <a:spcPct val="90000"/>
              </a:lnSpc>
              <a:defRPr/>
            </a:pPr>
            <a:r>
              <a:rPr lang="en-US" altLang="en-US" sz="1900" dirty="0"/>
              <a:t>Follow the directions in the Mistreatment policy on whom to contact in case of a complaint.</a:t>
            </a:r>
          </a:p>
          <a:p>
            <a:pPr>
              <a:lnSpc>
                <a:spcPct val="90000"/>
              </a:lnSpc>
              <a:defRPr/>
            </a:pPr>
            <a:r>
              <a:rPr lang="en-US" altLang="en-US" sz="1900" dirty="0"/>
              <a:t>For JI’s and electives, it’s your instructor of record.</a:t>
            </a:r>
          </a:p>
          <a:p>
            <a:pPr>
              <a:lnSpc>
                <a:spcPct val="90000"/>
              </a:lnSpc>
              <a:defRPr/>
            </a:pPr>
            <a:r>
              <a:rPr lang="en-US" altLang="en-US" sz="1900" dirty="0"/>
              <a:t>If the problem is the IOR, contact Dr. Womack or Dr. Jameson.</a:t>
            </a:r>
          </a:p>
          <a:p>
            <a:pPr>
              <a:lnSpc>
                <a:spcPct val="90000"/>
              </a:lnSpc>
              <a:defRPr/>
            </a:pPr>
            <a:r>
              <a:rPr lang="en-US" altLang="en-US" sz="1900" dirty="0"/>
              <a:t>Or you can talk to the CD for that discipline, e.g., Dr. Bettin for a problem with the IOR for a peds specialty elective.</a:t>
            </a:r>
          </a:p>
          <a:p>
            <a:pPr marL="0" indent="0">
              <a:lnSpc>
                <a:spcPct val="90000"/>
              </a:lnSpc>
              <a:buFontTx/>
              <a:buNone/>
              <a:defRPr/>
            </a:pPr>
            <a:endParaRPr lang="en-US" alt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4845" name="Rectangle 1053">
            <a:extLst>
              <a:ext uri="{FF2B5EF4-FFF2-40B4-BE49-F238E27FC236}">
                <a16:creationId xmlns:a16="http://schemas.microsoft.com/office/drawing/2014/main" id="{AE333F61-2071-4649-BAEE-03C86F927884}"/>
              </a:ext>
            </a:extLst>
          </p:cNvPr>
          <p:cNvSpPr>
            <a:spLocks noGrp="1" noChangeArrowheads="1"/>
          </p:cNvSpPr>
          <p:nvPr>
            <p:ph type="title"/>
          </p:nvPr>
        </p:nvSpPr>
        <p:spPr/>
        <p:txBody>
          <a:bodyPr anchor="ctr"/>
          <a:lstStyle/>
          <a:p>
            <a:pPr algn="ctr" eaLnBrk="1" hangingPunct="1">
              <a:defRPr/>
            </a:pPr>
            <a:r>
              <a:rPr lang="en-US"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M4 Orientation Agenda</a:t>
            </a:r>
          </a:p>
        </p:txBody>
      </p:sp>
      <p:sp>
        <p:nvSpPr>
          <p:cNvPr id="8194" name="Rectangle 1054">
            <a:extLst>
              <a:ext uri="{FF2B5EF4-FFF2-40B4-BE49-F238E27FC236}">
                <a16:creationId xmlns:a16="http://schemas.microsoft.com/office/drawing/2014/main" id="{6BF85DBF-F7AA-AA46-8D3E-F58AC2CD6CC6}"/>
              </a:ext>
            </a:extLst>
          </p:cNvPr>
          <p:cNvSpPr>
            <a:spLocks noGrp="1" noChangeArrowheads="1"/>
          </p:cNvSpPr>
          <p:nvPr>
            <p:ph type="body" idx="1"/>
          </p:nvPr>
        </p:nvSpPr>
        <p:spPr>
          <a:xfrm>
            <a:off x="457200" y="990600"/>
            <a:ext cx="8305800" cy="5410200"/>
          </a:xfrm>
        </p:spPr>
        <p:txBody>
          <a:bodyPr/>
          <a:lstStyle/>
          <a:p>
            <a:pPr marL="625475" eaLnBrk="1" hangingPunct="1">
              <a:lnSpc>
                <a:spcPct val="150000"/>
              </a:lnSpc>
            </a:pPr>
            <a:r>
              <a:rPr lang="en-US" altLang="en-US" sz="1800" dirty="0"/>
              <a:t>4:00 – 4:05 – Welcome – Dr. Jameson</a:t>
            </a:r>
          </a:p>
          <a:p>
            <a:pPr marL="625475" eaLnBrk="1" hangingPunct="1">
              <a:lnSpc>
                <a:spcPct val="150000"/>
              </a:lnSpc>
            </a:pPr>
            <a:r>
              <a:rPr lang="en-US" altLang="en-US" sz="1800" dirty="0"/>
              <a:t>4:05 – 4:15 – All things Student Affairs – Dr. Womack</a:t>
            </a:r>
          </a:p>
          <a:p>
            <a:pPr marL="625475" eaLnBrk="1" hangingPunct="1">
              <a:lnSpc>
                <a:spcPct val="150000"/>
              </a:lnSpc>
            </a:pPr>
            <a:r>
              <a:rPr lang="en-US" altLang="en-US" sz="1800" dirty="0"/>
              <a:t>4:15 – 4:40 – Curriculum Overview – Drs. Jameson and </a:t>
            </a:r>
            <a:r>
              <a:rPr lang="en-US" altLang="en-US" sz="1800" dirty="0" err="1"/>
              <a:t>Bettin</a:t>
            </a:r>
            <a:endParaRPr lang="en-US" altLang="en-US" sz="1800" dirty="0"/>
          </a:p>
          <a:p>
            <a:pPr marL="1025525" lvl="1" eaLnBrk="1" hangingPunct="1">
              <a:lnSpc>
                <a:spcPct val="150000"/>
              </a:lnSpc>
            </a:pPr>
            <a:r>
              <a:rPr lang="en-US" altLang="en-US" sz="1600" dirty="0"/>
              <a:t>Junior Internships, Capstone, Geri-</a:t>
            </a:r>
            <a:r>
              <a:rPr lang="en-US" altLang="en-US" sz="1600" dirty="0" err="1"/>
              <a:t>Palli</a:t>
            </a:r>
            <a:r>
              <a:rPr lang="en-US" altLang="en-US" sz="1600" dirty="0"/>
              <a:t> – Dr. Jameson</a:t>
            </a:r>
          </a:p>
          <a:p>
            <a:pPr marL="1025525" lvl="1" eaLnBrk="1" hangingPunct="1">
              <a:lnSpc>
                <a:spcPct val="150000"/>
              </a:lnSpc>
            </a:pPr>
            <a:r>
              <a:rPr lang="en-US" altLang="en-US" sz="1600" dirty="0"/>
              <a:t>LSP and PCM requirements – Dr. Jameson</a:t>
            </a:r>
          </a:p>
          <a:p>
            <a:pPr marL="1025525" lvl="1" eaLnBrk="1" hangingPunct="1">
              <a:lnSpc>
                <a:spcPct val="150000"/>
              </a:lnSpc>
            </a:pPr>
            <a:r>
              <a:rPr lang="en-US" altLang="en-US" sz="1600" dirty="0"/>
              <a:t>Electives and Away rotations - Dr. Bettin</a:t>
            </a:r>
          </a:p>
          <a:p>
            <a:pPr marL="1025525" lvl="1" eaLnBrk="1" hangingPunct="1">
              <a:lnSpc>
                <a:spcPct val="150000"/>
              </a:lnSpc>
            </a:pPr>
            <a:r>
              <a:rPr lang="en-US" altLang="en-US" sz="1600" dirty="0"/>
              <a:t>Completion of Core Clerkships – Dr. Bettin</a:t>
            </a:r>
          </a:p>
          <a:p>
            <a:pPr marL="625475" eaLnBrk="1" hangingPunct="1">
              <a:lnSpc>
                <a:spcPct val="150000"/>
              </a:lnSpc>
            </a:pPr>
            <a:r>
              <a:rPr lang="en-US" altLang="en-US" sz="1800" dirty="0"/>
              <a:t>4:40 – 4:45 – Evaluations and Grading – Dr. Bettin</a:t>
            </a:r>
          </a:p>
          <a:p>
            <a:pPr marL="625475" eaLnBrk="1" hangingPunct="1">
              <a:lnSpc>
                <a:spcPct val="150000"/>
              </a:lnSpc>
            </a:pPr>
            <a:r>
              <a:rPr lang="en-US" altLang="en-US" sz="1800" dirty="0"/>
              <a:t>4:45 – 4:50 – USMLE Step 2 CK and Step 2 CS – Dr. Bettin</a:t>
            </a:r>
          </a:p>
          <a:p>
            <a:pPr marL="625475" eaLnBrk="1" hangingPunct="1">
              <a:lnSpc>
                <a:spcPct val="150000"/>
              </a:lnSpc>
            </a:pPr>
            <a:r>
              <a:rPr lang="en-US" altLang="en-US" sz="1800" dirty="0"/>
              <a:t>4:50 – 5:00 – Summation – Dr. Jameson</a:t>
            </a:r>
          </a:p>
          <a:p>
            <a:pPr marL="625475" eaLnBrk="1" hangingPunct="1">
              <a:lnSpc>
                <a:spcPct val="150000"/>
              </a:lnSpc>
            </a:pPr>
            <a:r>
              <a:rPr lang="en-US" altLang="en-US" sz="1800" dirty="0"/>
              <a:t>5:00 – 5:15 – Q&amp;A</a:t>
            </a:r>
          </a:p>
        </p:txBody>
      </p:sp>
      <p:pic>
        <p:nvPicPr>
          <p:cNvPr id="2" name="Picture 1">
            <a:extLst>
              <a:ext uri="{FF2B5EF4-FFF2-40B4-BE49-F238E27FC236}">
                <a16:creationId xmlns:a16="http://schemas.microsoft.com/office/drawing/2014/main" id="{EDE3E918-ABBC-1441-A9E5-F6482C88ABFD}"/>
              </a:ext>
            </a:extLst>
          </p:cNvPr>
          <p:cNvPicPr>
            <a:picLocks noChangeAspect="1"/>
          </p:cNvPicPr>
          <p:nvPr/>
        </p:nvPicPr>
        <p:blipFill>
          <a:blip r:embed="rId3"/>
          <a:stretch>
            <a:fillRect/>
          </a:stretch>
        </p:blipFill>
        <p:spPr>
          <a:xfrm>
            <a:off x="304800" y="127000"/>
            <a:ext cx="2171700" cy="736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44B0-013E-084D-9678-E14F2B4EA75F}"/>
              </a:ext>
            </a:extLst>
          </p:cNvPr>
          <p:cNvSpPr>
            <a:spLocks noGrp="1"/>
          </p:cNvSpPr>
          <p:nvPr>
            <p:ph type="title"/>
          </p:nvPr>
        </p:nvSpPr>
        <p:spPr>
          <a:xfrm>
            <a:off x="4716868" y="803325"/>
            <a:ext cx="3944780" cy="1325563"/>
          </a:xfrm>
        </p:spPr>
        <p:txBody>
          <a:bodyPr>
            <a:normAutofit/>
          </a:bodyPr>
          <a:lstStyle/>
          <a:p>
            <a:r>
              <a:rPr lang="en-US" dirty="0"/>
              <a:t>COVID Updates</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098" name="Picture 2" descr="Coronavirus Update: N.H. Reports 500th COVID Death, 358 New Cases | New  Hampshire Public Radio">
            <a:extLst>
              <a:ext uri="{FF2B5EF4-FFF2-40B4-BE49-F238E27FC236}">
                <a16:creationId xmlns:a16="http://schemas.microsoft.com/office/drawing/2014/main" id="{C87ECBC0-334E-2042-A1F1-AC4BC35D7E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31" r="18829"/>
          <a:stretch/>
        </p:blipFill>
        <p:spPr bwMode="auto">
          <a:xfrm>
            <a:off x="20" y="2"/>
            <a:ext cx="439777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7E22C62-5B9D-4542-94E7-AAD0A9DC5868}"/>
              </a:ext>
            </a:extLst>
          </p:cNvPr>
          <p:cNvSpPr>
            <a:spLocks noGrp="1"/>
          </p:cNvSpPr>
          <p:nvPr>
            <p:ph idx="1"/>
          </p:nvPr>
        </p:nvSpPr>
        <p:spPr>
          <a:xfrm>
            <a:off x="4427133" y="1603078"/>
            <a:ext cx="4397771" cy="4569122"/>
          </a:xfrm>
        </p:spPr>
        <p:txBody>
          <a:bodyPr anchor="t">
            <a:normAutofit/>
          </a:bodyPr>
          <a:lstStyle/>
          <a:p>
            <a:pPr>
              <a:lnSpc>
                <a:spcPct val="90000"/>
              </a:lnSpc>
            </a:pPr>
            <a:r>
              <a:rPr lang="en-US" sz="1500" dirty="0"/>
              <a:t>Email CD, coordinator, and Dr. Bettin for exposures and positive tests. </a:t>
            </a:r>
          </a:p>
          <a:p>
            <a:pPr>
              <a:lnSpc>
                <a:spcPct val="90000"/>
              </a:lnSpc>
            </a:pPr>
            <a:r>
              <a:rPr lang="en-US" sz="1500" dirty="0"/>
              <a:t>Remember appropriate PPE when seeing patients (face mask AND eye protection for ALL patients) and in workrooms.</a:t>
            </a:r>
          </a:p>
          <a:p>
            <a:pPr>
              <a:lnSpc>
                <a:spcPct val="90000"/>
              </a:lnSpc>
            </a:pPr>
            <a:r>
              <a:rPr lang="en-US" sz="1500" dirty="0"/>
              <a:t>Please be responsible, wear masks, social distance when in social settings. </a:t>
            </a:r>
          </a:p>
          <a:p>
            <a:pPr>
              <a:lnSpc>
                <a:spcPct val="90000"/>
              </a:lnSpc>
            </a:pPr>
            <a:r>
              <a:rPr lang="en-US" sz="1500" dirty="0"/>
              <a:t>Recent uptick in quarantines/isolations - almost always due to social exposures. </a:t>
            </a:r>
          </a:p>
          <a:p>
            <a:pPr>
              <a:lnSpc>
                <a:spcPct val="90000"/>
              </a:lnSpc>
            </a:pPr>
            <a:r>
              <a:rPr lang="en-US" sz="1500" dirty="0"/>
              <a:t>Holiday travel:</a:t>
            </a:r>
          </a:p>
          <a:p>
            <a:pPr lvl="1">
              <a:lnSpc>
                <a:spcPct val="90000"/>
              </a:lnSpc>
            </a:pPr>
            <a:r>
              <a:rPr lang="en-US" sz="1300" dirty="0"/>
              <a:t>Staying home is best.</a:t>
            </a:r>
          </a:p>
          <a:p>
            <a:pPr lvl="1">
              <a:lnSpc>
                <a:spcPct val="90000"/>
              </a:lnSpc>
            </a:pPr>
            <a:r>
              <a:rPr lang="en-US" sz="1300" dirty="0"/>
              <a:t>If you must travel, then drive. </a:t>
            </a:r>
          </a:p>
          <a:p>
            <a:pPr lvl="1">
              <a:lnSpc>
                <a:spcPct val="90000"/>
              </a:lnSpc>
            </a:pPr>
            <a:r>
              <a:rPr lang="en-US" sz="1300" dirty="0"/>
              <a:t>Wear a mask.</a:t>
            </a:r>
          </a:p>
          <a:p>
            <a:pPr lvl="1">
              <a:lnSpc>
                <a:spcPct val="90000"/>
              </a:lnSpc>
            </a:pPr>
            <a:r>
              <a:rPr lang="en-US" sz="1300" dirty="0"/>
              <a:t>Social distance (including during meals).</a:t>
            </a:r>
          </a:p>
          <a:p>
            <a:pPr lvl="1">
              <a:lnSpc>
                <a:spcPct val="90000"/>
              </a:lnSpc>
            </a:pPr>
            <a:r>
              <a:rPr lang="en-US" sz="1300" dirty="0"/>
              <a:t>Avoid large groups.</a:t>
            </a:r>
          </a:p>
          <a:p>
            <a:pPr>
              <a:lnSpc>
                <a:spcPct val="90000"/>
              </a:lnSpc>
            </a:pPr>
            <a:r>
              <a:rPr lang="en-US" sz="1500" dirty="0"/>
              <a:t>COVID tests are not required upon restarting rotations, but please be vigilant about watching for symptoms.</a:t>
            </a:r>
          </a:p>
        </p:txBody>
      </p:sp>
    </p:spTree>
    <p:extLst>
      <p:ext uri="{BB962C8B-B14F-4D97-AF65-F5344CB8AC3E}">
        <p14:creationId xmlns:p14="http://schemas.microsoft.com/office/powerpoint/2010/main" val="388837596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8" y="2732147"/>
            <a:ext cx="5860051" cy="395784"/>
            <a:chOff x="6081624" y="1998368"/>
            <a:chExt cx="5613457" cy="782175"/>
          </a:xfrm>
          <a:solidFill>
            <a:schemeClr val="accent4"/>
          </a:solidFill>
        </p:grpSpPr>
        <p:sp>
          <p:nvSpPr>
            <p:cNvPr id="74" name="Rectangle 73">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3E72C-C776-9B4D-8205-02E4E14B289B}"/>
              </a:ext>
            </a:extLst>
          </p:cNvPr>
          <p:cNvSpPr>
            <a:spLocks noGrp="1"/>
          </p:cNvSpPr>
          <p:nvPr>
            <p:ph type="title"/>
          </p:nvPr>
        </p:nvSpPr>
        <p:spPr>
          <a:xfrm>
            <a:off x="4945437" y="847827"/>
            <a:ext cx="3532009" cy="1169585"/>
          </a:xfrm>
        </p:spPr>
        <p:txBody>
          <a:bodyPr vert="horz" lIns="91440" tIns="45720" rIns="91440" bIns="45720" rtlCol="0" anchor="b">
            <a:normAutofit/>
          </a:bodyPr>
          <a:lstStyle/>
          <a:p>
            <a:pPr eaLnBrk="1" hangingPunct="1">
              <a:lnSpc>
                <a:spcPct val="90000"/>
              </a:lnSpc>
              <a:defRPr/>
            </a:pPr>
            <a:r>
              <a:rPr lang="en-US" altLang="en-US" sz="3500" kern="1200">
                <a:solidFill>
                  <a:schemeClr val="tx1"/>
                </a:solidFill>
                <a:effectLst>
                  <a:outerShdw blurRad="38100" dist="38100" dir="2700000" algn="tl">
                    <a:srgbClr val="C0C0C0"/>
                  </a:outerShdw>
                </a:effectLst>
                <a:ea typeface="+mj-ea"/>
                <a:cs typeface="+mj-cs"/>
              </a:rPr>
              <a:t>Approach to the M4 year?</a:t>
            </a:r>
          </a:p>
        </p:txBody>
      </p:sp>
      <p:pic>
        <p:nvPicPr>
          <p:cNvPr id="2050" name="Picture 2" descr="LKSOM student Mai Stewart builds Instagram following with her whimsical  drawings about medical school | Lewis Katz School of Medicine at Temple  University">
            <a:extLst>
              <a:ext uri="{FF2B5EF4-FFF2-40B4-BE49-F238E27FC236}">
                <a16:creationId xmlns:a16="http://schemas.microsoft.com/office/drawing/2014/main" id="{3A24CE02-530D-4D46-BF94-AC56CD9928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54" r="425"/>
          <a:stretch/>
        </p:blipFill>
        <p:spPr bwMode="auto">
          <a:xfrm>
            <a:off x="685800" y="847827"/>
            <a:ext cx="3696824" cy="528998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75782" y="2188548"/>
            <a:ext cx="329184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8E78AB-33E8-8145-9504-C1ABECBD0387}"/>
              </a:ext>
            </a:extLst>
          </p:cNvPr>
          <p:cNvSpPr txBox="1"/>
          <p:nvPr/>
        </p:nvSpPr>
        <p:spPr>
          <a:xfrm>
            <a:off x="4946421" y="2508105"/>
            <a:ext cx="3532008" cy="3632493"/>
          </a:xfrm>
          <a:prstGeom prst="rect">
            <a:avLst/>
          </a:prstGeom>
        </p:spPr>
        <p:txBody>
          <a:bodyPr vert="horz" lIns="91440" tIns="45720" rIns="91440" bIns="45720" rtlCol="0" anchor="ctr">
            <a:normAutofit/>
          </a:bodyPr>
          <a:lstStyle/>
          <a:p>
            <a:pPr indent="-228600" eaLnBrk="1" hangingPunct="1">
              <a:lnSpc>
                <a:spcPct val="90000"/>
              </a:lnSpc>
              <a:spcAft>
                <a:spcPts val="600"/>
              </a:spcAft>
              <a:buFont typeface="Arial" panose="020B0604020202020204" pitchFamily="34" charset="0"/>
              <a:buChar char="•"/>
              <a:defRPr/>
            </a:pPr>
            <a:r>
              <a:rPr lang="en-US" sz="1700"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n-lt"/>
                <a:ea typeface="+mn-ea"/>
              </a:rPr>
              <a:t>Less a year and more a Fall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1BCF4C-2ECF-DC47-AC09-92DF30AD3914}"/>
              </a:ext>
            </a:extLst>
          </p:cNvPr>
          <p:cNvSpPr>
            <a:spLocks noGrp="1"/>
          </p:cNvSpPr>
          <p:nvPr>
            <p:ph type="title"/>
          </p:nvPr>
        </p:nvSpPr>
        <p:spPr>
          <a:xfrm>
            <a:off x="1733360" y="365760"/>
            <a:ext cx="5677279" cy="1288238"/>
          </a:xfrm>
        </p:spPr>
        <p:txBody>
          <a:bodyPr anchor="ctr">
            <a:normAutofit/>
          </a:bodyPr>
          <a:lstStyle/>
          <a:p>
            <a:pPr algn="ctr">
              <a:defRPr/>
            </a:pPr>
            <a:r>
              <a:rPr lang="en-US" b="1" dirty="0"/>
              <a:t>Best Year of Your Life!</a:t>
            </a:r>
            <a:endParaRPr lang="en-US" b="1"/>
          </a:p>
        </p:txBody>
      </p:sp>
      <p:sp>
        <p:nvSpPr>
          <p:cNvPr id="3" name="Content Placeholder 2">
            <a:extLst>
              <a:ext uri="{FF2B5EF4-FFF2-40B4-BE49-F238E27FC236}">
                <a16:creationId xmlns:a16="http://schemas.microsoft.com/office/drawing/2014/main" id="{B14C2803-5A95-824A-9650-BAE50841A314}"/>
              </a:ext>
            </a:extLst>
          </p:cNvPr>
          <p:cNvSpPr>
            <a:spLocks noGrp="1"/>
          </p:cNvSpPr>
          <p:nvPr>
            <p:ph idx="1"/>
          </p:nvPr>
        </p:nvSpPr>
        <p:spPr>
          <a:xfrm>
            <a:off x="1624176" y="1956816"/>
            <a:ext cx="5895648" cy="4024884"/>
          </a:xfrm>
        </p:spPr>
        <p:txBody>
          <a:bodyPr anchor="t">
            <a:normAutofit/>
          </a:bodyPr>
          <a:lstStyle/>
          <a:p>
            <a:pPr>
              <a:defRPr/>
            </a:pPr>
            <a:r>
              <a:rPr lang="en-US" sz="1900"/>
              <a:t>Especially after the Match</a:t>
            </a:r>
          </a:p>
          <a:p>
            <a:pPr>
              <a:defRPr/>
            </a:pPr>
            <a:r>
              <a:rPr lang="en-US" sz="1900"/>
              <a:t>Time to make the memories with friends before you disperse across the country.</a:t>
            </a:r>
          </a:p>
          <a:p>
            <a:pPr>
              <a:defRPr/>
            </a:pPr>
            <a:r>
              <a:rPr lang="en-US" sz="1900"/>
              <a:t>Time to get your life in order before moving</a:t>
            </a:r>
          </a:p>
          <a:p>
            <a:pPr>
              <a:defRPr/>
            </a:pPr>
            <a:r>
              <a:rPr lang="en-US" sz="1900"/>
              <a:t>Travel if you have the time and money (and current pandemic permitting)</a:t>
            </a:r>
          </a:p>
          <a:p>
            <a:pPr>
              <a:defRPr/>
            </a:pPr>
            <a:endParaRPr lang="en-US" sz="1900"/>
          </a:p>
          <a:p>
            <a:pPr>
              <a:defRPr/>
            </a:pPr>
            <a:endParaRPr lang="en-US" sz="1900"/>
          </a:p>
          <a:p>
            <a:pPr marL="0" indent="0">
              <a:buFontTx/>
              <a:buNone/>
              <a:defRPr/>
            </a:pPr>
            <a:endParaRPr lang="en-US" sz="1900"/>
          </a:p>
          <a:p>
            <a:pPr>
              <a:defRPr/>
            </a:pPr>
            <a:r>
              <a:rPr lang="en-US" sz="1900"/>
              <a:t>But, do yourself a favor . . .</a:t>
            </a:r>
          </a:p>
          <a:p>
            <a:pPr lvl="1">
              <a:defRPr/>
            </a:pPr>
            <a:endParaRPr lang="en-US" sz="1900"/>
          </a:p>
        </p:txBody>
      </p:sp>
    </p:spTree>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8DA5-E7E0-CC4B-8792-25558B4A669B}"/>
              </a:ext>
            </a:extLst>
          </p:cNvPr>
          <p:cNvSpPr>
            <a:spLocks noGrp="1"/>
          </p:cNvSpPr>
          <p:nvPr>
            <p:ph type="title"/>
          </p:nvPr>
        </p:nvSpPr>
        <p:spPr>
          <a:xfrm>
            <a:off x="571500" y="803325"/>
            <a:ext cx="3985902" cy="1325563"/>
          </a:xfrm>
        </p:spPr>
        <p:txBody>
          <a:bodyPr>
            <a:normAutofit/>
          </a:bodyPr>
          <a:lstStyle/>
          <a:p>
            <a:pPr>
              <a:defRPr/>
            </a:pPr>
            <a:r>
              <a:rPr lang="en-US" b="1"/>
              <a:t>Put some icing on that cake</a:t>
            </a:r>
          </a:p>
        </p:txBody>
      </p:sp>
      <p:sp>
        <p:nvSpPr>
          <p:cNvPr id="70658" name="Content Placeholder 2">
            <a:extLst>
              <a:ext uri="{FF2B5EF4-FFF2-40B4-BE49-F238E27FC236}">
                <a16:creationId xmlns:a16="http://schemas.microsoft.com/office/drawing/2014/main" id="{EDF36F01-0BC7-714C-ACCC-77A6927C0554}"/>
              </a:ext>
            </a:extLst>
          </p:cNvPr>
          <p:cNvSpPr>
            <a:spLocks noGrp="1" noChangeArrowheads="1"/>
          </p:cNvSpPr>
          <p:nvPr>
            <p:ph idx="1"/>
          </p:nvPr>
        </p:nvSpPr>
        <p:spPr>
          <a:xfrm>
            <a:off x="571500" y="2279018"/>
            <a:ext cx="3985907" cy="3375920"/>
          </a:xfrm>
        </p:spPr>
        <p:txBody>
          <a:bodyPr anchor="t">
            <a:normAutofit lnSpcReduction="10000"/>
          </a:bodyPr>
          <a:lstStyle/>
          <a:p>
            <a:pPr>
              <a:lnSpc>
                <a:spcPct val="90000"/>
              </a:lnSpc>
            </a:pPr>
            <a:r>
              <a:rPr lang="en-US" altLang="en-US" sz="1400" dirty="0"/>
              <a:t>Time to make conceptual connections</a:t>
            </a:r>
          </a:p>
          <a:p>
            <a:pPr lvl="1">
              <a:lnSpc>
                <a:spcPct val="90000"/>
              </a:lnSpc>
            </a:pPr>
            <a:r>
              <a:rPr lang="en-US" altLang="en-US" sz="1400" dirty="0"/>
              <a:t>Apply that foundational basic science to what you’ve learned clinically</a:t>
            </a:r>
          </a:p>
          <a:p>
            <a:pPr>
              <a:lnSpc>
                <a:spcPct val="90000"/>
              </a:lnSpc>
            </a:pPr>
            <a:r>
              <a:rPr lang="en-US" altLang="en-US" sz="1400" dirty="0"/>
              <a:t>Create your 10 minute On-the-Fly teaching talks</a:t>
            </a:r>
          </a:p>
          <a:p>
            <a:pPr lvl="1">
              <a:lnSpc>
                <a:spcPct val="90000"/>
              </a:lnSpc>
            </a:pPr>
            <a:r>
              <a:rPr lang="en-US" altLang="en-US" sz="1400" dirty="0"/>
              <a:t>You know what you are most likely going to see</a:t>
            </a:r>
          </a:p>
          <a:p>
            <a:pPr lvl="1">
              <a:lnSpc>
                <a:spcPct val="90000"/>
              </a:lnSpc>
            </a:pPr>
            <a:r>
              <a:rPr lang="en-US" altLang="en-US" sz="1400" dirty="0"/>
              <a:t>Prepare a short “UpToDate” page for these</a:t>
            </a:r>
          </a:p>
          <a:p>
            <a:pPr lvl="1">
              <a:lnSpc>
                <a:spcPct val="90000"/>
              </a:lnSpc>
            </a:pPr>
            <a:r>
              <a:rPr lang="en-US" altLang="en-US" sz="1400" dirty="0"/>
              <a:t>It will arm you during the heat of battle</a:t>
            </a:r>
          </a:p>
          <a:p>
            <a:pPr lvl="2">
              <a:lnSpc>
                <a:spcPct val="90000"/>
              </a:lnSpc>
            </a:pPr>
            <a:r>
              <a:rPr lang="en-US" altLang="en-US" sz="1400" dirty="0"/>
              <a:t>Knowledge is POWER!</a:t>
            </a:r>
          </a:p>
          <a:p>
            <a:pPr lvl="2">
              <a:lnSpc>
                <a:spcPct val="90000"/>
              </a:lnSpc>
            </a:pPr>
            <a:r>
              <a:rPr lang="en-US" altLang="en-US" sz="1400" dirty="0"/>
              <a:t>It will make you a great teacher!</a:t>
            </a:r>
          </a:p>
          <a:p>
            <a:pPr lvl="1">
              <a:lnSpc>
                <a:spcPct val="90000"/>
              </a:lnSpc>
            </a:pPr>
            <a:endParaRPr lang="en-US" altLang="en-US" sz="1400" dirty="0"/>
          </a:p>
          <a:p>
            <a:pPr>
              <a:lnSpc>
                <a:spcPct val="90000"/>
              </a:lnSpc>
            </a:pPr>
            <a:endParaRPr lang="en-US" altLang="en-US" sz="1200" dirty="0"/>
          </a:p>
        </p:txBody>
      </p:sp>
      <p:sp>
        <p:nvSpPr>
          <p:cNvPr id="70676" name="Freeform: Shape 13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Best Birthday Cake Recipe | Baked by an Introvert">
            <a:extLst>
              <a:ext uri="{FF2B5EF4-FFF2-40B4-BE49-F238E27FC236}">
                <a16:creationId xmlns:a16="http://schemas.microsoft.com/office/drawing/2014/main" id="{50A3DD2A-8025-8E4F-8F8E-E724A9FB88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8" r="21596" b="-2"/>
          <a:stretch/>
        </p:blipFill>
        <p:spPr bwMode="auto">
          <a:xfrm>
            <a:off x="5062605" y="-2"/>
            <a:ext cx="4081395"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13 Best Medical Schools You Should Look Into">
            <a:extLst>
              <a:ext uri="{FF2B5EF4-FFF2-40B4-BE49-F238E27FC236}">
                <a16:creationId xmlns:a16="http://schemas.microsoft.com/office/drawing/2014/main" id="{68699839-0B89-7C44-81C2-4CDD7BB98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887"/>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6AB475-1AEF-4F4E-AE0D-896C04862D59}"/>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eaLnBrk="1" hangingPunct="1">
              <a:lnSpc>
                <a:spcPct val="90000"/>
              </a:lnSpc>
              <a:defRPr/>
            </a:pPr>
            <a:r>
              <a:rPr lang="en-US" sz="3600" kern="1200" dirty="0">
                <a:solidFill>
                  <a:schemeClr val="tx1"/>
                </a:solidFill>
                <a:ea typeface="+mj-ea"/>
                <a:cs typeface="+mj-cs"/>
              </a:rPr>
              <a:t>   Graduation: May 27th, 2022</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5E69-E604-2B49-BB82-A29856A093D9}"/>
              </a:ext>
            </a:extLst>
          </p:cNvPr>
          <p:cNvSpPr>
            <a:spLocks noGrp="1"/>
          </p:cNvSpPr>
          <p:nvPr>
            <p:ph type="title"/>
          </p:nvPr>
        </p:nvSpPr>
        <p:spPr>
          <a:xfrm>
            <a:off x="1240022" y="365760"/>
            <a:ext cx="7025402" cy="1188720"/>
          </a:xfrm>
        </p:spPr>
        <p:txBody>
          <a:bodyPr>
            <a:normAutofit/>
          </a:bodyPr>
          <a:lstStyle/>
          <a:p>
            <a:r>
              <a:rPr lang="en-US" dirty="0"/>
              <a:t>M4 Orientation Part 2: Scheduling</a:t>
            </a:r>
            <a:endParaRPr lang="en-US"/>
          </a:p>
        </p:txBody>
      </p:sp>
      <p:sp>
        <p:nvSpPr>
          <p:cNvPr id="15" name="Freeform: Shape 1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AF0FA13-C86D-4842-B770-1A1734FF8772}"/>
              </a:ext>
            </a:extLst>
          </p:cNvPr>
          <p:cNvSpPr>
            <a:spLocks noGrp="1"/>
          </p:cNvSpPr>
          <p:nvPr>
            <p:ph idx="1"/>
          </p:nvPr>
        </p:nvSpPr>
        <p:spPr>
          <a:xfrm>
            <a:off x="957340" y="2253996"/>
            <a:ext cx="7958060" cy="4041648"/>
          </a:xfrm>
        </p:spPr>
        <p:txBody>
          <a:bodyPr anchor="t">
            <a:normAutofit/>
          </a:bodyPr>
          <a:lstStyle/>
          <a:p>
            <a:pPr algn="ctr">
              <a:lnSpc>
                <a:spcPct val="150000"/>
              </a:lnSpc>
            </a:pPr>
            <a:r>
              <a:rPr lang="en-US" sz="2100" dirty="0"/>
              <a:t>Wednesday, January 13</a:t>
            </a:r>
            <a:r>
              <a:rPr lang="en-US" sz="2100" baseline="30000" dirty="0"/>
              <a:t>th</a:t>
            </a:r>
            <a:r>
              <a:rPr lang="en-US" sz="2100" dirty="0"/>
              <a:t> @ 4:00pm CST/5:00pm EST</a:t>
            </a:r>
          </a:p>
          <a:p>
            <a:pPr algn="ctr">
              <a:lnSpc>
                <a:spcPct val="150000"/>
              </a:lnSpc>
            </a:pPr>
            <a:r>
              <a:rPr lang="en-US" sz="2100" dirty="0"/>
              <a:t>M4 Scheduling Process</a:t>
            </a:r>
          </a:p>
          <a:p>
            <a:pPr algn="ctr">
              <a:lnSpc>
                <a:spcPct val="150000"/>
              </a:lnSpc>
            </a:pPr>
            <a:r>
              <a:rPr lang="en-US" sz="2100" dirty="0"/>
              <a:t>Updates on Step 2 (if any)</a:t>
            </a:r>
          </a:p>
          <a:p>
            <a:pPr algn="ctr">
              <a:lnSpc>
                <a:spcPct val="150000"/>
              </a:lnSpc>
            </a:pPr>
            <a:r>
              <a:rPr lang="en-US" sz="2100" dirty="0"/>
              <a:t>Updates on Away Rotations</a:t>
            </a:r>
          </a:p>
        </p:txBody>
      </p:sp>
    </p:spTree>
    <p:extLst>
      <p:ext uri="{BB962C8B-B14F-4D97-AF65-F5344CB8AC3E}">
        <p14:creationId xmlns:p14="http://schemas.microsoft.com/office/powerpoint/2010/main" val="2909055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5E69-E604-2B49-BB82-A29856A093D9}"/>
              </a:ext>
            </a:extLst>
          </p:cNvPr>
          <p:cNvSpPr>
            <a:spLocks noGrp="1"/>
          </p:cNvSpPr>
          <p:nvPr>
            <p:ph type="title"/>
          </p:nvPr>
        </p:nvSpPr>
        <p:spPr>
          <a:xfrm>
            <a:off x="1240022" y="365760"/>
            <a:ext cx="7025402" cy="1188720"/>
          </a:xfrm>
        </p:spPr>
        <p:txBody>
          <a:bodyPr>
            <a:normAutofit/>
          </a:bodyPr>
          <a:lstStyle/>
          <a:p>
            <a:r>
              <a:rPr lang="en-US" dirty="0"/>
              <a:t>GHHS Nominations</a:t>
            </a:r>
          </a:p>
        </p:txBody>
      </p:sp>
      <p:sp>
        <p:nvSpPr>
          <p:cNvPr id="15" name="Freeform: Shape 1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AF0FA13-C86D-4842-B770-1A1734FF8772}"/>
              </a:ext>
            </a:extLst>
          </p:cNvPr>
          <p:cNvSpPr>
            <a:spLocks noGrp="1"/>
          </p:cNvSpPr>
          <p:nvPr>
            <p:ph idx="1"/>
          </p:nvPr>
        </p:nvSpPr>
        <p:spPr>
          <a:xfrm>
            <a:off x="957340" y="2253996"/>
            <a:ext cx="7958060" cy="4041648"/>
          </a:xfrm>
        </p:spPr>
        <p:txBody>
          <a:bodyPr anchor="t">
            <a:normAutofit/>
          </a:bodyPr>
          <a:lstStyle/>
          <a:p>
            <a:pPr algn="ctr">
              <a:lnSpc>
                <a:spcPct val="150000"/>
              </a:lnSpc>
            </a:pPr>
            <a:r>
              <a:rPr lang="en-US" sz="2100" dirty="0"/>
              <a:t>Due tomorrow Friday November 30th</a:t>
            </a:r>
          </a:p>
          <a:p>
            <a:pPr algn="ctr">
              <a:lnSpc>
                <a:spcPct val="150000"/>
              </a:lnSpc>
            </a:pPr>
            <a:r>
              <a:rPr lang="en-US" sz="2100" dirty="0"/>
              <a:t>Will be listed in Graduation Program</a:t>
            </a:r>
          </a:p>
          <a:p>
            <a:pPr algn="ctr">
              <a:lnSpc>
                <a:spcPct val="150000"/>
              </a:lnSpc>
            </a:pPr>
            <a:r>
              <a:rPr lang="en-US" sz="2100" dirty="0"/>
              <a:t>These people supposedly represent the best of your class</a:t>
            </a:r>
          </a:p>
          <a:p>
            <a:pPr algn="ctr">
              <a:lnSpc>
                <a:spcPct val="150000"/>
              </a:lnSpc>
            </a:pPr>
            <a:r>
              <a:rPr lang="en-US" sz="2100" dirty="0"/>
              <a:t>These people represent you!</a:t>
            </a:r>
          </a:p>
          <a:p>
            <a:pPr algn="ctr">
              <a:lnSpc>
                <a:spcPct val="150000"/>
              </a:lnSpc>
            </a:pPr>
            <a:r>
              <a:rPr lang="en-US" sz="2100" dirty="0"/>
              <a:t>Make it count by sending in your vote!</a:t>
            </a:r>
          </a:p>
        </p:txBody>
      </p:sp>
    </p:spTree>
    <p:extLst>
      <p:ext uri="{BB962C8B-B14F-4D97-AF65-F5344CB8AC3E}">
        <p14:creationId xmlns:p14="http://schemas.microsoft.com/office/powerpoint/2010/main" val="9438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1">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968282"/>
            <a:ext cx="9141618"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EC49D38-4D34-FE4D-8B20-6841B7C7910B}"/>
              </a:ext>
            </a:extLst>
          </p:cNvPr>
          <p:cNvSpPr>
            <a:spLocks noGrp="1"/>
          </p:cNvSpPr>
          <p:nvPr>
            <p:ph type="ctrTitle"/>
          </p:nvPr>
        </p:nvSpPr>
        <p:spPr>
          <a:xfrm>
            <a:off x="596503" y="1566473"/>
            <a:ext cx="7950994" cy="2166723"/>
          </a:xfrm>
        </p:spPr>
        <p:txBody>
          <a:bodyPr>
            <a:normAutofit/>
          </a:bodyPr>
          <a:lstStyle/>
          <a:p>
            <a:r>
              <a:rPr lang="en-US" sz="5700"/>
              <a:t>All Things Student Affairs</a:t>
            </a:r>
          </a:p>
        </p:txBody>
      </p:sp>
      <p:sp>
        <p:nvSpPr>
          <p:cNvPr id="5" name="Subtitle 4">
            <a:extLst>
              <a:ext uri="{FF2B5EF4-FFF2-40B4-BE49-F238E27FC236}">
                <a16:creationId xmlns:a16="http://schemas.microsoft.com/office/drawing/2014/main" id="{12FE4CB2-E5FA-BC45-B83F-8AAE45BC0A54}"/>
              </a:ext>
            </a:extLst>
          </p:cNvPr>
          <p:cNvSpPr>
            <a:spLocks noGrp="1"/>
          </p:cNvSpPr>
          <p:nvPr>
            <p:ph type="subTitle" idx="1"/>
          </p:nvPr>
        </p:nvSpPr>
        <p:spPr>
          <a:xfrm>
            <a:off x="596503" y="4092320"/>
            <a:ext cx="7950994" cy="1144884"/>
          </a:xfrm>
        </p:spPr>
        <p:txBody>
          <a:bodyPr>
            <a:normAutofit/>
          </a:bodyPr>
          <a:lstStyle/>
          <a:p>
            <a:r>
              <a:rPr lang="en-US"/>
              <a:t>Dr. Womack</a:t>
            </a:r>
            <a:endParaRPr lang="en-US" dirty="0"/>
          </a:p>
        </p:txBody>
      </p:sp>
      <p:cxnSp>
        <p:nvCxnSpPr>
          <p:cNvPr id="16" name="Straight Connector 15">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389459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914161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19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B565E8D3-5AFD-6B44-9238-94AFD6538A92}"/>
              </a:ext>
            </a:extLst>
          </p:cNvPr>
          <p:cNvSpPr>
            <a:spLocks noGrp="1" noChangeArrowheads="1"/>
          </p:cNvSpPr>
          <p:nvPr>
            <p:ph type="title"/>
          </p:nvPr>
        </p:nvSpPr>
        <p:spPr>
          <a:xfrm>
            <a:off x="2590800" y="152400"/>
            <a:ext cx="5867400" cy="1143000"/>
          </a:xfrm>
        </p:spPr>
        <p:txBody>
          <a:bodyPr/>
          <a:lstStyle/>
          <a:p>
            <a:pPr algn="ctr" eaLnBrk="1" hangingPunct="1">
              <a:defRPr/>
            </a:pPr>
            <a:r>
              <a:rPr lang="en-US"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ea typeface="ＭＳ Ｐゴシック" charset="0"/>
                <a:cs typeface="+mj-cs"/>
              </a:rPr>
              <a:t>Overview of Fourth Year – </a:t>
            </a:r>
            <a:br>
              <a:rPr lang="en-US"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ea typeface="ＭＳ Ｐゴシック" charset="0"/>
                <a:cs typeface="+mj-cs"/>
              </a:rPr>
            </a:br>
            <a:r>
              <a:rPr lang="en-US"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ea typeface="ＭＳ Ｐゴシック" charset="0"/>
                <a:cs typeface="+mj-cs"/>
              </a:rPr>
              <a:t>52 weeks </a:t>
            </a:r>
          </a:p>
        </p:txBody>
      </p:sp>
      <p:graphicFrame>
        <p:nvGraphicFramePr>
          <p:cNvPr id="10308" name="Group 68">
            <a:extLst>
              <a:ext uri="{FF2B5EF4-FFF2-40B4-BE49-F238E27FC236}">
                <a16:creationId xmlns:a16="http://schemas.microsoft.com/office/drawing/2014/main" id="{CA3F77FE-9096-FE40-8AA4-0D39A11F211A}"/>
              </a:ext>
            </a:extLst>
          </p:cNvPr>
          <p:cNvGraphicFramePr>
            <a:graphicFrameLocks noGrp="1"/>
          </p:cNvGraphicFramePr>
          <p:nvPr>
            <p:extLst>
              <p:ext uri="{D42A27DB-BD31-4B8C-83A1-F6EECF244321}">
                <p14:modId xmlns:p14="http://schemas.microsoft.com/office/powerpoint/2010/main" val="4039146320"/>
              </p:ext>
            </p:extLst>
          </p:nvPr>
        </p:nvGraphicFramePr>
        <p:xfrm>
          <a:off x="609599" y="1295400"/>
          <a:ext cx="7924800" cy="4572000"/>
        </p:xfrm>
        <a:graphic>
          <a:graphicData uri="http://schemas.openxmlformats.org/drawingml/2006/table">
            <a:tbl>
              <a:tblPr/>
              <a:tblGrid>
                <a:gridCol w="5943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524972">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200" b="0" i="1" u="none" strike="noStrike" cap="none" normalizeH="0" baseline="0" dirty="0">
                          <a:ln>
                            <a:noFill/>
                          </a:ln>
                          <a:solidFill>
                            <a:schemeClr val="tx1"/>
                          </a:solidFill>
                          <a:effectLst/>
                          <a:latin typeface="Verdana" pitchFamily="34" charset="0"/>
                        </a:rPr>
                        <a:t>Required Courses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200" b="0" i="1" u="none" strike="noStrike" cap="none" normalizeH="0" baseline="0" dirty="0">
                          <a:ln>
                            <a:noFill/>
                          </a:ln>
                          <a:solidFill>
                            <a:schemeClr val="tx1"/>
                          </a:solidFill>
                          <a:effectLst/>
                          <a:latin typeface="Verdana" pitchFamily="34" charset="0"/>
                        </a:rPr>
                        <a:t>Weeks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523489">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Junior Internships (2)</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8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4671">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Capstone</a:t>
                      </a:r>
                      <a:endParaRPr kumimoji="0" lang="en-US" sz="2000" b="0" i="0" u="none" strike="sngStrike" cap="none" normalizeH="0" baseline="0" dirty="0">
                        <a:ln>
                          <a:noFill/>
                        </a:ln>
                        <a:solidFill>
                          <a:schemeClr val="tx1"/>
                        </a:solidFill>
                        <a:effectLst/>
                        <a:latin typeface="Verdana"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4671">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Geriatrics – Palliative Medicine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671">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Longitudinal Scholars Project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longitudinal</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1705">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M4 PCM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longitudinal</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2849">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Electives* (N=4)</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16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4972">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Option** (N=5) (8 weeks in Blocks 11-1)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20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5E2388EE-1D3B-7049-99F3-0545FFCA41D4}"/>
              </a:ext>
            </a:extLst>
          </p:cNvPr>
          <p:cNvSpPr txBox="1"/>
          <p:nvPr/>
        </p:nvSpPr>
        <p:spPr>
          <a:xfrm>
            <a:off x="0" y="6021794"/>
            <a:ext cx="9138592" cy="646331"/>
          </a:xfrm>
          <a:prstGeom prst="rect">
            <a:avLst/>
          </a:prstGeom>
          <a:noFill/>
        </p:spPr>
        <p:txBody>
          <a:bodyPr wrap="none" rtlCol="0">
            <a:spAutoFit/>
          </a:bodyPr>
          <a:lstStyle/>
          <a:p>
            <a:r>
              <a:rPr lang="en-US" sz="1800" dirty="0">
                <a:solidFill>
                  <a:schemeClr val="tx1"/>
                </a:solidFill>
              </a:rPr>
              <a:t>*Need 20 total weeks of electives including CEs and Crisis Management</a:t>
            </a:r>
          </a:p>
          <a:p>
            <a:r>
              <a:rPr lang="en-US" sz="1800" dirty="0">
                <a:solidFill>
                  <a:schemeClr val="tx1"/>
                </a:solidFill>
              </a:rPr>
              <a:t>**If you need to make up core clerkships, you will have fewer option blocks</a:t>
            </a:r>
          </a:p>
        </p:txBody>
      </p:sp>
      <p:pic>
        <p:nvPicPr>
          <p:cNvPr id="3" name="Picture 2">
            <a:extLst>
              <a:ext uri="{FF2B5EF4-FFF2-40B4-BE49-F238E27FC236}">
                <a16:creationId xmlns:a16="http://schemas.microsoft.com/office/drawing/2014/main" id="{EB64855A-61E1-0A43-8CF9-9C25014AE97B}"/>
              </a:ext>
            </a:extLst>
          </p:cNvPr>
          <p:cNvPicPr>
            <a:picLocks noChangeAspect="1"/>
          </p:cNvPicPr>
          <p:nvPr/>
        </p:nvPicPr>
        <p:blipFill>
          <a:blip r:embed="rId3"/>
          <a:stretch>
            <a:fillRect/>
          </a:stretch>
        </p:blipFill>
        <p:spPr>
          <a:xfrm>
            <a:off x="228600" y="239389"/>
            <a:ext cx="2171700" cy="736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039F-13AB-8045-9DE9-4F6AFAF750BA}"/>
              </a:ext>
            </a:extLst>
          </p:cNvPr>
          <p:cNvSpPr>
            <a:spLocks noGrp="1"/>
          </p:cNvSpPr>
          <p:nvPr>
            <p:ph type="title"/>
          </p:nvPr>
        </p:nvSpPr>
        <p:spPr>
          <a:xfrm>
            <a:off x="152400" y="365125"/>
            <a:ext cx="4179175" cy="1692794"/>
          </a:xfrm>
        </p:spPr>
        <p:txBody>
          <a:bodyPr>
            <a:normAutofit/>
          </a:bodyPr>
          <a:lstStyle/>
          <a:p>
            <a:pPr algn="ctr">
              <a:lnSpc>
                <a:spcPct val="90000"/>
              </a:lnSpc>
              <a:defRPr/>
            </a:pPr>
            <a:r>
              <a:rPr lang="en-US" sz="2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Junior Internship (JI)</a:t>
            </a:r>
            <a:br>
              <a:rPr lang="en-US" sz="2600" dirty="0">
                <a:effectLst>
                  <a:outerShdw blurRad="38100" dist="38100" dir="2700000" algn="tl">
                    <a:srgbClr val="DDDDDD"/>
                  </a:outerShdw>
                </a:effectLst>
                <a:ea typeface="ＭＳ Ｐゴシック" charset="0"/>
                <a:cs typeface="+mj-cs"/>
              </a:rPr>
            </a:br>
            <a:r>
              <a:rPr lang="en-US" sz="2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rPr>
              <a:t> (aka - Sub-I, Acting Internship) </a:t>
            </a:r>
            <a:endParaRPr lang="en-US" sz="2600" dirty="0">
              <a:effectLst>
                <a:outerShdw blurRad="38100" dist="38100" dir="2700000" algn="tl">
                  <a:srgbClr val="DDDDDD"/>
                </a:outerShdw>
              </a:effectLst>
              <a:ea typeface="ＭＳ Ｐゴシック" charset="0"/>
              <a:cs typeface="+mj-cs"/>
            </a:endParaRPr>
          </a:p>
        </p:txBody>
      </p:sp>
      <p:cxnSp>
        <p:nvCxnSpPr>
          <p:cNvPr id="16390"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386" name="Content Placeholder 2">
            <a:extLst>
              <a:ext uri="{FF2B5EF4-FFF2-40B4-BE49-F238E27FC236}">
                <a16:creationId xmlns:a16="http://schemas.microsoft.com/office/drawing/2014/main" id="{978D1669-1736-E34D-8AE7-DAC1C581E1CF}"/>
              </a:ext>
            </a:extLst>
          </p:cNvPr>
          <p:cNvSpPr>
            <a:spLocks noGrp="1" noChangeArrowheads="1"/>
          </p:cNvSpPr>
          <p:nvPr>
            <p:ph idx="1"/>
          </p:nvPr>
        </p:nvSpPr>
        <p:spPr>
          <a:xfrm>
            <a:off x="491490" y="2575034"/>
            <a:ext cx="3840085" cy="3462228"/>
          </a:xfrm>
        </p:spPr>
        <p:txBody>
          <a:bodyPr>
            <a:normAutofit/>
          </a:bodyPr>
          <a:lstStyle/>
          <a:p>
            <a:pPr>
              <a:defRPr/>
            </a:pPr>
            <a:r>
              <a:rPr lang="en-US" altLang="en-US" sz="1600" dirty="0"/>
              <a:t>Two Patient Care Intensive Rotations</a:t>
            </a:r>
          </a:p>
          <a:p>
            <a:pPr lvl="1">
              <a:defRPr/>
            </a:pPr>
            <a:r>
              <a:rPr lang="en-US" altLang="en-US" sz="1600" dirty="0"/>
              <a:t>FM, Med, Neuro, Ob-Gyn, ENT, </a:t>
            </a:r>
            <a:r>
              <a:rPr lang="en-US" altLang="en-US" sz="1600" dirty="0" err="1"/>
              <a:t>Ophtho</a:t>
            </a:r>
            <a:r>
              <a:rPr lang="en-US" altLang="en-US" sz="1600" dirty="0"/>
              <a:t>, Ortho, Peds, Psych, Surgery, Urology, EM, ICU </a:t>
            </a:r>
          </a:p>
          <a:p>
            <a:pPr lvl="1">
              <a:defRPr/>
            </a:pPr>
            <a:r>
              <a:rPr lang="en-US" altLang="en-US" sz="1600" dirty="0"/>
              <a:t>60+ JIs across the state</a:t>
            </a:r>
          </a:p>
          <a:p>
            <a:pPr eaLnBrk="1" hangingPunct="1">
              <a:defRPr/>
            </a:pPr>
            <a:r>
              <a:rPr lang="en-US" altLang="en-US" sz="1600" dirty="0"/>
              <a:t>Evaluation based on clinical performance</a:t>
            </a:r>
          </a:p>
          <a:p>
            <a:pPr eaLnBrk="1" hangingPunct="1">
              <a:defRPr/>
            </a:pPr>
            <a:r>
              <a:rPr lang="en-US" altLang="en-US" sz="1600" dirty="0"/>
              <a:t>Graded A-F</a:t>
            </a:r>
          </a:p>
          <a:p>
            <a:pPr eaLnBrk="1" hangingPunct="1">
              <a:defRPr/>
            </a:pPr>
            <a:r>
              <a:rPr lang="en-US" altLang="en-US" sz="1600" dirty="0"/>
              <a:t>Must take place at UTHSC</a:t>
            </a:r>
          </a:p>
          <a:p>
            <a:pPr>
              <a:defRPr/>
            </a:pPr>
            <a:endParaRPr lang="en-US" altLang="en-US" sz="1600" dirty="0"/>
          </a:p>
        </p:txBody>
      </p:sp>
      <p:pic>
        <p:nvPicPr>
          <p:cNvPr id="16391" name="Picture 16387">
            <a:extLst>
              <a:ext uri="{FF2B5EF4-FFF2-40B4-BE49-F238E27FC236}">
                <a16:creationId xmlns:a16="http://schemas.microsoft.com/office/drawing/2014/main" id="{4E168AFC-14F2-47D4-BC42-1C2B2768ED76}"/>
              </a:ext>
            </a:extLst>
          </p:cNvPr>
          <p:cNvPicPr>
            <a:picLocks noChangeAspect="1"/>
          </p:cNvPicPr>
          <p:nvPr/>
        </p:nvPicPr>
        <p:blipFill rotWithShape="1">
          <a:blip r:embed="rId3"/>
          <a:srcRect l="53915" r="-1" b="-1"/>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469" name="Freeform: Shape 7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0" name="Freeform: Shape 7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CEA291-BCD1-2D47-AB86-F69D21EE45B2}"/>
              </a:ext>
            </a:extLst>
          </p:cNvPr>
          <p:cNvSpPr>
            <a:spLocks noGrp="1"/>
          </p:cNvSpPr>
          <p:nvPr>
            <p:ph type="title"/>
          </p:nvPr>
        </p:nvSpPr>
        <p:spPr>
          <a:xfrm>
            <a:off x="1733360" y="365760"/>
            <a:ext cx="5677279" cy="1288238"/>
          </a:xfrm>
        </p:spPr>
        <p:txBody>
          <a:bodyPr anchor="ctr">
            <a:normAutofit fontScale="90000"/>
          </a:bodyPr>
          <a:lstStyle/>
          <a:p>
            <a:pPr algn="ctr">
              <a:defRPr/>
            </a:pPr>
            <a:r>
              <a:rPr lang="en-US" b="1" dirty="0">
                <a:ln w="12700">
                  <a:solidFill>
                    <a:schemeClr val="tx2">
                      <a:satMod val="155000"/>
                    </a:schemeClr>
                  </a:solidFill>
                  <a:prstDash val="solid"/>
                </a:ln>
                <a:effectLst>
                  <a:outerShdw blurRad="50800" dist="38100" dir="2700000" algn="tl" rotWithShape="0">
                    <a:prstClr val="black">
                      <a:alpha val="40000"/>
                    </a:prstClr>
                  </a:outerShdw>
                </a:effectLst>
                <a:ea typeface="ＭＳ Ｐゴシック" charset="0"/>
              </a:rPr>
              <a:t>Junior Internship</a:t>
            </a:r>
            <a:br>
              <a:rPr lang="en-US" b="1" dirty="0">
                <a:ln w="12700">
                  <a:solidFill>
                    <a:schemeClr val="tx2">
                      <a:satMod val="155000"/>
                    </a:schemeClr>
                  </a:solidFill>
                  <a:prstDash val="solid"/>
                </a:ln>
                <a:effectLst>
                  <a:outerShdw blurRad="50800" dist="38100" dir="2700000" algn="tl" rotWithShape="0">
                    <a:prstClr val="black">
                      <a:alpha val="40000"/>
                    </a:prstClr>
                  </a:outerShdw>
                </a:effectLst>
                <a:ea typeface="ＭＳ Ｐゴシック" charset="0"/>
              </a:rPr>
            </a:br>
            <a:r>
              <a:rPr lang="en-US" b="1" dirty="0">
                <a:ln w="12700">
                  <a:solidFill>
                    <a:schemeClr val="tx2">
                      <a:satMod val="155000"/>
                    </a:schemeClr>
                  </a:solidFill>
                  <a:prstDash val="solid"/>
                </a:ln>
                <a:effectLst>
                  <a:outerShdw blurRad="50800" dist="38100" dir="2700000" algn="tl" rotWithShape="0">
                    <a:prstClr val="black">
                      <a:alpha val="40000"/>
                    </a:prstClr>
                  </a:outerShdw>
                </a:effectLst>
                <a:ea typeface="ＭＳ Ｐゴシック" charset="0"/>
              </a:rPr>
              <a:t>This is your first chance . . .</a:t>
            </a:r>
            <a:endParaRPr lang="en-US" dirty="0">
              <a:effectLst>
                <a:outerShdw blurRad="50800" dist="38100" dir="2700000" algn="tl" rotWithShape="0">
                  <a:prstClr val="black">
                    <a:alpha val="40000"/>
                  </a:prstClr>
                </a:outerShdw>
              </a:effectLst>
            </a:endParaRPr>
          </a:p>
        </p:txBody>
      </p:sp>
      <p:sp>
        <p:nvSpPr>
          <p:cNvPr id="19458" name="Content Placeholder 2">
            <a:extLst>
              <a:ext uri="{FF2B5EF4-FFF2-40B4-BE49-F238E27FC236}">
                <a16:creationId xmlns:a16="http://schemas.microsoft.com/office/drawing/2014/main" id="{DD889C1F-BB5A-D346-AA6E-8EB192323595}"/>
              </a:ext>
            </a:extLst>
          </p:cNvPr>
          <p:cNvSpPr>
            <a:spLocks noGrp="1" noChangeArrowheads="1"/>
          </p:cNvSpPr>
          <p:nvPr>
            <p:ph idx="1"/>
          </p:nvPr>
        </p:nvSpPr>
        <p:spPr>
          <a:xfrm>
            <a:off x="1624176" y="1956816"/>
            <a:ext cx="5895648" cy="4024884"/>
          </a:xfrm>
        </p:spPr>
        <p:txBody>
          <a:bodyPr anchor="t">
            <a:normAutofit fontScale="85000" lnSpcReduction="20000"/>
          </a:bodyPr>
          <a:lstStyle/>
          <a:p>
            <a:pPr>
              <a:defRPr/>
            </a:pPr>
            <a:r>
              <a:rPr lang="en-US" altLang="en-US" sz="1900" dirty="0"/>
              <a:t>To act more like a Real Intern- with more responsibility</a:t>
            </a:r>
          </a:p>
          <a:p>
            <a:pPr lvl="1">
              <a:defRPr/>
            </a:pPr>
            <a:r>
              <a:rPr lang="en-US" altLang="en-US" sz="1900" dirty="0"/>
              <a:t>To see the patient first</a:t>
            </a:r>
          </a:p>
          <a:p>
            <a:pPr lvl="1">
              <a:defRPr/>
            </a:pPr>
            <a:r>
              <a:rPr lang="en-US" altLang="en-US" sz="1900" dirty="0"/>
              <a:t>To write H&amp;Ps, progress notes, and discharge summaries</a:t>
            </a:r>
          </a:p>
          <a:p>
            <a:pPr lvl="2">
              <a:defRPr/>
            </a:pPr>
            <a:r>
              <a:rPr lang="en-US" altLang="en-US" sz="1900" dirty="0"/>
              <a:t>Can be used for billing purposes?</a:t>
            </a:r>
          </a:p>
          <a:p>
            <a:pPr lvl="2">
              <a:defRPr/>
            </a:pPr>
            <a:r>
              <a:rPr lang="en-US" altLang="en-US" sz="1900" dirty="0"/>
              <a:t>Depends on facility</a:t>
            </a:r>
          </a:p>
          <a:p>
            <a:pPr lvl="1">
              <a:defRPr/>
            </a:pPr>
            <a:r>
              <a:rPr lang="en-US" altLang="en-US" sz="1900" dirty="0"/>
              <a:t>To come up with your own differential, diagnosis and plan</a:t>
            </a:r>
          </a:p>
          <a:p>
            <a:pPr lvl="1">
              <a:defRPr/>
            </a:pPr>
            <a:r>
              <a:rPr lang="en-US" altLang="en-US" sz="1900" dirty="0"/>
              <a:t>To write orders that need to be cosigned</a:t>
            </a:r>
          </a:p>
          <a:p>
            <a:pPr lvl="1">
              <a:defRPr/>
            </a:pPr>
            <a:r>
              <a:rPr lang="en-US" altLang="en-US" sz="1900" dirty="0"/>
              <a:t>To do more procedures</a:t>
            </a:r>
          </a:p>
          <a:p>
            <a:pPr lvl="1">
              <a:defRPr/>
            </a:pPr>
            <a:r>
              <a:rPr lang="en-US" altLang="en-US" sz="1900" dirty="0"/>
              <a:t>To be truly responsible for the patient’s outcome</a:t>
            </a:r>
          </a:p>
          <a:p>
            <a:pPr lvl="1">
              <a:defRPr/>
            </a:pPr>
            <a:r>
              <a:rPr lang="en-US" altLang="en-US" sz="1900" dirty="0"/>
              <a:t>To audition for residency and get LORs</a:t>
            </a:r>
          </a:p>
          <a:p>
            <a:pPr lvl="1">
              <a:defRPr/>
            </a:pPr>
            <a:r>
              <a:rPr lang="en-US" altLang="en-US" sz="1900" dirty="0"/>
              <a:t>And where the COM verifies that you can pass EPAs</a:t>
            </a:r>
          </a:p>
        </p:txBody>
      </p:sp>
    </p:spTree>
    <p:extLst>
      <p:ext uri="{BB962C8B-B14F-4D97-AF65-F5344CB8AC3E}">
        <p14:creationId xmlns:p14="http://schemas.microsoft.com/office/powerpoint/2010/main" val="255468875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469" name="Freeform: Shape 7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0" name="Freeform: Shape 7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CEA291-BCD1-2D47-AB86-F69D21EE45B2}"/>
              </a:ext>
            </a:extLst>
          </p:cNvPr>
          <p:cNvSpPr>
            <a:spLocks noGrp="1"/>
          </p:cNvSpPr>
          <p:nvPr>
            <p:ph type="title"/>
          </p:nvPr>
        </p:nvSpPr>
        <p:spPr>
          <a:xfrm>
            <a:off x="1733360" y="365760"/>
            <a:ext cx="5677279" cy="1288238"/>
          </a:xfrm>
        </p:spPr>
        <p:txBody>
          <a:bodyPr anchor="ctr">
            <a:normAutofit fontScale="90000"/>
          </a:bodyPr>
          <a:lstStyle/>
          <a:p>
            <a:pPr algn="ctr">
              <a:defRPr/>
            </a:pPr>
            <a:r>
              <a:rPr lang="en-US" b="1" dirty="0">
                <a:ln w="12700">
                  <a:solidFill>
                    <a:schemeClr val="tx2">
                      <a:satMod val="155000"/>
                    </a:schemeClr>
                  </a:solidFill>
                  <a:prstDash val="solid"/>
                </a:ln>
                <a:effectLst>
                  <a:outerShdw blurRad="50800" dist="38100" dir="2700000" algn="tl" rotWithShape="0">
                    <a:prstClr val="black">
                      <a:alpha val="40000"/>
                    </a:prstClr>
                  </a:outerShdw>
                </a:effectLst>
                <a:ea typeface="ＭＳ Ｐゴシック" charset="0"/>
              </a:rPr>
              <a:t>Junior Internship</a:t>
            </a:r>
            <a:br>
              <a:rPr lang="en-US" b="1" dirty="0">
                <a:ln w="12700">
                  <a:solidFill>
                    <a:schemeClr val="tx2">
                      <a:satMod val="155000"/>
                    </a:schemeClr>
                  </a:solidFill>
                  <a:prstDash val="solid"/>
                </a:ln>
                <a:effectLst>
                  <a:outerShdw blurRad="50800" dist="38100" dir="2700000" algn="tl" rotWithShape="0">
                    <a:prstClr val="black">
                      <a:alpha val="40000"/>
                    </a:prstClr>
                  </a:outerShdw>
                </a:effectLst>
                <a:ea typeface="ＭＳ Ｐゴシック" charset="0"/>
              </a:rPr>
            </a:br>
            <a:r>
              <a:rPr lang="en-US" b="1" dirty="0">
                <a:ln w="12700">
                  <a:solidFill>
                    <a:schemeClr val="tx2">
                      <a:satMod val="155000"/>
                    </a:schemeClr>
                  </a:solidFill>
                  <a:prstDash val="solid"/>
                </a:ln>
                <a:effectLst>
                  <a:outerShdw blurRad="50800" dist="38100" dir="2700000" algn="tl" rotWithShape="0">
                    <a:prstClr val="black">
                      <a:alpha val="40000"/>
                    </a:prstClr>
                  </a:outerShdw>
                </a:effectLst>
                <a:ea typeface="ＭＳ Ｐゴシック" charset="0"/>
              </a:rPr>
              <a:t>This is your last chance . . .</a:t>
            </a:r>
            <a:endParaRPr lang="en-US" dirty="0">
              <a:effectLst>
                <a:outerShdw blurRad="50800" dist="38100" dir="2700000" algn="tl" rotWithShape="0">
                  <a:prstClr val="black">
                    <a:alpha val="40000"/>
                  </a:prstClr>
                </a:outerShdw>
              </a:effectLst>
            </a:endParaRPr>
          </a:p>
        </p:txBody>
      </p:sp>
      <p:sp>
        <p:nvSpPr>
          <p:cNvPr id="19458" name="Content Placeholder 2">
            <a:extLst>
              <a:ext uri="{FF2B5EF4-FFF2-40B4-BE49-F238E27FC236}">
                <a16:creationId xmlns:a16="http://schemas.microsoft.com/office/drawing/2014/main" id="{DD889C1F-BB5A-D346-AA6E-8EB192323595}"/>
              </a:ext>
            </a:extLst>
          </p:cNvPr>
          <p:cNvSpPr>
            <a:spLocks noGrp="1" noChangeArrowheads="1"/>
          </p:cNvSpPr>
          <p:nvPr>
            <p:ph idx="1"/>
          </p:nvPr>
        </p:nvSpPr>
        <p:spPr>
          <a:xfrm>
            <a:off x="1624176" y="1956816"/>
            <a:ext cx="5895648" cy="4024884"/>
          </a:xfrm>
        </p:spPr>
        <p:txBody>
          <a:bodyPr anchor="t">
            <a:normAutofit lnSpcReduction="10000"/>
          </a:bodyPr>
          <a:lstStyle/>
          <a:p>
            <a:pPr lvl="1"/>
            <a:r>
              <a:rPr lang="en-US" altLang="en-US" sz="1700" dirty="0"/>
              <a:t>To be very closely watched as you care for patients</a:t>
            </a:r>
          </a:p>
          <a:p>
            <a:pPr lvl="1"/>
            <a:r>
              <a:rPr lang="en-US" altLang="en-US" sz="1700" dirty="0"/>
              <a:t>To be provided with detailed feedback on skills you will be expected to know as an intern</a:t>
            </a:r>
          </a:p>
          <a:p>
            <a:pPr lvl="1"/>
            <a:r>
              <a:rPr lang="en-US" altLang="en-US" sz="1700" dirty="0"/>
              <a:t>To have someone more knowledgeable to give you the answers in the heat of battle</a:t>
            </a:r>
          </a:p>
          <a:p>
            <a:pPr lvl="1"/>
            <a:r>
              <a:rPr lang="en-US" altLang="en-US" sz="1700" dirty="0"/>
              <a:t>To make a mistake in an environment with a broad safety net </a:t>
            </a:r>
          </a:p>
          <a:p>
            <a:pPr lvl="2"/>
            <a:r>
              <a:rPr lang="en-US" altLang="en-US" sz="1700" dirty="0"/>
              <a:t>And where you are expected to make mistakes so that you can learn from them without patients suffering the burden of that education</a:t>
            </a:r>
            <a:r>
              <a:rPr lang="en-US" altLang="en-US" sz="1900" dirty="0"/>
              <a:t>.</a:t>
            </a:r>
          </a:p>
          <a:p>
            <a:pPr lvl="1"/>
            <a:r>
              <a:rPr lang="en-US" altLang="en-US" sz="1700" dirty="0"/>
              <a:t>To prove that you are </a:t>
            </a:r>
            <a:r>
              <a:rPr lang="en-US" altLang="en-US" sz="1700" dirty="0" err="1"/>
              <a:t>entrustable</a:t>
            </a:r>
            <a:r>
              <a:rPr lang="en-US" altLang="en-US" sz="1700" dirty="0"/>
              <a:t> to be an intern.</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469" name="Freeform: Shape 7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0" name="Freeform: Shape 7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CEA291-BCD1-2D47-AB86-F69D21EE45B2}"/>
              </a:ext>
            </a:extLst>
          </p:cNvPr>
          <p:cNvSpPr>
            <a:spLocks noGrp="1"/>
          </p:cNvSpPr>
          <p:nvPr>
            <p:ph type="title"/>
          </p:nvPr>
        </p:nvSpPr>
        <p:spPr>
          <a:xfrm>
            <a:off x="1733360" y="365760"/>
            <a:ext cx="5677279" cy="1288238"/>
          </a:xfrm>
        </p:spPr>
        <p:txBody>
          <a:bodyPr anchor="ctr">
            <a:normAutofit fontScale="90000"/>
          </a:bodyPr>
          <a:lstStyle/>
          <a:p>
            <a:pPr algn="ctr">
              <a:defRPr/>
            </a:pPr>
            <a:r>
              <a:rPr lang="en-US" sz="3200" b="1" dirty="0">
                <a:solidFill>
                  <a:srgbClr val="FFC000"/>
                </a:solidFill>
              </a:rPr>
              <a:t>The JI is the culmination of all your education!</a:t>
            </a:r>
            <a:endParaRPr lang="en-US" dirty="0">
              <a:effectLst>
                <a:outerShdw blurRad="50800" dist="38100" dir="2700000" algn="tl" rotWithShape="0">
                  <a:prstClr val="black">
                    <a:alpha val="40000"/>
                  </a:prstClr>
                </a:outerShdw>
              </a:effectLst>
            </a:endParaRPr>
          </a:p>
        </p:txBody>
      </p:sp>
      <p:sp>
        <p:nvSpPr>
          <p:cNvPr id="19458" name="Content Placeholder 2">
            <a:extLst>
              <a:ext uri="{FF2B5EF4-FFF2-40B4-BE49-F238E27FC236}">
                <a16:creationId xmlns:a16="http://schemas.microsoft.com/office/drawing/2014/main" id="{DD889C1F-BB5A-D346-AA6E-8EB192323595}"/>
              </a:ext>
            </a:extLst>
          </p:cNvPr>
          <p:cNvSpPr>
            <a:spLocks noGrp="1" noChangeArrowheads="1"/>
          </p:cNvSpPr>
          <p:nvPr>
            <p:ph idx="1"/>
          </p:nvPr>
        </p:nvSpPr>
        <p:spPr>
          <a:xfrm>
            <a:off x="1624176" y="1956816"/>
            <a:ext cx="5895648" cy="4024884"/>
          </a:xfrm>
        </p:spPr>
        <p:txBody>
          <a:bodyPr anchor="t">
            <a:normAutofit/>
          </a:bodyPr>
          <a:lstStyle/>
          <a:p>
            <a:pPr lvl="1"/>
            <a:r>
              <a:rPr lang="en-US" altLang="en-US" sz="1800" dirty="0"/>
              <a:t>Do yourself a favor – </a:t>
            </a:r>
          </a:p>
          <a:p>
            <a:pPr lvl="1"/>
            <a:r>
              <a:rPr lang="en-US" altLang="en-US" sz="1800" dirty="0"/>
              <a:t>CD’s agree that M3’s should be allotted more responsibility in Block 3-4 of their junior year.</a:t>
            </a:r>
          </a:p>
          <a:p>
            <a:pPr lvl="1"/>
            <a:r>
              <a:rPr lang="en-US" altLang="en-US" sz="1800" dirty="0"/>
              <a:t>Take advantage of that opportunity to be able to take on more of a JI role in that last rotation.</a:t>
            </a:r>
          </a:p>
          <a:p>
            <a:pPr lvl="1"/>
            <a:r>
              <a:rPr lang="en-US" altLang="en-US" sz="1800" dirty="0"/>
              <a:t>It will jump start you in your real JI’s.</a:t>
            </a:r>
          </a:p>
          <a:p>
            <a:pPr lvl="1"/>
            <a:r>
              <a:rPr lang="en-US" altLang="en-US" sz="1800" dirty="0"/>
              <a:t>Your performance in the JI is significant for your residency application.</a:t>
            </a:r>
          </a:p>
          <a:p>
            <a:pPr lvl="1"/>
            <a:r>
              <a:rPr lang="en-US" altLang="en-US" sz="1800" dirty="0"/>
              <a:t>Let your Block 3-4 experience help you with that effort.</a:t>
            </a:r>
            <a:endParaRPr lang="en-US" sz="1800" dirty="0"/>
          </a:p>
        </p:txBody>
      </p:sp>
    </p:spTree>
    <p:extLst>
      <p:ext uri="{BB962C8B-B14F-4D97-AF65-F5344CB8AC3E}">
        <p14:creationId xmlns:p14="http://schemas.microsoft.com/office/powerpoint/2010/main" val="571687703"/>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Fourth Year Orientation &amp;#x0D;&amp;#x0A;&amp;#x0D;&amp;#x0A;Class of 2012&amp;#x0D;&amp;#x0A;&amp;#x0D;&amp;#x0A;January 18, 2011&amp;#x0D;&amp;#x0A;Dr. Robert Shreve&amp;#x0D;&amp;#x0A;Associate Dean for Medical Education&amp;#x0D;&amp;#x0A;&amp;#x0D;&amp;#x0A;&quot;/&gt;&lt;property id=&quot;20307&quot; value=&quot;258&quot;/&gt;&lt;/object&gt;&lt;object type=&quot;3&quot; unique_id=&quot;10005&quot;&gt;&lt;property id=&quot;20148&quot; value=&quot;5&quot;/&gt;&lt;property id=&quot;20300&quot; value=&quot;Slide 3&quot;/&gt;&lt;property id=&quot;20307&quot; value=&quot;308&quot;/&gt;&lt;/object&gt;&lt;object type=&quot;3&quot; unique_id=&quot;10006&quot;&gt;&lt;property id=&quot;20148&quot; value=&quot;5&quot;/&gt;&lt;property id=&quot;20300&quot; value=&quot;Slide 4 - &amp;quot;Topics&amp;quot;&quot;/&gt;&lt;property id=&quot;20307&quot; value=&quot;276&quot;/&gt;&lt;/object&gt;&lt;object type=&quot;3&quot; unique_id=&quot;10007&quot;&gt;&lt;property id=&quot;20148&quot; value=&quot;5&quot;/&gt;&lt;property id=&quot;20300&quot; value=&quot;Slide 5 - &amp;quot;PROCESS&amp;quot;&quot;/&gt;&lt;property id=&quot;20307&quot; value=&quot;285&quot;/&gt;&lt;/object&gt;&lt;object type=&quot;3&quot; unique_id=&quot;10008&quot;&gt;&lt;property id=&quot;20148&quot; value=&quot;5&quot;/&gt;&lt;property id=&quot;20300&quot; value=&quot;Slide 6 - &amp;quot;Overview of Fourth Year – 52 weeks &amp;quot;&quot;/&gt;&lt;property id=&quot;20307&quot; value=&quot;259&quot;/&gt;&lt;/object&gt;&lt;object type=&quot;3&quot; unique_id=&quot;10009&quot;&gt;&lt;property id=&quot;20148&quot; value=&quot;5&quot;/&gt;&lt;property id=&quot;20300&quot; value=&quot;Slide 7 - &amp;quot;Overview of Fourth Year&amp;quot;&quot;/&gt;&lt;property id=&quot;20307&quot; value=&quot;260&quot;/&gt;&lt;/object&gt;&lt;object type=&quot;3&quot; unique_id=&quot;10010&quot;&gt;&lt;property id=&quot;20148&quot; value=&quot;5&quot;/&gt;&lt;property id=&quot;20300&quot; value=&quot;Slide 8 - &amp;quot;Calendar&amp;quot;&quot;/&gt;&lt;property id=&quot;20307&quot; value=&quot;301&quot;/&gt;&lt;/object&gt;&lt;object type=&quot;3&quot; unique_id=&quot;10011&quot;&gt;&lt;property id=&quot;20148&quot; value=&quot;5&quot;/&gt;&lt;property id=&quot;20300&quot; value=&quot;Slide 9 - &amp;quot;Senior Clerkship - Junior Internship (JI)  &amp;#x0D;&amp;#x0A;In Medicine (MED1-3002)&amp;quot;&quot;/&gt;&lt;property id=&quot;20307&quot; value=&quot;305&quot;/&gt;&lt;/object&gt;&lt;object type=&quot;3&quot; unique_id=&quot;10012&quot;&gt;&lt;property id=&quot;20148&quot; value=&quot;5&quot;/&gt;&lt;property id=&quot;20300&quot; value=&quot;Slide 10 - &amp;quot;Senior Clerkship - JI ANY&amp;quot;&quot;/&gt;&lt;property id=&quot;20307&quot; value=&quot;306&quot;/&gt;&lt;/object&gt;&lt;object type=&quot;3&quot; unique_id=&quot;10013&quot;&gt;&lt;property id=&quot;20148&quot; value=&quot;5&quot;/&gt;&lt;property id=&quot;20300&quot; value=&quot;Slide 11 - &amp;quot;Surgery Specialties Clerkship (SUR1-3002)&amp;#x0D;&amp;#x0A;Required &amp;#x0D;&amp;#x0A;(“Surgical Subs”)&amp;quot;&quot;/&gt;&lt;property id=&quot;20307&quot; value=&quot;282&quot;/&gt;&lt;/object&gt;&lt;object type=&quot;3&quot; unique_id=&quot;10014&quot;&gt;&lt;property id=&quot;20148&quot; value=&quot;5&quot;/&gt;&lt;property id=&quot;20300&quot; value=&quot;Slide 12 - &amp;quot;Specialty Clerkship (SPE1-3001)&amp;#x0D;&amp;#x0A;Required&amp;quot;&quot;/&gt;&lt;property id=&quot;20307&quot; value=&quot;288&quot;/&gt;&lt;/object&gt;&lt;object type=&quot;3&quot; unique_id=&quot;10015&quot;&gt;&lt;property id=&quot;20148&quot; value=&quot;5&quot;/&gt;&lt;property id=&quot;20300&quot; value=&quot;Slide 13 - &amp;quot;Specialty Clerkship  (SPE1-3001)&amp;#x0D;&amp;#x0A;Required, Cont’d&amp;quot;&quot;/&gt;&lt;property id=&quot;20307&quot; value=&quot;277&quot;/&gt;&lt;/object&gt;&lt;object type=&quot;3&quot; unique_id=&quot;10016&quot;&gt;&lt;property id=&quot;20148&quot; value=&quot;5&quot;/&gt;&lt;property id=&quot;20300&quot; value=&quot;Slide 14 - &amp;quot;Patient Safety/Quality Improvement &amp;#x0D;&amp;#x0A;Clerkship&amp;#x0D;&amp;#x0A;Required&amp;quot;&quot;/&gt;&lt;property id=&quot;20307&quot; value=&quot;281&quot;/&gt;&lt;/object&gt;&lt;object type=&quot;3&quot; unique_id=&quot;10017&quot;&gt;&lt;property id=&quot;20148&quot; value=&quot;5&quot;/&gt;&lt;property id=&quot;20300&quot; value=&quot;Slide 15 - &amp;quot;M4 DRS/PCC&amp;quot;&quot;/&gt;&lt;property id=&quot;20307&quot; value=&quot;298&quot;/&gt;&lt;/object&gt;&lt;object type=&quot;3&quot; unique_id=&quot;10018&quot;&gt;&lt;property id=&quot;20148&quot; value=&quot;5&quot;/&gt;&lt;property id=&quot;20300&quot; value=&quot;Slide 16 - &amp;quot;Electives&amp;quot;&quot;/&gt;&lt;property id=&quot;20307&quot; value=&quot;262&quot;/&gt;&lt;/object&gt;&lt;object type=&quot;3&quot; unique_id=&quot;10019&quot;&gt;&lt;property id=&quot;20148&quot; value=&quot;5&quot;/&gt;&lt;property id=&quot;20300&quot; value=&quot;Slide 35 - &amp;quot;Examples of Electives&amp;quot;&quot;/&gt;&lt;property id=&quot;20307&quot; value=&quot;309&quot;/&gt;&lt;/object&gt;&lt;object type=&quot;3&quot; unique_id=&quot;10021&quot;&gt;&lt;property id=&quot;20148&quot; value=&quot;5&quot;/&gt;&lt;property id=&quot;20300&quot; value=&quot;Slide 18 - &amp;quot;VSAS&amp;quot;&quot;/&gt;&lt;property id=&quot;20307&quot; value=&quot;303&quot;/&gt;&lt;/object&gt;&lt;object type=&quot;3&quot; unique_id=&quot;10022&quot;&gt;&lt;property id=&quot;20148&quot; value=&quot;5&quot;/&gt;&lt;property id=&quot;20300&quot; value=&quot;Slide 19 - &amp;quot;VSAS&amp;quot;&quot;/&gt;&lt;property id=&quot;20307&quot; value=&quot;304&quot;/&gt;&lt;/object&gt;&lt;object type=&quot;3&quot; unique_id=&quot;10023&quot;&gt;&lt;property id=&quot;20148&quot; value=&quot;5&quot;/&gt;&lt;property id=&quot;20300&quot; value=&quot;Slide 20 - &amp;quot;Elective Form http://www.uthsc.edu/Medicine/Acad_Affairs/UME/Electives.pdf&amp;quot;&quot;/&gt;&lt;property id=&quot;20307&quot; value=&quot;265&quot;/&gt;&lt;/object&gt;&lt;object type=&quot;3&quot; unique_id=&quot;10024&quot;&gt;&lt;property id=&quot;20148&quot; value=&quot;5&quot;/&gt;&lt;property id=&quot;20300&quot; value=&quot;Slide 21 - &amp;quot;Evaluation Form  http://www.uthsc.edu/Medicine/Acad_Affairs/UME/EVAL_FORM.pdf&amp;quot;&quot;/&gt;&lt;property id=&quot;20307&quot; value=&quot;267&quot;/&gt;&lt;/object&gt;&lt;object type=&quot;3&quot; unique_id=&quot;10025&quot;&gt;&lt;property id=&quot;20148&quot; value=&quot;5&quot;/&gt;&lt;property id=&quot;20300&quot; value=&quot;Slide 22&quot;/&gt;&lt;property id=&quot;20307&quot; value=&quot;296&quot;/&gt;&lt;/object&gt;&lt;object type=&quot;3&quot; unique_id=&quot;10026&quot;&gt;&lt;property id=&quot;20148&quot; value=&quot;5&quot;/&gt;&lt;property id=&quot;20300&quot; value=&quot;Slide 23 - &amp;quot;Other Issues&amp;quot;&quot;/&gt;&lt;property id=&quot;20307&quot; value=&quot;269&quot;/&gt;&lt;/object&gt;&lt;object type=&quot;3&quot; unique_id=&quot;10027&quot;&gt;&lt;property id=&quot;20148&quot; value=&quot;5&quot;/&gt;&lt;property id=&quot;20300&quot; value=&quot;Slide 24 - &amp;quot;USMLE Step 2 Exams&amp;quot;&quot;/&gt;&lt;property id=&quot;20307&quot; value=&quot;299&quot;/&gt;&lt;/object&gt;&lt;object type=&quot;3&quot; unique_id=&quot;10028&quot;&gt;&lt;property id=&quot;20148&quot; value=&quot;5&quot;/&gt;&lt;property id=&quot;20300&quot; value=&quot;Slide 25 - &amp;quot;http://www.usmle.org/Orientation/2011/Menu.html&amp;quot;&quot;/&gt;&lt;property id=&quot;20307&quot; value=&quot;300&quot;/&gt;&lt;/object&gt;&lt;object type=&quot;3&quot; unique_id=&quot;10029&quot;&gt;&lt;property id=&quot;20148&quot; value=&quot;5&quot;/&gt;&lt;property id=&quot;20300&quot; value=&quot;Slide 26 - &amp;quot;Step 2 CS&amp;quot;&quot;/&gt;&lt;property id=&quot;20307&quot; value=&quot;279&quot;/&gt;&lt;/object&gt;&lt;object type=&quot;3&quot; unique_id=&quot;10030&quot;&gt;&lt;property id=&quot;20148&quot; value=&quot;5&quot;/&gt;&lt;property id=&quot;20300&quot; value=&quot;Slide 27 - &amp;quot;Step 2 CS (cont’d)&amp;quot;&quot;/&gt;&lt;property id=&quot;20307&quot; value=&quot;284&quot;/&gt;&lt;/object&gt;&lt;object type=&quot;3&quot; unique_id=&quot;10031&quot;&gt;&lt;property id=&quot;20148&quot; value=&quot;5&quot;/&gt;&lt;property id=&quot;20300&quot; value=&quot;Slide 28 - &amp;quot;CS Housing Options&amp;quot;&quot;/&gt;&lt;property id=&quot;20307&quot; value=&quot;292&quot;/&gt;&lt;/object&gt;&lt;object type=&quot;3&quot; unique_id=&quot;10032&quot;&gt;&lt;property id=&quot;20148&quot; value=&quot;5&quot;/&gt;&lt;property id=&quot;20300&quot; value=&quot;Slide 29 - &amp;quot;Additional Information&amp;quot;&quot;/&gt;&lt;property id=&quot;20307&quot; value=&quot;283&quot;/&gt;&lt;/object&gt;&lt;object type=&quot;3&quot; unique_id=&quot;10033&quot;&gt;&lt;property id=&quot;20148&quot; value=&quot;5&quot;/&gt;&lt;property id=&quot;20300&quot; value=&quot;Slide 30 - &amp;quot;VA Policy&amp;quot;&quot;/&gt;&lt;property id=&quot;20307&quot; value=&quot;307&quot;/&gt;&lt;/object&gt;&lt;object type=&quot;3&quot; unique_id=&quot;10034&quot;&gt;&lt;property id=&quot;20148&quot; value=&quot;5&quot;/&gt;&lt;property id=&quot;20300&quot; value=&quot;Slide 31&quot;/&gt;&lt;property id=&quot;20307&quot; value=&quot;289&quot;/&gt;&lt;/object&gt;&lt;object type=&quot;3&quot; unique_id=&quot;10035&quot;&gt;&lt;property id=&quot;20148&quot; value=&quot;5&quot;/&gt;&lt;property id=&quot;20300&quot; value=&quot;Slide 32 - &amp;quot;Scheduling Process&amp;quot;&quot;/&gt;&lt;property id=&quot;20307&quot; value=&quot;272&quot;/&gt;&lt;/object&gt;&lt;object type=&quot;3&quot; unique_id=&quot;10036&quot;&gt;&lt;property id=&quot;20148&quot; value=&quot;5&quot;/&gt;&lt;property id=&quot;20300&quot; value=&quot;Slide 33 - &amp;quot;Questions&amp;quot;&quot;/&gt;&lt;property id=&quot;20307&quot; value=&quot;291&quot;/&gt;&lt;/object&gt;&lt;object type=&quot;3&quot; unique_id=&quot;10422&quot;&gt;&lt;property id=&quot;20148&quot; value=&quot;5&quot;/&gt;&lt;property id=&quot;20300&quot; value=&quot;Slide 17 - &amp;quot;VSAS&amp;#x0D;&amp;#x0A;Visiting Student Application System&amp;quot;&quot;/&gt;&lt;property id=&quot;20307&quot; value=&quot;310&quot;/&gt;&lt;/object&gt;&lt;object type=&quot;3&quot; unique_id=&quot;10458&quot;&gt;&lt;property id=&quot;20148&quot; value=&quot;5&quot;/&gt;&lt;property id=&quot;20300&quot; value=&quot;Slide 34&quot;/&gt;&lt;property id=&quot;20307&quot; value=&quot;311&quot;/&gt;&lt;/object&gt;&lt;object type=&quot;3&quot; unique_id=&quot;10495&quot;&gt;&lt;property id=&quot;20148&quot; value=&quot;5&quot;/&gt;&lt;property id=&quot;20300&quot; value=&quot;Slide 2&quot;/&gt;&lt;property id=&quot;20307&quot; value=&quot;312&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ss of 2022 M4 Orientation  -  Read-Only" id="{7D34FEC1-FF82-44E6-8467-859FF21710ED}" vid="{1E821277-9087-46D7-9AD0-7E3A0298767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Design</Template>
  <TotalTime>31</TotalTime>
  <Words>2679</Words>
  <Application>Microsoft Office PowerPoint</Application>
  <PresentationFormat>On-screen Show (4:3)</PresentationFormat>
  <Paragraphs>339</Paragraphs>
  <Slides>36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Meiryo</vt:lpstr>
      <vt:lpstr>Arial</vt:lpstr>
      <vt:lpstr>Calibri</vt:lpstr>
      <vt:lpstr>Times New Roman</vt:lpstr>
      <vt:lpstr>Verdana</vt:lpstr>
      <vt:lpstr>Wingdings</vt:lpstr>
      <vt:lpstr>Default Design</vt:lpstr>
      <vt:lpstr> Fourth Year Orientation   Class of 2022   November 18th, 2020  Valerie P. Jameson, MD Senior Assistant Dean for Clinical Curriculum  Kristen Bettin, MD, MEd Assistant Dean for Clinical Curriculum  Jenn Wilson Lead Clinical Curriculum Coordinator  Catherine Womack, MD Associate Dean of Student Affairs and Admissions        </vt:lpstr>
      <vt:lpstr>PowerPoint Presentation</vt:lpstr>
      <vt:lpstr>M4 Orientation Agenda</vt:lpstr>
      <vt:lpstr>All Things Student Affairs</vt:lpstr>
      <vt:lpstr>Overview of Fourth Year –  52 weeks </vt:lpstr>
      <vt:lpstr>Junior Internship (JI)  (aka - Sub-I, Acting Internship) </vt:lpstr>
      <vt:lpstr>Junior Internship This is your first chance . . .</vt:lpstr>
      <vt:lpstr>Junior Internship This is your last chance . . .</vt:lpstr>
      <vt:lpstr>The JI is the culmination of all your education!</vt:lpstr>
      <vt:lpstr>Attendance and Work Hours</vt:lpstr>
      <vt:lpstr>Other Required Senior Rotations     </vt:lpstr>
      <vt:lpstr>Capstone (IDE-40000)</vt:lpstr>
      <vt:lpstr>Geriatrics Palliative Medicine (MED-40000)</vt:lpstr>
      <vt:lpstr>LSP (LSP-30410 and LSP-30420)</vt:lpstr>
      <vt:lpstr>PCM (PCM 30410 and 30420)</vt:lpstr>
      <vt:lpstr>Electives – Dr. Bettin</vt:lpstr>
      <vt:lpstr>Away Rotations</vt:lpstr>
      <vt:lpstr>International Electives</vt:lpstr>
      <vt:lpstr>Completion of Core Clerkships</vt:lpstr>
      <vt:lpstr>Core Clerkship completions</vt:lpstr>
      <vt:lpstr>Option Blocks</vt:lpstr>
      <vt:lpstr>Evaluation in the Senior Year</vt:lpstr>
      <vt:lpstr>Junior Internship Evaluation Form</vt:lpstr>
      <vt:lpstr>2021-2022 Clinical Rotation Calendar         </vt:lpstr>
      <vt:lpstr>USMLE Step 2 Exams</vt:lpstr>
      <vt:lpstr>Step 2 CK - www.USMLE.org</vt:lpstr>
      <vt:lpstr>USMLE Step 2 CK Fees</vt:lpstr>
      <vt:lpstr>Step 2 CS – Not required*</vt:lpstr>
      <vt:lpstr>Mistreatment Policy- Dr. Jameson</vt:lpstr>
      <vt:lpstr>COVID Updates</vt:lpstr>
      <vt:lpstr>Approach to the M4 year?</vt:lpstr>
      <vt:lpstr>Best Year of Your Life!</vt:lpstr>
      <vt:lpstr>Put some icing on that cake</vt:lpstr>
      <vt:lpstr>   Graduation: May 27th, 2022</vt:lpstr>
      <vt:lpstr>M4 Orientation Part 2: Scheduling</vt:lpstr>
      <vt:lpstr>GHHS Nominations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Year Orientation   Class of 2022   November 18th, 2020  Valerie P. Jameson, MD Senior Assistant Dean for Clinical Curriculum  Kristen Bettin, MD, MEd Assistant Dean for Clinical Curriculum  Jenn Wilson Lead Clinical Curriculum Coordinator  Catherine Womack, MD Associate Dean of Student Affairs and Admissions</dc:title>
  <dc:creator>Jameson, Valerie P</dc:creator>
  <cp:lastModifiedBy>Wilson, Jennifer M</cp:lastModifiedBy>
  <cp:revision>6</cp:revision>
  <dcterms:created xsi:type="dcterms:W3CDTF">2020-11-17T21:24:26Z</dcterms:created>
  <dcterms:modified xsi:type="dcterms:W3CDTF">2020-11-17T22:06:29Z</dcterms:modified>
</cp:coreProperties>
</file>