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autoCompressPictures="0">
  <p:sldMasterIdLst>
    <p:sldMasterId id="2147483673" r:id="rId4"/>
    <p:sldMasterId id="2147483674" r:id="rId5"/>
  </p:sldMasterIdLst>
  <p:notesMasterIdLst>
    <p:notesMasterId r:id="rId66"/>
  </p:notesMasterIdLst>
  <p:sldIdLst>
    <p:sldId id="257" r:id="rId6"/>
    <p:sldId id="259" r:id="rId7"/>
    <p:sldId id="328" r:id="rId8"/>
    <p:sldId id="326" r:id="rId9"/>
    <p:sldId id="327" r:id="rId10"/>
    <p:sldId id="260" r:id="rId11"/>
    <p:sldId id="261" r:id="rId12"/>
    <p:sldId id="296" r:id="rId13"/>
    <p:sldId id="291" r:id="rId14"/>
    <p:sldId id="292" r:id="rId15"/>
    <p:sldId id="294" r:id="rId16"/>
    <p:sldId id="295" r:id="rId17"/>
    <p:sldId id="297" r:id="rId18"/>
    <p:sldId id="342" r:id="rId19"/>
    <p:sldId id="333" r:id="rId20"/>
    <p:sldId id="334" r:id="rId21"/>
    <p:sldId id="343" r:id="rId22"/>
    <p:sldId id="330" r:id="rId23"/>
    <p:sldId id="275" r:id="rId24"/>
    <p:sldId id="335" r:id="rId25"/>
    <p:sldId id="264" r:id="rId26"/>
    <p:sldId id="324" r:id="rId27"/>
    <p:sldId id="263" r:id="rId28"/>
    <p:sldId id="272" r:id="rId29"/>
    <p:sldId id="331" r:id="rId30"/>
    <p:sldId id="282" r:id="rId31"/>
    <p:sldId id="339" r:id="rId32"/>
    <p:sldId id="283" r:id="rId33"/>
    <p:sldId id="340" r:id="rId34"/>
    <p:sldId id="284" r:id="rId35"/>
    <p:sldId id="285" r:id="rId36"/>
    <p:sldId id="266" r:id="rId37"/>
    <p:sldId id="271" r:id="rId38"/>
    <p:sldId id="323" r:id="rId39"/>
    <p:sldId id="322" r:id="rId40"/>
    <p:sldId id="269" r:id="rId41"/>
    <p:sldId id="270" r:id="rId42"/>
    <p:sldId id="329" r:id="rId43"/>
    <p:sldId id="341" r:id="rId44"/>
    <p:sldId id="274" r:id="rId45"/>
    <p:sldId id="273" r:id="rId46"/>
    <p:sldId id="298" r:id="rId47"/>
    <p:sldId id="299" r:id="rId48"/>
    <p:sldId id="277" r:id="rId49"/>
    <p:sldId id="278" r:id="rId50"/>
    <p:sldId id="279" r:id="rId51"/>
    <p:sldId id="281" r:id="rId52"/>
    <p:sldId id="300" r:id="rId53"/>
    <p:sldId id="301" r:id="rId54"/>
    <p:sldId id="302" r:id="rId55"/>
    <p:sldId id="303" r:id="rId56"/>
    <p:sldId id="305" r:id="rId57"/>
    <p:sldId id="306" r:id="rId58"/>
    <p:sldId id="307" r:id="rId59"/>
    <p:sldId id="309" r:id="rId60"/>
    <p:sldId id="318" r:id="rId61"/>
    <p:sldId id="319" r:id="rId62"/>
    <p:sldId id="321" r:id="rId63"/>
    <p:sldId id="286" r:id="rId64"/>
    <p:sldId id="320" r:id="rId65"/>
  </p:sldIdLst>
  <p:sldSz cx="9144000" cy="6858000" type="screen4x3"/>
  <p:notesSz cx="6950075" cy="923607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FA56459-90DA-4719-B6AF-6F44C17D0381}">
  <a:tblStyle styleId="{CFA56459-90DA-4719-B6AF-6F44C17D0381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721"/>
    <p:restoredTop sz="74150"/>
  </p:normalViewPr>
  <p:slideViewPr>
    <p:cSldViewPr snapToGrid="0" snapToObjects="1">
      <p:cViewPr varScale="1">
        <p:scale>
          <a:sx n="84" d="100"/>
          <a:sy n="84" d="100"/>
        </p:scale>
        <p:origin x="19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9" d="100"/>
        <a:sy n="8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2" y="1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936769" y="1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2" y="8772669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200" cy="41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1" name="Shape 181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700" cy="461700"/>
          </a:xfrm>
          <a:prstGeom prst="rect">
            <a:avLst/>
          </a:prstGeom>
        </p:spPr>
        <p:txBody>
          <a:bodyPr spcFirstLastPara="1" wrap="square" lIns="93025" tIns="46500" rIns="93025" bIns="465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Shape 549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Shape 557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8" name="Shape 558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USMLE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Have link from our website (Information for Students)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Take this seriously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SAME rules for NBME Shelf Exams in all M3 clerkships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Shape 559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hape 572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73" name="Shape 573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Shape 574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49768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Shape 565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6" name="Shape 566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Check UT registration deadline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 semester start date July 1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Financial Aid checks in July, not May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Shape 567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57804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Shape 565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6" name="Shape 566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Shape 567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5760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Kimberlee Does these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57641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Kimberlee Does these slides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0337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Kimberlee Does these slides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Shape 315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Shape 565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6" name="Shape 566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Check UT registration deadline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 semester start date July 1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Financial Aid checks in July, not May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Shape 567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4279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112838" y="7318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50450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Notice there are only 5 holidays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no 4</a:t>
            </a:r>
            <a:r>
              <a:rPr lang="en-US" sz="1600" b="0" i="0" u="none" strike="noStrike" cap="none" baseline="30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of July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no Labor Day,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no Memorial Day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sng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Block F actually starts September 8th</a:t>
            </a:r>
            <a:endParaRPr sz="1600" b="1" i="0" u="sng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2" name="Shape 232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23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4" name="Shape 294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4" name="Shape 364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sng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Scheduling Scenarios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sng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Speak with your Specialty Advisors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 core clerkships/ 3 two week CE’s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any order based on availability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Majority of students still take this route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You cannot take USMLE Step 2 until you have completed the core clerkships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Shape 365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4" name="Shape 364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Shape 365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65277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0" name="Shape 390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BEWARE!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competitive residencies are requiring two away rotations and a home rotation in their discipline before you even apply!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 they also want you to have taken and smashed CK before you apply as well.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can take CK before finishing core clerkships but you must take practice NBME 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SASSi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and pass it by 10 points first.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Trying to study for a clerkship and Step 2 dilutes your chances of doing well on both.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Shape 391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0" name="Shape 390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can take an elective in the 4 week CE slot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Shape 391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6479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2" name="Shape 472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Must be taken before October 31, 2020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	so that the results can be in by the time the residencies submit rank lists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	So, if you are unsuccessful,  you have time to repeat and pass it.</a:t>
            </a:r>
            <a:endParaRPr dirty="0"/>
          </a:p>
        </p:txBody>
      </p:sp>
      <p:sp>
        <p:nvSpPr>
          <p:cNvPr id="478" name="Shape 478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58522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Shape 253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0DD20-0DB8-4F21-8AE9-15B53CF2506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390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housing is for students who are not going entirely to an East campus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0DD20-0DB8-4F21-8AE9-15B53CF2506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804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5" name="Shape 275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36 students had issues with Step 1, failed clerkships, took option blocks</a:t>
            </a:r>
          </a:p>
          <a:p>
            <a:r>
              <a:rPr lang="en-US" dirty="0"/>
              <a:t>5 returning scholar’s year, dual degree, LOA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12246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we are just addressing this overload issue.  </a:t>
            </a:r>
          </a:p>
          <a:p>
            <a:r>
              <a:rPr lang="en-US" dirty="0"/>
              <a:t>You will get all the details of scheduling from Miranda Fairley in the next session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74326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Shape 307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112838" y="7318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47866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hape 586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Shape 587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Away rotations:  Remember to budget money for travel expenses</a:t>
            </a:r>
            <a:endParaRPr dirty="0"/>
          </a:p>
        </p:txBody>
      </p:sp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Shape 344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Shape 357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Shape 592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93" name="Shape 593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Shape 594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Shape 599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00" name="Shape 600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Shape 601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Shape 606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7" name="Shape 607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Shape 61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Shape 627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Shape 628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Shape 634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hape 639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Must give the coordinators time to create these very complex schedules.</a:t>
            </a:r>
            <a:endParaRPr dirty="0"/>
          </a:p>
        </p:txBody>
      </p:sp>
      <p:sp>
        <p:nvSpPr>
          <p:cNvPr id="640" name="Shape 640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Shape 654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Shape 710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Shape 711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Shape 717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8" name="Shape 718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minute break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Introduce Chattanooga, Knoxville and Nashville CD’s</a:t>
            </a:r>
            <a:endParaRPr/>
          </a:p>
        </p:txBody>
      </p:sp>
      <p:sp>
        <p:nvSpPr>
          <p:cNvPr id="719" name="Shape 719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Shape 731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Shape 732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200" cy="41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Shape 733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700" cy="461700"/>
          </a:xfrm>
          <a:prstGeom prst="rect">
            <a:avLst/>
          </a:prstGeom>
        </p:spPr>
        <p:txBody>
          <a:bodyPr spcFirstLastPara="1" wrap="square" lIns="93025" tIns="46500" rIns="93025" bIns="465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58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4" name="Shape 484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Welcome Ruby to the podium</a:t>
            </a:r>
            <a:endParaRPr dirty="0"/>
          </a:p>
        </p:txBody>
      </p:sp>
      <p:sp>
        <p:nvSpPr>
          <p:cNvPr id="485" name="Shape 485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Shape 724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Shape 725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Shape 565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6" name="Shape 566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Check UT registration deadline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 semester start date July 1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Financial Aid checks in July, not May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Shape 567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1" name="Shape 521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Shape 522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3738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8" name="Shape 528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USMLE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Passing Score – 194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 people failed in partial 2018 list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Shape 529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457200" y="94817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 rot="5400000">
            <a:off x="2702032" y="141395"/>
            <a:ext cx="3739935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 rot="5400000">
            <a:off x="5052058" y="2491421"/>
            <a:ext cx="521208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 rot="5400000">
            <a:off x="861058" y="510221"/>
            <a:ext cx="521208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able" type="tbl">
  <p:cSld name="TABLE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CC66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CC66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OBJEC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9144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CC66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CC66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C6600"/>
              </a:buClr>
              <a:buSzPts val="4000"/>
              <a:buFont typeface="Calibri"/>
              <a:buNone/>
              <a:defRPr sz="4000" b="1" i="0" u="none" strike="noStrike" cap="none">
                <a:solidFill>
                  <a:srgbClr val="CC66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_OBJECT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CC66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CC66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TWO_OBJECTS_WITH_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CC66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CC66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CC66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CC66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457200" y="94817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C6600"/>
              </a:buClr>
              <a:buSzPts val="2000"/>
              <a:buFont typeface="Calibri"/>
              <a:buNone/>
              <a:defRPr sz="2000" b="1" i="0" u="none" strike="noStrike" cap="none">
                <a:solidFill>
                  <a:srgbClr val="CC66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C6600"/>
              </a:buClr>
              <a:buSzPts val="2000"/>
              <a:buFont typeface="Calibri"/>
              <a:buNone/>
              <a:defRPr sz="2000" b="1" i="0" u="none" strike="noStrike" cap="none">
                <a:solidFill>
                  <a:srgbClr val="CC66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5" name="Shape 14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VERTICAL_TEX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CC66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CC66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CC66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CC66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able" type="tbl">
  <p:cSld name="TABLE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990600" y="0"/>
            <a:ext cx="8153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CC66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CC66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57200" y="94817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457200" y="2386228"/>
            <a:ext cx="8229600" cy="3739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57200" y="94817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457200" y="2235508"/>
            <a:ext cx="4038600" cy="4034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4648200" y="2235508"/>
            <a:ext cx="4038600" cy="4034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457200" y="94817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457200" y="2266385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2"/>
          </p:nvPr>
        </p:nvSpPr>
        <p:spPr>
          <a:xfrm>
            <a:off x="457200" y="3155979"/>
            <a:ext cx="4040188" cy="2970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3"/>
          </p:nvPr>
        </p:nvSpPr>
        <p:spPr>
          <a:xfrm>
            <a:off x="4645025" y="2266385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4"/>
          </p:nvPr>
        </p:nvSpPr>
        <p:spPr>
          <a:xfrm>
            <a:off x="4645025" y="3155979"/>
            <a:ext cx="4041775" cy="2970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57200" y="927346"/>
            <a:ext cx="3008313" cy="1026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575050" y="927347"/>
            <a:ext cx="5111750" cy="530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2"/>
          </p:nvPr>
        </p:nvSpPr>
        <p:spPr>
          <a:xfrm>
            <a:off x="457200" y="2089396"/>
            <a:ext cx="3008313" cy="414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94817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2386228"/>
            <a:ext cx="8229600" cy="3739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Shape 15"/>
          <p:cNvSpPr txBox="1"/>
          <p:nvPr/>
        </p:nvSpPr>
        <p:spPr>
          <a:xfrm>
            <a:off x="256252" y="171690"/>
            <a:ext cx="481708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College of Medicine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>
            <a:alphaModFix/>
          </a:blip>
          <a:stretch>
            <a:fillRect l="-2999" r="-2999"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CC66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CC66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http://cqsmilionnde.portal.bitglass.com/cb/UIkoohDR928AvuTEi9RXL-h_caoZSVkWB9RVqI9AqccMFdgX9MYi90jnmDvy-kYT2jgpQ7QWZj8cjDQ7eHgefBrNjSA%3D/image.png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http://cqsmilionnde.portal.bitglass.com/cb/UIkoohDR928AvuTEi9RXL-h_caoZSVkWB9RVqI9AqccMFdgX9MYi90jnmDvy-kYT2jgpQ7QWZj8cjDQ7eHgefBrNjSA%3D/image.png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comchattanooga.uthsc.edu/subpage.php?pageId=1053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gsm.utmck.edu/students/housing.cfm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gi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mailto:SASS@uthsc.edu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catalog.uthsc.edu/content.php?catoid=15&amp;navoid=1258" TargetMode="External"/><Relationship Id="rId7" Type="http://schemas.openxmlformats.org/officeDocument/2006/relationships/image" Target="../media/image22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cademic.uthsc.edu/policy_docs/religious_beliefs.php" TargetMode="External"/><Relationship Id="rId5" Type="http://schemas.openxmlformats.org/officeDocument/2006/relationships/hyperlink" Target="https://www.uthsc.edu/Medicine/medicaleducation/clerkships/workhourspolicy.php" TargetMode="External"/><Relationship Id="rId4" Type="http://schemas.openxmlformats.org/officeDocument/2006/relationships/hyperlink" Target="http://catalog.uthsc.edu/content.php?catoid=16&amp;navoid=1375#Leave_of_Absence/Withdrawal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catalog.uthsc.edu/content.php?catoid=16&amp;navoid=1375#Code_of_Professional_Conduct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g"/><Relationship Id="rId5" Type="http://schemas.openxmlformats.org/officeDocument/2006/relationships/hyperlink" Target="http://catalog.uthsc.edu/content.php?catoid=16&amp;navoid=1375#Inclement_Weather_Policy" TargetMode="External"/><Relationship Id="rId4" Type="http://schemas.openxmlformats.org/officeDocument/2006/relationships/hyperlink" Target="http://catalog.uthsc.edu/content.php?catoid=16&amp;navoid=1375#Dress_and_Identification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catalog.uthsc.edu/content.php?catoid=16&amp;navoid=1375#Student_Mistreatment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uthsc.edu/Medicine/students/policies/clerkship-wellness-policy.pdf" TargetMode="External"/><Relationship Id="rId4" Type="http://schemas.openxmlformats.org/officeDocument/2006/relationships/hyperlink" Target="https://academic.uthsc.edu/policy_docs/student_drug_alcohol.php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catalog.uthsc.edu/content.php?catoid=16&amp;navoid=1375#Grading_Policies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catalog.uthsc.edu/content.php?catoid=16&amp;navoid=1376#Dropping/Adding_Rotations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catalog.uthsc.edu/content.php?catoid=16&amp;navoid=1375#General_Policy_on_Retaking_Examinations_in_the_Core_Clerkships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uthsc.edu/Medicine/documents/medical-education/exams/clerkship-shelf-exam-retake-policy.pdf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mailto:mfairle1@uthsc.edu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hape 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3425" y="1725927"/>
            <a:ext cx="3320250" cy="406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title"/>
          </p:nvPr>
        </p:nvSpPr>
        <p:spPr>
          <a:xfrm>
            <a:off x="457200" y="94817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7930D"/>
              </a:buClr>
              <a:buSzPts val="4400"/>
              <a:buFont typeface="Calibri"/>
              <a:buNone/>
            </a:pPr>
            <a:r>
              <a:rPr lang="en-US" sz="4400" b="1" i="0" u="none" strike="noStrike" cap="none">
                <a:solidFill>
                  <a:srgbClr val="F7930D"/>
                </a:solidFill>
                <a:latin typeface="Calibri"/>
                <a:ea typeface="Calibri"/>
                <a:cs typeface="Calibri"/>
                <a:sym typeface="Calibri"/>
              </a:rPr>
              <a:t>USMLE Step 1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Shape 532"/>
          <p:cNvSpPr txBox="1">
            <a:spLocks noGrp="1"/>
          </p:cNvSpPr>
          <p:nvPr>
            <p:ph type="body" idx="1"/>
          </p:nvPr>
        </p:nvSpPr>
        <p:spPr>
          <a:xfrm>
            <a:off x="457200" y="1828800"/>
            <a:ext cx="82296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None/>
            </a:pPr>
            <a:endParaRPr lang="en-US"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>
              <a:lnSpc>
                <a:spcPct val="80000"/>
              </a:lnSpc>
              <a:spcBef>
                <a:spcPts val="0"/>
              </a:spcBef>
              <a:buSzPts val="1760"/>
              <a:buNone/>
            </a:pPr>
            <a:r>
              <a:rPr lang="en-US" sz="1400" dirty="0"/>
              <a:t>Class of 2020 (partial)</a:t>
            </a:r>
          </a:p>
          <a:p>
            <a:pPr marL="285750" lvl="0" indent="-285750">
              <a:lnSpc>
                <a:spcPct val="80000"/>
              </a:lnSpc>
              <a:spcBef>
                <a:spcPts val="0"/>
              </a:spcBef>
              <a:buSzPts val="1760"/>
            </a:pPr>
            <a:r>
              <a:rPr lang="en-US" sz="1400" dirty="0"/>
              <a:t>First-time pass rate – 93% (National 96%)</a:t>
            </a:r>
          </a:p>
          <a:p>
            <a:pPr marL="285750" lvl="0" indent="-285750">
              <a:lnSpc>
                <a:spcPct val="80000"/>
              </a:lnSpc>
              <a:spcBef>
                <a:spcPts val="0"/>
              </a:spcBef>
              <a:buSzPts val="1760"/>
            </a:pPr>
            <a:r>
              <a:rPr lang="en-US" sz="1400" dirty="0"/>
              <a:t>First-time mean – 228 (National 230)</a:t>
            </a:r>
            <a:endParaRPr lang="en-US"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None/>
            </a:pPr>
            <a:endParaRPr lang="en-US" sz="1400" dirty="0"/>
          </a:p>
          <a:p>
            <a:pPr marL="285750" marR="0" lvl="0" indent="-28575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 of 2019 </a:t>
            </a:r>
          </a:p>
          <a:p>
            <a:pPr marL="285750" indent="-285750">
              <a:lnSpc>
                <a:spcPct val="80000"/>
              </a:lnSpc>
              <a:spcBef>
                <a:spcPts val="0"/>
              </a:spcBef>
              <a:buSzPts val="1760"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First-time pass rate – 96% (National 96%)</a:t>
            </a:r>
            <a:endParaRPr sz="1400" dirty="0"/>
          </a:p>
          <a:p>
            <a:pPr marL="285750" marR="0" lvl="0" indent="-2857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First-time mean – 229 (National 230)</a:t>
            </a:r>
            <a:endParaRPr sz="1400" dirty="0"/>
          </a:p>
          <a:p>
            <a:pPr marL="285750" lvl="0" indent="-285750" algn="ctr">
              <a:lnSpc>
                <a:spcPct val="80000"/>
              </a:lnSpc>
              <a:spcBef>
                <a:spcPts val="0"/>
              </a:spcBef>
              <a:buSzPts val="1760"/>
              <a:buNone/>
            </a:pPr>
            <a:endParaRPr lang="en-US" sz="1400" dirty="0"/>
          </a:p>
          <a:p>
            <a:pPr marL="285750" lvl="0" indent="-285750">
              <a:lnSpc>
                <a:spcPct val="80000"/>
              </a:lnSpc>
              <a:spcBef>
                <a:spcPts val="0"/>
              </a:spcBef>
              <a:buSzPts val="1760"/>
              <a:buNone/>
            </a:pPr>
            <a:r>
              <a:rPr lang="en-US" sz="1400" dirty="0"/>
              <a:t>Class of 2018 </a:t>
            </a:r>
          </a:p>
          <a:p>
            <a:pPr marL="285750" lvl="0" indent="-285750">
              <a:lnSpc>
                <a:spcPct val="80000"/>
              </a:lnSpc>
              <a:spcBef>
                <a:spcPts val="0"/>
              </a:spcBef>
              <a:buSzPts val="1760"/>
            </a:pPr>
            <a:r>
              <a:rPr lang="en-US" sz="1400" dirty="0"/>
              <a:t>First-time pass rate – 94% (National 96%)</a:t>
            </a:r>
          </a:p>
          <a:p>
            <a:pPr marL="285750" lvl="0" indent="-285750">
              <a:lnSpc>
                <a:spcPct val="80000"/>
              </a:lnSpc>
              <a:spcBef>
                <a:spcPts val="0"/>
              </a:spcBef>
              <a:buSzPts val="1760"/>
            </a:pPr>
            <a:r>
              <a:rPr lang="en-US" sz="1400" dirty="0"/>
              <a:t>First-time mean – 227 (National 229)</a:t>
            </a:r>
          </a:p>
          <a:p>
            <a:pPr marL="285750" marR="0" lvl="0" indent="-17399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rtl="0">
              <a:lnSpc>
                <a:spcPct val="80000"/>
              </a:lnSpc>
              <a:spcBef>
                <a:spcPts val="352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 of 2017</a:t>
            </a:r>
            <a:endParaRPr sz="1400" dirty="0"/>
          </a:p>
          <a:p>
            <a:pPr marL="285750" marR="0" lvl="0" indent="-2857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First-time pass rate – 96% (National 96%)</a:t>
            </a:r>
            <a:endParaRPr sz="1400" dirty="0"/>
          </a:p>
          <a:p>
            <a:pPr marL="285750" marR="0" lvl="0" indent="-2857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First-time mean – 232 (National 229)</a:t>
            </a:r>
            <a:endParaRPr sz="1400" dirty="0"/>
          </a:p>
          <a:p>
            <a:pPr marL="285750" marR="0" lvl="0" indent="-285750" algn="ctr" rtl="0">
              <a:lnSpc>
                <a:spcPct val="80000"/>
              </a:lnSpc>
              <a:spcBef>
                <a:spcPts val="352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rtl="0">
              <a:lnSpc>
                <a:spcPct val="80000"/>
              </a:lnSpc>
              <a:spcBef>
                <a:spcPts val="352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 of 2016</a:t>
            </a:r>
            <a:endParaRPr sz="1400" dirty="0"/>
          </a:p>
          <a:p>
            <a:pPr marL="285750" marR="0" lvl="0" indent="-2857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First-time pass rate – 92% (National 96%)</a:t>
            </a:r>
            <a:endParaRPr sz="1400" dirty="0"/>
          </a:p>
          <a:p>
            <a:pPr marL="285750" marR="0" lvl="0" indent="-2857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First-time mean – 225 (National 230)</a:t>
            </a:r>
            <a:endParaRPr sz="1400" dirty="0"/>
          </a:p>
          <a:p>
            <a:pPr marL="285750" marR="0" lvl="0" indent="-285750" algn="ctr" rtl="0">
              <a:lnSpc>
                <a:spcPct val="80000"/>
              </a:lnSpc>
              <a:spcBef>
                <a:spcPts val="242"/>
              </a:spcBef>
              <a:spcAft>
                <a:spcPts val="0"/>
              </a:spcAft>
              <a:buClr>
                <a:schemeClr val="dk1"/>
              </a:buClr>
              <a:buSzPts val="121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rtl="0">
              <a:lnSpc>
                <a:spcPct val="80000"/>
              </a:lnSpc>
              <a:spcBef>
                <a:spcPts val="352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 of 2015</a:t>
            </a:r>
            <a:endParaRPr sz="1400" dirty="0"/>
          </a:p>
          <a:p>
            <a:pPr marL="285750" marR="0" lvl="0" indent="-2857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First-time pass rate – 86% (National 96%)</a:t>
            </a:r>
            <a:endParaRPr sz="1400" dirty="0"/>
          </a:p>
          <a:p>
            <a:pPr marL="285750" marR="0" lvl="0" indent="-2857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First-time mean – 221 (National 228)</a:t>
            </a:r>
            <a:endParaRPr sz="1400" dirty="0"/>
          </a:p>
          <a:p>
            <a:pPr marL="285750" marR="0" lvl="0" indent="-17399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31140" algn="l" rtl="0">
              <a:lnSpc>
                <a:spcPct val="80000"/>
              </a:lnSpc>
              <a:spcBef>
                <a:spcPts val="352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None/>
            </a:pPr>
            <a:endParaRPr sz="176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3" name="Shape 5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2050" y="2252471"/>
            <a:ext cx="3341949" cy="261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 txBox="1">
            <a:spLocks noGrp="1"/>
          </p:cNvSpPr>
          <p:nvPr>
            <p:ph type="title"/>
          </p:nvPr>
        </p:nvSpPr>
        <p:spPr>
          <a:xfrm>
            <a:off x="457200" y="762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7930D"/>
              </a:buClr>
              <a:buSzPts val="3959"/>
              <a:buFont typeface="Calibri"/>
              <a:buNone/>
            </a:pPr>
            <a:r>
              <a:rPr lang="en-US" sz="3959" b="1" i="0" u="none" strike="noStrike" cap="none">
                <a:solidFill>
                  <a:srgbClr val="F7930D"/>
                </a:solidFill>
                <a:latin typeface="Calibri"/>
                <a:ea typeface="Calibri"/>
                <a:cs typeface="Calibri"/>
                <a:sym typeface="Calibri"/>
              </a:rPr>
              <a:t>http://usmle.org/step-1/#overview</a:t>
            </a:r>
            <a:endParaRPr/>
          </a:p>
        </p:txBody>
      </p:sp>
      <p:pic>
        <p:nvPicPr>
          <p:cNvPr id="552" name="Shape 55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95400" y="1738235"/>
            <a:ext cx="6019800" cy="5100268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Shape 553"/>
          <p:cNvSpPr/>
          <p:nvPr/>
        </p:nvSpPr>
        <p:spPr>
          <a:xfrm>
            <a:off x="2360644" y="3657600"/>
            <a:ext cx="484632" cy="978408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F6FC6"/>
          </a:solidFill>
          <a:ln w="25400" cap="flat" cmpd="sng">
            <a:solidFill>
              <a:srgbClr val="0A519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Shape 554"/>
          <p:cNvSpPr/>
          <p:nvPr/>
        </p:nvSpPr>
        <p:spPr>
          <a:xfrm>
            <a:off x="3250408" y="3657600"/>
            <a:ext cx="484632" cy="978408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F6FC6"/>
          </a:solidFill>
          <a:ln w="25400" cap="flat" cmpd="sng">
            <a:solidFill>
              <a:srgbClr val="0A519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Shape 555"/>
          <p:cNvSpPr/>
          <p:nvPr/>
        </p:nvSpPr>
        <p:spPr>
          <a:xfrm>
            <a:off x="4664149" y="5361432"/>
            <a:ext cx="978408" cy="48463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F6FC6"/>
          </a:solidFill>
          <a:ln w="25400" cap="flat" cmpd="sng">
            <a:solidFill>
              <a:srgbClr val="0A519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 txBox="1">
            <a:spLocks noGrp="1"/>
          </p:cNvSpPr>
          <p:nvPr>
            <p:ph type="title"/>
          </p:nvPr>
        </p:nvSpPr>
        <p:spPr>
          <a:xfrm>
            <a:off x="457200" y="762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7930D"/>
              </a:buClr>
              <a:buSzPts val="4400"/>
              <a:buFont typeface="Calibri"/>
              <a:buNone/>
            </a:pPr>
            <a:r>
              <a:rPr lang="en-US" sz="4400" b="1" i="0" u="none" strike="noStrike" cap="none">
                <a:solidFill>
                  <a:srgbClr val="F7930D"/>
                </a:solidFill>
                <a:latin typeface="Calibri"/>
                <a:ea typeface="Calibri"/>
                <a:cs typeface="Calibri"/>
                <a:sym typeface="Calibri"/>
              </a:rPr>
              <a:t>USMLE</a:t>
            </a:r>
            <a:endParaRPr/>
          </a:p>
        </p:txBody>
      </p:sp>
      <p:sp>
        <p:nvSpPr>
          <p:cNvPr id="562" name="Shape 562"/>
          <p:cNvSpPr txBox="1">
            <a:spLocks noGrp="1"/>
          </p:cNvSpPr>
          <p:nvPr>
            <p:ph type="body" idx="1"/>
          </p:nvPr>
        </p:nvSpPr>
        <p:spPr>
          <a:xfrm>
            <a:off x="381000" y="1676400"/>
            <a:ext cx="7780500" cy="3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r>
              <a:rPr lang="en-US" sz="259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Step 1 unauthorized items include, but not limited to</a:t>
            </a:r>
            <a:r>
              <a:rPr lang="en-US" sz="222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/>
          </a:p>
          <a:p>
            <a:pPr marL="742950" marR="0" lvl="1" indent="-285750" algn="l" rtl="0">
              <a:lnSpc>
                <a:spcPct val="15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220"/>
              <a:buFont typeface="Arial"/>
              <a:buChar char="–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mechanical or electronic devices, cell phones, PDAs, calculators, watches of any type, pagers, recording or filming devices, radios;</a:t>
            </a:r>
            <a:endParaRPr sz="2000" dirty="0"/>
          </a:p>
          <a:p>
            <a:pPr marL="742950" marR="0" lvl="1" indent="-285750" algn="l" rtl="0">
              <a:lnSpc>
                <a:spcPct val="15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220"/>
              <a:buFont typeface="Arial"/>
              <a:buChar char="–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outerwear, such as coats, jackets, head wear, gloves;</a:t>
            </a:r>
            <a:endParaRPr sz="2000" dirty="0"/>
          </a:p>
          <a:p>
            <a:pPr marL="742950" marR="0" lvl="1" indent="-285750" algn="l" rtl="0">
              <a:lnSpc>
                <a:spcPct val="15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220"/>
              <a:buFont typeface="Arial"/>
              <a:buChar char="–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book bags, backpacks, handbags, briefcases, wallets;</a:t>
            </a:r>
            <a:endParaRPr sz="2000" dirty="0"/>
          </a:p>
          <a:p>
            <a:pPr marL="742950" marR="0" lvl="1" indent="-285750" algn="l" rtl="0">
              <a:lnSpc>
                <a:spcPct val="15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220"/>
              <a:buFont typeface="Arial"/>
              <a:buChar char="–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 plugs, books, notes, written materials, 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444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 scratch paper;</a:t>
            </a:r>
            <a:endParaRPr sz="2000" dirty="0"/>
          </a:p>
          <a:p>
            <a:pPr marL="742950" marR="0" lvl="1" indent="-285750" algn="l" rtl="0">
              <a:lnSpc>
                <a:spcPct val="15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220"/>
              <a:buFont typeface="Arial"/>
              <a:buChar char="–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food, candy, gum, or beverages.</a:t>
            </a:r>
            <a:endParaRPr sz="2000" dirty="0"/>
          </a:p>
          <a:p>
            <a:pPr marL="342900" marR="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None/>
            </a:pPr>
            <a:endParaRPr sz="296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3" name="Shape 5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8625" y="5080525"/>
            <a:ext cx="2835375" cy="171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ctrTitle"/>
          </p:nvPr>
        </p:nvSpPr>
        <p:spPr>
          <a:xfrm>
            <a:off x="762000" y="6566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7930D"/>
              </a:buClr>
              <a:buSzPts val="4400"/>
              <a:buFont typeface="Calibri"/>
              <a:buNone/>
            </a:pPr>
            <a:r>
              <a:rPr lang="en-US" sz="4400" b="1" i="0" u="none" strike="noStrike" cap="none">
                <a:solidFill>
                  <a:srgbClr val="F7930D"/>
                </a:solidFill>
                <a:latin typeface="Calibri"/>
                <a:ea typeface="Calibri"/>
                <a:cs typeface="Calibri"/>
                <a:sym typeface="Calibri"/>
              </a:rPr>
              <a:t>Delay Taking Step 1?</a:t>
            </a:r>
            <a:endParaRPr/>
          </a:p>
        </p:txBody>
      </p:sp>
      <p:sp>
        <p:nvSpPr>
          <p:cNvPr id="577" name="Shape 577"/>
          <p:cNvSpPr txBox="1">
            <a:spLocks noGrp="1"/>
          </p:cNvSpPr>
          <p:nvPr>
            <p:ph type="subTitle" idx="1"/>
          </p:nvPr>
        </p:nvSpPr>
        <p:spPr>
          <a:xfrm>
            <a:off x="1447800" y="4789725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in your best interest!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6000"/>
              <a:buFont typeface="Arial"/>
              <a:buNone/>
            </a:pPr>
            <a:endParaRPr sz="6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8" name="Shape 5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3763" y="2126650"/>
            <a:ext cx="3768875" cy="260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913014-8A2B-AE48-94DE-497B175AC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must we take a test to prove that we need to delay?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AF5BCD-6FBA-3841-B157-C419BD8FBD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spcBef>
                <a:spcPts val="0"/>
              </a:spcBef>
              <a:buSzPts val="1200"/>
            </a:pPr>
            <a:r>
              <a:rPr lang="en-US" sz="2000" dirty="0"/>
              <a:t>Most students do not feel ready </a:t>
            </a:r>
          </a:p>
          <a:p>
            <a:pPr marL="285750" lvl="0" indent="-285750">
              <a:spcBef>
                <a:spcPts val="0"/>
              </a:spcBef>
              <a:buSzPts val="1200"/>
            </a:pPr>
            <a:r>
              <a:rPr lang="en-US" sz="2000" dirty="0"/>
              <a:t>Many will think that 1 more week will make a difference</a:t>
            </a:r>
          </a:p>
          <a:p>
            <a:pPr marL="285750" lvl="0" indent="-285750">
              <a:spcBef>
                <a:spcPts val="0"/>
              </a:spcBef>
              <a:buSzPts val="1200"/>
            </a:pPr>
            <a:r>
              <a:rPr lang="en-US" sz="2000" dirty="0"/>
              <a:t>Sassi data indicate that it doesn’t help – 3 week peak</a:t>
            </a:r>
          </a:p>
          <a:p>
            <a:pPr marL="285750" lvl="0" indent="-285750">
              <a:spcBef>
                <a:spcPts val="0"/>
              </a:spcBef>
              <a:buSzPts val="1200"/>
            </a:pPr>
            <a:r>
              <a:rPr lang="en-US" sz="2000" dirty="0"/>
              <a:t>By the end of week 3 of preparation, many of you will be begging to take the exam early and get it over with.</a:t>
            </a:r>
          </a:p>
          <a:p>
            <a:pPr marL="285750" lvl="0" indent="-285750">
              <a:spcBef>
                <a:spcPts val="0"/>
              </a:spcBef>
              <a:buSzPts val="1200"/>
            </a:pPr>
            <a:endParaRPr lang="en-US" sz="2000" dirty="0"/>
          </a:p>
          <a:p>
            <a:pPr marL="285750" lvl="0" indent="-285750">
              <a:spcBef>
                <a:spcPts val="0"/>
              </a:spcBef>
              <a:buSzPts val="1200"/>
            </a:pPr>
            <a:r>
              <a:rPr lang="en-US" sz="2000" dirty="0"/>
              <a:t>Cannot delay simply to improve your Step 1 score.</a:t>
            </a:r>
          </a:p>
          <a:p>
            <a:pPr marL="285750" lvl="0" indent="-285750">
              <a:spcBef>
                <a:spcPts val="0"/>
              </a:spcBef>
              <a:buSzPts val="1200"/>
            </a:pPr>
            <a:r>
              <a:rPr lang="en-US" sz="2000" dirty="0"/>
              <a:t>Several students delayed unnecessarily.</a:t>
            </a:r>
          </a:p>
          <a:p>
            <a:pPr marL="285750" indent="-285750">
              <a:spcBef>
                <a:spcPts val="0"/>
              </a:spcBef>
              <a:buSzPts val="1200"/>
            </a:pPr>
            <a:r>
              <a:rPr lang="en-US" sz="2000" dirty="0"/>
              <a:t>The M4 fall is simply too busy to be doing core clerkships</a:t>
            </a:r>
          </a:p>
          <a:p>
            <a:pPr marL="285750" lvl="0" indent="-285750">
              <a:spcBef>
                <a:spcPts val="0"/>
              </a:spcBef>
              <a:buSzPts val="1200"/>
            </a:pPr>
            <a:endParaRPr lang="en-US" sz="2000" dirty="0"/>
          </a:p>
          <a:p>
            <a:pPr marL="285750" indent="-285750">
              <a:spcBef>
                <a:spcPts val="0"/>
              </a:spcBef>
              <a:buSzPts val="1200"/>
            </a:pPr>
            <a:r>
              <a:rPr lang="en-US" sz="2000" dirty="0"/>
              <a:t>Too many delays skew the clerkship schedules for the M3’s</a:t>
            </a:r>
          </a:p>
          <a:p>
            <a:pPr marL="285750" indent="-285750">
              <a:spcBef>
                <a:spcPts val="0"/>
              </a:spcBef>
              <a:buSzPts val="1200"/>
            </a:pPr>
            <a:r>
              <a:rPr lang="en-US" sz="2000" dirty="0"/>
              <a:t>Have to participate in Prep for Clerkship week anyway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0017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7930D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rgbClr val="F7930D"/>
                </a:solidFill>
                <a:latin typeface="Calibri"/>
                <a:ea typeface="Calibri"/>
                <a:cs typeface="Calibri"/>
                <a:sym typeface="Calibri"/>
              </a:rPr>
              <a:t>Prior to Starting M3 Year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Shape 570"/>
          <p:cNvSpPr txBox="1">
            <a:spLocks noGrp="1"/>
          </p:cNvSpPr>
          <p:nvPr>
            <p:ph type="body" idx="1"/>
          </p:nvPr>
        </p:nvSpPr>
        <p:spPr>
          <a:xfrm>
            <a:off x="457200" y="1828800"/>
            <a:ext cx="8229600" cy="4297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7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Schedule:</a:t>
            </a:r>
            <a:endParaRPr dirty="0"/>
          </a:p>
          <a:p>
            <a:pPr marL="342900" marR="0" lvl="0" indent="-34290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217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accent6">
                    <a:lumMod val="75000"/>
                  </a:schemeClr>
                </a:solidFill>
                <a:sym typeface="Calibri"/>
              </a:rPr>
              <a:t>Take Step 1, USMLE NLT April 26, 2020</a:t>
            </a:r>
            <a:endParaRPr dirty="0">
              <a:solidFill>
                <a:schemeClr val="accent6">
                  <a:lumMod val="75000"/>
                </a:schemeClr>
              </a:solidFill>
            </a:endParaRPr>
          </a:p>
          <a:p>
            <a:pPr marL="742950" marR="0" lvl="1" indent="-285750" algn="l" rtl="0">
              <a:lnSpc>
                <a:spcPct val="80000"/>
              </a:lnSpc>
              <a:spcBef>
                <a:spcPts val="372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Char char="–"/>
            </a:pPr>
            <a:r>
              <a:rPr lang="en-US" sz="1800" b="0" i="0" u="none" strike="noStrike" cap="none" dirty="0">
                <a:solidFill>
                  <a:schemeClr val="accent6">
                    <a:lumMod val="75000"/>
                  </a:schemeClr>
                </a:solidFill>
                <a:sym typeface="Calibri"/>
              </a:rPr>
              <a:t>3-month eligibility period</a:t>
            </a:r>
          </a:p>
          <a:p>
            <a:pPr marL="342900" lvl="0" indent="-342900">
              <a:lnSpc>
                <a:spcPct val="80000"/>
              </a:lnSpc>
              <a:spcBef>
                <a:spcPts val="434"/>
              </a:spcBef>
              <a:buSzPts val="2170"/>
            </a:pPr>
            <a:r>
              <a:rPr lang="en-US" sz="2000" dirty="0"/>
              <a:t>Block 5-6 2020   May 4– June 26, 2020</a:t>
            </a:r>
            <a:endParaRPr lang="en-US" dirty="0"/>
          </a:p>
          <a:p>
            <a:pPr marL="742950" lvl="1" indent="-285750">
              <a:lnSpc>
                <a:spcPct val="80000"/>
              </a:lnSpc>
              <a:spcBef>
                <a:spcPts val="372"/>
              </a:spcBef>
              <a:buSzPts val="1860"/>
            </a:pPr>
            <a:r>
              <a:rPr lang="en-US" sz="1800" dirty="0"/>
              <a:t>If you don’t pass USMLE, two options</a:t>
            </a:r>
            <a:endParaRPr lang="en-US" dirty="0"/>
          </a:p>
          <a:p>
            <a:pPr marL="1143000" lvl="2" indent="-228600">
              <a:lnSpc>
                <a:spcPct val="80000"/>
              </a:lnSpc>
              <a:spcBef>
                <a:spcPts val="310"/>
              </a:spcBef>
              <a:buSzPts val="1550"/>
            </a:pPr>
            <a:r>
              <a:rPr lang="en-US" sz="1400" dirty="0"/>
              <a:t>Come out of the clerkship, study for a month, take test, pass, re-enter clerkships</a:t>
            </a:r>
            <a:endParaRPr lang="en-US" dirty="0"/>
          </a:p>
          <a:p>
            <a:pPr marL="1143000" lvl="2" indent="-228600">
              <a:lnSpc>
                <a:spcPct val="80000"/>
              </a:lnSpc>
              <a:spcBef>
                <a:spcPts val="310"/>
              </a:spcBef>
              <a:buSzPts val="1550"/>
            </a:pPr>
            <a:r>
              <a:rPr lang="en-US" sz="1400" dirty="0"/>
              <a:t>Complete the clerkship, study Block 7 (June 29 – July 24, 2020)</a:t>
            </a:r>
          </a:p>
          <a:p>
            <a:pPr marL="1143000" lvl="2" indent="-228600">
              <a:lnSpc>
                <a:spcPct val="80000"/>
              </a:lnSpc>
              <a:spcBef>
                <a:spcPts val="310"/>
              </a:spcBef>
              <a:buSzPts val="1550"/>
            </a:pPr>
            <a:r>
              <a:rPr lang="en-US" sz="1400" dirty="0">
                <a:solidFill>
                  <a:srgbClr val="000000"/>
                </a:solidFill>
              </a:rPr>
              <a:t>Cannot start back into the clerkships without posting a passing Step 1 score</a:t>
            </a:r>
            <a:endParaRPr lang="en-US" dirty="0"/>
          </a:p>
          <a:p>
            <a:pPr marL="742950" lvl="1" indent="-285750">
              <a:lnSpc>
                <a:spcPct val="80000"/>
              </a:lnSpc>
              <a:spcBef>
                <a:spcPts val="372"/>
              </a:spcBef>
              <a:buSzPts val="1860"/>
            </a:pPr>
            <a:r>
              <a:rPr lang="en-US" sz="1800" dirty="0"/>
              <a:t>Re-take NLT July 29 to continue clerkships as of Block 9, 2020 (8/24/20)</a:t>
            </a:r>
          </a:p>
          <a:p>
            <a:pPr marL="285750" indent="-285750">
              <a:lnSpc>
                <a:spcPct val="80000"/>
              </a:lnSpc>
              <a:spcBef>
                <a:spcPts val="372"/>
              </a:spcBef>
              <a:buSzPts val="1860"/>
            </a:pPr>
            <a:r>
              <a:rPr lang="en-US" sz="2000" dirty="0"/>
              <a:t>Financial Aid issue</a:t>
            </a:r>
          </a:p>
          <a:p>
            <a:pPr marL="742950" lvl="1" indent="-285750">
              <a:lnSpc>
                <a:spcPct val="80000"/>
              </a:lnSpc>
              <a:spcBef>
                <a:spcPts val="372"/>
              </a:spcBef>
              <a:buSzPts val="1860"/>
            </a:pPr>
            <a:r>
              <a:rPr lang="en-US" sz="1600" dirty="0"/>
              <a:t>Must take at least 5 credits in the semester to be able to be eligible to receive financial aid</a:t>
            </a:r>
          </a:p>
          <a:p>
            <a:pPr marL="742950" marR="0" lvl="1" indent="-285750" algn="l" rtl="0">
              <a:lnSpc>
                <a:spcPct val="80000"/>
              </a:lnSpc>
              <a:spcBef>
                <a:spcPts val="372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Char char="–"/>
            </a:pPr>
            <a:endParaRPr sz="4000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marR="0" lvl="0" indent="-18542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Font typeface="Arial"/>
              <a:buNone/>
            </a:pPr>
            <a:endParaRPr sz="248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562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7930D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rgbClr val="F7930D"/>
                </a:solidFill>
                <a:latin typeface="Calibri"/>
                <a:ea typeface="Calibri"/>
                <a:cs typeface="Calibri"/>
                <a:sym typeface="Calibri"/>
              </a:rPr>
              <a:t>Prior to Starting M3 Year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Shape 570"/>
          <p:cNvSpPr txBox="1">
            <a:spLocks noGrp="1"/>
          </p:cNvSpPr>
          <p:nvPr>
            <p:ph type="body" idx="1"/>
          </p:nvPr>
        </p:nvSpPr>
        <p:spPr>
          <a:xfrm>
            <a:off x="457200" y="1828800"/>
            <a:ext cx="8229600" cy="4297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lnSpc>
                <a:spcPct val="80000"/>
              </a:lnSpc>
              <a:spcBef>
                <a:spcPts val="0"/>
              </a:spcBef>
              <a:buSzPts val="2170"/>
              <a:buNone/>
            </a:pPr>
            <a:r>
              <a:rPr lang="en-US" sz="2000" dirty="0"/>
              <a:t>Your Schedule:</a:t>
            </a:r>
            <a:endParaRPr lang="en-US" dirty="0"/>
          </a:p>
          <a:p>
            <a:pPr marL="342900" lvl="0" indent="-342900">
              <a:lnSpc>
                <a:spcPct val="80000"/>
              </a:lnSpc>
              <a:spcBef>
                <a:spcPts val="434"/>
              </a:spcBef>
              <a:buSzPts val="2170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Take Step 1, USMLE NLT April 26, 2020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lnSpc>
                <a:spcPct val="80000"/>
              </a:lnSpc>
              <a:spcBef>
                <a:spcPts val="372"/>
              </a:spcBef>
              <a:buSzPts val="1860"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3-month eligibility period</a:t>
            </a:r>
          </a:p>
          <a:p>
            <a:pPr marL="342900" lvl="0" indent="-342900">
              <a:lnSpc>
                <a:spcPct val="80000"/>
              </a:lnSpc>
              <a:spcBef>
                <a:spcPts val="434"/>
              </a:spcBef>
              <a:buSzPts val="2170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Block 5-6 2020   May 4– June 26, 2020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lnSpc>
                <a:spcPct val="80000"/>
              </a:lnSpc>
              <a:spcBef>
                <a:spcPts val="372"/>
              </a:spcBef>
              <a:buSzPts val="1860"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If you don’t pass USMLE, two options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1143000" lvl="2" indent="-228600">
              <a:lnSpc>
                <a:spcPct val="80000"/>
              </a:lnSpc>
              <a:spcBef>
                <a:spcPts val="310"/>
              </a:spcBef>
              <a:buSzPts val="1550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Come out of the clerkship, study for a month, take test, pass, re-enter clerkships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1143000" lvl="2" indent="-228600">
              <a:lnSpc>
                <a:spcPct val="80000"/>
              </a:lnSpc>
              <a:spcBef>
                <a:spcPts val="310"/>
              </a:spcBef>
              <a:buSzPts val="1550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Complete the clerkship, study Block 7 (June 29 – July 24, 2020)</a:t>
            </a:r>
          </a:p>
          <a:p>
            <a:pPr marL="1143000" lvl="2" indent="-228600">
              <a:lnSpc>
                <a:spcPct val="80000"/>
              </a:lnSpc>
              <a:spcBef>
                <a:spcPts val="310"/>
              </a:spcBef>
              <a:buClr>
                <a:srgbClr val="000000"/>
              </a:buClr>
              <a:buSzPts val="1550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Cannot start back into the clerkships without posting a passing Step 1 score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lnSpc>
                <a:spcPct val="80000"/>
              </a:lnSpc>
              <a:spcBef>
                <a:spcPts val="372"/>
              </a:spcBef>
              <a:buSzPts val="1860"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Re-take NLT July 29 to continue clerkships as of Block 9, 2020 (8/24/20)</a:t>
            </a:r>
          </a:p>
          <a:p>
            <a:pPr marL="285750" indent="-285750">
              <a:lnSpc>
                <a:spcPct val="80000"/>
              </a:lnSpc>
              <a:spcBef>
                <a:spcPts val="372"/>
              </a:spcBef>
              <a:buSzPts val="1860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Financial Aid issue</a:t>
            </a:r>
          </a:p>
          <a:p>
            <a:pPr marL="742950" lvl="1" indent="-285750">
              <a:lnSpc>
                <a:spcPct val="80000"/>
              </a:lnSpc>
              <a:spcBef>
                <a:spcPts val="372"/>
              </a:spcBef>
              <a:buSzPts val="1860"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Must take at least 6 credits in the semester to be able to be eligible to receive financial aid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217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tx1"/>
                </a:solidFill>
                <a:sym typeface="Calibri"/>
              </a:rPr>
              <a:t>Prep for Clerkships Week April 27-May </a:t>
            </a:r>
            <a:r>
              <a:rPr lang="en-US" sz="2400" dirty="0">
                <a:solidFill>
                  <a:schemeClr val="tx1"/>
                </a:solidFill>
              </a:rPr>
              <a:t>1</a:t>
            </a:r>
            <a:r>
              <a:rPr lang="en-US" sz="2400" b="0" i="0" u="none" strike="noStrike" cap="none" dirty="0">
                <a:solidFill>
                  <a:schemeClr val="tx1"/>
                </a:solidFill>
                <a:sym typeface="Calibri"/>
              </a:rPr>
              <a:t>, 2020</a:t>
            </a:r>
            <a:endParaRPr lang="en-US" sz="3600" b="0" i="0" u="none" strike="noStrike" cap="none" dirty="0">
              <a:solidFill>
                <a:schemeClr val="tx1"/>
              </a:solidFill>
              <a:sym typeface="Calibri"/>
            </a:endParaRPr>
          </a:p>
          <a:p>
            <a:pPr marL="800100" lvl="1" indent="-342900">
              <a:lnSpc>
                <a:spcPct val="80000"/>
              </a:lnSpc>
              <a:spcBef>
                <a:spcPts val="434"/>
              </a:spcBef>
              <a:buSzPts val="2170"/>
              <a:buFont typeface="Arial"/>
              <a:buChar char="•"/>
            </a:pPr>
            <a:r>
              <a:rPr lang="en-US" sz="1800" dirty="0"/>
              <a:t>Watch for emails from Kimberlee Norwood </a:t>
            </a:r>
          </a:p>
          <a:p>
            <a:pPr marL="1257300" lvl="2" indent="-342900">
              <a:lnSpc>
                <a:spcPct val="80000"/>
              </a:lnSpc>
              <a:spcBef>
                <a:spcPts val="434"/>
              </a:spcBef>
              <a:buSzPts val="2170"/>
            </a:pPr>
            <a:r>
              <a:rPr lang="en-US" sz="1400" dirty="0"/>
              <a:t>Times to complete requirements </a:t>
            </a:r>
          </a:p>
          <a:p>
            <a:pPr marL="1714500" lvl="3" indent="-342900">
              <a:lnSpc>
                <a:spcPct val="80000"/>
              </a:lnSpc>
              <a:spcBef>
                <a:spcPts val="434"/>
              </a:spcBef>
              <a:buSzPts val="2170"/>
            </a:pPr>
            <a:r>
              <a:rPr lang="en-US" sz="1400" dirty="0"/>
              <a:t>Pre-recorded videos and exams</a:t>
            </a:r>
          </a:p>
          <a:p>
            <a:pPr marL="2171700" lvl="4" indent="-342900">
              <a:lnSpc>
                <a:spcPct val="80000"/>
              </a:lnSpc>
              <a:spcBef>
                <a:spcPts val="434"/>
              </a:spcBef>
              <a:buSzPts val="2170"/>
            </a:pPr>
            <a:r>
              <a:rPr lang="en-US" sz="1400" dirty="0">
                <a:solidFill>
                  <a:schemeClr val="tx1"/>
                </a:solidFill>
              </a:rPr>
              <a:t>Videos may actually help them prepare for Step 1.</a:t>
            </a:r>
          </a:p>
          <a:p>
            <a:pPr marL="1828800" lvl="4" indent="0">
              <a:lnSpc>
                <a:spcPct val="80000"/>
              </a:lnSpc>
              <a:spcBef>
                <a:spcPts val="434"/>
              </a:spcBef>
              <a:buSzPts val="2170"/>
              <a:buNone/>
            </a:pPr>
            <a:endParaRPr lang="en-US" sz="1400" dirty="0"/>
          </a:p>
          <a:p>
            <a:pPr marL="342900" marR="0" lvl="0" indent="-18542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Font typeface="Arial"/>
              <a:buNone/>
            </a:pPr>
            <a:endParaRPr sz="248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2964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2C60B98-93E1-DC45-A3E2-655A82A47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get done while taking a break from </a:t>
            </a:r>
            <a:r>
              <a:rPr lang="en-US" dirty="0" err="1"/>
              <a:t>Anki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FE92D6-5BAA-6D4C-8E2B-95294A61E5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80000"/>
              </a:lnSpc>
              <a:spcBef>
                <a:spcPts val="434"/>
              </a:spcBef>
              <a:buSzPts val="2170"/>
            </a:pPr>
            <a:r>
              <a:rPr lang="en-US" sz="2400" dirty="0"/>
              <a:t>Pre-recorded videos and exams</a:t>
            </a:r>
          </a:p>
          <a:p>
            <a:pPr marL="800100" lvl="1" indent="-342900">
              <a:lnSpc>
                <a:spcPct val="80000"/>
              </a:lnSpc>
              <a:spcBef>
                <a:spcPts val="434"/>
              </a:spcBef>
              <a:buSzPts val="2170"/>
            </a:pPr>
            <a:r>
              <a:rPr lang="en-US" sz="2000" dirty="0"/>
              <a:t>Complete exams by April 26</a:t>
            </a:r>
            <a:r>
              <a:rPr lang="en-US" sz="2000" baseline="30000" dirty="0"/>
              <a:t>th</a:t>
            </a:r>
            <a:endParaRPr lang="en-US" sz="2000" dirty="0"/>
          </a:p>
          <a:p>
            <a:r>
              <a:rPr lang="en-US" sz="2400" dirty="0"/>
              <a:t>Tb skin test/Mask fitting</a:t>
            </a:r>
          </a:p>
          <a:p>
            <a:r>
              <a:rPr lang="en-US" sz="2400" dirty="0"/>
              <a:t>Make sure BLS is up to date</a:t>
            </a:r>
          </a:p>
          <a:p>
            <a:r>
              <a:rPr lang="en-US" sz="2400" dirty="0"/>
              <a:t>Drug Testing</a:t>
            </a:r>
          </a:p>
        </p:txBody>
      </p:sp>
    </p:spTree>
    <p:extLst>
      <p:ext uri="{BB962C8B-B14F-4D97-AF65-F5344CB8AC3E}">
        <p14:creationId xmlns:p14="http://schemas.microsoft.com/office/powerpoint/2010/main" val="2787428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33E2C4-7964-4A44-8829-179193E30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 for Clerkship Week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4B4E2D-5625-9444-931B-D9B56C5A1B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April 27- May 1, 2020</a:t>
            </a:r>
          </a:p>
          <a:p>
            <a:r>
              <a:rPr lang="en-US" sz="2800" dirty="0"/>
              <a:t>HIPAA, sterile technique, CPR, Blood and Fluids, communication, EMR, Duty Hours, Patient logs, Risk Management, Needlestick Policy, etc.</a:t>
            </a:r>
          </a:p>
          <a:p>
            <a:r>
              <a:rPr lang="en-US" sz="2800" dirty="0"/>
              <a:t>Venipuncture, Foley </a:t>
            </a:r>
            <a:r>
              <a:rPr lang="en-US" sz="2800" dirty="0" err="1"/>
              <a:t>caths</a:t>
            </a:r>
            <a:r>
              <a:rPr lang="en-US" sz="2800" dirty="0"/>
              <a:t>, suturing and knot tying, Airway management, X-rays, EKG’s</a:t>
            </a:r>
          </a:p>
        </p:txBody>
      </p:sp>
    </p:spTree>
    <p:extLst>
      <p:ext uri="{BB962C8B-B14F-4D97-AF65-F5344CB8AC3E}">
        <p14:creationId xmlns:p14="http://schemas.microsoft.com/office/powerpoint/2010/main" val="2501243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7930D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rgbClr val="F7930D"/>
                </a:solidFill>
                <a:latin typeface="Calibri"/>
                <a:ea typeface="Calibri"/>
                <a:cs typeface="Calibri"/>
                <a:sym typeface="Calibri"/>
              </a:rPr>
              <a:t>VA Onboarding</a:t>
            </a:r>
            <a:endParaRPr dirty="0"/>
          </a:p>
        </p:txBody>
      </p:sp>
      <p:sp>
        <p:nvSpPr>
          <p:cNvPr id="318" name="Shape 318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8229600" cy="5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7350" indent="-285750">
              <a:spcBef>
                <a:spcPts val="320"/>
              </a:spcBef>
              <a:buSzPts val="1600"/>
            </a:pPr>
            <a:r>
              <a:rPr lang="en-US" sz="2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Don’t let your VA credentialing lapse!</a:t>
            </a:r>
          </a:p>
          <a:p>
            <a:pPr marL="844550" lvl="1" indent="-285750">
              <a:spcBef>
                <a:spcPts val="320"/>
              </a:spcBef>
              <a:buSzPts val="1600"/>
            </a:pPr>
            <a:r>
              <a:rPr lang="en-US" sz="1800" dirty="0"/>
              <a:t>Even if you don’t plan to go to the VA </a:t>
            </a:r>
          </a:p>
          <a:p>
            <a:pPr marL="844550" lvl="1" indent="-285750">
              <a:spcBef>
                <a:spcPts val="320"/>
              </a:spcBef>
              <a:buSzPts val="1600"/>
            </a:pPr>
            <a:r>
              <a:rPr lang="en-US" sz="1800" dirty="0"/>
              <a:t>Even if you are going entirely to the East </a:t>
            </a:r>
          </a:p>
          <a:p>
            <a:pPr marL="844550" lvl="1" indent="-285750">
              <a:spcBef>
                <a:spcPts val="320"/>
              </a:spcBef>
              <a:buSzPts val="1600"/>
            </a:pPr>
            <a:r>
              <a:rPr lang="en-US" sz="1800" b="1" u="sng" dirty="0"/>
              <a:t>Chattanooga Psych students go to the Chat VA</a:t>
            </a:r>
          </a:p>
          <a:p>
            <a:pPr marL="844550" lvl="1" indent="-285750">
              <a:spcBef>
                <a:spcPts val="320"/>
              </a:spcBef>
              <a:buSzPts val="1600"/>
            </a:pPr>
            <a:endParaRPr lang="en-US" sz="2400" dirty="0"/>
          </a:p>
          <a:p>
            <a:pPr marL="387350" indent="-285750">
              <a:spcBef>
                <a:spcPts val="320"/>
              </a:spcBef>
              <a:buSzPts val="1600"/>
            </a:pPr>
            <a:r>
              <a:rPr lang="en-US" sz="2400" dirty="0"/>
              <a:t>Every year someone unexpectedly </a:t>
            </a:r>
          </a:p>
          <a:p>
            <a:pPr marL="844550" lvl="1" indent="-285750">
              <a:spcBef>
                <a:spcPts val="320"/>
              </a:spcBef>
              <a:buSzPts val="1600"/>
            </a:pPr>
            <a:r>
              <a:rPr lang="en-US" sz="1800" dirty="0"/>
              <a:t>has to come back to Memphis </a:t>
            </a:r>
          </a:p>
          <a:p>
            <a:pPr marL="844550" lvl="1" indent="-285750">
              <a:spcBef>
                <a:spcPts val="320"/>
              </a:spcBef>
              <a:buSzPts val="1600"/>
            </a:pPr>
            <a:r>
              <a:rPr lang="en-US" sz="1800" dirty="0"/>
              <a:t>has to shift into a course they didn’t anticipate</a:t>
            </a:r>
          </a:p>
          <a:p>
            <a:pPr marL="844550" lvl="1" indent="-285750">
              <a:spcBef>
                <a:spcPts val="320"/>
              </a:spcBef>
              <a:buSzPts val="1600"/>
            </a:pPr>
            <a:r>
              <a:rPr lang="en-US" sz="1800" dirty="0"/>
              <a:t>and of course, the rotation they need uses the VA!</a:t>
            </a:r>
          </a:p>
          <a:p>
            <a:pPr marL="387350" indent="-285750">
              <a:spcBef>
                <a:spcPts val="320"/>
              </a:spcBef>
              <a:buSzPts val="1600"/>
            </a:pPr>
            <a:endParaRPr lang="en-US" sz="2400" dirty="0"/>
          </a:p>
          <a:p>
            <a:pPr marL="387350" indent="-285750">
              <a:spcBef>
                <a:spcPts val="320"/>
              </a:spcBef>
              <a:buSzPts val="1600"/>
            </a:pPr>
            <a:r>
              <a:rPr lang="en-US" sz="2400" dirty="0"/>
              <a:t>Nothing happens rapidly at the VA</a:t>
            </a:r>
          </a:p>
          <a:p>
            <a:pPr marL="844550" lvl="1" indent="-285750">
              <a:spcBef>
                <a:spcPts val="320"/>
              </a:spcBef>
              <a:buSzPts val="1600"/>
            </a:pPr>
            <a:r>
              <a:rPr lang="en-US" sz="1800" dirty="0"/>
              <a:t>Students have had to burn an option block waiting to get recredentialled</a:t>
            </a:r>
          </a:p>
          <a:p>
            <a:pPr marL="844550" lvl="1" indent="-285750">
              <a:spcBef>
                <a:spcPts val="320"/>
              </a:spcBef>
              <a:buSzPts val="1600"/>
            </a:pPr>
            <a:endParaRPr lang="en-US" sz="1800" dirty="0"/>
          </a:p>
          <a:p>
            <a:pPr marL="558800" indent="-457200">
              <a:spcBef>
                <a:spcPts val="320"/>
              </a:spcBef>
              <a:buSzPts val="1600"/>
            </a:pPr>
            <a:r>
              <a:rPr lang="en-US" sz="2400" dirty="0"/>
              <a:t>VA Swearing in – February</a:t>
            </a:r>
            <a:endParaRPr lang="en-US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>
            <a:alphaModFix/>
          </a:blip>
          <a:stretch>
            <a:fillRect l="-2999" r="-2999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ctrTitle"/>
          </p:nvPr>
        </p:nvSpPr>
        <p:spPr>
          <a:xfrm>
            <a:off x="609600" y="1143000"/>
            <a:ext cx="7772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CC6600"/>
              </a:buClr>
              <a:buSzPts val="2520"/>
              <a:buFont typeface="Calibri"/>
              <a:buNone/>
            </a:pPr>
            <a:r>
              <a:rPr lang="en-US" sz="2520" b="0" i="0" u="none" strike="noStrike" cap="none" dirty="0">
                <a:solidFill>
                  <a:srgbClr val="CC6600"/>
                </a:solidFill>
                <a:latin typeface="Calibri"/>
                <a:ea typeface="Calibri"/>
                <a:cs typeface="Calibri"/>
                <a:sym typeface="Calibri"/>
              </a:rPr>
              <a:t>Orientation to the Clinical Years</a:t>
            </a:r>
            <a:br>
              <a:rPr lang="en-US" sz="2520" b="0" i="0" u="none" strike="noStrike" cap="none" dirty="0">
                <a:solidFill>
                  <a:srgbClr val="DDDDDD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20" b="0" i="0" u="none" strike="noStrike" cap="none" dirty="0">
                <a:solidFill>
                  <a:srgbClr val="CC6600"/>
                </a:solidFill>
                <a:latin typeface="Calibri"/>
                <a:ea typeface="Calibri"/>
                <a:cs typeface="Calibri"/>
                <a:sym typeface="Calibri"/>
              </a:rPr>
              <a:t>Class of 2022</a:t>
            </a:r>
            <a:endParaRPr dirty="0"/>
          </a:p>
        </p:txBody>
      </p:sp>
      <p:sp>
        <p:nvSpPr>
          <p:cNvPr id="201" name="Shape 201"/>
          <p:cNvSpPr txBox="1">
            <a:spLocks noGrp="1"/>
          </p:cNvSpPr>
          <p:nvPr>
            <p:ph type="subTitle" idx="1"/>
          </p:nvPr>
        </p:nvSpPr>
        <p:spPr>
          <a:xfrm>
            <a:off x="951470" y="2133600"/>
            <a:ext cx="7339914" cy="1091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</a:t>
            </a:r>
            <a:r>
              <a:rPr lang="en-US" sz="2000" dirty="0"/>
              <a:t>4</a:t>
            </a:r>
            <a:r>
              <a:rPr lang="en-US" sz="20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2020</a:t>
            </a:r>
          </a:p>
          <a:p>
            <a:pPr marL="0" marR="0" lvl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Memphis, Tennessee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7930D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rgbClr val="F7930D"/>
                </a:solidFill>
                <a:latin typeface="Calibri"/>
                <a:ea typeface="Calibri"/>
                <a:cs typeface="Calibri"/>
                <a:sym typeface="Calibri"/>
              </a:rPr>
              <a:t>Prior to Starting M3 Year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Shape 570"/>
          <p:cNvSpPr txBox="1">
            <a:spLocks noGrp="1"/>
          </p:cNvSpPr>
          <p:nvPr>
            <p:ph type="body" idx="1"/>
          </p:nvPr>
        </p:nvSpPr>
        <p:spPr>
          <a:xfrm>
            <a:off x="457200" y="1634836"/>
            <a:ext cx="8229600" cy="4641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lnSpc>
                <a:spcPct val="80000"/>
              </a:lnSpc>
              <a:spcBef>
                <a:spcPts val="0"/>
              </a:spcBef>
              <a:buSzPts val="2170"/>
              <a:buNone/>
            </a:pPr>
            <a:r>
              <a:rPr lang="en-US" sz="1800" dirty="0"/>
              <a:t>Your Schedule:</a:t>
            </a:r>
            <a:endParaRPr lang="en-US" sz="2800" dirty="0"/>
          </a:p>
          <a:p>
            <a:pPr marL="342900" lvl="0" indent="-342900">
              <a:lnSpc>
                <a:spcPct val="80000"/>
              </a:lnSpc>
              <a:spcBef>
                <a:spcPts val="434"/>
              </a:spcBef>
              <a:buSzPts val="2170"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Take Step 1, USMLE NLT April 26, 2020</a:t>
            </a:r>
          </a:p>
          <a:p>
            <a:pPr marL="742950" lvl="1" indent="-285750">
              <a:lnSpc>
                <a:spcPct val="80000"/>
              </a:lnSpc>
              <a:spcBef>
                <a:spcPts val="372"/>
              </a:spcBef>
              <a:buSzPts val="1860"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3-month eligibility period</a:t>
            </a:r>
          </a:p>
          <a:p>
            <a:pPr marL="342900" lvl="0" indent="-342900">
              <a:lnSpc>
                <a:spcPct val="80000"/>
              </a:lnSpc>
              <a:spcBef>
                <a:spcPts val="434"/>
              </a:spcBef>
              <a:buSzPts val="2170"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Block 5-6 2020   May 4– June 26, 2020</a:t>
            </a:r>
          </a:p>
          <a:p>
            <a:pPr marL="742950" lvl="1" indent="-285750">
              <a:lnSpc>
                <a:spcPct val="80000"/>
              </a:lnSpc>
              <a:spcBef>
                <a:spcPts val="372"/>
              </a:spcBef>
              <a:buSzPts val="1860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If you don’t pass USMLE, two options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1143000" lvl="2" indent="-228600">
              <a:lnSpc>
                <a:spcPct val="80000"/>
              </a:lnSpc>
              <a:spcBef>
                <a:spcPts val="310"/>
              </a:spcBef>
              <a:buSzPts val="1550"/>
            </a:pPr>
            <a:r>
              <a:rPr lang="en-US" sz="1100" dirty="0">
                <a:solidFill>
                  <a:schemeClr val="accent6">
                    <a:lumMod val="75000"/>
                  </a:schemeClr>
                </a:solidFill>
              </a:rPr>
              <a:t>Come out of the clerkship, study for a month, take test, pass, re-enter clerkships</a:t>
            </a:r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1143000" lvl="2" indent="-228600">
              <a:lnSpc>
                <a:spcPct val="80000"/>
              </a:lnSpc>
              <a:spcBef>
                <a:spcPts val="310"/>
              </a:spcBef>
              <a:buSzPts val="1550"/>
            </a:pPr>
            <a:r>
              <a:rPr lang="en-US" sz="1100" dirty="0">
                <a:solidFill>
                  <a:schemeClr val="accent6">
                    <a:lumMod val="75000"/>
                  </a:schemeClr>
                </a:solidFill>
              </a:rPr>
              <a:t>Complete the clerkship, study Block 7 (June 29 – July 24, 2020)</a:t>
            </a:r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lnSpc>
                <a:spcPct val="80000"/>
              </a:lnSpc>
              <a:spcBef>
                <a:spcPts val="372"/>
              </a:spcBef>
              <a:buSzPts val="1860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Re-take NLT July 13 to continue clerkships as of Block 9, 2020 (8/24/20)</a:t>
            </a:r>
          </a:p>
          <a:p>
            <a:pPr marL="285750" indent="-285750">
              <a:lnSpc>
                <a:spcPct val="80000"/>
              </a:lnSpc>
              <a:spcBef>
                <a:spcPts val="372"/>
              </a:spcBef>
              <a:buSzPts val="1860"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Financial Aid issue</a:t>
            </a:r>
          </a:p>
          <a:p>
            <a:pPr marL="742950" lvl="1" indent="-285750">
              <a:lnSpc>
                <a:spcPct val="80000"/>
              </a:lnSpc>
              <a:spcBef>
                <a:spcPts val="372"/>
              </a:spcBef>
              <a:buSzPts val="1860"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Must take at least 6 credits in the semester to be able to be eligible to receive financial aid</a:t>
            </a:r>
          </a:p>
          <a:p>
            <a:pPr marL="342900" lvl="0" indent="-342900">
              <a:lnSpc>
                <a:spcPct val="80000"/>
              </a:lnSpc>
              <a:spcBef>
                <a:spcPts val="434"/>
              </a:spcBef>
              <a:buSzPts val="2170"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Prep for Clerkships Week April 27-May 1, 2020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marL="800100" lvl="1" indent="-342900">
              <a:lnSpc>
                <a:spcPct val="80000"/>
              </a:lnSpc>
              <a:spcBef>
                <a:spcPts val="434"/>
              </a:spcBef>
              <a:buSzPts val="2170"/>
              <a:buFont typeface="Arial"/>
              <a:buChar char="•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Watch for emails from Kimberlee Norwood </a:t>
            </a:r>
          </a:p>
          <a:p>
            <a:pPr marL="800100" lvl="1" indent="-342900">
              <a:lnSpc>
                <a:spcPct val="80000"/>
              </a:lnSpc>
              <a:spcBef>
                <a:spcPts val="434"/>
              </a:spcBef>
              <a:buSzPts val="2170"/>
              <a:buFont typeface="Arial"/>
              <a:buChar char="•"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Times to complete requirements </a:t>
            </a:r>
          </a:p>
          <a:p>
            <a:pPr marL="1257300" lvl="2" indent="-342900">
              <a:lnSpc>
                <a:spcPct val="80000"/>
              </a:lnSpc>
              <a:spcBef>
                <a:spcPts val="434"/>
              </a:spcBef>
              <a:buSzPts val="2170"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Pre-recorded videos and exams</a:t>
            </a:r>
          </a:p>
          <a:p>
            <a:pPr marL="1714500" lvl="3" indent="-342900">
              <a:lnSpc>
                <a:spcPct val="80000"/>
              </a:lnSpc>
              <a:spcBef>
                <a:spcPts val="434"/>
              </a:spcBef>
              <a:buSzPts val="2170"/>
            </a:pPr>
            <a:r>
              <a:rPr lang="en-US" sz="1100" dirty="0">
                <a:solidFill>
                  <a:schemeClr val="accent6">
                    <a:lumMod val="75000"/>
                  </a:schemeClr>
                </a:solidFill>
              </a:rPr>
              <a:t>Videos may actually help them prepare for Step 1.</a:t>
            </a:r>
          </a:p>
          <a:p>
            <a:pPr marL="342900" marR="0" lvl="0" indent="-205105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2170"/>
              <a:buFont typeface="Arial"/>
              <a:buNone/>
            </a:pPr>
            <a:endParaRPr sz="2170" b="0" i="0" u="none" strike="noStrike" cap="none" dirty="0">
              <a:solidFill>
                <a:srgbClr val="FF99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rgbClr val="FF9933"/>
              </a:buClr>
              <a:buSzPts val="2170"/>
              <a:buFont typeface="Arial"/>
              <a:buChar char="•"/>
            </a:pPr>
            <a:r>
              <a:rPr lang="en-US" sz="217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Register for UTHSC Fall 2020 </a:t>
            </a:r>
            <a:r>
              <a:rPr lang="en-US" sz="2170" b="1" i="1" u="sng" dirty="0">
                <a:solidFill>
                  <a:schemeClr val="tx1"/>
                </a:solidFill>
              </a:rPr>
              <a:t>late April thru the End of June, 2020</a:t>
            </a:r>
            <a:endParaRPr dirty="0">
              <a:solidFill>
                <a:schemeClr val="tx1"/>
              </a:solidFill>
            </a:endParaRPr>
          </a:p>
          <a:p>
            <a:pPr marL="742950" marR="0" lvl="1" indent="-285750" algn="l" rtl="0">
              <a:lnSpc>
                <a:spcPct val="80000"/>
              </a:lnSpc>
              <a:spcBef>
                <a:spcPts val="372"/>
              </a:spcBef>
              <a:spcAft>
                <a:spcPts val="0"/>
              </a:spcAft>
              <a:buClr>
                <a:srgbClr val="FF9933"/>
              </a:buClr>
              <a:buSzPts val="1860"/>
              <a:buFont typeface="Arial"/>
              <a:buChar char="–"/>
            </a:pPr>
            <a:r>
              <a:rPr lang="en-US" sz="186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Late fees will apply</a:t>
            </a:r>
          </a:p>
          <a:p>
            <a:pPr marL="742950" marR="0" lvl="1" indent="-285750" algn="l" rtl="0">
              <a:lnSpc>
                <a:spcPct val="80000"/>
              </a:lnSpc>
              <a:spcBef>
                <a:spcPts val="372"/>
              </a:spcBef>
              <a:spcAft>
                <a:spcPts val="0"/>
              </a:spcAft>
              <a:buClr>
                <a:srgbClr val="FF9933"/>
              </a:buClr>
              <a:buSzPts val="1860"/>
              <a:buFont typeface="Arial"/>
              <a:buChar char="–"/>
            </a:pPr>
            <a:r>
              <a:rPr lang="en-US" sz="1860" b="1" dirty="0">
                <a:solidFill>
                  <a:schemeClr val="tx1"/>
                </a:solidFill>
              </a:rPr>
              <a:t>Fall semester starts July 1 so no financial aid check until July, not May</a:t>
            </a:r>
            <a:endParaRPr sz="1860" b="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8542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Font typeface="Arial"/>
              <a:buNone/>
            </a:pPr>
            <a:endParaRPr sz="248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364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7200" y="948178"/>
            <a:ext cx="82296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7930D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rgbClr val="F7930D"/>
                </a:solidFill>
                <a:latin typeface="Calibri"/>
                <a:ea typeface="Calibri"/>
                <a:cs typeface="Calibri"/>
                <a:sym typeface="Calibri"/>
              </a:rPr>
              <a:t>Clinical Years REQUIREMENTS</a:t>
            </a:r>
            <a:endParaRPr dirty="0"/>
          </a:p>
        </p:txBody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457200" y="2113808"/>
            <a:ext cx="8229600" cy="382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78435" algn="l" rtl="0">
              <a:lnSpc>
                <a:spcPct val="7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endParaRPr sz="259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668" y="1002910"/>
            <a:ext cx="7886700" cy="27479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M3 &amp; M4 CURRICULUM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3246747"/>
              </p:ext>
            </p:extLst>
          </p:nvPr>
        </p:nvGraphicFramePr>
        <p:xfrm>
          <a:off x="628652" y="1405890"/>
          <a:ext cx="7886697" cy="51480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6669">
                  <a:extLst>
                    <a:ext uri="{9D8B030D-6E8A-4147-A177-3AD203B41FA5}">
                      <a16:colId xmlns:a16="http://schemas.microsoft.com/office/drawing/2014/main" val="1016400600"/>
                    </a:ext>
                  </a:extLst>
                </a:gridCol>
                <a:gridCol w="606669">
                  <a:extLst>
                    <a:ext uri="{9D8B030D-6E8A-4147-A177-3AD203B41FA5}">
                      <a16:colId xmlns:a16="http://schemas.microsoft.com/office/drawing/2014/main" val="3013667031"/>
                    </a:ext>
                  </a:extLst>
                </a:gridCol>
                <a:gridCol w="606669">
                  <a:extLst>
                    <a:ext uri="{9D8B030D-6E8A-4147-A177-3AD203B41FA5}">
                      <a16:colId xmlns:a16="http://schemas.microsoft.com/office/drawing/2014/main" val="1104740462"/>
                    </a:ext>
                  </a:extLst>
                </a:gridCol>
                <a:gridCol w="606669">
                  <a:extLst>
                    <a:ext uri="{9D8B030D-6E8A-4147-A177-3AD203B41FA5}">
                      <a16:colId xmlns:a16="http://schemas.microsoft.com/office/drawing/2014/main" val="2594791703"/>
                    </a:ext>
                  </a:extLst>
                </a:gridCol>
                <a:gridCol w="606669">
                  <a:extLst>
                    <a:ext uri="{9D8B030D-6E8A-4147-A177-3AD203B41FA5}">
                      <a16:colId xmlns:a16="http://schemas.microsoft.com/office/drawing/2014/main" val="488325209"/>
                    </a:ext>
                  </a:extLst>
                </a:gridCol>
                <a:gridCol w="606669">
                  <a:extLst>
                    <a:ext uri="{9D8B030D-6E8A-4147-A177-3AD203B41FA5}">
                      <a16:colId xmlns:a16="http://schemas.microsoft.com/office/drawing/2014/main" val="2097292053"/>
                    </a:ext>
                  </a:extLst>
                </a:gridCol>
                <a:gridCol w="606669">
                  <a:extLst>
                    <a:ext uri="{9D8B030D-6E8A-4147-A177-3AD203B41FA5}">
                      <a16:colId xmlns:a16="http://schemas.microsoft.com/office/drawing/2014/main" val="2924160277"/>
                    </a:ext>
                  </a:extLst>
                </a:gridCol>
                <a:gridCol w="606669">
                  <a:extLst>
                    <a:ext uri="{9D8B030D-6E8A-4147-A177-3AD203B41FA5}">
                      <a16:colId xmlns:a16="http://schemas.microsoft.com/office/drawing/2014/main" val="3887487155"/>
                    </a:ext>
                  </a:extLst>
                </a:gridCol>
                <a:gridCol w="606669">
                  <a:extLst>
                    <a:ext uri="{9D8B030D-6E8A-4147-A177-3AD203B41FA5}">
                      <a16:colId xmlns:a16="http://schemas.microsoft.com/office/drawing/2014/main" val="3550006277"/>
                    </a:ext>
                  </a:extLst>
                </a:gridCol>
                <a:gridCol w="606669">
                  <a:extLst>
                    <a:ext uri="{9D8B030D-6E8A-4147-A177-3AD203B41FA5}">
                      <a16:colId xmlns:a16="http://schemas.microsoft.com/office/drawing/2014/main" val="2864374593"/>
                    </a:ext>
                  </a:extLst>
                </a:gridCol>
                <a:gridCol w="762362">
                  <a:extLst>
                    <a:ext uri="{9D8B030D-6E8A-4147-A177-3AD203B41FA5}">
                      <a16:colId xmlns:a16="http://schemas.microsoft.com/office/drawing/2014/main" val="2032940315"/>
                    </a:ext>
                  </a:extLst>
                </a:gridCol>
                <a:gridCol w="450976">
                  <a:extLst>
                    <a:ext uri="{9D8B030D-6E8A-4147-A177-3AD203B41FA5}">
                      <a16:colId xmlns:a16="http://schemas.microsoft.com/office/drawing/2014/main" val="2755938151"/>
                    </a:ext>
                  </a:extLst>
                </a:gridCol>
                <a:gridCol w="606669">
                  <a:extLst>
                    <a:ext uri="{9D8B030D-6E8A-4147-A177-3AD203B41FA5}">
                      <a16:colId xmlns:a16="http://schemas.microsoft.com/office/drawing/2014/main" val="2798697718"/>
                    </a:ext>
                  </a:extLst>
                </a:gridCol>
              </a:tblGrid>
              <a:tr h="165924">
                <a:tc>
                  <a:txBody>
                    <a:bodyPr/>
                    <a:lstStyle/>
                    <a:p>
                      <a:pPr algn="ctr" fontAlgn="t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Jul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Aug 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Sep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Oct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Nov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Dec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Jan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Feb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Mar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Apr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May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Jun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/>
                </a:tc>
                <a:extLst>
                  <a:ext uri="{0D108BD9-81ED-4DB2-BD59-A6C34878D82A}">
                    <a16:rowId xmlns:a16="http://schemas.microsoft.com/office/drawing/2014/main" val="3151970993"/>
                  </a:ext>
                </a:extLst>
              </a:tr>
              <a:tr h="1256053">
                <a:tc>
                  <a:txBody>
                    <a:bodyPr/>
                    <a:lstStyle/>
                    <a:p>
                      <a:pPr algn="ctr" fontAlgn="t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</a:rPr>
                        <a:t>USMLE</a:t>
                      </a:r>
                      <a:br>
                        <a:rPr lang="en-US" sz="1500" u="none" strike="noStrike" dirty="0">
                          <a:effectLst/>
                        </a:rPr>
                      </a:br>
                      <a:r>
                        <a:rPr lang="en-US" sz="1500" u="none" strike="noStrike" dirty="0">
                          <a:effectLst/>
                        </a:rPr>
                        <a:t>STEP </a:t>
                      </a:r>
                      <a:br>
                        <a:rPr lang="en-US" sz="1500" u="none" strike="noStrike" dirty="0">
                          <a:effectLst/>
                        </a:rPr>
                      </a:br>
                      <a:r>
                        <a:rPr lang="en-US" sz="1500" u="none" strike="noStrike" dirty="0">
                          <a:effectLst/>
                        </a:rPr>
                        <a:t>1</a:t>
                      </a:r>
                      <a:endParaRPr lang="en-US" sz="15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100" b="1" u="none" strike="noStrike" dirty="0">
                          <a:effectLst/>
                        </a:rPr>
                        <a:t>Fam Med</a:t>
                      </a:r>
                      <a:br>
                        <a:rPr lang="en-US" sz="1100" b="1" u="none" strike="noStrike" dirty="0">
                          <a:effectLst/>
                        </a:rPr>
                      </a:br>
                      <a:r>
                        <a:rPr lang="en-US" sz="1100" b="1" u="none" strike="noStrike" dirty="0">
                          <a:effectLst/>
                        </a:rPr>
                        <a:t>Medicine</a:t>
                      </a:r>
                      <a:br>
                        <a:rPr lang="en-US" sz="1100" b="1" u="none" strike="noStrike" dirty="0">
                          <a:effectLst/>
                        </a:rPr>
                      </a:br>
                      <a:r>
                        <a:rPr lang="en-US" sz="1100" b="1" u="none" strike="noStrike" dirty="0">
                          <a:effectLst/>
                        </a:rPr>
                        <a:t>Ob/</a:t>
                      </a:r>
                      <a:r>
                        <a:rPr lang="en-US" sz="1100" b="1" u="none" strike="noStrike" dirty="0" err="1">
                          <a:effectLst/>
                        </a:rPr>
                        <a:t>Gyn</a:t>
                      </a:r>
                      <a:br>
                        <a:rPr lang="en-US" sz="1100" b="1" u="none" strike="noStrike" dirty="0">
                          <a:effectLst/>
                        </a:rPr>
                      </a:br>
                      <a:r>
                        <a:rPr lang="en-US" sz="1100" b="1" u="none" strike="noStrike" dirty="0">
                          <a:effectLst/>
                        </a:rPr>
                        <a:t>Pediatrics</a:t>
                      </a:r>
                      <a:br>
                        <a:rPr lang="en-US" sz="1100" b="1" u="none" strike="noStrike" dirty="0">
                          <a:effectLst/>
                        </a:rPr>
                      </a:br>
                      <a:r>
                        <a:rPr lang="en-US" sz="1100" b="1" u="none" strike="noStrike" dirty="0">
                          <a:effectLst/>
                        </a:rPr>
                        <a:t>Psych/Neuro</a:t>
                      </a:r>
                      <a:br>
                        <a:rPr lang="en-US" sz="1100" b="1" u="none" strike="noStrike" dirty="0">
                          <a:effectLst/>
                        </a:rPr>
                      </a:br>
                      <a:r>
                        <a:rPr lang="en-US" sz="1100" b="1" u="none" strike="noStrike" dirty="0">
                          <a:effectLst/>
                        </a:rPr>
                        <a:t>Surgery</a:t>
                      </a:r>
                    </a:p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</a:t>
                      </a:r>
                    </a:p>
                  </a:txBody>
                  <a:tcPr marL="7144" marR="7144" marT="7144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5700042"/>
                  </a:ext>
                </a:extLst>
              </a:tr>
              <a:tr h="1772456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 dirty="0">
                          <a:effectLst/>
                        </a:rPr>
                        <a:t>Third Year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 fontAlgn="t"/>
                      <a:r>
                        <a:rPr lang="en-US" sz="1500" u="none" strike="noStrike" dirty="0">
                          <a:effectLst/>
                        </a:rPr>
                        <a:t>PCM/LSP       </a:t>
                      </a:r>
                      <a:br>
                        <a:rPr lang="en-US" sz="1500" u="none" strike="noStrike" dirty="0">
                          <a:effectLst/>
                        </a:rPr>
                      </a:br>
                      <a:r>
                        <a:rPr lang="en-US" sz="1500" u="none" strike="noStrike" dirty="0">
                          <a:effectLst/>
                        </a:rPr>
                        <a:t>Family Medicine - 6 weeks</a:t>
                      </a:r>
                      <a:br>
                        <a:rPr lang="en-US" sz="1500" u="none" strike="noStrike" dirty="0">
                          <a:effectLst/>
                        </a:rPr>
                      </a:br>
                      <a:r>
                        <a:rPr lang="en-US" sz="1500" u="none" strike="noStrike" dirty="0">
                          <a:effectLst/>
                        </a:rPr>
                        <a:t>Medicine - 8 weeks</a:t>
                      </a:r>
                      <a:br>
                        <a:rPr lang="en-US" sz="1500" u="none" strike="noStrike" dirty="0">
                          <a:effectLst/>
                        </a:rPr>
                      </a:br>
                      <a:r>
                        <a:rPr lang="en-US" sz="1500" u="none" strike="noStrike" dirty="0">
                          <a:effectLst/>
                        </a:rPr>
                        <a:t>Ob/</a:t>
                      </a:r>
                      <a:r>
                        <a:rPr lang="en-US" sz="1500" u="none" strike="noStrike" dirty="0" err="1">
                          <a:effectLst/>
                        </a:rPr>
                        <a:t>Gyn</a:t>
                      </a:r>
                      <a:r>
                        <a:rPr lang="en-US" sz="1500" u="none" strike="noStrike" dirty="0">
                          <a:effectLst/>
                        </a:rPr>
                        <a:t> - 6 weeks</a:t>
                      </a:r>
                      <a:br>
                        <a:rPr lang="en-US" sz="1500" u="none" strike="noStrike" dirty="0">
                          <a:effectLst/>
                        </a:rPr>
                      </a:br>
                      <a:r>
                        <a:rPr lang="en-US" sz="1500" u="none" strike="noStrike" dirty="0">
                          <a:effectLst/>
                        </a:rPr>
                        <a:t>Pediatrics - 6 weeks</a:t>
                      </a:r>
                      <a:br>
                        <a:rPr lang="en-US" sz="1500" u="none" strike="noStrike" dirty="0">
                          <a:effectLst/>
                        </a:rPr>
                      </a:br>
                      <a:r>
                        <a:rPr lang="en-US" sz="1500" u="none" strike="noStrike" dirty="0">
                          <a:effectLst/>
                        </a:rPr>
                        <a:t>Psych/Neuro - 4 weeks each</a:t>
                      </a:r>
                      <a:br>
                        <a:rPr lang="en-US" sz="1500" u="none" strike="noStrike" dirty="0">
                          <a:effectLst/>
                        </a:rPr>
                      </a:br>
                      <a:r>
                        <a:rPr lang="en-US" sz="1500" u="none" strike="noStrike" dirty="0">
                          <a:effectLst/>
                        </a:rPr>
                        <a:t>Surgery - 8 weeks</a:t>
                      </a:r>
                    </a:p>
                    <a:p>
                      <a:pPr algn="ctr" fontAlgn="t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Career Exploration –2 weeks (three)</a:t>
                      </a:r>
                    </a:p>
                  </a:txBody>
                  <a:tcPr marL="7144" marR="7144" marT="7144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6499028"/>
                  </a:ext>
                </a:extLst>
              </a:tr>
              <a:tr h="1890095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 dirty="0">
                          <a:effectLst/>
                        </a:rPr>
                        <a:t>Fourth Year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t"/>
                      <a:r>
                        <a:rPr lang="en-US" sz="1500" u="none" strike="noStrike" dirty="0">
                          <a:effectLst/>
                        </a:rPr>
                        <a:t>           PCM/LSP</a:t>
                      </a:r>
                      <a:br>
                        <a:rPr lang="en-US" sz="1500" u="none" strike="noStrike" dirty="0">
                          <a:effectLst/>
                        </a:rPr>
                      </a:br>
                      <a:r>
                        <a:rPr lang="en-US" sz="1500" u="none" strike="noStrike" dirty="0">
                          <a:effectLst/>
                        </a:rPr>
                        <a:t>           Junior Internship - 8 weeks</a:t>
                      </a:r>
                      <a:br>
                        <a:rPr lang="en-US" sz="1500" u="none" strike="noStrike" dirty="0">
                          <a:effectLst/>
                        </a:rPr>
                      </a:br>
                      <a:r>
                        <a:rPr lang="en-US" sz="1500" u="none" strike="noStrike" dirty="0">
                          <a:effectLst/>
                        </a:rPr>
                        <a:t>           Geri-</a:t>
                      </a:r>
                      <a:r>
                        <a:rPr lang="en-US" sz="1500" u="none" strike="noStrike" dirty="0" err="1">
                          <a:effectLst/>
                        </a:rPr>
                        <a:t>Palli</a:t>
                      </a:r>
                      <a:r>
                        <a:rPr lang="en-US" sz="1500" u="none" strike="noStrike" dirty="0">
                          <a:effectLst/>
                        </a:rPr>
                        <a:t> - 4 weeks</a:t>
                      </a:r>
                      <a:br>
                        <a:rPr lang="en-US" sz="1500" u="none" strike="noStrike" dirty="0">
                          <a:effectLst/>
                        </a:rPr>
                      </a:br>
                      <a:r>
                        <a:rPr lang="en-US" sz="1500" u="none" strike="noStrike" dirty="0">
                          <a:effectLst/>
                        </a:rPr>
                        <a:t>           Capstone - 4 weeks</a:t>
                      </a:r>
                      <a:br>
                        <a:rPr lang="en-US" sz="1500" u="none" strike="noStrike" dirty="0">
                          <a:effectLst/>
                        </a:rPr>
                      </a:br>
                      <a:r>
                        <a:rPr lang="en-US" sz="1500" u="none" strike="noStrike" dirty="0">
                          <a:effectLst/>
                        </a:rPr>
                        <a:t>           Electives - 16 weeks</a:t>
                      </a:r>
                      <a:br>
                        <a:rPr lang="en-US" sz="1500" u="none" strike="noStrike" dirty="0">
                          <a:effectLst/>
                        </a:rPr>
                      </a:br>
                      <a:r>
                        <a:rPr lang="en-US" sz="1500" u="none" strike="noStrike" dirty="0">
                          <a:effectLst/>
                        </a:rPr>
                        <a:t>           Option Block - 20 weeks</a:t>
                      </a:r>
                    </a:p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USMLE Step 2 CK – Clinical Knowledge Exam</a:t>
                      </a:r>
                    </a:p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USMLE Step 2 CS – Clinical Skills Exam</a:t>
                      </a:r>
                    </a:p>
                  </a:txBody>
                  <a:tcPr marL="7144" marR="7144" marT="7144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2634253"/>
                  </a:ext>
                </a:extLst>
              </a:tr>
            </a:tbl>
          </a:graphicData>
        </a:graphic>
      </p:graphicFrame>
      <p:sp>
        <p:nvSpPr>
          <p:cNvPr id="7" name="Bent Arrow 6"/>
          <p:cNvSpPr/>
          <p:nvPr/>
        </p:nvSpPr>
        <p:spPr bwMode="auto">
          <a:xfrm rot="5400000">
            <a:off x="5181219" y="1714049"/>
            <a:ext cx="171450" cy="342900"/>
          </a:xfrm>
          <a:prstGeom prst="bentArrow">
            <a:avLst/>
          </a:prstGeom>
          <a:solidFill>
            <a:srgbClr val="0F6FC6"/>
          </a:solidFill>
          <a:ln w="9525" cap="flat" cmpd="sng" algn="ctr">
            <a:solidFill>
              <a:sysClr val="window" lastClr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05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pic>
        <p:nvPicPr>
          <p:cNvPr id="8" name="Picture 7" descr="C:\Documents and Settings\Bob Shreve\Local Settings\Temporary Internet Files\Content.IE5\9E4R5UL4\MCj0078718000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516" y="1795904"/>
            <a:ext cx="1028288" cy="89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:\Documents and Settings\Bob Shreve\Local Settings\Temporary Internet Files\Content.IE5\4T2RCQPH\MCj00787910000[1].wmf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207" y="4779644"/>
            <a:ext cx="58225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101084" y="1662257"/>
            <a:ext cx="107670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0F6FC6">
                    <a:lumMod val="75000"/>
                  </a:srgbClr>
                </a:solidFill>
                <a:latin typeface="Times New Roman" pitchFamily="18" charset="0"/>
              </a:rPr>
              <a:t>You are here</a:t>
            </a:r>
          </a:p>
        </p:txBody>
      </p:sp>
    </p:spTree>
    <p:extLst>
      <p:ext uri="{BB962C8B-B14F-4D97-AF65-F5344CB8AC3E}">
        <p14:creationId xmlns:p14="http://schemas.microsoft.com/office/powerpoint/2010/main" val="336155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title" idx="4294967295"/>
          </p:nvPr>
        </p:nvSpPr>
        <p:spPr>
          <a:xfrm>
            <a:off x="0" y="9477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DBFB15-7F81-5D47-8A27-44452BAB1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-193964"/>
            <a:ext cx="6871855" cy="800792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94817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M3 Scheduling Scenarios</a:t>
            </a:r>
            <a:endParaRPr dirty="0"/>
          </a:p>
        </p:txBody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457200" y="2386228"/>
            <a:ext cx="8229600" cy="3739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endParaRPr dirty="0"/>
          </a:p>
        </p:txBody>
      </p:sp>
      <p:pic>
        <p:nvPicPr>
          <p:cNvPr id="298" name="Shape 2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1948" y="3443844"/>
            <a:ext cx="3978233" cy="2465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E4D315E-ADD2-D141-93EA-269502414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Magic Schedule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975FCC-8B78-0447-B8F1-7744BE6E25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Does it really matter how I schedule?</a:t>
            </a:r>
          </a:p>
          <a:p>
            <a:r>
              <a:rPr lang="en-US" dirty="0"/>
              <a:t>Graduated evaluation</a:t>
            </a:r>
          </a:p>
          <a:p>
            <a:r>
              <a:rPr lang="en-US" dirty="0"/>
              <a:t>Improved NBME scores over the year</a:t>
            </a:r>
          </a:p>
          <a:p>
            <a:r>
              <a:rPr lang="en-US" dirty="0"/>
              <a:t>Later rotations</a:t>
            </a:r>
          </a:p>
          <a:p>
            <a:pPr lvl="1"/>
            <a:r>
              <a:rPr lang="en-US" dirty="0"/>
              <a:t>Really shine by the end</a:t>
            </a:r>
          </a:p>
          <a:p>
            <a:pPr lvl="1"/>
            <a:r>
              <a:rPr lang="en-US" dirty="0"/>
              <a:t>Seasonal affective disorder</a:t>
            </a:r>
          </a:p>
          <a:p>
            <a:pPr marL="5080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52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 txBox="1">
            <a:spLocks noGrp="1"/>
          </p:cNvSpPr>
          <p:nvPr>
            <p:ph type="title"/>
          </p:nvPr>
        </p:nvSpPr>
        <p:spPr>
          <a:xfrm>
            <a:off x="457200" y="762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7930D"/>
              </a:buClr>
              <a:buSzPts val="4400"/>
              <a:buFont typeface="Calibri"/>
              <a:buNone/>
            </a:pPr>
            <a:r>
              <a:rPr lang="en-US" sz="4400" b="1" i="0" u="none" strike="noStrike" cap="none">
                <a:solidFill>
                  <a:srgbClr val="F7930D"/>
                </a:solidFill>
                <a:latin typeface="Calibri"/>
                <a:ea typeface="Calibri"/>
                <a:cs typeface="Calibri"/>
                <a:sym typeface="Calibri"/>
              </a:rPr>
              <a:t>SCHEDULING SCENARIOS</a:t>
            </a:r>
            <a:endParaRPr/>
          </a:p>
        </p:txBody>
      </p:sp>
      <p:sp>
        <p:nvSpPr>
          <p:cNvPr id="368" name="Shape 368"/>
          <p:cNvSpPr txBox="1"/>
          <p:nvPr/>
        </p:nvSpPr>
        <p:spPr>
          <a:xfrm>
            <a:off x="228600" y="1457397"/>
            <a:ext cx="8686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Smartest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9" name="Shape 36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36429" y="2428220"/>
            <a:ext cx="8229600" cy="662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Shape 3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293" y="3886200"/>
            <a:ext cx="9040813" cy="688975"/>
          </a:xfrm>
          <a:prstGeom prst="rect">
            <a:avLst/>
          </a:prstGeom>
          <a:solidFill>
            <a:srgbClr val="2D7F46">
              <a:alpha val="78823"/>
            </a:srgbClr>
          </a:solidFill>
          <a:ln>
            <a:noFill/>
          </a:ln>
        </p:spPr>
      </p:pic>
      <p:sp>
        <p:nvSpPr>
          <p:cNvPr id="371" name="Shape 371"/>
          <p:cNvSpPr txBox="1"/>
          <p:nvPr/>
        </p:nvSpPr>
        <p:spPr>
          <a:xfrm>
            <a:off x="3611230" y="3443177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2021</a:t>
            </a:r>
            <a:endParaRPr dirty="0"/>
          </a:p>
        </p:txBody>
      </p:sp>
      <p:sp>
        <p:nvSpPr>
          <p:cNvPr id="372" name="Shape 372"/>
          <p:cNvSpPr/>
          <p:nvPr/>
        </p:nvSpPr>
        <p:spPr>
          <a:xfrm>
            <a:off x="3491485" y="4850219"/>
            <a:ext cx="484632" cy="978408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Shape 373"/>
          <p:cNvSpPr txBox="1"/>
          <p:nvPr/>
        </p:nvSpPr>
        <p:spPr>
          <a:xfrm>
            <a:off x="2619906" y="5941067"/>
            <a:ext cx="222778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Take Step 2 CK and CS</a:t>
            </a:r>
            <a:endParaRPr/>
          </a:p>
        </p:txBody>
      </p:sp>
      <p:sp>
        <p:nvSpPr>
          <p:cNvPr id="374" name="Shape 374"/>
          <p:cNvSpPr txBox="1"/>
          <p:nvPr/>
        </p:nvSpPr>
        <p:spPr>
          <a:xfrm>
            <a:off x="3108034" y="3531045"/>
            <a:ext cx="8312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Option</a:t>
            </a:r>
            <a:endParaRPr/>
          </a:p>
        </p:txBody>
      </p:sp>
      <p:sp>
        <p:nvSpPr>
          <p:cNvPr id="375" name="Shape 375"/>
          <p:cNvSpPr txBox="1"/>
          <p:nvPr/>
        </p:nvSpPr>
        <p:spPr>
          <a:xfrm>
            <a:off x="8279853" y="3535625"/>
            <a:ext cx="8312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Option</a:t>
            </a:r>
            <a:endParaRPr/>
          </a:p>
        </p:txBody>
      </p:sp>
      <p:sp>
        <p:nvSpPr>
          <p:cNvPr id="376" name="Shape 376"/>
          <p:cNvSpPr/>
          <p:nvPr/>
        </p:nvSpPr>
        <p:spPr>
          <a:xfrm>
            <a:off x="6347637" y="4626410"/>
            <a:ext cx="304800" cy="489204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9537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Shape 377"/>
          <p:cNvSpPr txBox="1"/>
          <p:nvPr/>
        </p:nvSpPr>
        <p:spPr>
          <a:xfrm>
            <a:off x="5908158" y="5131563"/>
            <a:ext cx="128432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ERAS opens</a:t>
            </a:r>
            <a:endParaRPr/>
          </a:p>
        </p:txBody>
      </p:sp>
      <p:sp>
        <p:nvSpPr>
          <p:cNvPr id="378" name="Shape 378"/>
          <p:cNvSpPr txBox="1"/>
          <p:nvPr/>
        </p:nvSpPr>
        <p:spPr>
          <a:xfrm>
            <a:off x="2986717" y="2590800"/>
            <a:ext cx="105188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CORE CLERKSHIP</a:t>
            </a:r>
            <a:endParaRPr sz="1050" dirty="0"/>
          </a:p>
        </p:txBody>
      </p:sp>
      <p:sp>
        <p:nvSpPr>
          <p:cNvPr id="379" name="Shape 379"/>
          <p:cNvSpPr txBox="1"/>
          <p:nvPr/>
        </p:nvSpPr>
        <p:spPr>
          <a:xfrm>
            <a:off x="4351229" y="2590800"/>
            <a:ext cx="13716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CORE CLERKSHIP</a:t>
            </a:r>
            <a:endParaRPr/>
          </a:p>
        </p:txBody>
      </p:sp>
      <p:sp>
        <p:nvSpPr>
          <p:cNvPr id="380" name="Shape 380"/>
          <p:cNvSpPr txBox="1"/>
          <p:nvPr/>
        </p:nvSpPr>
        <p:spPr>
          <a:xfrm>
            <a:off x="5722829" y="2590800"/>
            <a:ext cx="137159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CORE CLERKSHIP</a:t>
            </a:r>
            <a:endParaRPr/>
          </a:p>
        </p:txBody>
      </p:sp>
      <p:sp>
        <p:nvSpPr>
          <p:cNvPr id="381" name="Shape 381"/>
          <p:cNvSpPr txBox="1"/>
          <p:nvPr/>
        </p:nvSpPr>
        <p:spPr>
          <a:xfrm>
            <a:off x="7433733" y="2479456"/>
            <a:ext cx="1032294" cy="632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CORE CLERKSHIP</a:t>
            </a:r>
            <a:endParaRPr sz="1000" dirty="0"/>
          </a:p>
        </p:txBody>
      </p:sp>
      <p:sp>
        <p:nvSpPr>
          <p:cNvPr id="382" name="Shape 382"/>
          <p:cNvSpPr txBox="1"/>
          <p:nvPr/>
        </p:nvSpPr>
        <p:spPr>
          <a:xfrm>
            <a:off x="109511" y="3904957"/>
            <a:ext cx="755151" cy="664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CORE CLERKSHIP</a:t>
            </a:r>
            <a:endParaRPr sz="1100" dirty="0"/>
          </a:p>
        </p:txBody>
      </p:sp>
      <p:sp>
        <p:nvSpPr>
          <p:cNvPr id="383" name="Shape 383"/>
          <p:cNvSpPr txBox="1"/>
          <p:nvPr/>
        </p:nvSpPr>
        <p:spPr>
          <a:xfrm>
            <a:off x="1930399" y="3896124"/>
            <a:ext cx="1172975" cy="67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CORE CLERKSHIP</a:t>
            </a:r>
            <a:endParaRPr sz="1200" dirty="0"/>
          </a:p>
        </p:txBody>
      </p:sp>
      <p:sp>
        <p:nvSpPr>
          <p:cNvPr id="384" name="Shape 384"/>
          <p:cNvSpPr txBox="1"/>
          <p:nvPr/>
        </p:nvSpPr>
        <p:spPr>
          <a:xfrm>
            <a:off x="4038600" y="1905000"/>
            <a:ext cx="1219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2020</a:t>
            </a:r>
            <a:endParaRPr dirty="0"/>
          </a:p>
        </p:txBody>
      </p:sp>
      <p:sp>
        <p:nvSpPr>
          <p:cNvPr id="385" name="Shape 385"/>
          <p:cNvSpPr txBox="1"/>
          <p:nvPr/>
        </p:nvSpPr>
        <p:spPr>
          <a:xfrm>
            <a:off x="3810000" y="4012817"/>
            <a:ext cx="83819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Away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Elective</a:t>
            </a:r>
            <a:endParaRPr/>
          </a:p>
        </p:txBody>
      </p:sp>
      <p:sp>
        <p:nvSpPr>
          <p:cNvPr id="386" name="Shape 386"/>
          <p:cNvSpPr txBox="1"/>
          <p:nvPr/>
        </p:nvSpPr>
        <p:spPr>
          <a:xfrm>
            <a:off x="4648199" y="3900378"/>
            <a:ext cx="70662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JI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Any</a:t>
            </a:r>
            <a:endParaRPr/>
          </a:p>
        </p:txBody>
      </p:sp>
      <p:sp>
        <p:nvSpPr>
          <p:cNvPr id="387" name="Shape 387"/>
          <p:cNvSpPr txBox="1"/>
          <p:nvPr/>
        </p:nvSpPr>
        <p:spPr>
          <a:xfrm>
            <a:off x="5354826" y="3900377"/>
            <a:ext cx="81094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Geri-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D21CA6-C74B-BD45-B8D2-DE5D4A0A015C}"/>
              </a:ext>
            </a:extLst>
          </p:cNvPr>
          <p:cNvSpPr txBox="1"/>
          <p:nvPr/>
        </p:nvSpPr>
        <p:spPr>
          <a:xfrm>
            <a:off x="4038600" y="2537250"/>
            <a:ext cx="297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75AD66-1AAF-6A4F-B463-C7FF9EEF402E}"/>
              </a:ext>
            </a:extLst>
          </p:cNvPr>
          <p:cNvSpPr txBox="1"/>
          <p:nvPr/>
        </p:nvSpPr>
        <p:spPr>
          <a:xfrm>
            <a:off x="7077322" y="2590800"/>
            <a:ext cx="297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F85A4B1-A4EA-034B-8B81-4075AD337511}"/>
              </a:ext>
            </a:extLst>
          </p:cNvPr>
          <p:cNvCxnSpPr/>
          <p:nvPr/>
        </p:nvCxnSpPr>
        <p:spPr>
          <a:xfrm>
            <a:off x="7433733" y="2417901"/>
            <a:ext cx="0" cy="686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DE6CC28-96CC-6D44-B587-38A52226E847}"/>
              </a:ext>
            </a:extLst>
          </p:cNvPr>
          <p:cNvCxnSpPr/>
          <p:nvPr/>
        </p:nvCxnSpPr>
        <p:spPr>
          <a:xfrm>
            <a:off x="3976117" y="2401952"/>
            <a:ext cx="0" cy="6942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EC99E0D-6273-4049-8A1D-16812E97E267}"/>
              </a:ext>
            </a:extLst>
          </p:cNvPr>
          <p:cNvSpPr txBox="1"/>
          <p:nvPr/>
        </p:nvSpPr>
        <p:spPr>
          <a:xfrm>
            <a:off x="1615118" y="3982948"/>
            <a:ext cx="347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DE65956-9C06-3B4A-83EE-9CC1D0D7A39F}"/>
              </a:ext>
            </a:extLst>
          </p:cNvPr>
          <p:cNvCxnSpPr/>
          <p:nvPr/>
        </p:nvCxnSpPr>
        <p:spPr>
          <a:xfrm>
            <a:off x="1925739" y="3900377"/>
            <a:ext cx="0" cy="6463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56BBC2D-88C7-8847-A616-BA64BF3AA368}"/>
              </a:ext>
            </a:extLst>
          </p:cNvPr>
          <p:cNvSpPr txBox="1"/>
          <p:nvPr/>
        </p:nvSpPr>
        <p:spPr>
          <a:xfrm>
            <a:off x="847607" y="3934655"/>
            <a:ext cx="71181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05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CORE CLERKSHIP</a:t>
            </a:r>
            <a:endParaRPr lang="en-US" sz="105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 txBox="1">
            <a:spLocks noGrp="1"/>
          </p:cNvSpPr>
          <p:nvPr>
            <p:ph type="title"/>
          </p:nvPr>
        </p:nvSpPr>
        <p:spPr>
          <a:xfrm>
            <a:off x="457200" y="762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7930D"/>
              </a:buClr>
              <a:buSzPts val="4400"/>
              <a:buFont typeface="Calibri"/>
              <a:buNone/>
            </a:pPr>
            <a:r>
              <a:rPr lang="en-US" sz="4400" b="1" i="0" u="none" strike="noStrike" cap="none">
                <a:solidFill>
                  <a:srgbClr val="F7930D"/>
                </a:solidFill>
                <a:latin typeface="Calibri"/>
                <a:ea typeface="Calibri"/>
                <a:cs typeface="Calibri"/>
                <a:sym typeface="Calibri"/>
              </a:rPr>
              <a:t>SCHEDULING SCENARIOS</a:t>
            </a:r>
            <a:endParaRPr/>
          </a:p>
        </p:txBody>
      </p:sp>
      <p:sp>
        <p:nvSpPr>
          <p:cNvPr id="368" name="Shape 368"/>
          <p:cNvSpPr txBox="1"/>
          <p:nvPr/>
        </p:nvSpPr>
        <p:spPr>
          <a:xfrm>
            <a:off x="228600" y="1457397"/>
            <a:ext cx="8686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CE as an Option Block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9" name="Shape 36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36429" y="2428220"/>
            <a:ext cx="8229600" cy="662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Shape 3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293" y="3886200"/>
            <a:ext cx="9040813" cy="688975"/>
          </a:xfrm>
          <a:prstGeom prst="rect">
            <a:avLst/>
          </a:prstGeom>
          <a:solidFill>
            <a:srgbClr val="2D7F46">
              <a:alpha val="78823"/>
            </a:srgbClr>
          </a:solidFill>
          <a:ln>
            <a:noFill/>
          </a:ln>
        </p:spPr>
      </p:pic>
      <p:sp>
        <p:nvSpPr>
          <p:cNvPr id="371" name="Shape 371"/>
          <p:cNvSpPr txBox="1"/>
          <p:nvPr/>
        </p:nvSpPr>
        <p:spPr>
          <a:xfrm>
            <a:off x="3611230" y="3443177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2021</a:t>
            </a:r>
            <a:endParaRPr dirty="0"/>
          </a:p>
        </p:txBody>
      </p:sp>
      <p:sp>
        <p:nvSpPr>
          <p:cNvPr id="372" name="Shape 372"/>
          <p:cNvSpPr/>
          <p:nvPr/>
        </p:nvSpPr>
        <p:spPr>
          <a:xfrm>
            <a:off x="3491485" y="4850219"/>
            <a:ext cx="484632" cy="978408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Shape 373"/>
          <p:cNvSpPr txBox="1"/>
          <p:nvPr/>
        </p:nvSpPr>
        <p:spPr>
          <a:xfrm>
            <a:off x="2619906" y="5941067"/>
            <a:ext cx="222778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Take Step 2 CK and CS</a:t>
            </a:r>
            <a:endParaRPr/>
          </a:p>
        </p:txBody>
      </p:sp>
      <p:sp>
        <p:nvSpPr>
          <p:cNvPr id="374" name="Shape 374"/>
          <p:cNvSpPr txBox="1"/>
          <p:nvPr/>
        </p:nvSpPr>
        <p:spPr>
          <a:xfrm>
            <a:off x="3108034" y="3531045"/>
            <a:ext cx="8312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Option</a:t>
            </a:r>
            <a:endParaRPr/>
          </a:p>
        </p:txBody>
      </p:sp>
      <p:sp>
        <p:nvSpPr>
          <p:cNvPr id="375" name="Shape 375"/>
          <p:cNvSpPr txBox="1"/>
          <p:nvPr/>
        </p:nvSpPr>
        <p:spPr>
          <a:xfrm>
            <a:off x="8279853" y="3535625"/>
            <a:ext cx="8312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Option</a:t>
            </a:r>
            <a:endParaRPr/>
          </a:p>
        </p:txBody>
      </p:sp>
      <p:sp>
        <p:nvSpPr>
          <p:cNvPr id="376" name="Shape 376"/>
          <p:cNvSpPr/>
          <p:nvPr/>
        </p:nvSpPr>
        <p:spPr>
          <a:xfrm>
            <a:off x="6347637" y="4626410"/>
            <a:ext cx="304800" cy="489204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9537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Shape 377"/>
          <p:cNvSpPr txBox="1"/>
          <p:nvPr/>
        </p:nvSpPr>
        <p:spPr>
          <a:xfrm>
            <a:off x="5908158" y="5131563"/>
            <a:ext cx="128432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ERAS opens</a:t>
            </a:r>
            <a:endParaRPr/>
          </a:p>
        </p:txBody>
      </p:sp>
      <p:sp>
        <p:nvSpPr>
          <p:cNvPr id="378" name="Shape 378"/>
          <p:cNvSpPr txBox="1"/>
          <p:nvPr/>
        </p:nvSpPr>
        <p:spPr>
          <a:xfrm>
            <a:off x="2986717" y="2590800"/>
            <a:ext cx="105188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CORE CLERKSHIP</a:t>
            </a:r>
            <a:endParaRPr sz="1050" dirty="0"/>
          </a:p>
        </p:txBody>
      </p:sp>
      <p:sp>
        <p:nvSpPr>
          <p:cNvPr id="379" name="Shape 379"/>
          <p:cNvSpPr txBox="1"/>
          <p:nvPr/>
        </p:nvSpPr>
        <p:spPr>
          <a:xfrm>
            <a:off x="4351229" y="2590800"/>
            <a:ext cx="13716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CORE CLERKSHIP</a:t>
            </a:r>
            <a:endParaRPr/>
          </a:p>
        </p:txBody>
      </p:sp>
      <p:sp>
        <p:nvSpPr>
          <p:cNvPr id="380" name="Shape 380"/>
          <p:cNvSpPr txBox="1"/>
          <p:nvPr/>
        </p:nvSpPr>
        <p:spPr>
          <a:xfrm>
            <a:off x="5722829" y="2590800"/>
            <a:ext cx="137159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CORE CLERKSHIP</a:t>
            </a:r>
            <a:endParaRPr/>
          </a:p>
        </p:txBody>
      </p:sp>
      <p:sp>
        <p:nvSpPr>
          <p:cNvPr id="381" name="Shape 381"/>
          <p:cNvSpPr txBox="1"/>
          <p:nvPr/>
        </p:nvSpPr>
        <p:spPr>
          <a:xfrm>
            <a:off x="7433733" y="2479456"/>
            <a:ext cx="1032294" cy="632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CORE CLERKSHIP</a:t>
            </a:r>
            <a:endParaRPr sz="1000" dirty="0"/>
          </a:p>
        </p:txBody>
      </p:sp>
      <p:sp>
        <p:nvSpPr>
          <p:cNvPr id="382" name="Shape 382"/>
          <p:cNvSpPr txBox="1"/>
          <p:nvPr/>
        </p:nvSpPr>
        <p:spPr>
          <a:xfrm>
            <a:off x="109511" y="3904957"/>
            <a:ext cx="755151" cy="664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CORE CLERKSHIP</a:t>
            </a:r>
            <a:endParaRPr sz="1100" dirty="0"/>
          </a:p>
        </p:txBody>
      </p:sp>
      <p:sp>
        <p:nvSpPr>
          <p:cNvPr id="383" name="Shape 383"/>
          <p:cNvSpPr txBox="1"/>
          <p:nvPr/>
        </p:nvSpPr>
        <p:spPr>
          <a:xfrm>
            <a:off x="1930399" y="3896124"/>
            <a:ext cx="1172975" cy="67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CORE CLERKSHIP</a:t>
            </a:r>
            <a:endParaRPr sz="1200" dirty="0"/>
          </a:p>
        </p:txBody>
      </p:sp>
      <p:sp>
        <p:nvSpPr>
          <p:cNvPr id="384" name="Shape 384"/>
          <p:cNvSpPr txBox="1"/>
          <p:nvPr/>
        </p:nvSpPr>
        <p:spPr>
          <a:xfrm>
            <a:off x="4038600" y="1905000"/>
            <a:ext cx="1219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2020</a:t>
            </a:r>
            <a:endParaRPr dirty="0"/>
          </a:p>
        </p:txBody>
      </p:sp>
      <p:sp>
        <p:nvSpPr>
          <p:cNvPr id="385" name="Shape 385"/>
          <p:cNvSpPr txBox="1"/>
          <p:nvPr/>
        </p:nvSpPr>
        <p:spPr>
          <a:xfrm>
            <a:off x="3810000" y="4012817"/>
            <a:ext cx="83819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Away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Elective</a:t>
            </a:r>
            <a:endParaRPr/>
          </a:p>
        </p:txBody>
      </p:sp>
      <p:sp>
        <p:nvSpPr>
          <p:cNvPr id="386" name="Shape 386"/>
          <p:cNvSpPr txBox="1"/>
          <p:nvPr/>
        </p:nvSpPr>
        <p:spPr>
          <a:xfrm>
            <a:off x="4648199" y="3900378"/>
            <a:ext cx="70662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JI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Any</a:t>
            </a:r>
            <a:endParaRPr/>
          </a:p>
        </p:txBody>
      </p:sp>
      <p:sp>
        <p:nvSpPr>
          <p:cNvPr id="387" name="Shape 387"/>
          <p:cNvSpPr txBox="1"/>
          <p:nvPr/>
        </p:nvSpPr>
        <p:spPr>
          <a:xfrm>
            <a:off x="5354826" y="3900377"/>
            <a:ext cx="81094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Geri-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D21CA6-C74B-BD45-B8D2-DE5D4A0A015C}"/>
              </a:ext>
            </a:extLst>
          </p:cNvPr>
          <p:cNvSpPr txBox="1"/>
          <p:nvPr/>
        </p:nvSpPr>
        <p:spPr>
          <a:xfrm>
            <a:off x="4038600" y="2537250"/>
            <a:ext cx="297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75AD66-1AAF-6A4F-B463-C7FF9EEF402E}"/>
              </a:ext>
            </a:extLst>
          </p:cNvPr>
          <p:cNvSpPr txBox="1"/>
          <p:nvPr/>
        </p:nvSpPr>
        <p:spPr>
          <a:xfrm>
            <a:off x="7094428" y="2422499"/>
            <a:ext cx="297419" cy="6622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F85A4B1-A4EA-034B-8B81-4075AD337511}"/>
              </a:ext>
            </a:extLst>
          </p:cNvPr>
          <p:cNvCxnSpPr/>
          <p:nvPr/>
        </p:nvCxnSpPr>
        <p:spPr>
          <a:xfrm>
            <a:off x="7433733" y="2417901"/>
            <a:ext cx="0" cy="686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DE6CC28-96CC-6D44-B587-38A52226E847}"/>
              </a:ext>
            </a:extLst>
          </p:cNvPr>
          <p:cNvCxnSpPr/>
          <p:nvPr/>
        </p:nvCxnSpPr>
        <p:spPr>
          <a:xfrm>
            <a:off x="3976117" y="2401952"/>
            <a:ext cx="0" cy="6942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EC99E0D-6273-4049-8A1D-16812E97E267}"/>
              </a:ext>
            </a:extLst>
          </p:cNvPr>
          <p:cNvSpPr txBox="1"/>
          <p:nvPr/>
        </p:nvSpPr>
        <p:spPr>
          <a:xfrm>
            <a:off x="1615118" y="3982948"/>
            <a:ext cx="347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DE65956-9C06-3B4A-83EE-9CC1D0D7A39F}"/>
              </a:ext>
            </a:extLst>
          </p:cNvPr>
          <p:cNvCxnSpPr/>
          <p:nvPr/>
        </p:nvCxnSpPr>
        <p:spPr>
          <a:xfrm>
            <a:off x="1925739" y="3900377"/>
            <a:ext cx="0" cy="6463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56BBC2D-88C7-8847-A616-BA64BF3AA368}"/>
              </a:ext>
            </a:extLst>
          </p:cNvPr>
          <p:cNvSpPr txBox="1"/>
          <p:nvPr/>
        </p:nvSpPr>
        <p:spPr>
          <a:xfrm>
            <a:off x="847607" y="3934655"/>
            <a:ext cx="71181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05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CORE CLERKSHIP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071454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 txBox="1">
            <a:spLocks noGrp="1"/>
          </p:cNvSpPr>
          <p:nvPr>
            <p:ph type="title"/>
          </p:nvPr>
        </p:nvSpPr>
        <p:spPr>
          <a:xfrm>
            <a:off x="5334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7930D"/>
              </a:buClr>
              <a:buSzPts val="4400"/>
              <a:buFont typeface="Calibri"/>
              <a:buNone/>
            </a:pPr>
            <a:r>
              <a:rPr lang="en-US" sz="4400" b="1" i="0" u="none" strike="noStrike" cap="none">
                <a:solidFill>
                  <a:srgbClr val="F7930D"/>
                </a:solidFill>
                <a:latin typeface="Calibri"/>
                <a:ea typeface="Calibri"/>
                <a:cs typeface="Calibri"/>
                <a:sym typeface="Calibri"/>
              </a:rPr>
              <a:t>SCHEDULING SCENARIOS</a:t>
            </a:r>
            <a:endParaRPr/>
          </a:p>
        </p:txBody>
      </p:sp>
      <p:sp>
        <p:nvSpPr>
          <p:cNvPr id="394" name="Shape 394"/>
          <p:cNvSpPr txBox="1"/>
          <p:nvPr/>
        </p:nvSpPr>
        <p:spPr>
          <a:xfrm>
            <a:off x="304800" y="1600200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Ophthalmology-early match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5" name="Shape 395"/>
          <p:cNvGrpSpPr/>
          <p:nvPr/>
        </p:nvGrpSpPr>
        <p:grpSpPr>
          <a:xfrm>
            <a:off x="76200" y="2503489"/>
            <a:ext cx="9043988" cy="731838"/>
            <a:chOff x="48" y="1577"/>
            <a:chExt cx="5697" cy="461"/>
          </a:xfrm>
        </p:grpSpPr>
        <p:sp>
          <p:nvSpPr>
            <p:cNvPr id="396" name="Shape 396"/>
            <p:cNvSpPr/>
            <p:nvPr/>
          </p:nvSpPr>
          <p:spPr>
            <a:xfrm>
              <a:off x="5264" y="1584"/>
              <a:ext cx="474" cy="43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Verdana"/>
                <a:buNone/>
              </a:pPr>
              <a:r>
                <a:rPr lang="en-US" sz="2000" b="0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12</a:t>
              </a:r>
              <a:endParaRPr/>
            </a:p>
          </p:txBody>
        </p:sp>
        <p:sp>
          <p:nvSpPr>
            <p:cNvPr id="397" name="Shape 397"/>
            <p:cNvSpPr/>
            <p:nvPr/>
          </p:nvSpPr>
          <p:spPr>
            <a:xfrm>
              <a:off x="4802" y="1581"/>
              <a:ext cx="180" cy="456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Verdana"/>
                <a:buNone/>
              </a:pPr>
              <a:r>
                <a:rPr lang="en-US" b="1" i="0" u="none" strike="noStrike" cap="none" dirty="0">
                  <a:solidFill>
                    <a:schemeClr val="tx1"/>
                  </a:solidFill>
                  <a:latin typeface="Verdana"/>
                  <a:ea typeface="Verdana"/>
                  <a:cs typeface="Verdana"/>
                  <a:sym typeface="Verdana"/>
                </a:rPr>
                <a:t>C</a:t>
              </a:r>
              <a:r>
                <a:rPr lang="en-US" b="1" dirty="0">
                  <a:solidFill>
                    <a:schemeClr val="tx1"/>
                  </a:solidFill>
                  <a:latin typeface="Verdana"/>
                  <a:ea typeface="Verdana"/>
                  <a:cs typeface="Verdana"/>
                  <a:sym typeface="Verdana"/>
                </a:rPr>
                <a:t>E</a:t>
              </a:r>
              <a:endParaRPr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398" name="Shape 398"/>
            <p:cNvSpPr/>
            <p:nvPr/>
          </p:nvSpPr>
          <p:spPr>
            <a:xfrm>
              <a:off x="4316" y="1584"/>
              <a:ext cx="474" cy="43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Verdana"/>
                <a:buNone/>
              </a:pPr>
              <a:r>
                <a:rPr lang="en-US" sz="2000" b="0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10</a:t>
              </a:r>
              <a:endParaRPr/>
            </a:p>
          </p:txBody>
        </p:sp>
        <p:sp>
          <p:nvSpPr>
            <p:cNvPr id="399" name="Shape 399"/>
            <p:cNvSpPr/>
            <p:nvPr/>
          </p:nvSpPr>
          <p:spPr>
            <a:xfrm>
              <a:off x="3841" y="1584"/>
              <a:ext cx="475" cy="43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Verdana"/>
                <a:buNone/>
              </a:pPr>
              <a:r>
                <a:rPr lang="en-US" sz="2000" b="0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9</a:t>
              </a:r>
              <a:endParaRPr/>
            </a:p>
          </p:txBody>
        </p:sp>
        <p:sp>
          <p:nvSpPr>
            <p:cNvPr id="400" name="Shape 400"/>
            <p:cNvSpPr/>
            <p:nvPr/>
          </p:nvSpPr>
          <p:spPr>
            <a:xfrm>
              <a:off x="3367" y="1584"/>
              <a:ext cx="474" cy="43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Verdana"/>
                <a:buNone/>
              </a:pPr>
              <a:r>
                <a:rPr lang="en-US" sz="2000" b="0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8</a:t>
              </a:r>
              <a:endParaRPr/>
            </a:p>
          </p:txBody>
        </p:sp>
        <p:sp>
          <p:nvSpPr>
            <p:cNvPr id="401" name="Shape 401"/>
            <p:cNvSpPr/>
            <p:nvPr/>
          </p:nvSpPr>
          <p:spPr>
            <a:xfrm>
              <a:off x="2893" y="1584"/>
              <a:ext cx="474" cy="43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Verdana"/>
                <a:buNone/>
              </a:pPr>
              <a:r>
                <a:rPr lang="en-US" sz="2000" b="0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7</a:t>
              </a:r>
              <a:endParaRPr/>
            </a:p>
          </p:txBody>
        </p:sp>
        <p:sp>
          <p:nvSpPr>
            <p:cNvPr id="402" name="Shape 402"/>
            <p:cNvSpPr/>
            <p:nvPr/>
          </p:nvSpPr>
          <p:spPr>
            <a:xfrm>
              <a:off x="2645" y="1577"/>
              <a:ext cx="260" cy="461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Verdana"/>
                <a:buNone/>
              </a:pPr>
              <a:r>
                <a:rPr lang="en-US" b="1" dirty="0"/>
                <a:t>CE</a:t>
              </a:r>
              <a:endParaRPr b="1" dirty="0"/>
            </a:p>
          </p:txBody>
        </p:sp>
        <p:sp>
          <p:nvSpPr>
            <p:cNvPr id="403" name="Shape 403"/>
            <p:cNvSpPr/>
            <p:nvPr/>
          </p:nvSpPr>
          <p:spPr>
            <a:xfrm>
              <a:off x="1945" y="1584"/>
              <a:ext cx="474" cy="43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Verdana"/>
                <a:buNone/>
              </a:pPr>
              <a:r>
                <a:rPr lang="en-US" sz="2000" b="0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5</a:t>
              </a:r>
              <a:endParaRPr/>
            </a:p>
          </p:txBody>
        </p:sp>
        <p:sp>
          <p:nvSpPr>
            <p:cNvPr id="404" name="Shape 404"/>
            <p:cNvSpPr/>
            <p:nvPr/>
          </p:nvSpPr>
          <p:spPr>
            <a:xfrm>
              <a:off x="1471" y="1584"/>
              <a:ext cx="474" cy="432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Verdana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4</a:t>
              </a:r>
              <a:endParaRPr/>
            </a:p>
          </p:txBody>
        </p:sp>
        <p:sp>
          <p:nvSpPr>
            <p:cNvPr id="405" name="Shape 405"/>
            <p:cNvSpPr/>
            <p:nvPr/>
          </p:nvSpPr>
          <p:spPr>
            <a:xfrm>
              <a:off x="996" y="1584"/>
              <a:ext cx="475" cy="432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Verdana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3</a:t>
              </a:r>
              <a:endParaRPr/>
            </a:p>
          </p:txBody>
        </p:sp>
        <p:sp>
          <p:nvSpPr>
            <p:cNvPr id="406" name="Shape 406"/>
            <p:cNvSpPr/>
            <p:nvPr/>
          </p:nvSpPr>
          <p:spPr>
            <a:xfrm>
              <a:off x="522" y="1584"/>
              <a:ext cx="474" cy="432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Verdana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2</a:t>
              </a:r>
              <a:endParaRPr/>
            </a:p>
          </p:txBody>
        </p:sp>
        <p:sp>
          <p:nvSpPr>
            <p:cNvPr id="407" name="Shape 407"/>
            <p:cNvSpPr/>
            <p:nvPr/>
          </p:nvSpPr>
          <p:spPr>
            <a:xfrm>
              <a:off x="48" y="1584"/>
              <a:ext cx="474" cy="432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Verdana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1</a:t>
              </a:r>
              <a:endParaRPr/>
            </a:p>
          </p:txBody>
        </p:sp>
        <p:cxnSp>
          <p:nvCxnSpPr>
            <p:cNvPr id="408" name="Shape 408"/>
            <p:cNvCxnSpPr/>
            <p:nvPr/>
          </p:nvCxnSpPr>
          <p:spPr>
            <a:xfrm>
              <a:off x="48" y="1584"/>
              <a:ext cx="5690" cy="0"/>
            </a:xfrm>
            <a:prstGeom prst="straightConnector1">
              <a:avLst/>
            </a:prstGeom>
            <a:noFill/>
            <a:ln w="28575" cap="sq" cmpd="sng">
              <a:solidFill>
                <a:srgbClr val="85DFD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Shape 409"/>
            <p:cNvCxnSpPr/>
            <p:nvPr/>
          </p:nvCxnSpPr>
          <p:spPr>
            <a:xfrm>
              <a:off x="48" y="2016"/>
              <a:ext cx="5690" cy="0"/>
            </a:xfrm>
            <a:prstGeom prst="straightConnector1">
              <a:avLst/>
            </a:prstGeom>
            <a:noFill/>
            <a:ln w="28575" cap="sq" cmpd="sng">
              <a:solidFill>
                <a:srgbClr val="85DFD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Shape 410"/>
            <p:cNvCxnSpPr/>
            <p:nvPr/>
          </p:nvCxnSpPr>
          <p:spPr>
            <a:xfrm>
              <a:off x="48" y="1584"/>
              <a:ext cx="0" cy="432"/>
            </a:xfrm>
            <a:prstGeom prst="straightConnector1">
              <a:avLst/>
            </a:prstGeom>
            <a:noFill/>
            <a:ln w="28575" cap="sq" cmpd="sng">
              <a:solidFill>
                <a:srgbClr val="85DFD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Shape 411"/>
            <p:cNvCxnSpPr/>
            <p:nvPr/>
          </p:nvCxnSpPr>
          <p:spPr>
            <a:xfrm>
              <a:off x="522" y="1584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Shape 412"/>
            <p:cNvCxnSpPr/>
            <p:nvPr/>
          </p:nvCxnSpPr>
          <p:spPr>
            <a:xfrm>
              <a:off x="996" y="1584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Shape 413"/>
            <p:cNvCxnSpPr/>
            <p:nvPr/>
          </p:nvCxnSpPr>
          <p:spPr>
            <a:xfrm>
              <a:off x="1471" y="1584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Shape 414"/>
            <p:cNvCxnSpPr/>
            <p:nvPr/>
          </p:nvCxnSpPr>
          <p:spPr>
            <a:xfrm>
              <a:off x="1945" y="1584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Shape 415"/>
            <p:cNvCxnSpPr/>
            <p:nvPr/>
          </p:nvCxnSpPr>
          <p:spPr>
            <a:xfrm>
              <a:off x="2419" y="1584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Shape 416"/>
            <p:cNvCxnSpPr/>
            <p:nvPr/>
          </p:nvCxnSpPr>
          <p:spPr>
            <a:xfrm>
              <a:off x="2893" y="1584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Shape 417"/>
            <p:cNvCxnSpPr/>
            <p:nvPr/>
          </p:nvCxnSpPr>
          <p:spPr>
            <a:xfrm>
              <a:off x="3367" y="1584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Shape 418"/>
            <p:cNvCxnSpPr/>
            <p:nvPr/>
          </p:nvCxnSpPr>
          <p:spPr>
            <a:xfrm>
              <a:off x="3841" y="1584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Shape 419"/>
            <p:cNvCxnSpPr/>
            <p:nvPr/>
          </p:nvCxnSpPr>
          <p:spPr>
            <a:xfrm>
              <a:off x="4316" y="1584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Shape 420"/>
            <p:cNvCxnSpPr/>
            <p:nvPr/>
          </p:nvCxnSpPr>
          <p:spPr>
            <a:xfrm>
              <a:off x="4790" y="1584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Shape 421"/>
            <p:cNvCxnSpPr/>
            <p:nvPr/>
          </p:nvCxnSpPr>
          <p:spPr>
            <a:xfrm>
              <a:off x="5264" y="1584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Shape 422"/>
            <p:cNvCxnSpPr/>
            <p:nvPr/>
          </p:nvCxnSpPr>
          <p:spPr>
            <a:xfrm>
              <a:off x="5738" y="1584"/>
              <a:ext cx="0" cy="432"/>
            </a:xfrm>
            <a:prstGeom prst="straightConnector1">
              <a:avLst/>
            </a:prstGeom>
            <a:noFill/>
            <a:ln w="28575" cap="sq" cmpd="sng">
              <a:solidFill>
                <a:srgbClr val="85DFD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23" name="Shape 423"/>
            <p:cNvSpPr txBox="1"/>
            <p:nvPr/>
          </p:nvSpPr>
          <p:spPr>
            <a:xfrm>
              <a:off x="1963" y="1600"/>
              <a:ext cx="693" cy="416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Verdana"/>
                <a:buNone/>
              </a:pPr>
              <a:r>
                <a:rPr lang="en-US" sz="1100" b="1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CORE CLERKSHIP</a:t>
              </a:r>
              <a:endParaRPr sz="1050" dirty="0"/>
            </a:p>
          </p:txBody>
        </p:sp>
        <p:sp>
          <p:nvSpPr>
            <p:cNvPr id="424" name="Shape 424"/>
            <p:cNvSpPr txBox="1"/>
            <p:nvPr/>
          </p:nvSpPr>
          <p:spPr>
            <a:xfrm>
              <a:off x="2917" y="1647"/>
              <a:ext cx="960" cy="3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Verdana"/>
                <a:buNone/>
              </a:pPr>
              <a:r>
                <a:rPr lang="en-US" sz="16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CORE CLERKSHIP</a:t>
              </a:r>
              <a:endParaRPr sz="1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25" name="Shape 425"/>
            <p:cNvSpPr txBox="1"/>
            <p:nvPr/>
          </p:nvSpPr>
          <p:spPr>
            <a:xfrm>
              <a:off x="3865" y="1649"/>
              <a:ext cx="960" cy="3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Verdana"/>
                <a:buNone/>
              </a:pPr>
              <a:r>
                <a:rPr lang="en-US" sz="16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CORE CLERKSHIP</a:t>
              </a:r>
              <a:endParaRPr/>
            </a:p>
          </p:txBody>
        </p:sp>
        <p:sp>
          <p:nvSpPr>
            <p:cNvPr id="426" name="Shape 426"/>
            <p:cNvSpPr txBox="1"/>
            <p:nvPr/>
          </p:nvSpPr>
          <p:spPr>
            <a:xfrm>
              <a:off x="4982" y="1582"/>
              <a:ext cx="763" cy="434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Verdana"/>
                <a:buNone/>
              </a:pPr>
              <a:r>
                <a:rPr lang="en-US" sz="1200" b="1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CORE CLERKSHIP</a:t>
              </a:r>
              <a:endParaRPr sz="1100" dirty="0"/>
            </a:p>
          </p:txBody>
        </p:sp>
      </p:grpSp>
      <p:grpSp>
        <p:nvGrpSpPr>
          <p:cNvPr id="427" name="Shape 427"/>
          <p:cNvGrpSpPr/>
          <p:nvPr/>
        </p:nvGrpSpPr>
        <p:grpSpPr>
          <a:xfrm>
            <a:off x="114300" y="4343403"/>
            <a:ext cx="9032875" cy="773113"/>
            <a:chOff x="72" y="2736"/>
            <a:chExt cx="5690" cy="487"/>
          </a:xfrm>
        </p:grpSpPr>
        <p:sp>
          <p:nvSpPr>
            <p:cNvPr id="428" name="Shape 428"/>
            <p:cNvSpPr/>
            <p:nvPr/>
          </p:nvSpPr>
          <p:spPr>
            <a:xfrm>
              <a:off x="5288" y="2736"/>
              <a:ext cx="474" cy="432"/>
            </a:xfrm>
            <a:prstGeom prst="rect">
              <a:avLst/>
            </a:prstGeom>
            <a:solidFill>
              <a:srgbClr val="2D7F46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Verdana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12</a:t>
              </a:r>
              <a:endParaRPr/>
            </a:p>
          </p:txBody>
        </p:sp>
        <p:sp>
          <p:nvSpPr>
            <p:cNvPr id="429" name="Shape 429"/>
            <p:cNvSpPr/>
            <p:nvPr/>
          </p:nvSpPr>
          <p:spPr>
            <a:xfrm>
              <a:off x="4814" y="2736"/>
              <a:ext cx="474" cy="432"/>
            </a:xfrm>
            <a:prstGeom prst="rect">
              <a:avLst/>
            </a:prstGeom>
            <a:solidFill>
              <a:srgbClr val="2D7F46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Verdana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11</a:t>
              </a:r>
              <a:endParaRPr/>
            </a:p>
          </p:txBody>
        </p:sp>
        <p:sp>
          <p:nvSpPr>
            <p:cNvPr id="430" name="Shape 430"/>
            <p:cNvSpPr/>
            <p:nvPr/>
          </p:nvSpPr>
          <p:spPr>
            <a:xfrm>
              <a:off x="4340" y="2736"/>
              <a:ext cx="474" cy="432"/>
            </a:xfrm>
            <a:prstGeom prst="rect">
              <a:avLst/>
            </a:prstGeom>
            <a:solidFill>
              <a:srgbClr val="2D7F46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Verdana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10</a:t>
              </a:r>
              <a:endParaRPr/>
            </a:p>
          </p:txBody>
        </p:sp>
        <p:sp>
          <p:nvSpPr>
            <p:cNvPr id="431" name="Shape 431"/>
            <p:cNvSpPr/>
            <p:nvPr/>
          </p:nvSpPr>
          <p:spPr>
            <a:xfrm>
              <a:off x="3865" y="2736"/>
              <a:ext cx="475" cy="432"/>
            </a:xfrm>
            <a:prstGeom prst="rect">
              <a:avLst/>
            </a:prstGeom>
            <a:solidFill>
              <a:srgbClr val="2D7F46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Verdana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9</a:t>
              </a:r>
              <a:endParaRPr/>
            </a:p>
          </p:txBody>
        </p:sp>
        <p:sp>
          <p:nvSpPr>
            <p:cNvPr id="432" name="Shape 432"/>
            <p:cNvSpPr/>
            <p:nvPr/>
          </p:nvSpPr>
          <p:spPr>
            <a:xfrm>
              <a:off x="3391" y="2736"/>
              <a:ext cx="474" cy="43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Verdana"/>
                <a:buNone/>
              </a:pPr>
              <a:r>
                <a:rPr lang="en-US" sz="1200" b="1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CORE CLERKSHIP</a:t>
              </a:r>
              <a:endParaRPr sz="1000" b="1" dirty="0"/>
            </a:p>
          </p:txBody>
        </p:sp>
        <p:sp>
          <p:nvSpPr>
            <p:cNvPr id="433" name="Shape 433"/>
            <p:cNvSpPr/>
            <p:nvPr/>
          </p:nvSpPr>
          <p:spPr>
            <a:xfrm>
              <a:off x="2917" y="2736"/>
              <a:ext cx="474" cy="43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Verdana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7</a:t>
              </a:r>
              <a:endParaRPr/>
            </a:p>
          </p:txBody>
        </p:sp>
        <p:sp>
          <p:nvSpPr>
            <p:cNvPr id="434" name="Shape 434"/>
            <p:cNvSpPr/>
            <p:nvPr/>
          </p:nvSpPr>
          <p:spPr>
            <a:xfrm>
              <a:off x="2443" y="2736"/>
              <a:ext cx="474" cy="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35" name="Shape 435"/>
            <p:cNvSpPr/>
            <p:nvPr/>
          </p:nvSpPr>
          <p:spPr>
            <a:xfrm>
              <a:off x="1969" y="2736"/>
              <a:ext cx="474" cy="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36" name="Shape 436"/>
            <p:cNvSpPr/>
            <p:nvPr/>
          </p:nvSpPr>
          <p:spPr>
            <a:xfrm>
              <a:off x="1495" y="2736"/>
              <a:ext cx="474" cy="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37" name="Shape 437"/>
            <p:cNvSpPr/>
            <p:nvPr/>
          </p:nvSpPr>
          <p:spPr>
            <a:xfrm>
              <a:off x="1020" y="2736"/>
              <a:ext cx="475" cy="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38" name="Shape 438"/>
            <p:cNvSpPr/>
            <p:nvPr/>
          </p:nvSpPr>
          <p:spPr>
            <a:xfrm>
              <a:off x="546" y="2736"/>
              <a:ext cx="474" cy="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39" name="Shape 439"/>
            <p:cNvSpPr/>
            <p:nvPr/>
          </p:nvSpPr>
          <p:spPr>
            <a:xfrm>
              <a:off x="72" y="2736"/>
              <a:ext cx="474" cy="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440" name="Shape 440"/>
            <p:cNvCxnSpPr/>
            <p:nvPr/>
          </p:nvCxnSpPr>
          <p:spPr>
            <a:xfrm>
              <a:off x="72" y="2736"/>
              <a:ext cx="5690" cy="0"/>
            </a:xfrm>
            <a:prstGeom prst="straightConnector1">
              <a:avLst/>
            </a:prstGeom>
            <a:noFill/>
            <a:ln w="28575" cap="sq" cmpd="sng">
              <a:solidFill>
                <a:srgbClr val="85DFD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1" name="Shape 441"/>
            <p:cNvCxnSpPr/>
            <p:nvPr/>
          </p:nvCxnSpPr>
          <p:spPr>
            <a:xfrm>
              <a:off x="72" y="3168"/>
              <a:ext cx="5690" cy="0"/>
            </a:xfrm>
            <a:prstGeom prst="straightConnector1">
              <a:avLst/>
            </a:prstGeom>
            <a:noFill/>
            <a:ln w="28575" cap="sq" cmpd="sng">
              <a:solidFill>
                <a:srgbClr val="85DFD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2" name="Shape 442"/>
            <p:cNvCxnSpPr/>
            <p:nvPr/>
          </p:nvCxnSpPr>
          <p:spPr>
            <a:xfrm>
              <a:off x="72" y="2736"/>
              <a:ext cx="0" cy="432"/>
            </a:xfrm>
            <a:prstGeom prst="straightConnector1">
              <a:avLst/>
            </a:prstGeom>
            <a:noFill/>
            <a:ln w="28575" cap="sq" cmpd="sng">
              <a:solidFill>
                <a:srgbClr val="85DFD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3" name="Shape 443"/>
            <p:cNvCxnSpPr/>
            <p:nvPr/>
          </p:nvCxnSpPr>
          <p:spPr>
            <a:xfrm>
              <a:off x="546" y="2736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4" name="Shape 444"/>
            <p:cNvCxnSpPr/>
            <p:nvPr/>
          </p:nvCxnSpPr>
          <p:spPr>
            <a:xfrm>
              <a:off x="1020" y="2736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Shape 445"/>
            <p:cNvCxnSpPr/>
            <p:nvPr/>
          </p:nvCxnSpPr>
          <p:spPr>
            <a:xfrm>
              <a:off x="1495" y="2736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Shape 446"/>
            <p:cNvCxnSpPr/>
            <p:nvPr/>
          </p:nvCxnSpPr>
          <p:spPr>
            <a:xfrm>
              <a:off x="1969" y="2736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Shape 447"/>
            <p:cNvCxnSpPr/>
            <p:nvPr/>
          </p:nvCxnSpPr>
          <p:spPr>
            <a:xfrm>
              <a:off x="2443" y="2736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Shape 448"/>
            <p:cNvCxnSpPr/>
            <p:nvPr/>
          </p:nvCxnSpPr>
          <p:spPr>
            <a:xfrm>
              <a:off x="2917" y="2736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Shape 449"/>
            <p:cNvCxnSpPr/>
            <p:nvPr/>
          </p:nvCxnSpPr>
          <p:spPr>
            <a:xfrm>
              <a:off x="3391" y="2736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Shape 450"/>
            <p:cNvCxnSpPr/>
            <p:nvPr/>
          </p:nvCxnSpPr>
          <p:spPr>
            <a:xfrm>
              <a:off x="3865" y="2736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Shape 451"/>
            <p:cNvCxnSpPr/>
            <p:nvPr/>
          </p:nvCxnSpPr>
          <p:spPr>
            <a:xfrm>
              <a:off x="4340" y="2736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2" name="Shape 452"/>
            <p:cNvCxnSpPr/>
            <p:nvPr/>
          </p:nvCxnSpPr>
          <p:spPr>
            <a:xfrm>
              <a:off x="4814" y="2736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Shape 453"/>
            <p:cNvCxnSpPr/>
            <p:nvPr/>
          </p:nvCxnSpPr>
          <p:spPr>
            <a:xfrm>
              <a:off x="5288" y="2736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Shape 454"/>
            <p:cNvCxnSpPr/>
            <p:nvPr/>
          </p:nvCxnSpPr>
          <p:spPr>
            <a:xfrm>
              <a:off x="5762" y="2736"/>
              <a:ext cx="0" cy="432"/>
            </a:xfrm>
            <a:prstGeom prst="straightConnector1">
              <a:avLst/>
            </a:prstGeom>
            <a:noFill/>
            <a:ln w="28575" cap="sq" cmpd="sng">
              <a:solidFill>
                <a:srgbClr val="85DFD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55" name="Shape 455"/>
            <p:cNvSpPr txBox="1"/>
            <p:nvPr/>
          </p:nvSpPr>
          <p:spPr>
            <a:xfrm>
              <a:off x="2951" y="2739"/>
              <a:ext cx="462" cy="4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Verdana"/>
                <a:buNone/>
              </a:pPr>
              <a:r>
                <a:rPr lang="en-US" sz="1200" b="1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CORE CLERKSHIP</a:t>
              </a:r>
              <a:endParaRPr sz="1100" dirty="0"/>
            </a:p>
          </p:txBody>
        </p:sp>
      </p:grpSp>
      <p:sp>
        <p:nvSpPr>
          <p:cNvPr id="456" name="Shape 456"/>
          <p:cNvSpPr/>
          <p:nvPr/>
        </p:nvSpPr>
        <p:spPr>
          <a:xfrm>
            <a:off x="5989987" y="5213383"/>
            <a:ext cx="484632" cy="978408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F6FC6"/>
          </a:solidFill>
          <a:ln w="25400" cap="flat" cmpd="sng">
            <a:solidFill>
              <a:srgbClr val="0A519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Shape 457"/>
          <p:cNvSpPr txBox="1"/>
          <p:nvPr/>
        </p:nvSpPr>
        <p:spPr>
          <a:xfrm>
            <a:off x="3894137" y="5990380"/>
            <a:ext cx="222778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Take Step 2 CK and CS</a:t>
            </a:r>
            <a:endParaRPr/>
          </a:p>
        </p:txBody>
      </p:sp>
      <p:pic>
        <p:nvPicPr>
          <p:cNvPr id="458" name="Shape 4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515" y="4379613"/>
            <a:ext cx="1543050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Shape 4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390" y="4340225"/>
            <a:ext cx="755650" cy="688975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Shape 460"/>
          <p:cNvSpPr/>
          <p:nvPr/>
        </p:nvSpPr>
        <p:spPr>
          <a:xfrm>
            <a:off x="1219200" y="4341813"/>
            <a:ext cx="396875" cy="685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lvl="0"/>
            <a:endParaRPr lang="en-US" sz="11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/>
            <a:endParaRPr lang="en-US" sz="11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/>
            <a:r>
              <a:rPr lang="en-US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CE</a:t>
            </a:r>
            <a:endParaRPr lang="en-US" sz="1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endParaRPr dirty="0"/>
          </a:p>
        </p:txBody>
      </p:sp>
      <p:sp>
        <p:nvSpPr>
          <p:cNvPr id="461" name="Shape 461"/>
          <p:cNvSpPr txBox="1"/>
          <p:nvPr/>
        </p:nvSpPr>
        <p:spPr>
          <a:xfrm>
            <a:off x="173348" y="4338719"/>
            <a:ext cx="1044263" cy="6556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    CORE </a:t>
            </a:r>
            <a:endParaRPr sz="9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CLERKSHIP</a:t>
            </a:r>
            <a:endParaRPr sz="900" dirty="0"/>
          </a:p>
        </p:txBody>
      </p:sp>
      <p:sp>
        <p:nvSpPr>
          <p:cNvPr id="462" name="Shape 462"/>
          <p:cNvSpPr/>
          <p:nvPr/>
        </p:nvSpPr>
        <p:spPr>
          <a:xfrm>
            <a:off x="1608138" y="4343400"/>
            <a:ext cx="754062" cy="685800"/>
          </a:xfrm>
          <a:prstGeom prst="rect">
            <a:avLst/>
          </a:prstGeom>
          <a:solidFill>
            <a:srgbClr val="00B0F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Verdana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ELE</a:t>
            </a:r>
            <a:br>
              <a:rPr lang="en-US" sz="2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2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OPH</a:t>
            </a:r>
            <a:endParaRPr/>
          </a:p>
        </p:txBody>
      </p:sp>
      <p:sp>
        <p:nvSpPr>
          <p:cNvPr id="463" name="Shape 463"/>
          <p:cNvSpPr/>
          <p:nvPr/>
        </p:nvSpPr>
        <p:spPr>
          <a:xfrm>
            <a:off x="2370138" y="4343400"/>
            <a:ext cx="754062" cy="685800"/>
          </a:xfrm>
          <a:prstGeom prst="rect">
            <a:avLst/>
          </a:prstGeom>
          <a:solidFill>
            <a:srgbClr val="00B0F0"/>
          </a:solidFill>
          <a:ln w="9525" cap="flat" cmpd="sng">
            <a:solidFill>
              <a:srgbClr val="0F6FC6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Verdana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ELE</a:t>
            </a:r>
            <a:br>
              <a:rPr lang="en-US" sz="2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2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AWAY</a:t>
            </a:r>
            <a:endParaRPr/>
          </a:p>
        </p:txBody>
      </p:sp>
      <p:sp>
        <p:nvSpPr>
          <p:cNvPr id="464" name="Shape 464" descr="Narrow vertical"/>
          <p:cNvSpPr/>
          <p:nvPr/>
        </p:nvSpPr>
        <p:spPr>
          <a:xfrm>
            <a:off x="3125788" y="4333950"/>
            <a:ext cx="731838" cy="692075"/>
          </a:xfrm>
          <a:prstGeom prst="rect">
            <a:avLst/>
          </a:prstGeom>
          <a:solidFill>
            <a:srgbClr val="85DFD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OPH</a:t>
            </a:r>
            <a:br>
              <a:rPr lang="en-US" sz="1400" b="1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RES</a:t>
            </a:r>
            <a:endParaRPr dirty="0"/>
          </a:p>
        </p:txBody>
      </p:sp>
      <p:sp>
        <p:nvSpPr>
          <p:cNvPr id="465" name="Shape 465"/>
          <p:cNvSpPr/>
          <p:nvPr/>
        </p:nvSpPr>
        <p:spPr>
          <a:xfrm>
            <a:off x="3894137" y="4352851"/>
            <a:ext cx="754063" cy="685800"/>
          </a:xfrm>
          <a:prstGeom prst="rect">
            <a:avLst/>
          </a:prstGeom>
          <a:solidFill>
            <a:srgbClr val="85DFD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Geri-Palli</a:t>
            </a:r>
            <a:endParaRPr sz="1400" b="1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6" name="Shape 466"/>
          <p:cNvSpPr txBox="1"/>
          <p:nvPr/>
        </p:nvSpPr>
        <p:spPr>
          <a:xfrm>
            <a:off x="5322887" y="1947232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2020</a:t>
            </a:r>
            <a:endParaRPr dirty="0"/>
          </a:p>
        </p:txBody>
      </p:sp>
      <p:sp>
        <p:nvSpPr>
          <p:cNvPr id="467" name="Shape 467"/>
          <p:cNvSpPr txBox="1"/>
          <p:nvPr/>
        </p:nvSpPr>
        <p:spPr>
          <a:xfrm>
            <a:off x="2667000" y="379945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2021</a:t>
            </a:r>
            <a:endParaRPr dirty="0"/>
          </a:p>
        </p:txBody>
      </p:sp>
      <p:sp>
        <p:nvSpPr>
          <p:cNvPr id="468" name="Shape 468"/>
          <p:cNvSpPr txBox="1"/>
          <p:nvPr/>
        </p:nvSpPr>
        <p:spPr>
          <a:xfrm>
            <a:off x="6623824" y="5451651"/>
            <a:ext cx="128432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ERAS opens</a:t>
            </a:r>
            <a:endParaRPr/>
          </a:p>
        </p:txBody>
      </p:sp>
      <p:sp>
        <p:nvSpPr>
          <p:cNvPr id="469" name="Shape 469"/>
          <p:cNvSpPr/>
          <p:nvPr/>
        </p:nvSpPr>
        <p:spPr>
          <a:xfrm>
            <a:off x="6405785" y="5080697"/>
            <a:ext cx="304800" cy="489204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9537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5CC23F1-214D-0B4F-B10F-A90F0769DAB0}"/>
              </a:ext>
            </a:extLst>
          </p:cNvPr>
          <p:cNvCxnSpPr>
            <a:cxnSpLocks/>
          </p:cNvCxnSpPr>
          <p:nvPr/>
        </p:nvCxnSpPr>
        <p:spPr>
          <a:xfrm flipH="1">
            <a:off x="4198941" y="2570086"/>
            <a:ext cx="17460" cy="66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9E976E6-70D4-8E40-BD64-B6C90ED30B1F}"/>
              </a:ext>
            </a:extLst>
          </p:cNvPr>
          <p:cNvCxnSpPr>
            <a:cxnSpLocks/>
            <a:stCxn id="397" idx="0"/>
            <a:endCxn id="397" idx="0"/>
          </p:cNvCxnSpPr>
          <p:nvPr/>
        </p:nvCxnSpPr>
        <p:spPr>
          <a:xfrm>
            <a:off x="7766050" y="250983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D564445-7F73-1242-8287-1028F8994E23}"/>
              </a:ext>
            </a:extLst>
          </p:cNvPr>
          <p:cNvCxnSpPr>
            <a:cxnSpLocks/>
            <a:endCxn id="397" idx="0"/>
          </p:cNvCxnSpPr>
          <p:nvPr/>
        </p:nvCxnSpPr>
        <p:spPr>
          <a:xfrm flipH="1" flipV="1">
            <a:off x="7766050" y="2509839"/>
            <a:ext cx="161945" cy="376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0A685D-042C-274A-971B-D730747EB45D}"/>
              </a:ext>
            </a:extLst>
          </p:cNvPr>
          <p:cNvCxnSpPr>
            <a:cxnSpLocks/>
          </p:cNvCxnSpPr>
          <p:nvPr/>
        </p:nvCxnSpPr>
        <p:spPr>
          <a:xfrm>
            <a:off x="8000207" y="2538039"/>
            <a:ext cx="0" cy="690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2E9566-7118-A84E-AAC6-0CD2AD3F5A7B}"/>
              </a:ext>
            </a:extLst>
          </p:cNvPr>
          <p:cNvCxnSpPr/>
          <p:nvPr/>
        </p:nvCxnSpPr>
        <p:spPr>
          <a:xfrm>
            <a:off x="1217611" y="4348166"/>
            <a:ext cx="0" cy="6778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 txBox="1">
            <a:spLocks noGrp="1"/>
          </p:cNvSpPr>
          <p:nvPr>
            <p:ph type="title"/>
          </p:nvPr>
        </p:nvSpPr>
        <p:spPr>
          <a:xfrm>
            <a:off x="5334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7930D"/>
              </a:buClr>
              <a:buSzPts val="4400"/>
              <a:buFont typeface="Calibri"/>
              <a:buNone/>
            </a:pPr>
            <a:r>
              <a:rPr lang="en-US" sz="4400" b="1" i="0" u="none" strike="noStrike" cap="none">
                <a:solidFill>
                  <a:srgbClr val="F7930D"/>
                </a:solidFill>
                <a:latin typeface="Calibri"/>
                <a:ea typeface="Calibri"/>
                <a:cs typeface="Calibri"/>
                <a:sym typeface="Calibri"/>
              </a:rPr>
              <a:t>SCHEDULING SCENARIOS</a:t>
            </a:r>
            <a:endParaRPr/>
          </a:p>
        </p:txBody>
      </p:sp>
      <p:sp>
        <p:nvSpPr>
          <p:cNvPr id="394" name="Shape 394"/>
          <p:cNvSpPr txBox="1"/>
          <p:nvPr/>
        </p:nvSpPr>
        <p:spPr>
          <a:xfrm>
            <a:off x="304800" y="1600200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Ophthalmology-Creating a 4 week CE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5" name="Shape 395"/>
          <p:cNvGrpSpPr/>
          <p:nvPr/>
        </p:nvGrpSpPr>
        <p:grpSpPr>
          <a:xfrm>
            <a:off x="76200" y="2509839"/>
            <a:ext cx="9043988" cy="725488"/>
            <a:chOff x="48" y="1581"/>
            <a:chExt cx="5697" cy="457"/>
          </a:xfrm>
        </p:grpSpPr>
        <p:sp>
          <p:nvSpPr>
            <p:cNvPr id="396" name="Shape 396"/>
            <p:cNvSpPr/>
            <p:nvPr/>
          </p:nvSpPr>
          <p:spPr>
            <a:xfrm>
              <a:off x="5264" y="1584"/>
              <a:ext cx="474" cy="43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Verdana"/>
                <a:buNone/>
              </a:pPr>
              <a:r>
                <a:rPr lang="en-US" sz="2000" b="0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12</a:t>
              </a:r>
              <a:endParaRPr/>
            </a:p>
          </p:txBody>
        </p:sp>
        <p:sp>
          <p:nvSpPr>
            <p:cNvPr id="397" name="Shape 397"/>
            <p:cNvSpPr/>
            <p:nvPr/>
          </p:nvSpPr>
          <p:spPr>
            <a:xfrm>
              <a:off x="4802" y="1581"/>
              <a:ext cx="180" cy="456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Verdana"/>
                <a:buNone/>
              </a:pPr>
              <a:r>
                <a:rPr lang="en-US" b="1" i="0" u="none" strike="noStrike" cap="none" dirty="0">
                  <a:solidFill>
                    <a:schemeClr val="tx1"/>
                  </a:solidFill>
                  <a:latin typeface="Verdana"/>
                  <a:ea typeface="Verdana"/>
                  <a:cs typeface="Verdana"/>
                  <a:sym typeface="Verdana"/>
                </a:rPr>
                <a:t>C</a:t>
              </a:r>
              <a:r>
                <a:rPr lang="en-US" b="1" dirty="0">
                  <a:solidFill>
                    <a:schemeClr val="tx1"/>
                  </a:solidFill>
                  <a:latin typeface="Verdana"/>
                  <a:ea typeface="Verdana"/>
                  <a:cs typeface="Verdana"/>
                  <a:sym typeface="Verdana"/>
                </a:rPr>
                <a:t>E</a:t>
              </a:r>
              <a:endParaRPr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398" name="Shape 398"/>
            <p:cNvSpPr/>
            <p:nvPr/>
          </p:nvSpPr>
          <p:spPr>
            <a:xfrm>
              <a:off x="4316" y="1584"/>
              <a:ext cx="474" cy="43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Verdana"/>
                <a:buNone/>
              </a:pPr>
              <a:r>
                <a:rPr lang="en-US" sz="2000" b="0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10</a:t>
              </a:r>
              <a:endParaRPr/>
            </a:p>
          </p:txBody>
        </p:sp>
        <p:sp>
          <p:nvSpPr>
            <p:cNvPr id="399" name="Shape 399"/>
            <p:cNvSpPr/>
            <p:nvPr/>
          </p:nvSpPr>
          <p:spPr>
            <a:xfrm>
              <a:off x="3841" y="1584"/>
              <a:ext cx="475" cy="43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Verdana"/>
                <a:buNone/>
              </a:pPr>
              <a:r>
                <a:rPr lang="en-US" sz="2000" b="0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9</a:t>
              </a:r>
              <a:endParaRPr/>
            </a:p>
          </p:txBody>
        </p:sp>
        <p:sp>
          <p:nvSpPr>
            <p:cNvPr id="400" name="Shape 400"/>
            <p:cNvSpPr/>
            <p:nvPr/>
          </p:nvSpPr>
          <p:spPr>
            <a:xfrm>
              <a:off x="3367" y="1584"/>
              <a:ext cx="474" cy="43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Verdana"/>
                <a:buNone/>
              </a:pPr>
              <a:r>
                <a:rPr lang="en-US" sz="2000" b="0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8</a:t>
              </a:r>
              <a:endParaRPr/>
            </a:p>
          </p:txBody>
        </p:sp>
        <p:sp>
          <p:nvSpPr>
            <p:cNvPr id="401" name="Shape 401"/>
            <p:cNvSpPr/>
            <p:nvPr/>
          </p:nvSpPr>
          <p:spPr>
            <a:xfrm>
              <a:off x="2893" y="1584"/>
              <a:ext cx="474" cy="43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Verdana"/>
                <a:buNone/>
              </a:pPr>
              <a:r>
                <a:rPr lang="en-US" sz="2000" b="0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7</a:t>
              </a:r>
              <a:endParaRPr/>
            </a:p>
          </p:txBody>
        </p:sp>
        <p:sp>
          <p:nvSpPr>
            <p:cNvPr id="402" name="Shape 402"/>
            <p:cNvSpPr/>
            <p:nvPr/>
          </p:nvSpPr>
          <p:spPr>
            <a:xfrm>
              <a:off x="2430" y="1582"/>
              <a:ext cx="475" cy="456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Verdana"/>
                <a:buNone/>
              </a:pPr>
              <a:r>
                <a:rPr lang="en-US" sz="900" b="1" dirty="0"/>
                <a:t>CORE CLERK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Verdana"/>
                <a:buNone/>
              </a:pPr>
              <a:r>
                <a:rPr lang="en-US" sz="900" b="1" dirty="0"/>
                <a:t>SHIP</a:t>
              </a:r>
              <a:endParaRPr sz="900" b="1" dirty="0"/>
            </a:p>
          </p:txBody>
        </p:sp>
        <p:sp>
          <p:nvSpPr>
            <p:cNvPr id="403" name="Shape 403"/>
            <p:cNvSpPr/>
            <p:nvPr/>
          </p:nvSpPr>
          <p:spPr>
            <a:xfrm>
              <a:off x="1945" y="1584"/>
              <a:ext cx="474" cy="43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Verdana"/>
                <a:buNone/>
              </a:pPr>
              <a:r>
                <a:rPr lang="en-US" sz="2000" b="0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5</a:t>
              </a:r>
              <a:endParaRPr/>
            </a:p>
          </p:txBody>
        </p:sp>
        <p:sp>
          <p:nvSpPr>
            <p:cNvPr id="404" name="Shape 404"/>
            <p:cNvSpPr/>
            <p:nvPr/>
          </p:nvSpPr>
          <p:spPr>
            <a:xfrm>
              <a:off x="1471" y="1584"/>
              <a:ext cx="474" cy="432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Verdana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4</a:t>
              </a:r>
              <a:endParaRPr/>
            </a:p>
          </p:txBody>
        </p:sp>
        <p:sp>
          <p:nvSpPr>
            <p:cNvPr id="405" name="Shape 405"/>
            <p:cNvSpPr/>
            <p:nvPr/>
          </p:nvSpPr>
          <p:spPr>
            <a:xfrm>
              <a:off x="996" y="1584"/>
              <a:ext cx="475" cy="432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Verdana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3</a:t>
              </a:r>
              <a:endParaRPr/>
            </a:p>
          </p:txBody>
        </p:sp>
        <p:sp>
          <p:nvSpPr>
            <p:cNvPr id="406" name="Shape 406"/>
            <p:cNvSpPr/>
            <p:nvPr/>
          </p:nvSpPr>
          <p:spPr>
            <a:xfrm>
              <a:off x="522" y="1584"/>
              <a:ext cx="474" cy="432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Verdana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2</a:t>
              </a:r>
              <a:endParaRPr/>
            </a:p>
          </p:txBody>
        </p:sp>
        <p:sp>
          <p:nvSpPr>
            <p:cNvPr id="407" name="Shape 407"/>
            <p:cNvSpPr/>
            <p:nvPr/>
          </p:nvSpPr>
          <p:spPr>
            <a:xfrm>
              <a:off x="48" y="1584"/>
              <a:ext cx="474" cy="432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Verdana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1</a:t>
              </a:r>
              <a:endParaRPr/>
            </a:p>
          </p:txBody>
        </p:sp>
        <p:cxnSp>
          <p:nvCxnSpPr>
            <p:cNvPr id="408" name="Shape 408"/>
            <p:cNvCxnSpPr/>
            <p:nvPr/>
          </p:nvCxnSpPr>
          <p:spPr>
            <a:xfrm>
              <a:off x="48" y="1584"/>
              <a:ext cx="5690" cy="0"/>
            </a:xfrm>
            <a:prstGeom prst="straightConnector1">
              <a:avLst/>
            </a:prstGeom>
            <a:noFill/>
            <a:ln w="28575" cap="sq" cmpd="sng">
              <a:solidFill>
                <a:srgbClr val="85DFD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Shape 409"/>
            <p:cNvCxnSpPr/>
            <p:nvPr/>
          </p:nvCxnSpPr>
          <p:spPr>
            <a:xfrm>
              <a:off x="48" y="2016"/>
              <a:ext cx="5690" cy="0"/>
            </a:xfrm>
            <a:prstGeom prst="straightConnector1">
              <a:avLst/>
            </a:prstGeom>
            <a:noFill/>
            <a:ln w="28575" cap="sq" cmpd="sng">
              <a:solidFill>
                <a:srgbClr val="85DFD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Shape 410"/>
            <p:cNvCxnSpPr/>
            <p:nvPr/>
          </p:nvCxnSpPr>
          <p:spPr>
            <a:xfrm>
              <a:off x="48" y="1584"/>
              <a:ext cx="0" cy="432"/>
            </a:xfrm>
            <a:prstGeom prst="straightConnector1">
              <a:avLst/>
            </a:prstGeom>
            <a:noFill/>
            <a:ln w="28575" cap="sq" cmpd="sng">
              <a:solidFill>
                <a:srgbClr val="85DFD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Shape 411"/>
            <p:cNvCxnSpPr/>
            <p:nvPr/>
          </p:nvCxnSpPr>
          <p:spPr>
            <a:xfrm>
              <a:off x="522" y="1584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Shape 412"/>
            <p:cNvCxnSpPr/>
            <p:nvPr/>
          </p:nvCxnSpPr>
          <p:spPr>
            <a:xfrm>
              <a:off x="996" y="1584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Shape 413"/>
            <p:cNvCxnSpPr/>
            <p:nvPr/>
          </p:nvCxnSpPr>
          <p:spPr>
            <a:xfrm>
              <a:off x="1471" y="1584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Shape 414"/>
            <p:cNvCxnSpPr/>
            <p:nvPr/>
          </p:nvCxnSpPr>
          <p:spPr>
            <a:xfrm>
              <a:off x="1945" y="1584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Shape 415"/>
            <p:cNvCxnSpPr/>
            <p:nvPr/>
          </p:nvCxnSpPr>
          <p:spPr>
            <a:xfrm>
              <a:off x="2419" y="1584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Shape 416"/>
            <p:cNvCxnSpPr/>
            <p:nvPr/>
          </p:nvCxnSpPr>
          <p:spPr>
            <a:xfrm>
              <a:off x="2893" y="1584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Shape 417"/>
            <p:cNvCxnSpPr/>
            <p:nvPr/>
          </p:nvCxnSpPr>
          <p:spPr>
            <a:xfrm>
              <a:off x="3367" y="1584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Shape 418"/>
            <p:cNvCxnSpPr/>
            <p:nvPr/>
          </p:nvCxnSpPr>
          <p:spPr>
            <a:xfrm>
              <a:off x="3841" y="1584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Shape 419"/>
            <p:cNvCxnSpPr/>
            <p:nvPr/>
          </p:nvCxnSpPr>
          <p:spPr>
            <a:xfrm>
              <a:off x="4316" y="1584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Shape 420"/>
            <p:cNvCxnSpPr/>
            <p:nvPr/>
          </p:nvCxnSpPr>
          <p:spPr>
            <a:xfrm>
              <a:off x="4790" y="1584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Shape 421"/>
            <p:cNvCxnSpPr/>
            <p:nvPr/>
          </p:nvCxnSpPr>
          <p:spPr>
            <a:xfrm>
              <a:off x="5264" y="1584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Shape 422"/>
            <p:cNvCxnSpPr/>
            <p:nvPr/>
          </p:nvCxnSpPr>
          <p:spPr>
            <a:xfrm>
              <a:off x="5738" y="1584"/>
              <a:ext cx="0" cy="432"/>
            </a:xfrm>
            <a:prstGeom prst="straightConnector1">
              <a:avLst/>
            </a:prstGeom>
            <a:noFill/>
            <a:ln w="28575" cap="sq" cmpd="sng">
              <a:solidFill>
                <a:srgbClr val="85DFD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23" name="Shape 423"/>
            <p:cNvSpPr txBox="1"/>
            <p:nvPr/>
          </p:nvSpPr>
          <p:spPr>
            <a:xfrm>
              <a:off x="1955" y="1611"/>
              <a:ext cx="457" cy="416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Verdana"/>
                <a:buNone/>
              </a:pPr>
              <a:r>
                <a:rPr lang="en-US" sz="900" b="1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CORE </a:t>
              </a:r>
              <a:r>
                <a:rPr lang="en-US" sz="1000" b="1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CLERKSHIP</a:t>
              </a:r>
              <a:endParaRPr sz="800" dirty="0"/>
            </a:p>
          </p:txBody>
        </p:sp>
        <p:sp>
          <p:nvSpPr>
            <p:cNvPr id="424" name="Shape 424"/>
            <p:cNvSpPr txBox="1"/>
            <p:nvPr/>
          </p:nvSpPr>
          <p:spPr>
            <a:xfrm>
              <a:off x="2917" y="1647"/>
              <a:ext cx="960" cy="3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Verdana"/>
                <a:buNone/>
              </a:pPr>
              <a:r>
                <a:rPr lang="en-US" sz="16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CORE CLERKSHIP</a:t>
              </a:r>
              <a:endParaRPr sz="1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25" name="Shape 425"/>
            <p:cNvSpPr txBox="1"/>
            <p:nvPr/>
          </p:nvSpPr>
          <p:spPr>
            <a:xfrm>
              <a:off x="3865" y="1649"/>
              <a:ext cx="960" cy="3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Verdana"/>
                <a:buNone/>
              </a:pPr>
              <a:r>
                <a:rPr lang="en-US" sz="16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CORE CLERKSHIP</a:t>
              </a:r>
              <a:endParaRPr/>
            </a:p>
          </p:txBody>
        </p:sp>
        <p:sp>
          <p:nvSpPr>
            <p:cNvPr id="426" name="Shape 426"/>
            <p:cNvSpPr txBox="1"/>
            <p:nvPr/>
          </p:nvSpPr>
          <p:spPr>
            <a:xfrm>
              <a:off x="4982" y="1582"/>
              <a:ext cx="763" cy="434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Verdana"/>
                <a:buNone/>
              </a:pPr>
              <a:r>
                <a:rPr lang="en-US" sz="1200" b="1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CORE CLERKSHIP</a:t>
              </a:r>
              <a:endParaRPr sz="1100" dirty="0"/>
            </a:p>
          </p:txBody>
        </p:sp>
      </p:grpSp>
      <p:grpSp>
        <p:nvGrpSpPr>
          <p:cNvPr id="427" name="Shape 427"/>
          <p:cNvGrpSpPr/>
          <p:nvPr/>
        </p:nvGrpSpPr>
        <p:grpSpPr>
          <a:xfrm>
            <a:off x="114300" y="4343400"/>
            <a:ext cx="9032875" cy="685800"/>
            <a:chOff x="72" y="2736"/>
            <a:chExt cx="5690" cy="432"/>
          </a:xfrm>
        </p:grpSpPr>
        <p:sp>
          <p:nvSpPr>
            <p:cNvPr id="428" name="Shape 428"/>
            <p:cNvSpPr/>
            <p:nvPr/>
          </p:nvSpPr>
          <p:spPr>
            <a:xfrm>
              <a:off x="5288" y="2736"/>
              <a:ext cx="474" cy="432"/>
            </a:xfrm>
            <a:prstGeom prst="rect">
              <a:avLst/>
            </a:prstGeom>
            <a:solidFill>
              <a:srgbClr val="2D7F46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Verdana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12</a:t>
              </a:r>
              <a:endParaRPr/>
            </a:p>
          </p:txBody>
        </p:sp>
        <p:sp>
          <p:nvSpPr>
            <p:cNvPr id="429" name="Shape 429"/>
            <p:cNvSpPr/>
            <p:nvPr/>
          </p:nvSpPr>
          <p:spPr>
            <a:xfrm>
              <a:off x="4814" y="2736"/>
              <a:ext cx="474" cy="432"/>
            </a:xfrm>
            <a:prstGeom prst="rect">
              <a:avLst/>
            </a:prstGeom>
            <a:solidFill>
              <a:srgbClr val="2D7F46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Verdana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11</a:t>
              </a:r>
              <a:endParaRPr/>
            </a:p>
          </p:txBody>
        </p:sp>
        <p:sp>
          <p:nvSpPr>
            <p:cNvPr id="430" name="Shape 430"/>
            <p:cNvSpPr/>
            <p:nvPr/>
          </p:nvSpPr>
          <p:spPr>
            <a:xfrm>
              <a:off x="4340" y="2736"/>
              <a:ext cx="474" cy="432"/>
            </a:xfrm>
            <a:prstGeom prst="rect">
              <a:avLst/>
            </a:prstGeom>
            <a:solidFill>
              <a:srgbClr val="2D7F46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Verdana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10</a:t>
              </a:r>
              <a:endParaRPr/>
            </a:p>
          </p:txBody>
        </p:sp>
        <p:sp>
          <p:nvSpPr>
            <p:cNvPr id="431" name="Shape 431"/>
            <p:cNvSpPr/>
            <p:nvPr/>
          </p:nvSpPr>
          <p:spPr>
            <a:xfrm>
              <a:off x="3865" y="2736"/>
              <a:ext cx="475" cy="432"/>
            </a:xfrm>
            <a:prstGeom prst="rect">
              <a:avLst/>
            </a:prstGeom>
            <a:solidFill>
              <a:srgbClr val="2D7F46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Verdana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9</a:t>
              </a:r>
              <a:endParaRPr/>
            </a:p>
          </p:txBody>
        </p:sp>
        <p:sp>
          <p:nvSpPr>
            <p:cNvPr id="432" name="Shape 432"/>
            <p:cNvSpPr/>
            <p:nvPr/>
          </p:nvSpPr>
          <p:spPr>
            <a:xfrm>
              <a:off x="3391" y="2736"/>
              <a:ext cx="474" cy="43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Verdana"/>
                <a:buNone/>
              </a:pPr>
              <a:r>
                <a:rPr lang="en-US" b="1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OPH JI</a:t>
              </a:r>
              <a:endParaRPr sz="1050" b="1" dirty="0"/>
            </a:p>
          </p:txBody>
        </p:sp>
        <p:sp>
          <p:nvSpPr>
            <p:cNvPr id="433" name="Shape 433"/>
            <p:cNvSpPr/>
            <p:nvPr/>
          </p:nvSpPr>
          <p:spPr>
            <a:xfrm>
              <a:off x="2917" y="2736"/>
              <a:ext cx="474" cy="43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Verdana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7</a:t>
              </a:r>
              <a:endParaRPr/>
            </a:p>
          </p:txBody>
        </p:sp>
        <p:sp>
          <p:nvSpPr>
            <p:cNvPr id="434" name="Shape 434"/>
            <p:cNvSpPr/>
            <p:nvPr/>
          </p:nvSpPr>
          <p:spPr>
            <a:xfrm>
              <a:off x="2443" y="2736"/>
              <a:ext cx="474" cy="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35" name="Shape 435"/>
            <p:cNvSpPr/>
            <p:nvPr/>
          </p:nvSpPr>
          <p:spPr>
            <a:xfrm>
              <a:off x="1969" y="2736"/>
              <a:ext cx="474" cy="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36" name="Shape 436"/>
            <p:cNvSpPr/>
            <p:nvPr/>
          </p:nvSpPr>
          <p:spPr>
            <a:xfrm>
              <a:off x="1495" y="2736"/>
              <a:ext cx="474" cy="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37" name="Shape 437"/>
            <p:cNvSpPr/>
            <p:nvPr/>
          </p:nvSpPr>
          <p:spPr>
            <a:xfrm>
              <a:off x="1020" y="2736"/>
              <a:ext cx="475" cy="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38" name="Shape 438"/>
            <p:cNvSpPr/>
            <p:nvPr/>
          </p:nvSpPr>
          <p:spPr>
            <a:xfrm>
              <a:off x="546" y="2736"/>
              <a:ext cx="474" cy="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39" name="Shape 439"/>
            <p:cNvSpPr/>
            <p:nvPr/>
          </p:nvSpPr>
          <p:spPr>
            <a:xfrm>
              <a:off x="72" y="2736"/>
              <a:ext cx="474" cy="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440" name="Shape 440"/>
            <p:cNvCxnSpPr/>
            <p:nvPr/>
          </p:nvCxnSpPr>
          <p:spPr>
            <a:xfrm>
              <a:off x="72" y="2736"/>
              <a:ext cx="5690" cy="0"/>
            </a:xfrm>
            <a:prstGeom prst="straightConnector1">
              <a:avLst/>
            </a:prstGeom>
            <a:noFill/>
            <a:ln w="28575" cap="sq" cmpd="sng">
              <a:solidFill>
                <a:srgbClr val="85DFD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1" name="Shape 441"/>
            <p:cNvCxnSpPr/>
            <p:nvPr/>
          </p:nvCxnSpPr>
          <p:spPr>
            <a:xfrm>
              <a:off x="72" y="3168"/>
              <a:ext cx="5690" cy="0"/>
            </a:xfrm>
            <a:prstGeom prst="straightConnector1">
              <a:avLst/>
            </a:prstGeom>
            <a:noFill/>
            <a:ln w="28575" cap="sq" cmpd="sng">
              <a:solidFill>
                <a:srgbClr val="85DFD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2" name="Shape 442"/>
            <p:cNvCxnSpPr/>
            <p:nvPr/>
          </p:nvCxnSpPr>
          <p:spPr>
            <a:xfrm>
              <a:off x="72" y="2736"/>
              <a:ext cx="0" cy="432"/>
            </a:xfrm>
            <a:prstGeom prst="straightConnector1">
              <a:avLst/>
            </a:prstGeom>
            <a:noFill/>
            <a:ln w="28575" cap="sq" cmpd="sng">
              <a:solidFill>
                <a:srgbClr val="85DFD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3" name="Shape 443"/>
            <p:cNvCxnSpPr/>
            <p:nvPr/>
          </p:nvCxnSpPr>
          <p:spPr>
            <a:xfrm>
              <a:off x="546" y="2736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4" name="Shape 444"/>
            <p:cNvCxnSpPr/>
            <p:nvPr/>
          </p:nvCxnSpPr>
          <p:spPr>
            <a:xfrm>
              <a:off x="1020" y="2736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Shape 445"/>
            <p:cNvCxnSpPr/>
            <p:nvPr/>
          </p:nvCxnSpPr>
          <p:spPr>
            <a:xfrm>
              <a:off x="1495" y="2736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Shape 446"/>
            <p:cNvCxnSpPr/>
            <p:nvPr/>
          </p:nvCxnSpPr>
          <p:spPr>
            <a:xfrm>
              <a:off x="1969" y="2736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Shape 447"/>
            <p:cNvCxnSpPr/>
            <p:nvPr/>
          </p:nvCxnSpPr>
          <p:spPr>
            <a:xfrm>
              <a:off x="2443" y="2736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Shape 448"/>
            <p:cNvCxnSpPr/>
            <p:nvPr/>
          </p:nvCxnSpPr>
          <p:spPr>
            <a:xfrm>
              <a:off x="2917" y="2736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Shape 449"/>
            <p:cNvCxnSpPr/>
            <p:nvPr/>
          </p:nvCxnSpPr>
          <p:spPr>
            <a:xfrm>
              <a:off x="3391" y="2736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Shape 450"/>
            <p:cNvCxnSpPr/>
            <p:nvPr/>
          </p:nvCxnSpPr>
          <p:spPr>
            <a:xfrm>
              <a:off x="3865" y="2736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Shape 451"/>
            <p:cNvCxnSpPr/>
            <p:nvPr/>
          </p:nvCxnSpPr>
          <p:spPr>
            <a:xfrm>
              <a:off x="4340" y="2736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2" name="Shape 452"/>
            <p:cNvCxnSpPr/>
            <p:nvPr/>
          </p:nvCxnSpPr>
          <p:spPr>
            <a:xfrm>
              <a:off x="4814" y="2736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Shape 453"/>
            <p:cNvCxnSpPr/>
            <p:nvPr/>
          </p:nvCxnSpPr>
          <p:spPr>
            <a:xfrm>
              <a:off x="5288" y="2736"/>
              <a:ext cx="0" cy="432"/>
            </a:xfrm>
            <a:prstGeom prst="straightConnector1">
              <a:avLst/>
            </a:prstGeom>
            <a:noFill/>
            <a:ln w="127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Shape 454"/>
            <p:cNvCxnSpPr/>
            <p:nvPr/>
          </p:nvCxnSpPr>
          <p:spPr>
            <a:xfrm>
              <a:off x="5762" y="2736"/>
              <a:ext cx="0" cy="432"/>
            </a:xfrm>
            <a:prstGeom prst="straightConnector1">
              <a:avLst/>
            </a:prstGeom>
            <a:noFill/>
            <a:ln w="28575" cap="sq" cmpd="sng">
              <a:solidFill>
                <a:srgbClr val="85DFD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55" name="Shape 455"/>
            <p:cNvSpPr txBox="1"/>
            <p:nvPr/>
          </p:nvSpPr>
          <p:spPr>
            <a:xfrm>
              <a:off x="2951" y="2739"/>
              <a:ext cx="462" cy="42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Verdana"/>
                <a:buNone/>
              </a:pPr>
              <a:r>
                <a:rPr lang="en-US" sz="1200" b="1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OPH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Verdana"/>
                <a:buNone/>
              </a:pPr>
              <a:r>
                <a:rPr lang="en-US" sz="1200" b="1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AWAY</a:t>
              </a:r>
              <a:endParaRPr sz="1100" dirty="0"/>
            </a:p>
          </p:txBody>
        </p:sp>
      </p:grpSp>
      <p:sp>
        <p:nvSpPr>
          <p:cNvPr id="456" name="Shape 456"/>
          <p:cNvSpPr/>
          <p:nvPr/>
        </p:nvSpPr>
        <p:spPr>
          <a:xfrm>
            <a:off x="2883472" y="5176332"/>
            <a:ext cx="484632" cy="978408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F6FC6"/>
          </a:solidFill>
          <a:ln w="25400" cap="flat" cmpd="sng">
            <a:solidFill>
              <a:srgbClr val="0A519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Shape 457"/>
          <p:cNvSpPr txBox="1"/>
          <p:nvPr/>
        </p:nvSpPr>
        <p:spPr>
          <a:xfrm>
            <a:off x="915773" y="5987537"/>
            <a:ext cx="222778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Take Step 2 CK and CS</a:t>
            </a:r>
            <a:endParaRPr dirty="0"/>
          </a:p>
        </p:txBody>
      </p:sp>
      <p:pic>
        <p:nvPicPr>
          <p:cNvPr id="458" name="Shape 4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574" y="4414281"/>
            <a:ext cx="1543050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Shape 4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390" y="4340225"/>
            <a:ext cx="755650" cy="688975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Shape 460"/>
          <p:cNvSpPr/>
          <p:nvPr/>
        </p:nvSpPr>
        <p:spPr>
          <a:xfrm>
            <a:off x="1219200" y="4341813"/>
            <a:ext cx="1132849" cy="685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lvl="0"/>
            <a:endParaRPr lang="en-US" sz="11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/>
            <a:endParaRPr lang="en-US" sz="11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/>
            <a:r>
              <a:rPr lang="en-US" sz="11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CORE CLERKSHIP</a:t>
            </a:r>
            <a:endParaRPr lang="en-US" sz="105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endParaRPr dirty="0"/>
          </a:p>
        </p:txBody>
      </p:sp>
      <p:sp>
        <p:nvSpPr>
          <p:cNvPr id="461" name="Shape 461"/>
          <p:cNvSpPr txBox="1"/>
          <p:nvPr/>
        </p:nvSpPr>
        <p:spPr>
          <a:xfrm>
            <a:off x="173348" y="4338719"/>
            <a:ext cx="1044263" cy="6556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    CORE </a:t>
            </a:r>
            <a:endParaRPr sz="9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CLERKSHIP</a:t>
            </a:r>
            <a:endParaRPr sz="900" dirty="0"/>
          </a:p>
        </p:txBody>
      </p:sp>
      <p:sp>
        <p:nvSpPr>
          <p:cNvPr id="464" name="Shape 464" descr="Narrow vertical"/>
          <p:cNvSpPr/>
          <p:nvPr/>
        </p:nvSpPr>
        <p:spPr>
          <a:xfrm>
            <a:off x="3125788" y="4333950"/>
            <a:ext cx="731838" cy="692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OPH</a:t>
            </a:r>
            <a:br>
              <a:rPr lang="en-US" sz="1400" b="1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RES</a:t>
            </a:r>
            <a:endParaRPr dirty="0"/>
          </a:p>
        </p:txBody>
      </p:sp>
      <p:sp>
        <p:nvSpPr>
          <p:cNvPr id="465" name="Shape 465"/>
          <p:cNvSpPr/>
          <p:nvPr/>
        </p:nvSpPr>
        <p:spPr>
          <a:xfrm>
            <a:off x="3894137" y="4352851"/>
            <a:ext cx="754063" cy="685800"/>
          </a:xfrm>
          <a:prstGeom prst="rect">
            <a:avLst/>
          </a:prstGeom>
          <a:solidFill>
            <a:srgbClr val="85DFD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Geri-Palli</a:t>
            </a:r>
            <a:endParaRPr sz="1400" b="1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6" name="Shape 466"/>
          <p:cNvSpPr txBox="1"/>
          <p:nvPr/>
        </p:nvSpPr>
        <p:spPr>
          <a:xfrm>
            <a:off x="5322887" y="1947232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2020</a:t>
            </a:r>
            <a:endParaRPr dirty="0"/>
          </a:p>
        </p:txBody>
      </p:sp>
      <p:sp>
        <p:nvSpPr>
          <p:cNvPr id="467" name="Shape 467"/>
          <p:cNvSpPr txBox="1"/>
          <p:nvPr/>
        </p:nvSpPr>
        <p:spPr>
          <a:xfrm>
            <a:off x="2667000" y="379945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2021</a:t>
            </a:r>
            <a:endParaRPr dirty="0"/>
          </a:p>
        </p:txBody>
      </p:sp>
      <p:sp>
        <p:nvSpPr>
          <p:cNvPr id="468" name="Shape 468"/>
          <p:cNvSpPr txBox="1"/>
          <p:nvPr/>
        </p:nvSpPr>
        <p:spPr>
          <a:xfrm>
            <a:off x="6623824" y="5451651"/>
            <a:ext cx="128432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ERAS opens</a:t>
            </a:r>
            <a:endParaRPr/>
          </a:p>
        </p:txBody>
      </p:sp>
      <p:sp>
        <p:nvSpPr>
          <p:cNvPr id="469" name="Shape 469"/>
          <p:cNvSpPr/>
          <p:nvPr/>
        </p:nvSpPr>
        <p:spPr>
          <a:xfrm>
            <a:off x="6405785" y="5080697"/>
            <a:ext cx="304800" cy="489204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9537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5CC23F1-214D-0B4F-B10F-A90F0769DAB0}"/>
              </a:ext>
            </a:extLst>
          </p:cNvPr>
          <p:cNvCxnSpPr>
            <a:cxnSpLocks/>
          </p:cNvCxnSpPr>
          <p:nvPr/>
        </p:nvCxnSpPr>
        <p:spPr>
          <a:xfrm flipV="1">
            <a:off x="4198941" y="3230486"/>
            <a:ext cx="0" cy="32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9E976E6-70D4-8E40-BD64-B6C90ED30B1F}"/>
              </a:ext>
            </a:extLst>
          </p:cNvPr>
          <p:cNvCxnSpPr>
            <a:cxnSpLocks/>
            <a:stCxn id="397" idx="0"/>
            <a:endCxn id="397" idx="0"/>
          </p:cNvCxnSpPr>
          <p:nvPr/>
        </p:nvCxnSpPr>
        <p:spPr>
          <a:xfrm>
            <a:off x="7766050" y="250983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D564445-7F73-1242-8287-1028F8994E23}"/>
              </a:ext>
            </a:extLst>
          </p:cNvPr>
          <p:cNvCxnSpPr>
            <a:cxnSpLocks/>
            <a:endCxn id="397" idx="0"/>
          </p:cNvCxnSpPr>
          <p:nvPr/>
        </p:nvCxnSpPr>
        <p:spPr>
          <a:xfrm flipH="1" flipV="1">
            <a:off x="7766050" y="2509839"/>
            <a:ext cx="161945" cy="376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0A685D-042C-274A-971B-D730747EB45D}"/>
              </a:ext>
            </a:extLst>
          </p:cNvPr>
          <p:cNvCxnSpPr>
            <a:cxnSpLocks/>
          </p:cNvCxnSpPr>
          <p:nvPr/>
        </p:nvCxnSpPr>
        <p:spPr>
          <a:xfrm>
            <a:off x="8000207" y="2538039"/>
            <a:ext cx="0" cy="690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2E9566-7118-A84E-AAC6-0CD2AD3F5A7B}"/>
              </a:ext>
            </a:extLst>
          </p:cNvPr>
          <p:cNvCxnSpPr/>
          <p:nvPr/>
        </p:nvCxnSpPr>
        <p:spPr>
          <a:xfrm>
            <a:off x="1217611" y="4348166"/>
            <a:ext cx="0" cy="6778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453F660-C349-C248-9D9C-17F0FD5F9E93}"/>
              </a:ext>
            </a:extLst>
          </p:cNvPr>
          <p:cNvSpPr txBox="1"/>
          <p:nvPr/>
        </p:nvSpPr>
        <p:spPr>
          <a:xfrm>
            <a:off x="2350460" y="4353972"/>
            <a:ext cx="407028" cy="731520"/>
          </a:xfrm>
          <a:prstGeom prst="rect">
            <a:avLst/>
          </a:prstGeom>
          <a:solidFill>
            <a:srgbClr val="FF9933"/>
          </a:solidFill>
        </p:spPr>
        <p:txBody>
          <a:bodyPr wrap="square" rtlCol="0" anchor="ctr">
            <a:spAutoFit/>
          </a:bodyPr>
          <a:lstStyle/>
          <a:p>
            <a:r>
              <a:rPr lang="en-US" b="1" dirty="0"/>
              <a:t>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5C8A40-B4EE-9C46-88D6-8E6D54163357}"/>
              </a:ext>
            </a:extLst>
          </p:cNvPr>
          <p:cNvSpPr txBox="1"/>
          <p:nvPr/>
        </p:nvSpPr>
        <p:spPr>
          <a:xfrm>
            <a:off x="2736847" y="4362805"/>
            <a:ext cx="406403" cy="731520"/>
          </a:xfrm>
          <a:prstGeom prst="rect">
            <a:avLst/>
          </a:prstGeom>
          <a:solidFill>
            <a:srgbClr val="FF9933"/>
          </a:solidFill>
        </p:spPr>
        <p:txBody>
          <a:bodyPr wrap="square" rtlCol="0" anchor="ctr">
            <a:spAutoFit/>
          </a:bodyPr>
          <a:lstStyle/>
          <a:p>
            <a:r>
              <a:rPr lang="en-US" b="1" dirty="0"/>
              <a:t>CE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E82089-E40E-0349-BFCC-6D044BBE1366}"/>
              </a:ext>
            </a:extLst>
          </p:cNvPr>
          <p:cNvCxnSpPr>
            <a:cxnSpLocks/>
          </p:cNvCxnSpPr>
          <p:nvPr/>
        </p:nvCxnSpPr>
        <p:spPr>
          <a:xfrm flipV="1">
            <a:off x="2736847" y="4333951"/>
            <a:ext cx="0" cy="6556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B36C6B6-C91B-2243-AEC5-8E001835CAD5}"/>
              </a:ext>
            </a:extLst>
          </p:cNvPr>
          <p:cNvCxnSpPr/>
          <p:nvPr/>
        </p:nvCxnSpPr>
        <p:spPr>
          <a:xfrm>
            <a:off x="2335213" y="4348163"/>
            <a:ext cx="0" cy="690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628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title"/>
          </p:nvPr>
        </p:nvSpPr>
        <p:spPr>
          <a:xfrm>
            <a:off x="457200" y="94817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7930D"/>
              </a:buClr>
              <a:buSzPts val="4400"/>
              <a:buFont typeface="Calibri"/>
              <a:buNone/>
            </a:pPr>
            <a:r>
              <a:rPr lang="en-US" sz="4400" b="0" i="0" u="none" strike="noStrike" cap="none" dirty="0">
                <a:solidFill>
                  <a:srgbClr val="F7930D"/>
                </a:solidFill>
                <a:latin typeface="Calibri"/>
                <a:ea typeface="Calibri"/>
                <a:cs typeface="Calibri"/>
                <a:sym typeface="Calibri"/>
              </a:rPr>
              <a:t>TODAY’S </a:t>
            </a:r>
            <a:r>
              <a:rPr lang="en-US" dirty="0">
                <a:solidFill>
                  <a:srgbClr val="F7930D"/>
                </a:solidFill>
              </a:rPr>
              <a:t>AGENDA</a:t>
            </a:r>
            <a:endParaRPr dirty="0"/>
          </a:p>
        </p:txBody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457200" y="2386228"/>
            <a:ext cx="8229600" cy="3739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Shameless Plug 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Overview of Clinical Curriculum </a:t>
            </a:r>
            <a:endParaRPr sz="2800" dirty="0"/>
          </a:p>
          <a:p>
            <a:pPr marL="342900" marR="0" lvl="0" indent="-342900" algn="l" rtl="0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Womack- Career Planning</a:t>
            </a:r>
            <a:endParaRPr sz="2800" dirty="0"/>
          </a:p>
          <a:p>
            <a:pPr marL="342900" marR="0" lvl="0" indent="-342900" algn="l" rtl="0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Overview of the East Campuses</a:t>
            </a:r>
            <a:endParaRPr sz="2800" dirty="0"/>
          </a:p>
          <a:p>
            <a:pPr marL="342900" marR="0" lvl="0" indent="-342900" algn="l" rtl="0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Exclusively East Students mini-meeting</a:t>
            </a:r>
          </a:p>
          <a:p>
            <a:pPr marL="342900" marR="0" lvl="0" indent="-342900" algn="l" rtl="0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 Event – at Chips hosted by UT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Chattanooga</a:t>
            </a:r>
            <a:endParaRPr sz="2800" dirty="0"/>
          </a:p>
          <a:p>
            <a:pPr marL="342900" marR="0" lvl="0" indent="-19177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None/>
            </a:pPr>
            <a:endParaRPr sz="238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70180" algn="l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Font typeface="Arial"/>
              <a:buNone/>
            </a:pPr>
            <a:endParaRPr sz="272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84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 txBox="1">
            <a:spLocks noGrp="1"/>
          </p:cNvSpPr>
          <p:nvPr>
            <p:ph type="title"/>
          </p:nvPr>
        </p:nvSpPr>
        <p:spPr>
          <a:xfrm>
            <a:off x="457200" y="94817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 2 CK</a:t>
            </a:r>
            <a:endParaRPr/>
          </a:p>
        </p:txBody>
      </p:sp>
      <p:sp>
        <p:nvSpPr>
          <p:cNvPr id="475" name="Shape 475"/>
          <p:cNvSpPr txBox="1">
            <a:spLocks noGrp="1"/>
          </p:cNvSpPr>
          <p:nvPr>
            <p:ph type="body" idx="1"/>
          </p:nvPr>
        </p:nvSpPr>
        <p:spPr>
          <a:xfrm>
            <a:off x="457200" y="2386228"/>
            <a:ext cx="8229600" cy="3739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Must complete all CORE Clerkships first</a:t>
            </a:r>
            <a:endParaRPr dirty="0"/>
          </a:p>
          <a:p>
            <a:pPr marL="742950" marR="0" lvl="1" indent="-28575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best way to prepare of CK is to do COREs</a:t>
            </a:r>
            <a:endParaRPr dirty="0"/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Pressure to get result in early for interviews</a:t>
            </a:r>
            <a:endParaRPr dirty="0"/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you want to take it early</a:t>
            </a:r>
            <a:endParaRPr dirty="0"/>
          </a:p>
          <a:p>
            <a:pPr marL="742950" marR="0" lvl="1" indent="-28575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Don’t!  Finish all your clerkships this year!</a:t>
            </a:r>
            <a:endParaRPr dirty="0"/>
          </a:p>
          <a:p>
            <a:pPr marL="742950" marR="0" lvl="1" indent="-28575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Must take a practice NBME exam in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SASSi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Must score 10 points above passing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 txBox="1">
            <a:spLocks noGrp="1"/>
          </p:cNvSpPr>
          <p:nvPr>
            <p:ph type="title"/>
          </p:nvPr>
        </p:nvSpPr>
        <p:spPr>
          <a:xfrm>
            <a:off x="457200" y="94817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 2 CS</a:t>
            </a:r>
            <a:endParaRPr/>
          </a:p>
        </p:txBody>
      </p:sp>
      <p:sp>
        <p:nvSpPr>
          <p:cNvPr id="481" name="Shape 481"/>
          <p:cNvSpPr txBox="1">
            <a:spLocks noGrp="1"/>
          </p:cNvSpPr>
          <p:nvPr>
            <p:ph type="body" idx="1"/>
          </p:nvPr>
        </p:nvSpPr>
        <p:spPr>
          <a:xfrm>
            <a:off x="457200" y="2386228"/>
            <a:ext cx="8229600" cy="4050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 4 locations</a:t>
            </a:r>
            <a:endParaRPr sz="2800" dirty="0"/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Limited slots</a:t>
            </a:r>
            <a:endParaRPr sz="2800" dirty="0"/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you are Osler and applying to a residency with God – try to schedule during M3 spring break</a:t>
            </a:r>
            <a:endParaRPr sz="2800" dirty="0"/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you are mortal, take it in the summer or fall after a clinical rotation and CS Bootcamp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2800" dirty="0"/>
              <a:t>Much tougher grading- it can be failed.</a:t>
            </a:r>
            <a:endParaRPr sz="2800" dirty="0"/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Must be taken before October 31, 2020</a:t>
            </a:r>
            <a:endParaRPr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title"/>
          </p:nvPr>
        </p:nvSpPr>
        <p:spPr>
          <a:xfrm>
            <a:off x="152400" y="838200"/>
            <a:ext cx="661879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Calibri"/>
              <a:buNone/>
            </a:pPr>
            <a:r>
              <a:rPr lang="en-US" sz="216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2019-20 Core Clerkship Student Slots Across the State</a:t>
            </a:r>
            <a:endParaRPr dirty="0"/>
          </a:p>
        </p:txBody>
      </p:sp>
      <p:graphicFrame>
        <p:nvGraphicFramePr>
          <p:cNvPr id="256" name="Shape 256"/>
          <p:cNvGraphicFramePr/>
          <p:nvPr>
            <p:extLst>
              <p:ext uri="{D42A27DB-BD31-4B8C-83A1-F6EECF244321}">
                <p14:modId xmlns:p14="http://schemas.microsoft.com/office/powerpoint/2010/main" val="2037995168"/>
              </p:ext>
            </p:extLst>
          </p:nvPr>
        </p:nvGraphicFramePr>
        <p:xfrm>
          <a:off x="381000" y="1524001"/>
          <a:ext cx="8458225" cy="4676470"/>
        </p:xfrm>
        <a:graphic>
          <a:graphicData uri="http://schemas.openxmlformats.org/drawingml/2006/table">
            <a:tbl>
              <a:tblPr firstRow="1" bandRow="1">
                <a:noFill/>
                <a:tableStyleId>{CFA56459-90DA-4719-B6AF-6F44C17D0381}</a:tableStyleId>
              </a:tblPr>
              <a:tblGrid>
                <a:gridCol w="126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6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5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4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5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89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52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Discipline</a:t>
                      </a:r>
                      <a:endParaRPr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Total Capacity across the State</a:t>
                      </a:r>
                      <a:endParaRPr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Memphis/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Jackson</a:t>
                      </a:r>
                      <a:endParaRPr dirty="0"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Chattanooga</a:t>
                      </a:r>
                      <a:endParaRPr dirty="0"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Knoxville</a:t>
                      </a:r>
                      <a:endParaRPr dirty="0"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Nashville</a:t>
                      </a:r>
                      <a:endParaRPr dirty="0"/>
                    </a:p>
                  </a:txBody>
                  <a:tcPr marL="68575" marR="6857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1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Family Medicine</a:t>
                      </a:r>
                      <a:endParaRPr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31</a:t>
                      </a:r>
                      <a:endParaRPr dirty="0"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12/9</a:t>
                      </a:r>
                      <a:endParaRPr dirty="0"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4**</a:t>
                      </a:r>
                      <a:endParaRPr dirty="0"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4</a:t>
                      </a:r>
                      <a:endParaRPr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2</a:t>
                      </a:r>
                      <a:endParaRPr/>
                    </a:p>
                  </a:txBody>
                  <a:tcPr marL="68575" marR="6857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Medicine</a:t>
                      </a:r>
                      <a:endParaRPr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38</a:t>
                      </a:r>
                      <a:endParaRPr dirty="0"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22</a:t>
                      </a:r>
                      <a:endParaRPr dirty="0"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6</a:t>
                      </a:r>
                      <a:endParaRPr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6</a:t>
                      </a:r>
                      <a:endParaRPr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4</a:t>
                      </a:r>
                      <a:endParaRPr/>
                    </a:p>
                  </a:txBody>
                  <a:tcPr marL="68575" marR="68575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OB/GYN</a:t>
                      </a:r>
                      <a:endParaRPr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32</a:t>
                      </a:r>
                      <a:endParaRPr dirty="0"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20</a:t>
                      </a:r>
                      <a:endParaRPr dirty="0"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6</a:t>
                      </a:r>
                      <a:endParaRPr dirty="0"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4 </a:t>
                      </a:r>
                      <a:endParaRPr dirty="0"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2</a:t>
                      </a:r>
                      <a:endParaRPr sz="1800" dirty="0"/>
                    </a:p>
                  </a:txBody>
                  <a:tcPr marL="68575" marR="68575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Pediatrics</a:t>
                      </a:r>
                      <a:endParaRPr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24</a:t>
                      </a:r>
                      <a:endParaRPr dirty="0"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16</a:t>
                      </a:r>
                      <a:endParaRPr sz="1800" dirty="0"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6</a:t>
                      </a:r>
                      <a:endParaRPr dirty="0"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2</a:t>
                      </a:r>
                      <a:endParaRPr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68575" marR="68575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Psychiatry</a:t>
                      </a:r>
                      <a:endParaRPr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16 (19**)</a:t>
                      </a:r>
                      <a:endParaRPr dirty="0"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14</a:t>
                      </a:r>
                      <a:endParaRPr dirty="0"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2**</a:t>
                      </a:r>
                      <a:endParaRPr sz="1800" dirty="0"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3**(4)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68575" marR="68575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Neurology</a:t>
                      </a:r>
                      <a:endParaRPr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14 (20**)</a:t>
                      </a:r>
                      <a:endParaRPr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14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dirty="0"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3**(4)</a:t>
                      </a:r>
                      <a:endParaRPr dirty="0"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3**(4)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68575" marR="68575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Surgery</a:t>
                      </a:r>
                      <a:endParaRPr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33</a:t>
                      </a:r>
                      <a:endParaRPr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16</a:t>
                      </a:r>
                      <a:endParaRPr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8</a:t>
                      </a:r>
                      <a:endParaRPr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7</a:t>
                      </a:r>
                      <a:endParaRPr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2</a:t>
                      </a:r>
                      <a:endParaRPr/>
                    </a:p>
                  </a:txBody>
                  <a:tcPr marL="68575" marR="68575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2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Total slots</a:t>
                      </a:r>
                      <a:endParaRPr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188 (197**)</a:t>
                      </a:r>
                      <a:endParaRPr sz="1800" dirty="0"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123</a:t>
                      </a:r>
                      <a:endParaRPr dirty="0"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26 (35**)</a:t>
                      </a:r>
                      <a:endParaRPr dirty="0"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23 (29**)</a:t>
                      </a:r>
                      <a:endParaRPr dirty="0"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10</a:t>
                      </a:r>
                      <a:endParaRPr dirty="0"/>
                    </a:p>
                  </a:txBody>
                  <a:tcPr marL="68575" marR="68575"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31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Housing Avail</a:t>
                      </a:r>
                      <a:endParaRPr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28</a:t>
                      </a:r>
                      <a:endParaRPr sz="1800"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13</a:t>
                      </a:r>
                      <a:endParaRPr dirty="0"/>
                    </a:p>
                  </a:txBody>
                  <a:tcPr marL="68575" marR="685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?</a:t>
                      </a:r>
                      <a:endParaRPr dirty="0"/>
                    </a:p>
                  </a:txBody>
                  <a:tcPr marL="68575" marR="68575" marT="45725" marB="457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57" name="Shape 257"/>
          <p:cNvSpPr/>
          <p:nvPr/>
        </p:nvSpPr>
        <p:spPr>
          <a:xfrm>
            <a:off x="1066800" y="6336209"/>
            <a:ext cx="645168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Verdana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** </a:t>
            </a:r>
            <a:r>
              <a:rPr lang="en-US" sz="160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Not offered in all blocks        </a:t>
            </a:r>
            <a:endParaRPr sz="16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94817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Rate Limiting Factor</a:t>
            </a:r>
            <a:endParaRPr/>
          </a:p>
        </p:txBody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457200" y="2091178"/>
            <a:ext cx="8229600" cy="4034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Psychiatry</a:t>
            </a:r>
            <a:endParaRPr dirty="0"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Psych Memphis 14 slots x 12 blocks = 168</a:t>
            </a:r>
            <a:endParaRPr dirty="0"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Psych Knox 3 slots x 4 blocks = 12 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Psych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Chatt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 slots x 12 blocks = 24-5=19</a:t>
            </a:r>
            <a:endParaRPr dirty="0"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 199 (+) slots for 174 students</a:t>
            </a:r>
            <a:endParaRPr dirty="0"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(170 plus a M4’s who delayed psych)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 11" descr="img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8760" y="1779884"/>
            <a:ext cx="0" cy="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7930D"/>
                </a:solidFill>
              </a:rPr>
              <a:t>Chattanooga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Neurology </a:t>
            </a:r>
          </a:p>
          <a:p>
            <a:pPr marL="508000" lvl="1" indent="0">
              <a:buNone/>
            </a:pPr>
            <a:r>
              <a:rPr lang="en-US" dirty="0"/>
              <a:t>Blocks 	9, </a:t>
            </a:r>
            <a:r>
              <a:rPr lang="en-US" dirty="0">
                <a:solidFill>
                  <a:schemeClr val="tx1"/>
                </a:solidFill>
              </a:rPr>
              <a:t>11</a:t>
            </a:r>
            <a:r>
              <a:rPr lang="en-US" dirty="0"/>
              <a:t> (for 2020)</a:t>
            </a:r>
          </a:p>
          <a:p>
            <a:pPr lvl="1">
              <a:buFontTx/>
              <a:buNone/>
            </a:pPr>
            <a:r>
              <a:rPr lang="en-US" dirty="0"/>
              <a:t>		2, 3 (for 2021)</a:t>
            </a:r>
          </a:p>
          <a:p>
            <a:pPr lvl="1">
              <a:buFontTx/>
              <a:buNone/>
            </a:pPr>
            <a:r>
              <a:rPr lang="en-US" dirty="0"/>
              <a:t>	Maximum of 3 students per block</a:t>
            </a:r>
          </a:p>
          <a:p>
            <a:pPr lvl="1">
              <a:buFontTx/>
              <a:buNone/>
            </a:pPr>
            <a:endParaRPr lang="en-US" dirty="0"/>
          </a:p>
          <a:p>
            <a:r>
              <a:rPr lang="en-US" dirty="0"/>
              <a:t>Psychiatry </a:t>
            </a:r>
          </a:p>
          <a:p>
            <a:pPr marL="508000" lvl="1" indent="0">
              <a:buNone/>
            </a:pPr>
            <a:r>
              <a:rPr lang="en-US" dirty="0"/>
              <a:t>Blocks	</a:t>
            </a:r>
            <a:r>
              <a:rPr lang="en-US" dirty="0">
                <a:solidFill>
                  <a:srgbClr val="FF0000"/>
                </a:solidFill>
              </a:rPr>
              <a:t>every block where not already filled</a:t>
            </a:r>
            <a:endParaRPr lang="en-US" sz="2400" dirty="0"/>
          </a:p>
          <a:p>
            <a:pPr marL="600075" lvl="2" indent="0">
              <a:buNone/>
            </a:pPr>
            <a:r>
              <a:rPr lang="en-US" sz="2800" dirty="0"/>
              <a:t>Maximum of 2 students per block</a:t>
            </a:r>
          </a:p>
        </p:txBody>
      </p:sp>
    </p:spTree>
    <p:extLst>
      <p:ext uri="{BB962C8B-B14F-4D97-AF65-F5344CB8AC3E}">
        <p14:creationId xmlns:p14="http://schemas.microsoft.com/office/powerpoint/2010/main" val="9791313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 12" descr="img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8760" y="1779884"/>
            <a:ext cx="0" cy="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7930D"/>
                </a:solidFill>
              </a:rPr>
              <a:t>Housing –Chattanooga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2425635"/>
            <a:ext cx="6172200" cy="302623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28 students per block</a:t>
            </a:r>
          </a:p>
          <a:p>
            <a:r>
              <a:rPr lang="en-US" dirty="0"/>
              <a:t>Up to six 4-week blocks maximum</a:t>
            </a:r>
          </a:p>
          <a:p>
            <a:r>
              <a:rPr lang="en-US" dirty="0"/>
              <a:t>Not available for East Only students</a:t>
            </a:r>
          </a:p>
          <a:p>
            <a:r>
              <a:rPr lang="en-US" b="1" dirty="0"/>
              <a:t>M3</a:t>
            </a:r>
            <a:r>
              <a:rPr lang="en-US" dirty="0"/>
              <a:t> students first </a:t>
            </a:r>
            <a:r>
              <a:rPr lang="en-US" b="1" dirty="0"/>
              <a:t>priority</a:t>
            </a:r>
          </a:p>
          <a:p>
            <a:r>
              <a:rPr lang="en-US" dirty="0"/>
              <a:t>Submit requests on-line</a:t>
            </a:r>
          </a:p>
          <a:p>
            <a:r>
              <a:rPr lang="en-US" dirty="0"/>
              <a:t>Be sure and notify Courtney </a:t>
            </a:r>
            <a:r>
              <a:rPr lang="en-US" dirty="0" err="1"/>
              <a:t>Orloski</a:t>
            </a:r>
            <a:endParaRPr lang="en-US" dirty="0"/>
          </a:p>
          <a:p>
            <a:pPr marL="25400" indent="0">
              <a:buNone/>
            </a:pPr>
            <a:r>
              <a:rPr lang="en-US" dirty="0"/>
              <a:t>	immediately if you change your schedule</a:t>
            </a:r>
          </a:p>
          <a:p>
            <a:r>
              <a:rPr lang="en-US" sz="1800" dirty="0">
                <a:hlinkClick r:id="rId4"/>
              </a:rPr>
              <a:t>http://www.comchattanooga.uthsc.edu/subpage.php?pageId=1053</a:t>
            </a:r>
            <a:r>
              <a:rPr lang="en-US" sz="18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5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457200" y="94817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7930D"/>
              </a:buClr>
              <a:buSzPts val="4400"/>
              <a:buFont typeface="Calibri"/>
              <a:buNone/>
            </a:pPr>
            <a:r>
              <a:rPr lang="en-US" sz="4400" b="1" i="0" u="none" strike="noStrike" cap="none">
                <a:solidFill>
                  <a:srgbClr val="F7930D"/>
                </a:solidFill>
                <a:latin typeface="Calibri"/>
                <a:ea typeface="Calibri"/>
                <a:cs typeface="Calibri"/>
                <a:sym typeface="Calibri"/>
              </a:rPr>
              <a:t>Knoxville</a:t>
            </a:r>
            <a:endParaRPr/>
          </a:p>
        </p:txBody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457200" y="1981200"/>
            <a:ext cx="8229600" cy="414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Char char="•"/>
            </a:pPr>
            <a:r>
              <a:rPr lang="en-US" sz="296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Psychiatry (Conditional)</a:t>
            </a:r>
            <a:endParaRPr dirty="0"/>
          </a:p>
          <a:p>
            <a:pPr marL="742950" marR="0" lvl="1" indent="-285750" algn="l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r>
              <a:rPr lang="en-US" sz="259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Blocks </a:t>
            </a:r>
            <a:r>
              <a:rPr lang="en-US" sz="259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1, 3, 7, 9</a:t>
            </a:r>
            <a:endParaRPr dirty="0"/>
          </a:p>
          <a:p>
            <a:pPr marL="800100" marR="0" lvl="2" indent="0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220"/>
              <a:buFont typeface="Arial"/>
              <a:buNone/>
            </a:pPr>
            <a:r>
              <a:rPr lang="en-US" sz="222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Maximum of 3 students per block</a:t>
            </a:r>
            <a:endParaRPr dirty="0"/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Char char="•"/>
            </a:pPr>
            <a:r>
              <a:rPr lang="en-US" sz="296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Neurology</a:t>
            </a:r>
            <a:endParaRPr dirty="0"/>
          </a:p>
          <a:p>
            <a:pPr marL="742950" marR="0" lvl="1" indent="-285750" algn="l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r>
              <a:rPr lang="en-US" sz="259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Blocks </a:t>
            </a:r>
            <a:r>
              <a:rPr lang="en-US" sz="259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2, 4, 8, 10</a:t>
            </a:r>
            <a:endParaRPr dirty="0"/>
          </a:p>
          <a:p>
            <a:pPr marL="1143000" marR="0" lvl="2" indent="-228600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220"/>
              <a:buFont typeface="Arial"/>
              <a:buNone/>
            </a:pPr>
            <a:r>
              <a:rPr lang="en-US" sz="222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Maximum of 3 students per block</a:t>
            </a:r>
            <a:endParaRPr dirty="0"/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Char char="•"/>
            </a:pPr>
            <a:r>
              <a:rPr lang="en-US" sz="296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Pediatrics</a:t>
            </a:r>
            <a:endParaRPr dirty="0"/>
          </a:p>
          <a:p>
            <a:pPr marL="742950" marR="0" lvl="1" indent="-285750" algn="l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r>
              <a:rPr lang="en-US" sz="259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Blocks</a:t>
            </a:r>
            <a:endParaRPr dirty="0"/>
          </a:p>
          <a:p>
            <a:pPr marL="800100" marR="0" lvl="2" indent="0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220"/>
              <a:buFont typeface="Arial"/>
              <a:buNone/>
            </a:pPr>
            <a:r>
              <a:rPr lang="en-US" sz="222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Maximum of 2 students per block</a:t>
            </a:r>
            <a:endParaRPr dirty="0"/>
          </a:p>
          <a:p>
            <a:pPr marL="342900" marR="0" lvl="0" indent="-15494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None/>
            </a:pPr>
            <a:endParaRPr sz="296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7930D"/>
              </a:buClr>
              <a:buSzPts val="4400"/>
              <a:buFont typeface="Calibri"/>
              <a:buNone/>
            </a:pPr>
            <a:r>
              <a:rPr lang="en-US" sz="4400" b="1" i="0" u="none" strike="noStrike" cap="none">
                <a:solidFill>
                  <a:srgbClr val="F7930D"/>
                </a:solidFill>
                <a:latin typeface="Calibri"/>
                <a:ea typeface="Calibri"/>
                <a:cs typeface="Calibri"/>
                <a:sym typeface="Calibri"/>
              </a:rPr>
              <a:t>Housing – Knoxville</a:t>
            </a:r>
            <a:endParaRPr/>
          </a:p>
        </p:txBody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00100" lvl="1" indent="-342900">
              <a:lnSpc>
                <a:spcPct val="90000"/>
              </a:lnSpc>
              <a:spcBef>
                <a:spcPts val="0"/>
              </a:spcBef>
              <a:buSzPts val="32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 students per block</a:t>
            </a:r>
            <a:endParaRPr sz="2400" dirty="0"/>
          </a:p>
          <a:p>
            <a:pPr marL="800100" lvl="1" indent="-342900">
              <a:lnSpc>
                <a:spcPct val="90000"/>
              </a:lnSpc>
              <a:spcBef>
                <a:spcPts val="640"/>
              </a:spcBef>
              <a:buSzPts val="32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 to 6 months maximum</a:t>
            </a:r>
            <a:endParaRPr sz="2400" dirty="0"/>
          </a:p>
          <a:p>
            <a:pPr marL="800100" lvl="1" indent="-342900">
              <a:lnSpc>
                <a:spcPct val="90000"/>
              </a:lnSpc>
              <a:spcBef>
                <a:spcPts val="640"/>
              </a:spcBef>
              <a:buSzPts val="32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available for East Only students</a:t>
            </a:r>
            <a:endParaRPr sz="2400" dirty="0"/>
          </a:p>
          <a:p>
            <a:pPr marL="800100" lvl="1" indent="-342900">
              <a:lnSpc>
                <a:spcPct val="90000"/>
              </a:lnSpc>
              <a:spcBef>
                <a:spcPts val="640"/>
              </a:spcBef>
              <a:buSzPts val="3200"/>
              <a:buFont typeface="Arial"/>
              <a:buChar char="•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M3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students first 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priority</a:t>
            </a:r>
            <a:endParaRPr sz="2400" dirty="0"/>
          </a:p>
          <a:p>
            <a:pPr marL="800100" lvl="1" indent="-342900">
              <a:lnSpc>
                <a:spcPct val="90000"/>
              </a:lnSpc>
              <a:spcBef>
                <a:spcPts val="640"/>
              </a:spcBef>
              <a:buSzPts val="32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Submit requests on-line</a:t>
            </a:r>
            <a:endParaRPr sz="2400" dirty="0"/>
          </a:p>
          <a:p>
            <a:pPr marL="800100" lvl="1" indent="-342900">
              <a:lnSpc>
                <a:spcPct val="90000"/>
              </a:lnSpc>
              <a:spcBef>
                <a:spcPts val="640"/>
              </a:spcBef>
              <a:buSzPts val="32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 sure and notify Lolita Davis immediately if you change schedules</a:t>
            </a:r>
            <a:endParaRPr sz="2400" dirty="0"/>
          </a:p>
          <a:p>
            <a:pPr marL="800100" lvl="1" indent="-342900">
              <a:lnSpc>
                <a:spcPct val="90000"/>
              </a:lnSpc>
              <a:spcBef>
                <a:spcPts val="480"/>
              </a:spcBef>
              <a:buSzPts val="2400"/>
              <a:buFont typeface="Arial"/>
              <a:buChar char="•"/>
            </a:pPr>
            <a:r>
              <a:rPr lang="en-US" sz="24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http://gsm.utmck.edu/students/housing.cfm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dirty="0"/>
          </a:p>
          <a:p>
            <a:pPr marL="342900" marR="0" lvl="0" indent="-1397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767D4-9EAC-F346-B03A-5AA8BF60A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6692"/>
            <a:ext cx="9144000" cy="790832"/>
          </a:xfrm>
        </p:spPr>
        <p:txBody>
          <a:bodyPr/>
          <a:lstStyle/>
          <a:p>
            <a:r>
              <a:rPr lang="en-US" dirty="0"/>
              <a:t>Schedule Overload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2EB98D-526B-1845-8D1B-9FABF5EA4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7524"/>
            <a:ext cx="9144000" cy="535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341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F5D2FF-5D00-A144-8F76-3D1C61FCD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make this work?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FB75AA-FEBA-8F44-9E76-785AC14B3A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must utilize all our sites.</a:t>
            </a:r>
          </a:p>
          <a:p>
            <a:r>
              <a:rPr lang="en-US" dirty="0"/>
              <a:t>All students are required to choose an East rotation initially.</a:t>
            </a:r>
          </a:p>
          <a:p>
            <a:r>
              <a:rPr lang="en-US" dirty="0"/>
              <a:t>After everyone gets a spot, there will be opportunity to maneuver rotations.</a:t>
            </a:r>
          </a:p>
          <a:p>
            <a:r>
              <a:rPr lang="en-US" dirty="0"/>
              <a:t>Details of scheduling from Miranda Kennedy in the next session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85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1628B1-ABBE-1E42-984D-AB9C66A7C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31837"/>
            <a:ext cx="8229600" cy="972271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Student Committee Members 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E5B316-80D0-754E-B766-92E90845C3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84218"/>
            <a:ext cx="8229600" cy="4241945"/>
          </a:xfrm>
        </p:spPr>
        <p:txBody>
          <a:bodyPr/>
          <a:lstStyle/>
          <a:p>
            <a:r>
              <a:rPr lang="en-US" dirty="0"/>
              <a:t>Admissions Committee </a:t>
            </a:r>
          </a:p>
          <a:p>
            <a:pPr lvl="1"/>
            <a:r>
              <a:rPr lang="en-US" dirty="0"/>
              <a:t>Gerald </a:t>
            </a:r>
            <a:r>
              <a:rPr lang="en-US" dirty="0" err="1"/>
              <a:t>Presbury</a:t>
            </a:r>
            <a:r>
              <a:rPr lang="en-US" dirty="0"/>
              <a:t>, MD.</a:t>
            </a:r>
          </a:p>
          <a:p>
            <a:pPr lvl="2"/>
            <a:r>
              <a:rPr lang="en-US" dirty="0"/>
              <a:t>Chair, COM Admissions</a:t>
            </a:r>
          </a:p>
          <a:p>
            <a:pPr lvl="1"/>
            <a:r>
              <a:rPr lang="en-US" dirty="0"/>
              <a:t>Nelson </a:t>
            </a:r>
            <a:r>
              <a:rPr lang="en-US" dirty="0" err="1"/>
              <a:t>Strother</a:t>
            </a:r>
            <a:r>
              <a:rPr lang="en-US" dirty="0"/>
              <a:t>, MA.</a:t>
            </a:r>
          </a:p>
          <a:p>
            <a:pPr lvl="2"/>
            <a:r>
              <a:rPr lang="en-US" dirty="0"/>
              <a:t>Assistant Dean, COM Admissions</a:t>
            </a:r>
          </a:p>
          <a:p>
            <a:r>
              <a:rPr lang="en-US" dirty="0"/>
              <a:t>Clinical Sciences Subcommittee</a:t>
            </a:r>
          </a:p>
          <a:p>
            <a:r>
              <a:rPr lang="en-US" dirty="0"/>
              <a:t>Curriculum Committee for UME</a:t>
            </a:r>
          </a:p>
        </p:txBody>
      </p:sp>
    </p:spTree>
    <p:extLst>
      <p:ext uri="{BB962C8B-B14F-4D97-AF65-F5344CB8AC3E}">
        <p14:creationId xmlns:p14="http://schemas.microsoft.com/office/powerpoint/2010/main" val="9711885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>
            <a:spLocks noGrp="1"/>
          </p:cNvSpPr>
          <p:nvPr>
            <p:ph type="title"/>
          </p:nvPr>
        </p:nvSpPr>
        <p:spPr>
          <a:xfrm>
            <a:off x="457200" y="727788"/>
            <a:ext cx="8229600" cy="839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 4 Choices</a:t>
            </a:r>
            <a:endParaRPr dirty="0"/>
          </a:p>
        </p:txBody>
      </p:sp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457200" y="1567544"/>
            <a:ext cx="8229600" cy="4853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60400" indent="-457200">
              <a:spcBef>
                <a:spcPts val="0"/>
              </a:spcBef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will indicate your Top 4 Choices</a:t>
            </a:r>
          </a:p>
          <a:p>
            <a:pPr marL="1117600" lvl="1" indent="-457200">
              <a:spcBef>
                <a:spcPts val="0"/>
              </a:spcBef>
            </a:pPr>
            <a:r>
              <a:rPr lang="en-US" dirty="0"/>
              <a:t>Discipline, Block timing, Campus location</a:t>
            </a:r>
          </a:p>
        </p:txBody>
      </p:sp>
      <p:pic>
        <p:nvPicPr>
          <p:cNvPr id="311" name="Shape 3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3209" y="3208113"/>
            <a:ext cx="4743450" cy="255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94817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Potential Log Jam</a:t>
            </a:r>
            <a:endParaRPr/>
          </a:p>
        </p:txBody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457200" y="2386228"/>
            <a:ext cx="8229600" cy="3739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eMedley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software will generate the schedules based on student preferences.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2800" dirty="0"/>
              <a:t>Could potentially have puzzles that don’t work due to lack of clinical sites</a:t>
            </a:r>
            <a:endParaRPr lang="en-US"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Plan- we will rearrange clerkships to make sure everyone has a schedule while trying to accommodate as many preferences as possible.</a:t>
            </a:r>
            <a:endParaRPr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457200" y="94817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7930D"/>
              </a:buClr>
              <a:buSzPts val="4400"/>
              <a:buFont typeface="Calibri"/>
              <a:buNone/>
            </a:pPr>
            <a:r>
              <a:rPr lang="en-US" sz="4400" b="1" i="0" u="none" strike="noStrike" cap="none">
                <a:solidFill>
                  <a:srgbClr val="F7930D"/>
                </a:solidFill>
                <a:latin typeface="Calibri"/>
                <a:ea typeface="Calibri"/>
                <a:cs typeface="Calibri"/>
                <a:sym typeface="Calibri"/>
              </a:rPr>
              <a:t>M3 Option Block Requests</a:t>
            </a:r>
            <a:endParaRPr/>
          </a:p>
        </p:txBody>
      </p:sp>
      <p:sp>
        <p:nvSpPr>
          <p:cNvPr id="584" name="Shape 584"/>
          <p:cNvSpPr txBox="1">
            <a:spLocks noGrp="1"/>
          </p:cNvSpPr>
          <p:nvPr>
            <p:ph type="body" idx="1"/>
          </p:nvPr>
        </p:nvSpPr>
        <p:spPr>
          <a:xfrm>
            <a:off x="457200" y="2386228"/>
            <a:ext cx="8229600" cy="3739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Font typeface="Arial"/>
              <a:buChar char="•"/>
            </a:pPr>
            <a:r>
              <a:rPr lang="en-US" sz="272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Delays:</a:t>
            </a:r>
            <a:endParaRPr dirty="0"/>
          </a:p>
          <a:p>
            <a:pPr marL="685800" marR="0" lvl="1" indent="-285749" algn="l" rtl="0">
              <a:lnSpc>
                <a:spcPct val="10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Char char="–"/>
            </a:pPr>
            <a:r>
              <a:rPr lang="en-US" sz="238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Illness or emergency situations ONLY</a:t>
            </a:r>
            <a:endParaRPr dirty="0"/>
          </a:p>
          <a:p>
            <a:pPr marL="685800" marR="0" lvl="1" indent="-285749" algn="l" rtl="0">
              <a:lnSpc>
                <a:spcPct val="10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Char char="–"/>
            </a:pPr>
            <a:r>
              <a:rPr lang="en-US" sz="238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380" b="1" i="1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must</a:t>
            </a:r>
            <a:r>
              <a:rPr lang="en-US" sz="238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 approved by </a:t>
            </a:r>
            <a:r>
              <a:rPr lang="en-US" sz="238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Progress &amp; Promotions Committee</a:t>
            </a:r>
            <a:endParaRPr sz="238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Font typeface="Arial"/>
              <a:buChar char="•"/>
            </a:pPr>
            <a:r>
              <a:rPr lang="en-US" sz="272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Acceptable Reasons:</a:t>
            </a:r>
            <a:endParaRPr dirty="0"/>
          </a:p>
          <a:p>
            <a:pPr marL="742950" marR="0" lvl="1" indent="-285750" algn="l" rtl="0">
              <a:lnSpc>
                <a:spcPct val="9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Char char="–"/>
            </a:pPr>
            <a:r>
              <a:rPr lang="en-US" sz="238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Academic/Research</a:t>
            </a:r>
            <a:endParaRPr dirty="0"/>
          </a:p>
          <a:p>
            <a:pPr marL="742950" marR="0" lvl="1" indent="-285750" algn="l" rtl="0">
              <a:lnSpc>
                <a:spcPct val="9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Char char="–"/>
            </a:pPr>
            <a:r>
              <a:rPr lang="en-US" sz="238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Military obligations</a:t>
            </a:r>
            <a:endParaRPr dirty="0"/>
          </a:p>
          <a:p>
            <a:pPr marL="742950" marR="0" lvl="1" indent="-285750" algn="l" rtl="0">
              <a:lnSpc>
                <a:spcPct val="9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Char char="–"/>
            </a:pPr>
            <a:r>
              <a:rPr lang="en-US" sz="238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Weddings (your own)</a:t>
            </a:r>
            <a:endParaRPr dirty="0"/>
          </a:p>
          <a:p>
            <a:pPr marL="742950" marR="0" lvl="1" indent="-285750" algn="l" rtl="0">
              <a:lnSpc>
                <a:spcPct val="9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Char char="–"/>
            </a:pPr>
            <a:r>
              <a:rPr lang="en-US" sz="238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Maternity or Paternity Leave</a:t>
            </a:r>
            <a:endParaRPr dirty="0"/>
          </a:p>
          <a:p>
            <a:pPr marL="457200" marR="0" lvl="1" indent="0" algn="l" rtl="0">
              <a:lnSpc>
                <a:spcPct val="9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None/>
            </a:pPr>
            <a:endParaRPr sz="238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Shape 589"/>
          <p:cNvSpPr txBox="1"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7930D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rgbClr val="F7930D"/>
                </a:solidFill>
                <a:latin typeface="Calibri"/>
                <a:ea typeface="Calibri"/>
                <a:cs typeface="Calibri"/>
                <a:sym typeface="Calibri"/>
              </a:rPr>
              <a:t>M3 Option Block Issues</a:t>
            </a:r>
            <a:endParaRPr dirty="0"/>
          </a:p>
        </p:txBody>
      </p:sp>
      <p:sp>
        <p:nvSpPr>
          <p:cNvPr id="590" name="Shape 590"/>
          <p:cNvSpPr txBox="1">
            <a:spLocks noGrp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you need to request an option block as M3</a:t>
            </a:r>
            <a:endParaRPr dirty="0"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Neuro rotation will need to be delayed</a:t>
            </a:r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will complete the neurology rotation in Block 7 or 8, 2021</a:t>
            </a:r>
            <a:endParaRPr sz="2400" dirty="0"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Unable to move Psych due to limited number of slots.</a:t>
            </a:r>
          </a:p>
          <a:p>
            <a:pPr marL="742950" lvl="1" indent="-285750"/>
            <a:r>
              <a:rPr lang="en-US" sz="2400" dirty="0"/>
              <a:t>If you’ve already taken Neuro, you will have to drop a 6 or 8 week rotation and take two option blocks or one option block or an elective if possible </a:t>
            </a:r>
          </a:p>
          <a:p>
            <a:pPr marL="1200150" lvl="2" indent="-285750"/>
            <a:r>
              <a:rPr lang="en-US" sz="2000" dirty="0"/>
              <a:t>Provided you fulfilled the prerequisite</a:t>
            </a:r>
          </a:p>
          <a:p>
            <a:pPr marL="285750" indent="-285750"/>
            <a:r>
              <a:rPr lang="en-US" sz="2800" dirty="0"/>
              <a:t>Remember- you have a 2 week CE option block</a:t>
            </a:r>
          </a:p>
          <a:p>
            <a:pPr marL="914400" lvl="2" indent="0">
              <a:buNone/>
            </a:pPr>
            <a:endParaRPr lang="en-US" sz="2000" dirty="0"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endParaRPr dirty="0"/>
          </a:p>
          <a:p>
            <a: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>
            <a:spLocks noGrp="1"/>
          </p:cNvSpPr>
          <p:nvPr>
            <p:ph type="title"/>
          </p:nvPr>
        </p:nvSpPr>
        <p:spPr>
          <a:xfrm>
            <a:off x="457200" y="94817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M4 Curriculum!</a:t>
            </a:r>
            <a:endParaRPr/>
          </a:p>
        </p:txBody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457200" y="2386228"/>
            <a:ext cx="8229600" cy="3739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3" name="Shape 3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3250" y="2481650"/>
            <a:ext cx="3369125" cy="336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94817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Why?</a:t>
            </a:r>
            <a:endParaRPr/>
          </a:p>
        </p:txBody>
      </p:sp>
      <p:sp>
        <p:nvSpPr>
          <p:cNvPr id="339" name="Shape 339"/>
          <p:cNvSpPr txBox="1">
            <a:spLocks noGrp="1"/>
          </p:cNvSpPr>
          <p:nvPr>
            <p:ph type="body" idx="1"/>
          </p:nvPr>
        </p:nvSpPr>
        <p:spPr>
          <a:xfrm>
            <a:off x="457200" y="2091175"/>
            <a:ext cx="5393700" cy="42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are experiencing significant stress due to increasing demands for more and more residency interviews and for away rotations. </a:t>
            </a:r>
            <a:endParaRPr dirty="0"/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 interviews in the past – now some doing 20-30 interviews!</a:t>
            </a:r>
            <a:endParaRPr sz="1600" dirty="0"/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Unable to plan ahead – last minute interview offers</a:t>
            </a:r>
            <a:endParaRPr sz="1600" dirty="0"/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Required away rotations – EM,  Anesthesia,  Dermatology</a:t>
            </a:r>
            <a:endParaRPr sz="1600" dirty="0"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majority of other institutions have drastically curtailed many of the required rotations in the senior year.  </a:t>
            </a:r>
            <a:endParaRPr dirty="0"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colleges actually close school during interview season.</a:t>
            </a:r>
            <a:endParaRPr dirty="0"/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0" name="Shape 3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6625" y="2189525"/>
            <a:ext cx="2136325" cy="169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Shape 3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6625" y="4250650"/>
            <a:ext cx="2508200" cy="251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 txBox="1"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7930D"/>
              </a:buClr>
              <a:buSzPts val="4400"/>
              <a:buFont typeface="Calibri"/>
              <a:buNone/>
            </a:pPr>
            <a:r>
              <a:rPr lang="en-US" sz="4400" b="1" i="0" u="none" strike="noStrike" cap="none">
                <a:solidFill>
                  <a:srgbClr val="F7930D"/>
                </a:solidFill>
                <a:latin typeface="Calibri"/>
                <a:ea typeface="Calibri"/>
                <a:cs typeface="Calibri"/>
                <a:sym typeface="Calibri"/>
              </a:rPr>
              <a:t>M4 Required Clerkships</a:t>
            </a:r>
            <a:endParaRPr/>
          </a:p>
        </p:txBody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One Junior Internship - Medicine</a:t>
            </a:r>
            <a:endParaRPr dirty="0"/>
          </a:p>
          <a:p>
            <a:pPr marL="742950" marR="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JI,  Acting Internship-AI, Senior Clerkship</a:t>
            </a:r>
            <a:endParaRPr dirty="0"/>
          </a:p>
          <a:p>
            <a:pPr marL="742950" marR="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Internal Medicine</a:t>
            </a:r>
            <a:endParaRPr dirty="0"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One Junior Internship -any discipline</a:t>
            </a:r>
            <a:endParaRPr lang="en-US" dirty="0"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Capstone</a:t>
            </a:r>
            <a:endParaRPr dirty="0"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Geri-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Palli</a:t>
            </a:r>
            <a:endParaRPr sz="1800" b="0" i="0" u="none" strike="noStrike" cap="none" dirty="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Surgical Subs</a:t>
            </a:r>
            <a:endParaRPr dirty="0"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Medical Specialties</a:t>
            </a:r>
            <a:endParaRPr dirty="0"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4 Electives</a:t>
            </a:r>
            <a:endParaRPr dirty="0"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3 Option Blocks</a:t>
            </a:r>
            <a:endParaRPr sz="1800" b="0" i="0" u="none" strike="noStrike" cap="none" dirty="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lang="en-US" sz="1800" b="0" i="0" u="none" strike="noStrike" cap="none" dirty="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lang="en-US" sz="1800" dirty="0"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lang="en-US" sz="1800" b="0" i="0" u="none" strike="noStrike" cap="none" dirty="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Two Junior Internship </a:t>
            </a:r>
            <a:endParaRPr dirty="0"/>
          </a:p>
          <a:p>
            <a:pPr marL="742950" marR="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JI,  Acting Internship-AI, Senior Clerkship</a:t>
            </a:r>
            <a:endParaRPr dirty="0"/>
          </a:p>
          <a:p>
            <a:pPr marL="742950" marR="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Any discipline</a:t>
            </a:r>
            <a:endParaRPr dirty="0"/>
          </a:p>
          <a:p>
            <a:pPr marL="342900" marR="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Capstone</a:t>
            </a:r>
            <a:endParaRPr dirty="0"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Geri-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Palli</a:t>
            </a:r>
            <a:endParaRPr sz="1800" b="0" i="0" u="none" strike="noStrike" cap="none" dirty="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42900" marR="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42900" marR="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4 electives</a:t>
            </a:r>
            <a:endParaRPr dirty="0"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5 Option blocks</a:t>
            </a:r>
            <a:endParaRPr dirty="0"/>
          </a:p>
          <a:p>
            <a:pPr marL="742950" marR="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2 must be in Block 11-Block 1</a:t>
            </a:r>
            <a:endParaRPr dirty="0"/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62230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bin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OPTION BLOCKS ARE NAMED “OPTION” FOR A REASON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457200" y="1765303"/>
            <a:ext cx="8229600" cy="4469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time may be used for: </a:t>
            </a:r>
            <a:endParaRPr dirty="0"/>
          </a:p>
          <a:p>
            <a:pPr marL="742950" marR="0" lvl="1" indent="-285750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going on interviews</a:t>
            </a:r>
            <a:endParaRPr sz="1600" dirty="0"/>
          </a:p>
          <a:p>
            <a:pPr marL="742950" marR="0" lvl="1" indent="-285750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arranging away rotations</a:t>
            </a:r>
            <a:endParaRPr sz="1600" dirty="0"/>
          </a:p>
          <a:p>
            <a:pPr marL="742950" marR="0" lvl="1" indent="-285750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studying for CK</a:t>
            </a:r>
            <a:endParaRPr sz="1600" dirty="0"/>
          </a:p>
          <a:p>
            <a:pPr marL="742950" marR="0" lvl="1" indent="-285750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preparing to move to the city of your future residency </a:t>
            </a:r>
            <a:endParaRPr sz="1600" dirty="0"/>
          </a:p>
          <a:p>
            <a:pPr marL="742950" marR="0" lvl="1" indent="-285750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completing delayed third year rotations </a:t>
            </a:r>
            <a:endParaRPr sz="1600" dirty="0"/>
          </a:p>
          <a:p>
            <a:pPr marL="742950" marR="0" lvl="1" indent="-285750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choosing to do more courses for credit at no additional tuition  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None/>
            </a:pPr>
            <a:endParaRPr sz="2300" dirty="0"/>
          </a:p>
          <a:p>
            <a:pPr marL="457200" marR="0" lvl="0" indent="0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None/>
            </a:pPr>
            <a:endParaRPr sz="2300" dirty="0"/>
          </a:p>
          <a:p>
            <a:pPr marL="457200" marR="0" lvl="0" indent="0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None/>
            </a:pPr>
            <a:endParaRPr lang="en-US" sz="2300" dirty="0"/>
          </a:p>
          <a:p>
            <a:pPr marL="457200" marR="0" lvl="0" indent="0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None/>
            </a:pPr>
            <a:endParaRPr sz="2300" dirty="0"/>
          </a:p>
          <a:p>
            <a:pPr marL="342900" marR="0" lvl="0" indent="-342900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plan in no way limits your education. It simply provides more flexibility in accommodating USMLE exams and interviews.</a:t>
            </a:r>
            <a:endParaRPr dirty="0"/>
          </a:p>
          <a:p>
            <a:pPr marL="342900" marR="0" lvl="0" indent="-1397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Shape 3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7227" y="3999924"/>
            <a:ext cx="2955750" cy="123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Shape 59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SASSI is NOT for DUMMIES!</a:t>
            </a:r>
            <a:endParaRPr/>
          </a:p>
        </p:txBody>
      </p:sp>
      <p:sp>
        <p:nvSpPr>
          <p:cNvPr id="597" name="Shape 59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It’s the smart move!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hape 603"/>
          <p:cNvSpPr txBox="1">
            <a:spLocks noGrp="1"/>
          </p:cNvSpPr>
          <p:nvPr>
            <p:ph type="title"/>
          </p:nvPr>
        </p:nvSpPr>
        <p:spPr>
          <a:xfrm>
            <a:off x="457200" y="762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7930D"/>
              </a:buClr>
              <a:buSzPts val="4400"/>
              <a:buFont typeface="Calibri"/>
              <a:buNone/>
            </a:pPr>
            <a:r>
              <a:rPr lang="en-US" sz="4400" b="1" i="0" u="none" strike="noStrike" cap="none">
                <a:solidFill>
                  <a:srgbClr val="F7930D"/>
                </a:solidFill>
                <a:latin typeface="Calibri"/>
                <a:ea typeface="Calibri"/>
                <a:cs typeface="Calibri"/>
                <a:sym typeface="Calibri"/>
              </a:rPr>
              <a:t>SASSI and the M-3 Year</a:t>
            </a:r>
            <a:endParaRPr/>
          </a:p>
        </p:txBody>
      </p:sp>
      <p:sp>
        <p:nvSpPr>
          <p:cNvPr id="604" name="Shape 604"/>
          <p:cNvSpPr txBox="1">
            <a:spLocks noGrp="1"/>
          </p:cNvSpPr>
          <p:nvPr>
            <p:ph type="body" idx="1"/>
          </p:nvPr>
        </p:nvSpPr>
        <p:spPr>
          <a:xfrm>
            <a:off x="381000" y="1524000"/>
            <a:ext cx="8458200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Char char="•"/>
            </a:pPr>
            <a:r>
              <a:rPr lang="en-US" sz="296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Same consultation services (test-taking, prep. for shelf exams, test anxiety, time management, etc.) with educational specialists as in M1/M2 years </a:t>
            </a:r>
            <a:endParaRPr dirty="0"/>
          </a:p>
          <a:p>
            <a:pPr marL="342900" marR="0" lvl="0" indent="-15494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None/>
            </a:pPr>
            <a:endParaRPr sz="296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Char char="•"/>
            </a:pPr>
            <a:r>
              <a:rPr lang="en-US" sz="296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Here in Memphis or via phone appointments and Skype in Chattanooga, Knoxville, Jackson or Nashville.</a:t>
            </a:r>
            <a:endParaRPr dirty="0"/>
          </a:p>
          <a:p>
            <a:pPr marL="342900" marR="0" lvl="0" indent="-15494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None/>
            </a:pPr>
            <a:endParaRPr sz="296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Char char="•"/>
            </a:pPr>
            <a:r>
              <a:rPr lang="en-US" sz="296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Clerkship Books on Reserve in Chattanooga and Knoxville</a:t>
            </a:r>
            <a:endParaRPr dirty="0"/>
          </a:p>
          <a:p>
            <a:pPr marL="342900" marR="0" lvl="0" indent="-15494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None/>
            </a:pPr>
            <a:endParaRPr sz="296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Char char="•"/>
            </a:pPr>
            <a:r>
              <a:rPr lang="en-US" sz="296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schedule an appointment – </a:t>
            </a:r>
            <a:r>
              <a:rPr lang="en-US" sz="296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SASS@uthsc.edu</a:t>
            </a:r>
            <a:r>
              <a:rPr lang="en-US" sz="296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or 901 448-5056</a:t>
            </a:r>
            <a:endParaRPr dirty="0"/>
          </a:p>
          <a:p>
            <a:pPr marL="342900" marR="0" lvl="0" indent="-15494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None/>
            </a:pPr>
            <a:endParaRPr sz="296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5494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None/>
            </a:pPr>
            <a:endParaRPr sz="296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>
            <a:alphaModFix/>
          </a:blip>
          <a:stretch>
            <a:fillRect l="-2999" r="-2999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ctrTitle"/>
          </p:nvPr>
        </p:nvSpPr>
        <p:spPr>
          <a:xfrm>
            <a:off x="609600" y="1143000"/>
            <a:ext cx="7772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CC6600"/>
              </a:buClr>
              <a:buSzPts val="2520"/>
              <a:buFont typeface="Calibri"/>
              <a:buNone/>
            </a:pPr>
            <a:r>
              <a:rPr lang="en-US" sz="2520" b="0" i="0" u="none" strike="noStrike" cap="none" dirty="0">
                <a:solidFill>
                  <a:srgbClr val="CC6600"/>
                </a:solidFill>
                <a:latin typeface="Calibri"/>
                <a:ea typeface="Calibri"/>
                <a:cs typeface="Calibri"/>
                <a:sym typeface="Calibri"/>
              </a:rPr>
              <a:t>Overview of the Clinical Curriculum</a:t>
            </a:r>
            <a:br>
              <a:rPr lang="en-US" sz="2520" b="0" i="0" u="none" strike="noStrike" cap="none" dirty="0">
                <a:solidFill>
                  <a:srgbClr val="DDDDDD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20" b="0" i="0" u="none" strike="noStrike" cap="none" dirty="0">
                <a:solidFill>
                  <a:srgbClr val="CC6600"/>
                </a:solidFill>
                <a:latin typeface="Calibri"/>
                <a:ea typeface="Calibri"/>
                <a:cs typeface="Calibri"/>
                <a:sym typeface="Calibri"/>
              </a:rPr>
              <a:t>M3/M4 years Class of 2022</a:t>
            </a:r>
            <a:endParaRPr dirty="0"/>
          </a:p>
        </p:txBody>
      </p:sp>
      <p:sp>
        <p:nvSpPr>
          <p:cNvPr id="201" name="Shape 201"/>
          <p:cNvSpPr txBox="1">
            <a:spLocks noGrp="1"/>
          </p:cNvSpPr>
          <p:nvPr>
            <p:ph type="subTitle" idx="1"/>
          </p:nvPr>
        </p:nvSpPr>
        <p:spPr>
          <a:xfrm>
            <a:off x="1219200" y="2133600"/>
            <a:ext cx="6400800" cy="116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Valerie P. Jameson, MD. (Sr. Asst. Dean Clinical Curriculum)</a:t>
            </a:r>
            <a:endParaRPr dirty="0"/>
          </a:p>
          <a:p>
            <a:pPr marL="0" marR="0" lvl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Miranda Kennedy (Lead Clinical Curriculum Coordinator)</a:t>
            </a:r>
          </a:p>
          <a:p>
            <a:pPr marL="0" marR="0" lvl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dirty="0"/>
              <a:t>Kimberlee Norwood (Medical Educator)</a:t>
            </a:r>
            <a:endParaRPr lang="en-US"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72444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Shape 609"/>
          <p:cNvSpPr txBox="1">
            <a:spLocks noGrp="1"/>
          </p:cNvSpPr>
          <p:nvPr>
            <p:ph type="title"/>
          </p:nvPr>
        </p:nvSpPr>
        <p:spPr>
          <a:xfrm>
            <a:off x="457200" y="94817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Clerkship Policies</a:t>
            </a:r>
            <a:endParaRPr/>
          </a:p>
        </p:txBody>
      </p:sp>
      <p:sp>
        <p:nvSpPr>
          <p:cNvPr id="610" name="Shape 610"/>
          <p:cNvSpPr txBox="1">
            <a:spLocks noGrp="1"/>
          </p:cNvSpPr>
          <p:nvPr>
            <p:ph type="body" idx="1"/>
          </p:nvPr>
        </p:nvSpPr>
        <p:spPr>
          <a:xfrm>
            <a:off x="457200" y="2386228"/>
            <a:ext cx="8229600" cy="3739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enormity of this statewide campus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Curriculum with lots of options from which students can choose to create a learning experience that best suits them.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Policies prevent chaos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Chaos leads to delayed graduation, loss of residency spot and loss of accreditation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hape 615"/>
          <p:cNvSpPr txBox="1">
            <a:spLocks noGrp="1"/>
          </p:cNvSpPr>
          <p:nvPr>
            <p:ph type="title"/>
          </p:nvPr>
        </p:nvSpPr>
        <p:spPr>
          <a:xfrm>
            <a:off x="-1572050" y="94817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Attendance Policies</a:t>
            </a:r>
            <a:endParaRPr/>
          </a:p>
        </p:txBody>
      </p:sp>
      <p:sp>
        <p:nvSpPr>
          <p:cNvPr id="616" name="Shape 616"/>
          <p:cNvSpPr txBox="1">
            <a:spLocks noGrp="1"/>
          </p:cNvSpPr>
          <p:nvPr>
            <p:ph type="body" idx="1"/>
          </p:nvPr>
        </p:nvSpPr>
        <p:spPr>
          <a:xfrm>
            <a:off x="457200" y="2209800"/>
            <a:ext cx="8229600" cy="3916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80"/>
              <a:buFont typeface="Arial"/>
              <a:buChar char="•"/>
            </a:pPr>
            <a:r>
              <a:rPr lang="en-US" sz="24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 Attendance		</a:t>
            </a:r>
            <a:endParaRPr/>
          </a:p>
          <a:p>
            <a:pPr marL="742950" marR="0" lvl="1" indent="-28575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2170"/>
              <a:buFont typeface="Arial"/>
              <a:buChar char="–"/>
            </a:pPr>
            <a:r>
              <a:rPr lang="en-US" sz="217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http://catalog.uthsc.edu/content.php?catoid=16&amp;navoid=1375#Class_Attendance</a:t>
            </a:r>
            <a:endParaRPr/>
          </a:p>
          <a:p>
            <a:pPr marL="342900" marR="0" lvl="0" indent="-34290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Font typeface="Arial"/>
              <a:buChar char="•"/>
            </a:pPr>
            <a:r>
              <a:rPr lang="en-US" sz="24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Leave of Absence/Withdrawal</a:t>
            </a:r>
            <a:endParaRPr sz="2480" b="0" i="0" u="sng" strike="noStrike" cap="none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3"/>
            </a:endParaRPr>
          </a:p>
          <a:p>
            <a:pPr marL="742950" marR="0" lvl="1" indent="-28575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2170"/>
              <a:buFont typeface="Arial"/>
              <a:buChar char="–"/>
            </a:pPr>
            <a:r>
              <a:rPr lang="en-US" sz="217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http://catalog.uthsc.edu/content.php?catoid=16&amp;navoid=1375#Leave_of_Absence/Withdrawal</a:t>
            </a:r>
            <a:endParaRPr sz="217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Font typeface="Arial"/>
              <a:buChar char="•"/>
            </a:pPr>
            <a:r>
              <a:rPr lang="en-US" sz="24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Duty Hour Policy</a:t>
            </a:r>
            <a:endParaRPr/>
          </a:p>
          <a:p>
            <a:pPr marL="742950" marR="0" lvl="1" indent="-28575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2170"/>
              <a:buFont typeface="Arial"/>
              <a:buChar char="–"/>
            </a:pPr>
            <a:r>
              <a:rPr lang="en-US" sz="217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https://www.uthsc.edu/Medicine/medicaleducation/clerkships/workhourspolicy.php</a:t>
            </a:r>
            <a:endParaRPr sz="217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Font typeface="Arial"/>
              <a:buChar char="•"/>
            </a:pPr>
            <a:r>
              <a:rPr lang="en-US" sz="24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Religious Accommodations</a:t>
            </a:r>
            <a:endParaRPr/>
          </a:p>
          <a:p>
            <a:pPr marL="742950" marR="0" lvl="1" indent="-28575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2170"/>
              <a:buFont typeface="Arial"/>
              <a:buChar char="–"/>
            </a:pPr>
            <a:r>
              <a:rPr lang="en-US" sz="217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https://academic.uthsc.edu/policy_docs/religious_beliefs.php</a:t>
            </a:r>
            <a:endParaRPr sz="217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147955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2170"/>
              <a:buFont typeface="Arial"/>
              <a:buNone/>
            </a:pPr>
            <a:endParaRPr sz="217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8542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Font typeface="Arial"/>
              <a:buNone/>
            </a:pPr>
            <a:endParaRPr sz="248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7" name="Shape 6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76600" y="1024372"/>
            <a:ext cx="3797600" cy="152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Shape 630"/>
          <p:cNvSpPr txBox="1">
            <a:spLocks noGrp="1"/>
          </p:cNvSpPr>
          <p:nvPr>
            <p:ph type="title"/>
          </p:nvPr>
        </p:nvSpPr>
        <p:spPr>
          <a:xfrm>
            <a:off x="383150" y="103705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Professionalism Policies</a:t>
            </a:r>
            <a:endParaRPr/>
          </a:p>
        </p:txBody>
      </p:sp>
      <p:sp>
        <p:nvSpPr>
          <p:cNvPr id="631" name="Shape 631"/>
          <p:cNvSpPr txBox="1">
            <a:spLocks noGrp="1"/>
          </p:cNvSpPr>
          <p:nvPr>
            <p:ph type="body" idx="1"/>
          </p:nvPr>
        </p:nvSpPr>
        <p:spPr>
          <a:xfrm>
            <a:off x="469076" y="2180053"/>
            <a:ext cx="5136077" cy="3955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Code of Professional Conduct		</a:t>
            </a:r>
            <a:endParaRPr sz="1800" dirty="0"/>
          </a:p>
          <a:p>
            <a:pPr marL="742950" marR="0" lvl="1" indent="-28575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Char char="–"/>
            </a:pPr>
            <a:r>
              <a:rPr lang="en-US" sz="18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http://catalog.uthsc.edu/content.php?catoid=16&amp;navoid=1375#Code_of_Professional_Conduct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Dress Code</a:t>
            </a:r>
            <a:endParaRPr sz="1800" dirty="0"/>
          </a:p>
          <a:p>
            <a:pPr marL="742950" marR="0" lvl="1" indent="-28575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Char char="–"/>
            </a:pPr>
            <a:r>
              <a:rPr lang="en-US" sz="18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http://catalog.uthsc.edu/content.php?catoid=16&amp;navoid=1375#Dress_and_Identification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Inclement Weather Policy</a:t>
            </a:r>
            <a:endParaRPr sz="1800" dirty="0"/>
          </a:p>
          <a:p>
            <a:pPr marL="742950" marR="0" lvl="1" indent="-28575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Char char="–"/>
            </a:pPr>
            <a:r>
              <a:rPr lang="en-US" sz="18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http://catalog.uthsc.edu/content.php?catoid=16&amp;navoid=1375#Inclement_Weather_Policy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121284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endParaRPr sz="259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121284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endParaRPr sz="259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5494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None/>
            </a:pPr>
            <a:endParaRPr sz="296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Shape 625">
            <a:extLst>
              <a:ext uri="{FF2B5EF4-FFF2-40B4-BE49-F238E27FC236}">
                <a16:creationId xmlns:a16="http://schemas.microsoft.com/office/drawing/2014/main" id="{EB2C3407-4F1E-0749-9440-84A494DC4E0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30254" y="2754360"/>
            <a:ext cx="3116510" cy="373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Shape 636"/>
          <p:cNvSpPr txBox="1">
            <a:spLocks noGrp="1"/>
          </p:cNvSpPr>
          <p:nvPr>
            <p:ph type="title"/>
          </p:nvPr>
        </p:nvSpPr>
        <p:spPr>
          <a:xfrm>
            <a:off x="457200" y="94817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Wellbeing</a:t>
            </a:r>
            <a:endParaRPr/>
          </a:p>
        </p:txBody>
      </p:sp>
      <p:sp>
        <p:nvSpPr>
          <p:cNvPr id="637" name="Shape 637"/>
          <p:cNvSpPr txBox="1">
            <a:spLocks noGrp="1"/>
          </p:cNvSpPr>
          <p:nvPr>
            <p:ph type="body" idx="1"/>
          </p:nvPr>
        </p:nvSpPr>
        <p:spPr>
          <a:xfrm>
            <a:off x="457200" y="2386228"/>
            <a:ext cx="8229600" cy="3739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Char char="•"/>
            </a:pPr>
            <a:r>
              <a:rPr lang="en-US" sz="2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Mistreatment</a:t>
            </a:r>
            <a:endParaRPr/>
          </a:p>
          <a:p>
            <a:pPr marL="742950" marR="0" lvl="1" indent="-28575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Char char="–"/>
            </a:pPr>
            <a:r>
              <a:rPr lang="en-US" sz="259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http://catalog.uthsc.edu/content.php?catoid=16&amp;navoid=1375#Student_Mistreatment</a:t>
            </a:r>
            <a:endParaRPr sz="259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Char char="•"/>
            </a:pPr>
            <a:r>
              <a:rPr lang="en-US" sz="2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Drug and Alcohol Policy</a:t>
            </a:r>
            <a:endParaRPr/>
          </a:p>
          <a:p>
            <a:pPr marL="742950" marR="0" lvl="1" indent="-28575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Char char="–"/>
            </a:pPr>
            <a:r>
              <a:rPr lang="en-US" sz="259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https://academic.uthsc.edu/policy_docs/student_drug_alcohol.php</a:t>
            </a:r>
            <a:endParaRPr sz="259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Char char="•"/>
            </a:pPr>
            <a:r>
              <a:rPr lang="en-US" sz="2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Clerkship Wellness Policy</a:t>
            </a:r>
            <a:endParaRPr/>
          </a:p>
          <a:p>
            <a:pPr marL="742950" marR="0" lvl="1" indent="-28575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Char char="–"/>
            </a:pPr>
            <a:r>
              <a:rPr lang="en-US" sz="259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https://www.uthsc.edu/Medicine/students/policies/clerkship-wellness-policy.pdf</a:t>
            </a:r>
            <a:endParaRPr sz="259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5494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None/>
            </a:pPr>
            <a:endParaRPr sz="296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121284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endParaRPr sz="259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5494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None/>
            </a:pPr>
            <a:endParaRPr sz="296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Shape 642"/>
          <p:cNvSpPr txBox="1">
            <a:spLocks noGrp="1"/>
          </p:cNvSpPr>
          <p:nvPr>
            <p:ph type="title"/>
          </p:nvPr>
        </p:nvSpPr>
        <p:spPr>
          <a:xfrm>
            <a:off x="457200" y="94817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Grades</a:t>
            </a:r>
            <a:endParaRPr/>
          </a:p>
        </p:txBody>
      </p:sp>
      <p:sp>
        <p:nvSpPr>
          <p:cNvPr id="643" name="Shape 643"/>
          <p:cNvSpPr txBox="1">
            <a:spLocks noGrp="1"/>
          </p:cNvSpPr>
          <p:nvPr>
            <p:ph type="body" idx="1"/>
          </p:nvPr>
        </p:nvSpPr>
        <p:spPr>
          <a:xfrm>
            <a:off x="457200" y="2386228"/>
            <a:ext cx="8229600" cy="3739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Grading Policies	</a:t>
            </a:r>
            <a:endParaRPr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http://catalog.uthsc.edu/content.php?catoid=16&amp;navoid=1375#Grading_Policies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Drop/Add Policy</a:t>
            </a:r>
            <a:endParaRPr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http://catalog.uthsc.edu/content.php?catoid=16&amp;navoid=1376#Dropping/Adding_Rotations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NLT 30 days prior to the Block</a:t>
            </a:r>
            <a:endParaRPr/>
          </a:p>
          <a:p>
            <a: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Shape 656"/>
          <p:cNvSpPr txBox="1">
            <a:spLocks noGrp="1"/>
          </p:cNvSpPr>
          <p:nvPr>
            <p:ph type="title"/>
          </p:nvPr>
        </p:nvSpPr>
        <p:spPr>
          <a:xfrm>
            <a:off x="457200" y="94817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Clerkship Exam Retake</a:t>
            </a:r>
            <a:endParaRPr/>
          </a:p>
        </p:txBody>
      </p:sp>
      <p:sp>
        <p:nvSpPr>
          <p:cNvPr id="657" name="Shape 657"/>
          <p:cNvSpPr txBox="1">
            <a:spLocks noGrp="1"/>
          </p:cNvSpPr>
          <p:nvPr>
            <p:ph type="body" idx="1"/>
          </p:nvPr>
        </p:nvSpPr>
        <p:spPr>
          <a:xfrm>
            <a:off x="457200" y="2386228"/>
            <a:ext cx="8229600" cy="3739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http://catalog.uthsc.edu/content.php?catoid=16&amp;navoid=1375#General_Policy_on_Retaking_Examinations_in_the_Core_Clerkships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https://www.uthsc.edu/Medicine/documents/medical-education/exams/clerkship-shelf-exam-retake-policy.pdf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Shape 713"/>
          <p:cNvSpPr txBox="1">
            <a:spLocks noGrp="1"/>
          </p:cNvSpPr>
          <p:nvPr>
            <p:ph type="title"/>
          </p:nvPr>
        </p:nvSpPr>
        <p:spPr>
          <a:xfrm>
            <a:off x="457200" y="94817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many rules, so little time!</a:t>
            </a:r>
            <a:endParaRPr/>
          </a:p>
        </p:txBody>
      </p:sp>
      <p:sp>
        <p:nvSpPr>
          <p:cNvPr id="714" name="Shape 714"/>
          <p:cNvSpPr txBox="1">
            <a:spLocks noGrp="1"/>
          </p:cNvSpPr>
          <p:nvPr>
            <p:ph type="body" idx="1"/>
          </p:nvPr>
        </p:nvSpPr>
        <p:spPr>
          <a:xfrm>
            <a:off x="220200" y="3037953"/>
            <a:ext cx="8229600" cy="37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073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in doubt, look it up.</a:t>
            </a:r>
            <a:endParaRPr sz="2400" dirty="0"/>
          </a:p>
          <a:p>
            <a:pPr marL="742950" marR="0" lvl="1" indent="-27368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still confused, ask.</a:t>
            </a:r>
            <a:endParaRPr sz="2400" dirty="0"/>
          </a:p>
          <a:p>
            <a:pPr marL="342900" marR="0" lvl="0" indent="-3073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Don’t presume.</a:t>
            </a:r>
            <a:endParaRPr sz="2400" dirty="0"/>
          </a:p>
          <a:p>
            <a:pPr marL="742950" marR="0" lvl="1" indent="-27368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Orange Vine isn’t always correct or up to date.</a:t>
            </a:r>
            <a:endParaRPr sz="2400" dirty="0"/>
          </a:p>
          <a:p>
            <a:pPr marL="342900" marR="0" lvl="0" indent="-3073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Get permission early!  NLT 30 days prior to block</a:t>
            </a:r>
            <a:endParaRPr sz="2400" dirty="0"/>
          </a:p>
          <a:p>
            <a:pPr marL="742950" marR="0" lvl="1" indent="-27368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Make requests in writing.</a:t>
            </a:r>
            <a:endParaRPr sz="2400" dirty="0"/>
          </a:p>
          <a:p>
            <a:pPr marL="742950" marR="0" lvl="1" indent="-27368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Deadlines are immutable.</a:t>
            </a:r>
            <a:endParaRPr sz="2400" dirty="0"/>
          </a:p>
          <a:p>
            <a:pPr marL="742950" marR="0" lvl="1" indent="-121284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endParaRPr sz="259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None/>
            </a:pPr>
            <a:endParaRPr sz="296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5" name="Shape 7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9925" y="1843163"/>
            <a:ext cx="3333750" cy="250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Shape 721"/>
          <p:cNvSpPr txBox="1">
            <a:spLocks noGrp="1"/>
          </p:cNvSpPr>
          <p:nvPr>
            <p:ph type="title"/>
          </p:nvPr>
        </p:nvSpPr>
        <p:spPr>
          <a:xfrm>
            <a:off x="457200" y="94817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BE CONTINUED...</a:t>
            </a:r>
            <a:endParaRPr/>
          </a:p>
        </p:txBody>
      </p:sp>
      <p:sp>
        <p:nvSpPr>
          <p:cNvPr id="722" name="Shape 722"/>
          <p:cNvSpPr txBox="1">
            <a:spLocks noGrp="1"/>
          </p:cNvSpPr>
          <p:nvPr>
            <p:ph type="body" idx="1"/>
          </p:nvPr>
        </p:nvSpPr>
        <p:spPr>
          <a:xfrm>
            <a:off x="457200" y="2386228"/>
            <a:ext cx="8229600" cy="4014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Friday: </a:t>
            </a:r>
            <a:endParaRPr dirty="0"/>
          </a:p>
          <a:p>
            <a:pPr marL="342900" indent="-342900"/>
            <a:r>
              <a:rPr lang="en-US" i="1"/>
              <a:t>Scheduling- Kennedy</a:t>
            </a:r>
            <a:endParaRPr lang="en-US" i="1" dirty="0"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to Expect – Dr. Jameson</a:t>
            </a:r>
            <a:endParaRPr dirty="0"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i="1" dirty="0"/>
              <a:t>Clerkship Grading/Wellness Days – Dr. </a:t>
            </a:r>
            <a:r>
              <a:rPr lang="en-US" i="1" dirty="0" err="1"/>
              <a:t>Bettin</a:t>
            </a:r>
            <a:endParaRPr dirty="0"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Overview of Memphis Clerkships 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i="1" dirty="0"/>
              <a:t>Panel Discussion- M3/M4’s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EA56D-5E31-5340-95E3-122A63D11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13D85-6A6D-ED4D-BAD1-C5032AFE9A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39" name="Shape 7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5040" y="2386228"/>
            <a:ext cx="5958816" cy="4183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 txBox="1">
            <a:spLocks noGrp="1"/>
          </p:cNvSpPr>
          <p:nvPr>
            <p:ph type="title"/>
          </p:nvPr>
        </p:nvSpPr>
        <p:spPr>
          <a:xfrm>
            <a:off x="6096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7930D"/>
              </a:buClr>
              <a:buSzPts val="4400"/>
              <a:buFont typeface="Calibri"/>
              <a:buNone/>
            </a:pPr>
            <a:r>
              <a:rPr lang="en-US" sz="4400" b="1" i="0" u="none" strike="noStrike" cap="none">
                <a:solidFill>
                  <a:srgbClr val="F7930D"/>
                </a:solidFill>
                <a:latin typeface="Calibri"/>
                <a:ea typeface="Calibri"/>
                <a:cs typeface="Calibri"/>
                <a:sym typeface="Calibri"/>
              </a:rPr>
              <a:t>How to SCHEDULE the M3 Year</a:t>
            </a:r>
            <a:endParaRPr/>
          </a:p>
        </p:txBody>
      </p:sp>
      <p:sp>
        <p:nvSpPr>
          <p:cNvPr id="488" name="Shape 488"/>
          <p:cNvSpPr txBox="1">
            <a:spLocks noGrp="1"/>
          </p:cNvSpPr>
          <p:nvPr>
            <p:ph type="body" idx="1"/>
          </p:nvPr>
        </p:nvSpPr>
        <p:spPr>
          <a:xfrm>
            <a:off x="457200" y="2386228"/>
            <a:ext cx="8229600" cy="3739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20"/>
              <a:buFont typeface="Arial"/>
              <a:buNone/>
            </a:pPr>
            <a:r>
              <a:rPr lang="en-US" sz="592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Miranda </a:t>
            </a:r>
            <a:r>
              <a:rPr lang="en-US" sz="5920" dirty="0"/>
              <a:t>Kennedy</a:t>
            </a:r>
            <a:r>
              <a:rPr lang="en-US" sz="592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BPS.</a:t>
            </a:r>
            <a:endParaRPr dirty="0"/>
          </a:p>
          <a:p>
            <a:pPr marL="342900" marR="0" lvl="0" indent="-15494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None/>
            </a:pPr>
            <a:endParaRPr sz="296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610"/>
              </a:spcBef>
              <a:spcAft>
                <a:spcPts val="0"/>
              </a:spcAft>
              <a:buClr>
                <a:srgbClr val="CC6600"/>
              </a:buClr>
              <a:buSzPts val="3052"/>
              <a:buFont typeface="Arial"/>
              <a:buChar char="•"/>
            </a:pPr>
            <a:r>
              <a:rPr lang="en-US" sz="3052" b="0" i="0" u="none" strike="noStrike" cap="none" dirty="0">
                <a:solidFill>
                  <a:srgbClr val="CC66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3052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mfairle1@uthsc.edu</a:t>
            </a:r>
            <a:r>
              <a:rPr lang="en-US" sz="3052" b="0" i="0" u="none" strike="noStrike" cap="none" dirty="0">
                <a:solidFill>
                  <a:srgbClr val="CC6600"/>
                </a:solidFill>
                <a:latin typeface="Calibri"/>
                <a:ea typeface="Calibri"/>
                <a:cs typeface="Calibri"/>
                <a:sym typeface="Calibri"/>
              </a:rPr>
              <a:t>)	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610"/>
              </a:spcBef>
              <a:spcAft>
                <a:spcPts val="0"/>
              </a:spcAft>
              <a:buClr>
                <a:srgbClr val="CC6600"/>
              </a:buClr>
              <a:buSzPts val="3052"/>
              <a:buFont typeface="Arial"/>
              <a:buChar char="•"/>
            </a:pPr>
            <a:endParaRPr lang="en-US" sz="3052" dirty="0">
              <a:solidFill>
                <a:srgbClr val="CC6600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610"/>
              </a:spcBef>
              <a:spcAft>
                <a:spcPts val="0"/>
              </a:spcAft>
              <a:buClr>
                <a:srgbClr val="CC6600"/>
              </a:buClr>
              <a:buSzPts val="3052"/>
              <a:buFont typeface="Arial"/>
              <a:buChar char="•"/>
            </a:pPr>
            <a:r>
              <a:rPr lang="en-US" sz="3052" dirty="0">
                <a:solidFill>
                  <a:srgbClr val="CC6600"/>
                </a:solidFill>
              </a:rPr>
              <a:t>448-2928</a:t>
            </a:r>
            <a:endParaRPr dirty="0"/>
          </a:p>
          <a:p>
            <a:pPr marL="342900" marR="0" lvl="0" indent="-15494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None/>
            </a:pPr>
            <a:endParaRPr sz="2960" b="0" i="0" u="none" strike="noStrike" cap="none" dirty="0">
              <a:solidFill>
                <a:srgbClr val="CC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997745-5822-4044-BFCE-FD003C688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8128" y="3217602"/>
            <a:ext cx="3112698" cy="311269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title"/>
          </p:nvPr>
        </p:nvSpPr>
        <p:spPr>
          <a:xfrm>
            <a:off x="457200" y="94817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7930D"/>
              </a:buClr>
              <a:buSzPts val="4400"/>
              <a:buFont typeface="Calibri"/>
              <a:buNone/>
            </a:pPr>
            <a:r>
              <a:rPr lang="en-US" sz="4400" b="0" i="0" u="none" strike="noStrike" cap="none" dirty="0">
                <a:solidFill>
                  <a:srgbClr val="F7930D"/>
                </a:solidFill>
                <a:latin typeface="Calibri"/>
                <a:ea typeface="Calibri"/>
                <a:cs typeface="Calibri"/>
                <a:sym typeface="Calibri"/>
              </a:rPr>
              <a:t>Orientation </a:t>
            </a:r>
            <a:r>
              <a:rPr lang="en-US" dirty="0">
                <a:solidFill>
                  <a:srgbClr val="F7930D"/>
                </a:solidFill>
              </a:rPr>
              <a:t>TOPICS</a:t>
            </a:r>
            <a:endParaRPr dirty="0"/>
          </a:p>
        </p:txBody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457200" y="2386228"/>
            <a:ext cx="8229600" cy="412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Overview of Curriculum </a:t>
            </a:r>
            <a:endParaRPr dirty="0"/>
          </a:p>
          <a:p>
            <a:pPr marL="800100" lvl="1" indent="-342900">
              <a:lnSpc>
                <a:spcPct val="80000"/>
              </a:lnSpc>
              <a:spcBef>
                <a:spcPts val="408"/>
              </a:spcBef>
              <a:buSzPts val="2040"/>
            </a:pPr>
            <a:r>
              <a:rPr lang="en-US" dirty="0"/>
              <a:t>USMLE</a:t>
            </a:r>
          </a:p>
          <a:p>
            <a:pPr marL="800100" lvl="1" indent="-342900">
              <a:lnSpc>
                <a:spcPct val="80000"/>
              </a:lnSpc>
              <a:spcBef>
                <a:spcPts val="408"/>
              </a:spcBef>
              <a:buSzPts val="2040"/>
            </a:pPr>
            <a:r>
              <a:rPr lang="en-US" dirty="0"/>
              <a:t>Prep for Clerkship Week			</a:t>
            </a:r>
            <a:endParaRPr dirty="0"/>
          </a:p>
          <a:p>
            <a:pPr marL="800100" lvl="1" indent="-342900">
              <a:lnSpc>
                <a:spcPct val="80000"/>
              </a:lnSpc>
              <a:spcBef>
                <a:spcPts val="476"/>
              </a:spcBef>
              <a:buSzPts val="2380"/>
            </a:pPr>
            <a:r>
              <a:rPr lang="en-US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Requirements – M3 and M4 years</a:t>
            </a:r>
            <a:endParaRPr dirty="0"/>
          </a:p>
          <a:p>
            <a:pPr marL="342900" marR="0" lvl="0" indent="-34290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Scheduling</a:t>
            </a:r>
          </a:p>
          <a:p>
            <a:pPr marL="800100" lvl="1" indent="-342900">
              <a:lnSpc>
                <a:spcPct val="80000"/>
              </a:lnSpc>
              <a:spcBef>
                <a:spcPts val="476"/>
              </a:spcBef>
              <a:buSzPts val="2380"/>
              <a:buFont typeface="Arial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Distribution across the </a:t>
            </a:r>
            <a:r>
              <a:rPr lang="en-US" dirty="0"/>
              <a:t>state</a:t>
            </a:r>
          </a:p>
          <a:p>
            <a:pPr marL="800100" lvl="1" indent="-342900">
              <a:lnSpc>
                <a:spcPct val="80000"/>
              </a:lnSpc>
              <a:spcBef>
                <a:spcPts val="476"/>
              </a:spcBef>
              <a:buSzPts val="2380"/>
              <a:buFont typeface="Arial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Scheduling Scenarios</a:t>
            </a:r>
          </a:p>
          <a:p>
            <a:pPr marL="800100" lvl="1" indent="-342900">
              <a:lnSpc>
                <a:spcPct val="80000"/>
              </a:lnSpc>
              <a:spcBef>
                <a:spcPts val="476"/>
              </a:spcBef>
              <a:buSzPts val="2380"/>
              <a:buFont typeface="Arial"/>
              <a:buChar char="•"/>
            </a:pPr>
            <a:r>
              <a:rPr lang="en-US" dirty="0"/>
              <a:t>Schedule overload</a:t>
            </a:r>
          </a:p>
          <a:p>
            <a:pPr marL="342900" indent="-342900">
              <a:lnSpc>
                <a:spcPct val="80000"/>
              </a:lnSpc>
              <a:spcBef>
                <a:spcPts val="476"/>
              </a:spcBef>
              <a:buSzPts val="2380"/>
            </a:pPr>
            <a:r>
              <a:rPr lang="en-US" dirty="0"/>
              <a:t>Clerkship Policies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Char char="•"/>
            </a:pPr>
            <a:endParaRPr sz="2400" dirty="0"/>
          </a:p>
          <a:p>
            <a:pPr marL="0" marR="0" lvl="0" indent="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None/>
            </a:pPr>
            <a:endParaRPr sz="2400" dirty="0"/>
          </a:p>
          <a:p>
            <a:pPr marL="342900" marR="0" lvl="0" indent="-19177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None/>
            </a:pPr>
            <a:endParaRPr sz="238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70180" algn="l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Font typeface="Arial"/>
              <a:buNone/>
            </a:pPr>
            <a:endParaRPr sz="272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Shape 727"/>
          <p:cNvSpPr txBox="1">
            <a:spLocks noGrp="1"/>
          </p:cNvSpPr>
          <p:nvPr>
            <p:ph type="title"/>
          </p:nvPr>
        </p:nvSpPr>
        <p:spPr>
          <a:xfrm>
            <a:off x="457200" y="94817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Welcome East CD’s</a:t>
            </a:r>
            <a:endParaRPr/>
          </a:p>
        </p:txBody>
      </p:sp>
      <p:sp>
        <p:nvSpPr>
          <p:cNvPr id="728" name="Shape 728"/>
          <p:cNvSpPr txBox="1">
            <a:spLocks noGrp="1"/>
          </p:cNvSpPr>
          <p:nvPr>
            <p:ph type="body" idx="1"/>
          </p:nvPr>
        </p:nvSpPr>
        <p:spPr>
          <a:xfrm>
            <a:off x="457200" y="2235508"/>
            <a:ext cx="4038600" cy="4034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</a:pPr>
            <a:r>
              <a:rPr lang="en-US" sz="154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Chattanooga Campus</a:t>
            </a:r>
            <a:endParaRPr sz="154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</a:pPr>
            <a:r>
              <a:rPr lang="en-US" sz="154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Betsy Close, M.D. (Family Med.)</a:t>
            </a:r>
            <a:endParaRPr dirty="0"/>
          </a:p>
          <a:p>
            <a:pPr marL="342900" marR="0" lvl="0" indent="-342900" algn="l" rtl="0">
              <a:lnSpc>
                <a:spcPct val="80000"/>
              </a:lnSpc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</a:pPr>
            <a:r>
              <a:rPr lang="en-US" sz="154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Patrick Koo, M.D. (Medicine)</a:t>
            </a:r>
            <a:endParaRPr dirty="0"/>
          </a:p>
          <a:p>
            <a:pPr marL="342900" marR="0" lvl="0" indent="-342900" algn="l" rtl="0">
              <a:lnSpc>
                <a:spcPct val="80000"/>
              </a:lnSpc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</a:pPr>
            <a:r>
              <a:rPr lang="en-US" sz="154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Abdelazim</a:t>
            </a:r>
            <a:r>
              <a:rPr lang="en-US" sz="154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4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Sirelkhatim</a:t>
            </a:r>
            <a:r>
              <a:rPr lang="en-US" sz="154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M.D. (Neurology)</a:t>
            </a:r>
            <a:endParaRPr dirty="0"/>
          </a:p>
          <a:p>
            <a:pPr marL="342900" marR="0" lvl="0" indent="-342900" algn="l" rtl="0">
              <a:lnSpc>
                <a:spcPct val="80000"/>
              </a:lnSpc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</a:pPr>
            <a:r>
              <a:rPr lang="en-US" sz="154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Jeanie </a:t>
            </a:r>
            <a:r>
              <a:rPr lang="en-US" sz="154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Dassow</a:t>
            </a:r>
            <a:r>
              <a:rPr lang="en-US" sz="154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M.D. (OB/GYN)</a:t>
            </a:r>
            <a:endParaRPr dirty="0"/>
          </a:p>
          <a:p>
            <a:pPr marL="342900" marR="0" lvl="0" indent="-342900" algn="l" rtl="0">
              <a:lnSpc>
                <a:spcPct val="80000"/>
              </a:lnSpc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</a:pPr>
            <a:r>
              <a:rPr lang="en-US" sz="154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Cathy Stevens, M.D. (Pediatrics)</a:t>
            </a:r>
            <a:endParaRPr dirty="0"/>
          </a:p>
          <a:p>
            <a:pPr marL="342900" marR="0" lvl="0" indent="-342900" algn="l" rtl="0">
              <a:lnSpc>
                <a:spcPct val="80000"/>
              </a:lnSpc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</a:pPr>
            <a:r>
              <a:rPr lang="en-US" sz="154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Audrey </a:t>
            </a:r>
            <a:r>
              <a:rPr lang="en-US" sz="154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Hime</a:t>
            </a:r>
            <a:r>
              <a:rPr lang="en-US" sz="154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M.D. (Psychiatry)</a:t>
            </a:r>
            <a:endParaRPr dirty="0"/>
          </a:p>
          <a:p>
            <a:pPr marL="342900" marR="0" lvl="0" indent="-342900" algn="l" rtl="0">
              <a:lnSpc>
                <a:spcPct val="80000"/>
              </a:lnSpc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</a:pPr>
            <a:r>
              <a:rPr lang="en-US" sz="154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J. Daniel Stanley, M.D. (Surgery)</a:t>
            </a:r>
            <a:endParaRPr dirty="0"/>
          </a:p>
          <a:p>
            <a:pPr marL="342900" marR="0" lvl="0" indent="-245109" algn="l" rtl="0">
              <a:lnSpc>
                <a:spcPct val="80000"/>
              </a:lnSpc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None/>
            </a:pPr>
            <a:endParaRPr sz="154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</a:pPr>
            <a:r>
              <a:rPr lang="en-US" sz="154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Nashville Campus</a:t>
            </a:r>
            <a:endParaRPr sz="154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</a:pPr>
            <a:r>
              <a:rPr lang="en-US" sz="154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Benjamin Maddox, M.D. (Medicine)</a:t>
            </a:r>
            <a:endParaRPr dirty="0"/>
          </a:p>
          <a:p>
            <a:pPr marL="342900" marR="0" lvl="0" indent="-342900" algn="l" rtl="0">
              <a:lnSpc>
                <a:spcPct val="80000"/>
              </a:lnSpc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</a:pPr>
            <a:r>
              <a:rPr lang="en-US" sz="154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Julie Boll, MD. (Surgery)</a:t>
            </a:r>
            <a:endParaRPr dirty="0"/>
          </a:p>
          <a:p>
            <a:pPr marL="342900" marR="0" lvl="0" indent="-342900" algn="l" rtl="0">
              <a:lnSpc>
                <a:spcPct val="80000"/>
              </a:lnSpc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</a:pPr>
            <a:r>
              <a:rPr lang="en-US" sz="154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Craig Glass, MD. (Family Medicine)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</a:pPr>
            <a:r>
              <a:rPr lang="en-US" sz="1540" dirty="0"/>
              <a:t>Georgia Ferrell (</a:t>
            </a:r>
            <a:r>
              <a:rPr lang="en-US" sz="1540" dirty="0" err="1"/>
              <a:t>OB-Gyn</a:t>
            </a:r>
            <a:r>
              <a:rPr lang="en-US" sz="1540" dirty="0"/>
              <a:t>)</a:t>
            </a:r>
            <a:endParaRPr dirty="0"/>
          </a:p>
          <a:p>
            <a:pPr marL="342900" marR="0" lvl="0" indent="-245109" algn="l" rtl="0">
              <a:lnSpc>
                <a:spcPct val="80000"/>
              </a:lnSpc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None/>
            </a:pPr>
            <a:endParaRPr sz="154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Shape 729"/>
          <p:cNvSpPr txBox="1">
            <a:spLocks noGrp="1"/>
          </p:cNvSpPr>
          <p:nvPr>
            <p:ph type="body" idx="2"/>
          </p:nvPr>
        </p:nvSpPr>
        <p:spPr>
          <a:xfrm>
            <a:off x="4648200" y="2235508"/>
            <a:ext cx="4038600" cy="4034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</a:pPr>
            <a:r>
              <a:rPr lang="en-US" sz="154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Knoxville Campus</a:t>
            </a:r>
            <a:endParaRPr sz="154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</a:pPr>
            <a:r>
              <a:rPr lang="en-US" sz="154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William Dabbs, M.D. (Family Med.)</a:t>
            </a:r>
            <a:endParaRPr dirty="0"/>
          </a:p>
          <a:p>
            <a:pPr marL="342900" marR="0" lvl="0" indent="-342900" algn="l" rtl="0">
              <a:lnSpc>
                <a:spcPct val="80000"/>
              </a:lnSpc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</a:pPr>
            <a:r>
              <a:rPr lang="en-US" sz="154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Janet </a:t>
            </a:r>
            <a:r>
              <a:rPr lang="en-US" sz="154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Purkey</a:t>
            </a:r>
            <a:r>
              <a:rPr lang="en-US" sz="154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M.D. (Medicine)</a:t>
            </a:r>
            <a:endParaRPr dirty="0"/>
          </a:p>
          <a:p>
            <a:pPr marL="342900" marR="0" lvl="0" indent="-342900" algn="l" rtl="0">
              <a:lnSpc>
                <a:spcPct val="80000"/>
              </a:lnSpc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</a:pPr>
            <a:r>
              <a:rPr lang="en-US" sz="154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Steve Rider, M.D. (Neurology)</a:t>
            </a:r>
            <a:endParaRPr dirty="0"/>
          </a:p>
          <a:p>
            <a:pPr marL="342900" marR="0" lvl="0" indent="-342900" algn="l" rtl="0">
              <a:lnSpc>
                <a:spcPct val="80000"/>
              </a:lnSpc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</a:pPr>
            <a:r>
              <a:rPr lang="en-US" sz="154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Paige Johnson, M.D. (OB/GYN)</a:t>
            </a:r>
            <a:endParaRPr dirty="0"/>
          </a:p>
          <a:p>
            <a:pPr marL="342900" marR="0" lvl="0" indent="-342900" algn="l" rtl="0">
              <a:lnSpc>
                <a:spcPct val="80000"/>
              </a:lnSpc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</a:pPr>
            <a:r>
              <a:rPr lang="en-US" sz="154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Joseph </a:t>
            </a:r>
            <a:r>
              <a:rPr lang="en-US" sz="154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Peeden</a:t>
            </a:r>
            <a:r>
              <a:rPr lang="en-US" sz="154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M.D. (Pediatrics)</a:t>
            </a:r>
            <a:endParaRPr dirty="0"/>
          </a:p>
          <a:p>
            <a:pPr marL="342900" marR="0" lvl="0" indent="-342900" algn="l" rtl="0">
              <a:lnSpc>
                <a:spcPct val="80000"/>
              </a:lnSpc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</a:pPr>
            <a:r>
              <a:rPr lang="en-US" sz="154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Paul Miller, M.D. (Psychiatry)</a:t>
            </a:r>
            <a:endParaRPr dirty="0"/>
          </a:p>
          <a:p>
            <a:pPr marL="342900" marR="0" lvl="0" indent="-342900" algn="l" rtl="0">
              <a:lnSpc>
                <a:spcPct val="80000"/>
              </a:lnSpc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</a:pPr>
            <a:r>
              <a:rPr lang="en-US" sz="154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Michael McNally, M.D. (Surgery)</a:t>
            </a:r>
            <a:endParaRPr dirty="0"/>
          </a:p>
          <a:p>
            <a:pPr marL="342900" marR="0" lvl="0" indent="-245109" algn="l" rtl="0">
              <a:lnSpc>
                <a:spcPct val="80000"/>
              </a:lnSpc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None/>
            </a:pPr>
            <a:endParaRPr sz="154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</a:pPr>
            <a:r>
              <a:rPr lang="en-US" sz="154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Real Directors</a:t>
            </a:r>
            <a:endParaRPr dirty="0"/>
          </a:p>
          <a:p>
            <a:pPr marL="342900" marR="0" lvl="0" indent="-342900" algn="l" rtl="0">
              <a:lnSpc>
                <a:spcPct val="80000"/>
              </a:lnSpc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</a:pPr>
            <a:r>
              <a:rPr lang="en-US" sz="154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Knoxville: Lolita Davis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</a:pPr>
            <a:r>
              <a:rPr lang="en-US" sz="1540" dirty="0"/>
              <a:t>Nashville: Tristin Casteel</a:t>
            </a:r>
            <a:endParaRPr lang="en-US" sz="154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</a:pPr>
            <a:r>
              <a:rPr lang="en-US" sz="154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Chattanooga: Pan Scott, </a:t>
            </a:r>
            <a:endParaRPr dirty="0"/>
          </a:p>
          <a:p>
            <a:pPr marL="0" marR="0" lvl="0" indent="0" algn="l" rtl="0">
              <a:lnSpc>
                <a:spcPct val="80000"/>
              </a:lnSpc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None/>
            </a:pPr>
            <a:r>
              <a:rPr lang="en-US" sz="154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Courtney </a:t>
            </a:r>
            <a:r>
              <a:rPr lang="en-US" sz="154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Orloski</a:t>
            </a:r>
            <a:endParaRPr lang="en-US" sz="154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None/>
            </a:pP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title"/>
          </p:nvPr>
        </p:nvSpPr>
        <p:spPr>
          <a:xfrm>
            <a:off x="457200" y="94817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7930D"/>
              </a:buClr>
              <a:buSzPts val="4400"/>
              <a:buFont typeface="Calibri"/>
              <a:buNone/>
            </a:pPr>
            <a:r>
              <a:rPr lang="en-US" sz="4400" b="1" i="0" u="none" strike="noStrike" cap="none">
                <a:solidFill>
                  <a:srgbClr val="F7930D"/>
                </a:solidFill>
                <a:latin typeface="Calibri"/>
                <a:ea typeface="Calibri"/>
                <a:cs typeface="Calibri"/>
                <a:sym typeface="Calibri"/>
              </a:rPr>
              <a:t>WHERE DO I GET INFORMATION?</a:t>
            </a:r>
            <a:endParaRPr/>
          </a:p>
        </p:txBody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457200" y="2386228"/>
            <a:ext cx="8229600" cy="3739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Clinical Curriculum Orientations:</a:t>
            </a:r>
            <a:endParaRPr sz="1600" dirty="0"/>
          </a:p>
          <a:p>
            <a:pPr marL="742950" marR="0" lvl="1" indent="-285750" algn="l" rtl="0">
              <a:spcBef>
                <a:spcPts val="408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Char char="–"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M-3 year and overview, today and Friday</a:t>
            </a:r>
            <a:endParaRPr sz="1400" dirty="0"/>
          </a:p>
          <a:p>
            <a:pPr marL="742950" marR="0" lvl="1" indent="-285750" algn="l" rtl="0">
              <a:spcBef>
                <a:spcPts val="408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Char char="–"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M-4 year</a:t>
            </a:r>
            <a:r>
              <a:rPr lang="en-US" sz="1400" dirty="0"/>
              <a:t> -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late fall 2020 and Jan 2021</a:t>
            </a:r>
            <a:endParaRPr sz="1400" dirty="0"/>
          </a:p>
          <a:p>
            <a:pPr marL="342900" marR="0" lvl="0" indent="-342900" algn="l" rtl="0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OLSEN web page includes:</a:t>
            </a:r>
            <a:endParaRPr sz="1600" dirty="0"/>
          </a:p>
          <a:p>
            <a:pPr marL="742950" marR="0" lvl="1" indent="-285750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–"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Clerkship Directors</a:t>
            </a:r>
            <a:endParaRPr sz="1400" dirty="0"/>
          </a:p>
          <a:p>
            <a:pPr marL="742950" marR="0" lvl="1" indent="-285750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–"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Clerkships M3 year</a:t>
            </a:r>
            <a:endParaRPr sz="1400" dirty="0"/>
          </a:p>
          <a:p>
            <a:pPr marL="742950" marR="0" lvl="1" indent="-285750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–"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Clerkships M4 year  </a:t>
            </a:r>
            <a:endParaRPr sz="1400" dirty="0"/>
          </a:p>
          <a:p>
            <a:pPr marL="742950" marR="0" lvl="1" indent="-285750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–"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Bulletin</a:t>
            </a: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M-4 students </a:t>
            </a:r>
            <a:endParaRPr sz="1600" dirty="0"/>
          </a:p>
          <a:p>
            <a:pPr marL="342900" marR="0" lvl="0" indent="-342900" algn="l" rtl="0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Clerkship Faculty/Staff/</a:t>
            </a:r>
            <a:r>
              <a:rPr lang="en-US" sz="1600" dirty="0" err="1"/>
              <a:t>M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power</a:t>
            </a:r>
            <a:r>
              <a:rPr lang="en-US" sz="1600" dirty="0"/>
              <a:t>/Specialty Advisor</a:t>
            </a:r>
            <a:endParaRPr sz="1600" dirty="0"/>
          </a:p>
          <a:p>
            <a:pPr marL="342900" marR="0" lvl="0" indent="-342900" algn="l" rtl="0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USMLE web site</a:t>
            </a:r>
            <a:endParaRPr sz="1600" dirty="0"/>
          </a:p>
          <a:p>
            <a:pPr marL="342900" marR="0" lvl="0" indent="-342900" algn="l" rtl="0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Today’s presentations on web site</a:t>
            </a:r>
            <a:endParaRPr sz="1600" dirty="0"/>
          </a:p>
          <a:p>
            <a:pPr marL="342900" marR="0" lvl="0" indent="-342900" algn="l" rtl="0">
              <a:lnSpc>
                <a:spcPct val="6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7930D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rgbClr val="F7930D"/>
                </a:solidFill>
                <a:latin typeface="Calibri"/>
                <a:ea typeface="Calibri"/>
                <a:cs typeface="Calibri"/>
                <a:sym typeface="Calibri"/>
              </a:rPr>
              <a:t>Prior to Starting M3 Year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Shape 570"/>
          <p:cNvSpPr txBox="1">
            <a:spLocks noGrp="1"/>
          </p:cNvSpPr>
          <p:nvPr>
            <p:ph type="body" idx="1"/>
          </p:nvPr>
        </p:nvSpPr>
        <p:spPr>
          <a:xfrm>
            <a:off x="457200" y="1828800"/>
            <a:ext cx="8229600" cy="4297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217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Take the Pesky Step 1, USMLE </a:t>
            </a:r>
          </a:p>
          <a:p>
            <a:pPr marL="342900" marR="0" lvl="0" indent="-18542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Font typeface="Arial"/>
              <a:buNone/>
            </a:pPr>
            <a:endParaRPr sz="248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>
            <a:spLocks noGrp="1"/>
          </p:cNvSpPr>
          <p:nvPr>
            <p:ph type="title"/>
          </p:nvPr>
        </p:nvSpPr>
        <p:spPr>
          <a:xfrm>
            <a:off x="5334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7930D"/>
              </a:buClr>
              <a:buSzPts val="4400"/>
              <a:buFont typeface="Calibri"/>
              <a:buNone/>
            </a:pPr>
            <a:r>
              <a:rPr lang="en-US" sz="4400" b="1" i="0" u="none" strike="noStrike" cap="none">
                <a:solidFill>
                  <a:srgbClr val="F7930D"/>
                </a:solidFill>
                <a:latin typeface="Calibri"/>
                <a:ea typeface="Calibri"/>
                <a:cs typeface="Calibri"/>
                <a:sym typeface="Calibri"/>
              </a:rPr>
              <a:t>USMLE Step 1</a:t>
            </a:r>
            <a:endParaRPr/>
          </a:p>
        </p:txBody>
      </p:sp>
      <p:sp>
        <p:nvSpPr>
          <p:cNvPr id="525" name="Shape 525"/>
          <p:cNvSpPr txBox="1">
            <a:spLocks noGrp="1"/>
          </p:cNvSpPr>
          <p:nvPr>
            <p:ph type="body" idx="1"/>
          </p:nvPr>
        </p:nvSpPr>
        <p:spPr>
          <a:xfrm>
            <a:off x="457200" y="1828800"/>
            <a:ext cx="8229600" cy="4297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Eligibility:</a:t>
            </a:r>
            <a:endParaRPr dirty="0"/>
          </a:p>
          <a:p>
            <a:pPr marL="285750" indent="-285750">
              <a:lnSpc>
                <a:spcPct val="110000"/>
              </a:lnSpc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2.25 GPA and pass all </a:t>
            </a:r>
            <a:r>
              <a:rPr lang="en-US" dirty="0"/>
              <a:t>courses</a:t>
            </a:r>
          </a:p>
          <a:p>
            <a:pPr marL="285750" marR="0" lvl="0" indent="-285750" algn="l" rtl="0">
              <a:lnSpc>
                <a:spcPct val="11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Take by April 26, 2020</a:t>
            </a:r>
            <a:endParaRPr dirty="0"/>
          </a:p>
          <a:p>
            <a:pPr marL="285750" marR="0" lvl="0" indent="-285750" algn="l" rtl="0">
              <a:lnSpc>
                <a:spcPct val="11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Passing score Step 1 now</a:t>
            </a:r>
            <a:r>
              <a:rPr lang="en-US" sz="3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0" u="sng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194</a:t>
            </a:r>
            <a:endParaRPr dirty="0"/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UTHSC PP Template 04-2015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Flow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C707C5B3CE8C4F8F9014DB25F73A6D" ma:contentTypeVersion="11" ma:contentTypeDescription="Create a new document." ma:contentTypeScope="" ma:versionID="4374793c4efed80cbd9c56114c42184c">
  <xsd:schema xmlns:xsd="http://www.w3.org/2001/XMLSchema" xmlns:xs="http://www.w3.org/2001/XMLSchema" xmlns:p="http://schemas.microsoft.com/office/2006/metadata/properties" xmlns:ns3="bca68da8-409e-4b76-9e60-8cd50d6152ca" xmlns:ns4="532bc6c0-9c44-4e25-bfd0-905f5dd2b9da" targetNamespace="http://schemas.microsoft.com/office/2006/metadata/properties" ma:root="true" ma:fieldsID="630b11082e6a65249afa82f6b97c0dae" ns3:_="" ns4:_="">
    <xsd:import namespace="bca68da8-409e-4b76-9e60-8cd50d6152ca"/>
    <xsd:import namespace="532bc6c0-9c44-4e25-bfd0-905f5dd2b9d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a68da8-409e-4b76-9e60-8cd50d6152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2bc6c0-9c44-4e25-bfd0-905f5dd2b9d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A7D81A0-59BF-4DDD-8FDF-592095F9B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a68da8-409e-4b76-9e60-8cd50d6152ca"/>
    <ds:schemaRef ds:uri="532bc6c0-9c44-4e25-bfd0-905f5dd2b9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B86DE2F-C5B8-4DC7-9AEE-89B12B4BAED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8A3D791-34A7-4829-8520-3A2A0BB67D85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bca68da8-409e-4b76-9e60-8cd50d6152ca"/>
    <ds:schemaRef ds:uri="http://purl.org/dc/elements/1.1/"/>
    <ds:schemaRef ds:uri="http://schemas.microsoft.com/office/infopath/2007/PartnerControls"/>
    <ds:schemaRef ds:uri="532bc6c0-9c44-4e25-bfd0-905f5dd2b9da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4620</TotalTime>
  <Words>3261</Words>
  <Application>Microsoft Office PowerPoint</Application>
  <PresentationFormat>On-screen Show (4:3)</PresentationFormat>
  <Paragraphs>726</Paragraphs>
  <Slides>60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Arial</vt:lpstr>
      <vt:lpstr>Cabin</vt:lpstr>
      <vt:lpstr>Calibri</vt:lpstr>
      <vt:lpstr>Times New Roman</vt:lpstr>
      <vt:lpstr>Verdana</vt:lpstr>
      <vt:lpstr>UTHSC PP Template 04-2015</vt:lpstr>
      <vt:lpstr>Office Theme</vt:lpstr>
      <vt:lpstr>PowerPoint Presentation</vt:lpstr>
      <vt:lpstr>Orientation to the Clinical Years Class of 2022</vt:lpstr>
      <vt:lpstr>TODAY’S AGENDA</vt:lpstr>
      <vt:lpstr> Student Committee Members  </vt:lpstr>
      <vt:lpstr>Overview of the Clinical Curriculum M3/M4 years Class of 2022</vt:lpstr>
      <vt:lpstr>Orientation TOPICS</vt:lpstr>
      <vt:lpstr>WHERE DO I GET INFORMATION?</vt:lpstr>
      <vt:lpstr>Prior to Starting M3 Year</vt:lpstr>
      <vt:lpstr>USMLE Step 1</vt:lpstr>
      <vt:lpstr>USMLE Step 1</vt:lpstr>
      <vt:lpstr>http://usmle.org/step-1/#overview</vt:lpstr>
      <vt:lpstr>USMLE</vt:lpstr>
      <vt:lpstr>Delay Taking Step 1?</vt:lpstr>
      <vt:lpstr>Why must we take a test to prove that we need to delay?</vt:lpstr>
      <vt:lpstr>Prior to Starting M3 Year</vt:lpstr>
      <vt:lpstr>Prior to Starting M3 Year</vt:lpstr>
      <vt:lpstr>Things to get done while taking a break from Anki</vt:lpstr>
      <vt:lpstr>Prep for Clerkship Week</vt:lpstr>
      <vt:lpstr>VA Onboarding</vt:lpstr>
      <vt:lpstr>Prior to Starting M3 Year</vt:lpstr>
      <vt:lpstr>Clinical Years REQUIREMENTS</vt:lpstr>
      <vt:lpstr>M3 &amp; M4 CURRICULUM</vt:lpstr>
      <vt:lpstr>       </vt:lpstr>
      <vt:lpstr>M3 Scheduling Scenarios</vt:lpstr>
      <vt:lpstr>The Magic Schedule</vt:lpstr>
      <vt:lpstr>SCHEDULING SCENARIOS</vt:lpstr>
      <vt:lpstr>SCHEDULING SCENARIOS</vt:lpstr>
      <vt:lpstr>SCHEDULING SCENARIOS</vt:lpstr>
      <vt:lpstr>SCHEDULING SCENARIOS</vt:lpstr>
      <vt:lpstr>Step 2 CK</vt:lpstr>
      <vt:lpstr>Step 2 CS</vt:lpstr>
      <vt:lpstr>2019-20 Core Clerkship Student Slots Across the State</vt:lpstr>
      <vt:lpstr>Rate Limiting Factor</vt:lpstr>
      <vt:lpstr>Chattanooga </vt:lpstr>
      <vt:lpstr>Housing –Chattanooga</vt:lpstr>
      <vt:lpstr>Knoxville</vt:lpstr>
      <vt:lpstr>Housing – Knoxville</vt:lpstr>
      <vt:lpstr>Schedule Overload</vt:lpstr>
      <vt:lpstr>How to make this work?</vt:lpstr>
      <vt:lpstr>Top 4 Choices</vt:lpstr>
      <vt:lpstr>Potential Log Jam</vt:lpstr>
      <vt:lpstr>M3 Option Block Requests</vt:lpstr>
      <vt:lpstr>M3 Option Block Issues</vt:lpstr>
      <vt:lpstr>New M4 Curriculum!</vt:lpstr>
      <vt:lpstr>Why?</vt:lpstr>
      <vt:lpstr>M4 Required Clerkships</vt:lpstr>
      <vt:lpstr>OPTION BLOCKS ARE NAMED “OPTION” FOR A REASON</vt:lpstr>
      <vt:lpstr>SASSI is NOT for DUMMIES!</vt:lpstr>
      <vt:lpstr>SASSI and the M-3 Year</vt:lpstr>
      <vt:lpstr>Clerkship Policies</vt:lpstr>
      <vt:lpstr>Attendance Policies</vt:lpstr>
      <vt:lpstr>Professionalism Policies</vt:lpstr>
      <vt:lpstr>Student Wellbeing</vt:lpstr>
      <vt:lpstr>Grades</vt:lpstr>
      <vt:lpstr>Clerkship Exam Retake</vt:lpstr>
      <vt:lpstr>So many rules, so little time!</vt:lpstr>
      <vt:lpstr>TO BE CONTINUED...</vt:lpstr>
      <vt:lpstr>Questions:</vt:lpstr>
      <vt:lpstr>How to SCHEDULE the M3 Year</vt:lpstr>
      <vt:lpstr>Welcome East CD’s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Orientation to the Third Year Class of 2020</dc:title>
  <cp:lastModifiedBy>Fairley, Miranda J</cp:lastModifiedBy>
  <cp:revision>123</cp:revision>
  <dcterms:modified xsi:type="dcterms:W3CDTF">2020-02-06T18:48:47Z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0x01010069C707C5B3CE8C4F8F9014DB25F73A6D</vt:lpwstr>
  </property>
</Properties>
</file>