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9"/>
  </p:notesMasterIdLst>
  <p:sldIdLst>
    <p:sldId id="281" r:id="rId3"/>
    <p:sldId id="258" r:id="rId4"/>
    <p:sldId id="256" r:id="rId5"/>
    <p:sldId id="257" r:id="rId6"/>
    <p:sldId id="282" r:id="rId7"/>
    <p:sldId id="275" r:id="rId8"/>
    <p:sldId id="262" r:id="rId9"/>
    <p:sldId id="263" r:id="rId10"/>
    <p:sldId id="259" r:id="rId11"/>
    <p:sldId id="266" r:id="rId12"/>
    <p:sldId id="267" r:id="rId13"/>
    <p:sldId id="276" r:id="rId14"/>
    <p:sldId id="277" r:id="rId15"/>
    <p:sldId id="278" r:id="rId16"/>
    <p:sldId id="279" r:id="rId17"/>
    <p:sldId id="28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A21"/>
    <a:srgbClr val="3F62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477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F98F96-482F-4F0C-A496-17D4E501E5B8}" type="datetimeFigureOut">
              <a:rPr lang="en-US" smtClean="0"/>
              <a:t>11/9/2018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6E1DBC-799E-44F7-8129-0F2DB5EAC8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391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0880E-2C2B-4B33-8B1D-ED060A6D6A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31786F-14F0-4A07-9DAB-EDAF9CF0BC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D0C017-28CE-43CB-A239-C25E9819A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40717-5460-4EA6-8848-E1CC086B96A4}" type="datetimeFigureOut">
              <a:rPr lang="en-US" smtClean="0"/>
              <a:t>11/9/2018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8A7784-0148-4ACA-9D29-671401184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BC401-2B77-44B9-8383-44C69F7F3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43003-DBB2-4E7F-AD52-7EA1A3C995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181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44598-EFE4-4F98-A018-F1983D263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6AAE02-73E5-466F-9059-BEDBEBAEE8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1B12F3-3AE9-47D9-9B76-78BA5FF72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40717-5460-4EA6-8848-E1CC086B96A4}" type="datetimeFigureOut">
              <a:rPr lang="en-US" smtClean="0"/>
              <a:t>11/9/2018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4329F-1FDA-4D24-87A4-B849044CD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CBBA25-EB5D-4DD3-A6E2-BEAE57D48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43003-DBB2-4E7F-AD52-7EA1A3C995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672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1A649B6-B309-4409-AFFD-4AD88C1C34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2E7B83-F93C-40C4-A4F4-F7149649B2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5FCBDA-5C5B-4424-96A1-B2FE26AB3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40717-5460-4EA6-8848-E1CC086B96A4}" type="datetimeFigureOut">
              <a:rPr lang="en-US" smtClean="0"/>
              <a:t>11/9/2018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BF7D9D-F18A-4404-A5A6-7A2D909CD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0C292C-68D3-491F-AA40-89655DC46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43003-DBB2-4E7F-AD52-7EA1A3C995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6216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24100-BAA2-4347-8333-7D45FCF608A4}" type="datetimeFigureOut">
              <a:rPr lang="en-US" smtClean="0"/>
              <a:t>11/9/2018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61ED3-2A2A-134E-92C8-60A6B4D7A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857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FCBB9-CEAD-4503-81B0-6972F2D74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F71EF5-219F-4523-9DC2-CFE9499DA6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2B3B70-5468-4B19-BB9A-5002057C3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40717-5460-4EA6-8848-E1CC086B96A4}" type="datetimeFigureOut">
              <a:rPr lang="en-US" smtClean="0"/>
              <a:t>11/9/2018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2DE61A-C328-4AE4-B0AC-C709823FB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C172BD-AABF-4FA0-93F0-422AB43B6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43003-DBB2-4E7F-AD52-7EA1A3C995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461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328A5-3FDF-4549-89C6-493CFD53A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D4E60B-FD58-47D2-942D-FC09BEBDE7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540912-52BE-4ABC-A81C-F04EEF334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40717-5460-4EA6-8848-E1CC086B96A4}" type="datetimeFigureOut">
              <a:rPr lang="en-US" smtClean="0"/>
              <a:t>11/9/2018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A41C26-4590-4403-9D3B-F81643983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7ABF9B-3625-4284-86AE-7CBD40D34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43003-DBB2-4E7F-AD52-7EA1A3C995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83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8B76E-338E-46F2-9273-5CB8C4CBB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37786D-B8F7-4BC4-AED4-C37CB4045E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00D472-C601-4F51-8A40-62A43938B2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154C9B-F1EF-4370-99FC-23A480C51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40717-5460-4EA6-8848-E1CC086B96A4}" type="datetimeFigureOut">
              <a:rPr lang="en-US" smtClean="0"/>
              <a:t>11/9/2018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A3260F-61D4-4FC0-8328-F6BC464F5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FE500A-B43C-42A4-AF85-7529A1516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43003-DBB2-4E7F-AD52-7EA1A3C995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472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31A7E-41F0-44CA-81C9-82E7ACFF1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BDFFF6-FBFE-4167-82B0-A3AC72147B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B01C50-7D6C-492F-AFE1-9B05641EB8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C39E25-6A48-4C29-AE47-6D962F7282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74414F-3D62-453F-BBD2-8E1CAFF848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ABE96C6-306F-472F-BDE2-166054EC0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40717-5460-4EA6-8848-E1CC086B96A4}" type="datetimeFigureOut">
              <a:rPr lang="en-US" smtClean="0"/>
              <a:t>11/9/2018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A068C5-44DF-41A9-BFB0-ACC15FF05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142AD4C-00D8-4B64-9D88-69FC7CE8A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43003-DBB2-4E7F-AD52-7EA1A3C995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872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43FF1-62E8-4149-9E78-7E4DEBA76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E9AD64-2C7B-44A8-B8F3-C6C0E8B51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40717-5460-4EA6-8848-E1CC086B96A4}" type="datetimeFigureOut">
              <a:rPr lang="en-US" smtClean="0"/>
              <a:t>11/9/2018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3DADEB-7397-4DA1-A3B0-B8E7B607A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9A364E-7671-4D03-B8BD-3CF3FC2BD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43003-DBB2-4E7F-AD52-7EA1A3C995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376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F22262C-FF00-4790-A244-59B0B440A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40717-5460-4EA6-8848-E1CC086B96A4}" type="datetimeFigureOut">
              <a:rPr lang="en-US" smtClean="0"/>
              <a:t>11/9/2018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9B58ED-3217-413D-BE7C-D381ADD65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F814CF-3FA6-47E9-9F48-664A383BE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43003-DBB2-4E7F-AD52-7EA1A3C995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593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114FC-3573-47AD-AD67-0E22EDF8B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470A93-8C1A-4760-BE6E-6C08357162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9928C5-708F-49A6-9F76-9930BA899B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CD1EE-980B-429C-8A29-FE208CC38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40717-5460-4EA6-8848-E1CC086B96A4}" type="datetimeFigureOut">
              <a:rPr lang="en-US" smtClean="0"/>
              <a:t>11/9/2018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2D5FDC-AE8B-4659-8A8E-72AA80329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65EA56-D8F3-4BEB-9DFD-EF81FE012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43003-DBB2-4E7F-AD52-7EA1A3C995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144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9C672-CDFA-4596-8B6B-864BCEAAB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3E08D9-13AA-41C4-B375-2C3567FCBC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0E214A-4D64-480D-AA3E-D9E5DCAE5E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2A8D08-AA64-481A-A1FB-264A0E2F7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40717-5460-4EA6-8848-E1CC086B96A4}" type="datetimeFigureOut">
              <a:rPr lang="en-US" smtClean="0"/>
              <a:t>11/9/2018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BB82CA-F744-4C88-BC35-22DB66271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8C7206-2BEA-4C03-933C-EDFF6EE9A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43003-DBB2-4E7F-AD52-7EA1A3C995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399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2D78F7-F6CF-489F-917C-94AE29C28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A0B24C-08ED-4482-BA66-9A24E25FC9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564B6B-0F29-49FE-85B5-B1091ABA21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340717-5460-4EA6-8848-E1CC086B96A4}" type="datetimeFigureOut">
              <a:rPr lang="en-US" smtClean="0"/>
              <a:t>11/9/2018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CD93AC-7395-416F-9514-EF34718121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F9E356-882D-443E-B432-43119A7F03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143003-DBB2-4E7F-AD52-7EA1A3C995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505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024100-BAA2-4347-8333-7D45FCF608A4}" type="datetimeFigureOut">
              <a:rPr lang="en-US" smtClean="0"/>
              <a:t>11/9/2018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B61ED3-2A2A-134E-92C8-60A6B4D7A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22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1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981200" y="1333054"/>
            <a:ext cx="8229600" cy="1469781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>
                <a:solidFill>
                  <a:prstClr val="white"/>
                </a:solidFill>
                <a:latin typeface="Calibri"/>
              </a:rPr>
              <a:t>UTHSC  Archibus Requestor</a:t>
            </a:r>
          </a:p>
          <a:p>
            <a:pPr algn="r"/>
            <a:r>
              <a:rPr lang="en-US" dirty="0">
                <a:solidFill>
                  <a:prstClr val="white"/>
                </a:solidFill>
                <a:latin typeface="Calibri"/>
              </a:rPr>
              <a:t>Training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BD7FD3D-286E-4C92-BB6D-3C4F9EE811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688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022"/>
    </mc:Choice>
    <mc:Fallback xmlns="">
      <p:transition spd="slow" advTm="330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63C58AA-2147-434B-ABDC-C708305567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6639903"/>
              </p:ext>
            </p:extLst>
          </p:nvPr>
        </p:nvGraphicFramePr>
        <p:xfrm>
          <a:off x="0" y="0"/>
          <a:ext cx="12192000" cy="6918960"/>
        </p:xfrm>
        <a:graphic>
          <a:graphicData uri="http://schemas.openxmlformats.org/drawingml/2006/table">
            <a:tbl>
              <a:tblPr/>
              <a:tblGrid>
                <a:gridCol w="3234789">
                  <a:extLst>
                    <a:ext uri="{9D8B030D-6E8A-4147-A177-3AD203B41FA5}">
                      <a16:colId xmlns:a16="http://schemas.microsoft.com/office/drawing/2014/main" val="144004545"/>
                    </a:ext>
                  </a:extLst>
                </a:gridCol>
                <a:gridCol w="8957211">
                  <a:extLst>
                    <a:ext uri="{9D8B030D-6E8A-4147-A177-3AD203B41FA5}">
                      <a16:colId xmlns:a16="http://schemas.microsoft.com/office/drawing/2014/main" val="4096174577"/>
                    </a:ext>
                  </a:extLst>
                </a:gridCol>
              </a:tblGrid>
              <a:tr h="6858000"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AutoNum type="arabicPeriod" startAt="3"/>
                        <a:tabLst/>
                        <a:defRPr/>
                      </a:pPr>
                      <a:r>
                        <a:rPr lang="en-US" sz="1600" dirty="0">
                          <a:latin typeface="+mn-lt"/>
                        </a:rPr>
                        <a:t>Enter the values for all applicable  fields (required fields are designated with a red asterisk).   Enter or select</a:t>
                      </a:r>
                      <a:r>
                        <a:rPr lang="en-US" sz="1600" baseline="0" dirty="0">
                          <a:latin typeface="+mn-lt"/>
                        </a:rPr>
                        <a:t> the employee that is requesting the work request by completing the Requested By field .  It will automatically be  completed with the logged in user’s ID.  </a:t>
                      </a: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AutoNum type="arabicPeriod" startAt="3"/>
                        <a:tabLst/>
                        <a:defRPr/>
                      </a:pPr>
                      <a:r>
                        <a:rPr lang="en-US" sz="1600" dirty="0"/>
                        <a:t>When the checkbox “Use your assigned workspace location" is  checked, the program completes Site, Building, Floor and Room Codes with the known information about you based on your login.</a:t>
                      </a: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AutoNum type="arabicPeriod" startAt="3"/>
                        <a:tabLst/>
                        <a:defRPr/>
                      </a:pPr>
                      <a:r>
                        <a:rPr lang="en-US" sz="1600" dirty="0">
                          <a:latin typeface="+mn-lt"/>
                        </a:rPr>
                        <a:t>If the location information is</a:t>
                      </a:r>
                      <a:r>
                        <a:rPr lang="en-US" sz="1600" baseline="0" dirty="0">
                          <a:latin typeface="+mn-lt"/>
                        </a:rPr>
                        <a:t> different from the logged in user, 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uncheck the box, </a:t>
                      </a:r>
                      <a:r>
                        <a:rPr lang="en-US" sz="1600" baseline="0" dirty="0">
                          <a:latin typeface="+mn-lt"/>
                        </a:rPr>
                        <a:t>s</a:t>
                      </a:r>
                      <a:r>
                        <a:rPr lang="en-US" sz="1600" dirty="0">
                          <a:latin typeface="+mn-lt"/>
                        </a:rPr>
                        <a:t>elect a Site Code,</a:t>
                      </a:r>
                      <a:r>
                        <a:rPr lang="en-US" sz="1600" baseline="0" dirty="0">
                          <a:latin typeface="+mn-lt"/>
                        </a:rPr>
                        <a:t> Floor Code, and Building Code and Room Code.  You may also c</a:t>
                      </a:r>
                      <a:r>
                        <a:rPr lang="en-US" sz="1600" dirty="0">
                          <a:latin typeface="+mn-lt"/>
                        </a:rPr>
                        <a:t>lick on the Drawing</a:t>
                      </a:r>
                      <a:r>
                        <a:rPr lang="en-US" sz="1600" baseline="0" dirty="0">
                          <a:latin typeface="+mn-lt"/>
                        </a:rPr>
                        <a:t> button to display the floor plan to select a room.</a:t>
                      </a: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AutoNum type="arabicPeriod" startAt="3"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When the floor plan is displayed, select a room code by clicking on it.  The room code will populate in the Room Code field.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9934371"/>
                  </a:ext>
                </a:extLst>
              </a:tr>
            </a:tbl>
          </a:graphicData>
        </a:graphic>
      </p:graphicFrame>
      <p:pic>
        <p:nvPicPr>
          <p:cNvPr id="3" name="Picture 4">
            <a:extLst>
              <a:ext uri="{FF2B5EF4-FFF2-40B4-BE49-F238E27FC236}">
                <a16:creationId xmlns:a16="http://schemas.microsoft.com/office/drawing/2014/main" id="{896A26CC-324C-40C1-B856-F2F3F4969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6676" y="0"/>
            <a:ext cx="8965324" cy="6858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4ED31E1E-F65B-4925-BF79-DCBD825C2DF9}"/>
              </a:ext>
            </a:extLst>
          </p:cNvPr>
          <p:cNvSpPr/>
          <p:nvPr/>
        </p:nvSpPr>
        <p:spPr bwMode="auto">
          <a:xfrm>
            <a:off x="4195950" y="897664"/>
            <a:ext cx="371956" cy="278334"/>
          </a:xfrm>
          <a:prstGeom prst="ellipse">
            <a:avLst/>
          </a:prstGeom>
          <a:solidFill>
            <a:srgbClr val="FFC000"/>
          </a:solidFill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chemeClr val="tx1"/>
                </a:solidFill>
                <a:latin typeface="+mj-lt"/>
                <a:cs typeface="Symeteo" pitchFamily="2" charset="0"/>
              </a:rPr>
              <a:t>3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22D5107-C872-450B-8B49-4111AEA49D7A}"/>
              </a:ext>
            </a:extLst>
          </p:cNvPr>
          <p:cNvSpPr/>
          <p:nvPr/>
        </p:nvSpPr>
        <p:spPr bwMode="auto">
          <a:xfrm>
            <a:off x="5160579" y="1912883"/>
            <a:ext cx="346943" cy="307645"/>
          </a:xfrm>
          <a:prstGeom prst="ellipse">
            <a:avLst/>
          </a:prstGeom>
          <a:solidFill>
            <a:srgbClr val="FFCA21"/>
          </a:solidFill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chemeClr val="tx1"/>
                </a:solidFill>
                <a:latin typeface="+mj-lt"/>
                <a:cs typeface="Symeteo" pitchFamily="2" charset="0"/>
              </a:rPr>
              <a:t>4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70356C5-41EA-4541-A13D-871196E5D34F}"/>
              </a:ext>
            </a:extLst>
          </p:cNvPr>
          <p:cNvSpPr/>
          <p:nvPr/>
        </p:nvSpPr>
        <p:spPr bwMode="auto">
          <a:xfrm>
            <a:off x="4525284" y="2350471"/>
            <a:ext cx="371956" cy="278334"/>
          </a:xfrm>
          <a:prstGeom prst="ellipse">
            <a:avLst/>
          </a:prstGeom>
          <a:solidFill>
            <a:srgbClr val="FFCA21"/>
          </a:solidFill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chemeClr val="tx1"/>
                </a:solidFill>
                <a:latin typeface="+mj-lt"/>
                <a:cs typeface="Symeteo" pitchFamily="2" charset="0"/>
              </a:rPr>
              <a:t>5</a:t>
            </a: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E4A99FB1-151E-477C-B6A5-9765A9322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4898" y="3825766"/>
            <a:ext cx="4677102" cy="303223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73E86467-596F-4F70-BDFE-01DD10025A98}"/>
              </a:ext>
            </a:extLst>
          </p:cNvPr>
          <p:cNvSpPr/>
          <p:nvPr/>
        </p:nvSpPr>
        <p:spPr bwMode="auto">
          <a:xfrm>
            <a:off x="11098924" y="4962129"/>
            <a:ext cx="416473" cy="229982"/>
          </a:xfrm>
          <a:prstGeom prst="ellipse">
            <a:avLst/>
          </a:prstGeom>
          <a:solidFill>
            <a:srgbClr val="FFCA21"/>
          </a:solidFill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chemeClr val="tx1"/>
                </a:solidFill>
                <a:latin typeface="+mj-lt"/>
                <a:cs typeface="Symeteo" pitchFamily="2" charset="0"/>
              </a:rPr>
              <a:t>6</a:t>
            </a: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4C9F03E8-EA45-45CC-BC89-DB194767C6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241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996"/>
    </mc:Choice>
    <mc:Fallback xmlns="">
      <p:transition spd="slow" advTm="359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AABC66AC-0333-4525-AD01-9CC72957B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00" y="461819"/>
            <a:ext cx="8940800" cy="607752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054767E-AD54-43F4-A1BF-AA4037B6D0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3613747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table">
            <a:tbl>
              <a:tblPr/>
              <a:tblGrid>
                <a:gridCol w="32347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572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1977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Building Operations Console</a:t>
                      </a:r>
                      <a:endParaRPr kumimoji="0" lang="en-US" sz="1800" b="1" i="1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1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47709"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AutoNum type="arabicPeriod" startAt="7"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Select the problem type.</a:t>
                      </a: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AutoNum type="arabicPeriod" startAt="7"/>
                        <a:tabLst/>
                        <a:defRPr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AutoNum type="arabicPeriod" startAt="7"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To view a list of all problem types, click on the View All Problem Types button.</a:t>
                      </a: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AutoNum type="arabicPeriod" startAt="7"/>
                        <a:tabLst/>
                        <a:defRPr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800" baseline="0" dirty="0">
                          <a:latin typeface="+mn-lt"/>
                        </a:rPr>
                        <a:t>9. Enter a brief description in the Description field.  Click on the Select Description button to view a list of descriptions and select one from the list.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en-US" sz="1800" baseline="0" dirty="0">
                        <a:latin typeface="+mn-lt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en-US" sz="1800" baseline="0" dirty="0">
                        <a:latin typeface="+mn-lt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10. To submit the request, click on the Submit button</a:t>
                      </a: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.</a:t>
                      </a: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AutoNum type="arabicPeriod" startAt="7"/>
                        <a:tabLst/>
                        <a:defRPr/>
                      </a:pPr>
                      <a:endParaRPr lang="en-US" sz="1100" baseline="0" dirty="0">
                        <a:latin typeface="+mn-lt"/>
                      </a:endParaRP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AutoNum type="arabicPeriod" startAt="7"/>
                        <a:tabLst/>
                        <a:defRPr/>
                      </a:pP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AutoNum type="arabicPeriod" startAt="7"/>
                        <a:tabLst/>
                        <a:defRPr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8314"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AutoNum type="arabicPeriod" startAt="7"/>
                        <a:tabLst/>
                        <a:defRPr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Oval 5">
            <a:extLst>
              <a:ext uri="{FF2B5EF4-FFF2-40B4-BE49-F238E27FC236}">
                <a16:creationId xmlns:a16="http://schemas.microsoft.com/office/drawing/2014/main" id="{7FA25C81-3AC5-49E5-9D01-D72D90F9819A}"/>
              </a:ext>
            </a:extLst>
          </p:cNvPr>
          <p:cNvSpPr/>
          <p:nvPr/>
        </p:nvSpPr>
        <p:spPr bwMode="auto">
          <a:xfrm>
            <a:off x="4168465" y="2803895"/>
            <a:ext cx="228600" cy="190500"/>
          </a:xfrm>
          <a:prstGeom prst="ellipse">
            <a:avLst/>
          </a:prstGeom>
          <a:solidFill>
            <a:srgbClr val="FFCA21"/>
          </a:solidFill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chemeClr val="tx1"/>
                </a:solidFill>
                <a:latin typeface="+mj-lt"/>
                <a:cs typeface="Symeteo" pitchFamily="2" charset="0"/>
              </a:rPr>
              <a:t>7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FE4E547-131C-4AC0-A3EE-1FD6593386CE}"/>
              </a:ext>
            </a:extLst>
          </p:cNvPr>
          <p:cNvSpPr/>
          <p:nvPr/>
        </p:nvSpPr>
        <p:spPr bwMode="auto">
          <a:xfrm>
            <a:off x="5251037" y="3333750"/>
            <a:ext cx="228600" cy="190500"/>
          </a:xfrm>
          <a:prstGeom prst="ellipse">
            <a:avLst/>
          </a:prstGeom>
          <a:solidFill>
            <a:srgbClr val="FFCA21"/>
          </a:solidFill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chemeClr val="tx1"/>
                </a:solidFill>
                <a:latin typeface="+mj-lt"/>
                <a:cs typeface="Symeteo" pitchFamily="2" charset="0"/>
              </a:rPr>
              <a:t>8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1C7D9B7-D0D8-45D2-A411-F09704D51F4C}"/>
              </a:ext>
            </a:extLst>
          </p:cNvPr>
          <p:cNvSpPr/>
          <p:nvPr/>
        </p:nvSpPr>
        <p:spPr bwMode="auto">
          <a:xfrm>
            <a:off x="7256617" y="4391476"/>
            <a:ext cx="228600" cy="190500"/>
          </a:xfrm>
          <a:prstGeom prst="ellipse">
            <a:avLst/>
          </a:prstGeom>
          <a:solidFill>
            <a:srgbClr val="FFCA21"/>
          </a:solidFill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chemeClr val="tx1"/>
                </a:solidFill>
                <a:latin typeface="+mj-lt"/>
                <a:cs typeface="Symeteo" pitchFamily="2" charset="0"/>
              </a:rPr>
              <a:t>9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3D55A06-4DB3-4F8C-81C2-D39D3EB8589C}"/>
              </a:ext>
            </a:extLst>
          </p:cNvPr>
          <p:cNvSpPr/>
          <p:nvPr/>
        </p:nvSpPr>
        <p:spPr bwMode="auto">
          <a:xfrm>
            <a:off x="5251037" y="6186630"/>
            <a:ext cx="228600" cy="190500"/>
          </a:xfrm>
          <a:prstGeom prst="ellipse">
            <a:avLst/>
          </a:prstGeom>
          <a:solidFill>
            <a:srgbClr val="FFCA21"/>
          </a:solidFill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chemeClr val="tx1"/>
                </a:solidFill>
                <a:latin typeface="+mj-lt"/>
                <a:cs typeface="Symeteo" pitchFamily="2" charset="0"/>
              </a:rPr>
              <a:t>10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E0E592D-B74E-45EA-889F-CDF6E431BF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91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839"/>
    </mc:Choice>
    <mc:Fallback xmlns="">
      <p:transition spd="slow" advTm="528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054767E-AD54-43F4-A1BF-AA4037B6D0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4245764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table">
            <a:tbl>
              <a:tblPr/>
              <a:tblGrid>
                <a:gridCol w="22444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475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1977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Building Operations Console</a:t>
                      </a:r>
                      <a:endParaRPr kumimoji="0" lang="en-US" sz="1800" b="1" i="1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1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4770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11. When you click the submit button, you will receive a pop-up box at the top that states, “You have created a work request with id ….”. Click on the “OK” button in the pop-up box and you will return to the building operations console status screen. </a:t>
                      </a:r>
                      <a:endParaRPr lang="en-US" sz="1800" baseline="0" dirty="0">
                        <a:latin typeface="+mn-lt"/>
                      </a:endParaRP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AutoNum type="arabicPeriod" startAt="7"/>
                        <a:tabLst/>
                        <a:defRPr/>
                      </a:pP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AutoNum type="arabicPeriod" startAt="7"/>
                        <a:tabLst/>
                        <a:defRPr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8314"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AutoNum type="arabicPeriod" startAt="7"/>
                        <a:tabLst/>
                        <a:defRPr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FC3899BC-7F80-42B5-BEB2-2B2E448829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145" y="443344"/>
            <a:ext cx="9877503" cy="6105237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13D55A06-4DB3-4F8C-81C2-D39D3EB8589C}"/>
              </a:ext>
            </a:extLst>
          </p:cNvPr>
          <p:cNvSpPr/>
          <p:nvPr/>
        </p:nvSpPr>
        <p:spPr bwMode="auto">
          <a:xfrm>
            <a:off x="8304809" y="1439716"/>
            <a:ext cx="228600" cy="190500"/>
          </a:xfrm>
          <a:prstGeom prst="ellipse">
            <a:avLst/>
          </a:prstGeom>
          <a:solidFill>
            <a:srgbClr val="FFCA21"/>
          </a:solidFill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chemeClr val="tx1"/>
                </a:solidFill>
                <a:latin typeface="+mj-lt"/>
                <a:cs typeface="Symeteo" pitchFamily="2" charset="0"/>
              </a:rPr>
              <a:t>11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3BBFA7F-A007-46C9-82AC-35F220A0A8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20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15"/>
    </mc:Choice>
    <mc:Fallback xmlns="">
      <p:transition spd="slow" advTm="215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054767E-AD54-43F4-A1BF-AA4037B6D0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9960534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table">
            <a:tbl>
              <a:tblPr/>
              <a:tblGrid>
                <a:gridCol w="22444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475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1977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Building Operations Console</a:t>
                      </a:r>
                      <a:endParaRPr kumimoji="0" lang="en-US" sz="1800" b="1" i="1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1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4770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12. Also, at the bottom, you will see a button that displays, “Add Documents”. This button is used if there is a picture, document or form that needs to be added to the request.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en-US" sz="1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13. When using this button, it does not require that you click submit, but after you click “add documents” you will then receive the same pop-up stating that your request has been created. 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AutoNum type="arabicPeriod" startAt="7"/>
                        <a:tabLst/>
                        <a:defRPr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8314"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AutoNum type="arabicPeriod" startAt="7"/>
                        <a:tabLst/>
                        <a:defRPr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" name="Oval 8">
            <a:extLst>
              <a:ext uri="{FF2B5EF4-FFF2-40B4-BE49-F238E27FC236}">
                <a16:creationId xmlns:a16="http://schemas.microsoft.com/office/drawing/2014/main" id="{13D55A06-4DB3-4F8C-81C2-D39D3EB8589C}"/>
              </a:ext>
            </a:extLst>
          </p:cNvPr>
          <p:cNvSpPr/>
          <p:nvPr/>
        </p:nvSpPr>
        <p:spPr bwMode="auto">
          <a:xfrm>
            <a:off x="6512954" y="5614553"/>
            <a:ext cx="228600" cy="1905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chemeClr val="tx1"/>
                </a:solidFill>
                <a:latin typeface="+mj-lt"/>
                <a:cs typeface="Symeteo" pitchFamily="2" charset="0"/>
              </a:rPr>
              <a:t>12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98292E8-15EC-4155-9A5C-310E4B5DA8FB}"/>
              </a:ext>
            </a:extLst>
          </p:cNvPr>
          <p:cNvSpPr/>
          <p:nvPr/>
        </p:nvSpPr>
        <p:spPr bwMode="auto">
          <a:xfrm>
            <a:off x="5679047" y="5614553"/>
            <a:ext cx="228600" cy="1905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chemeClr val="tx1"/>
                </a:solidFill>
                <a:latin typeface="+mj-lt"/>
                <a:cs typeface="Symeteo" pitchFamily="2" charset="0"/>
              </a:rPr>
              <a:t>12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F64E56-7C7F-4555-98F6-125C973C18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145" y="443344"/>
            <a:ext cx="9877503" cy="6105237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BFDABD86-24F9-4AA1-BDCA-30E33E74BC02}"/>
              </a:ext>
            </a:extLst>
          </p:cNvPr>
          <p:cNvSpPr/>
          <p:nvPr/>
        </p:nvSpPr>
        <p:spPr bwMode="auto">
          <a:xfrm>
            <a:off x="5907647" y="5614553"/>
            <a:ext cx="228600" cy="190500"/>
          </a:xfrm>
          <a:prstGeom prst="ellipse">
            <a:avLst/>
          </a:prstGeom>
          <a:solidFill>
            <a:srgbClr val="FFCA21"/>
          </a:solidFill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chemeClr val="tx1"/>
                </a:solidFill>
                <a:latin typeface="+mj-lt"/>
                <a:cs typeface="Symeteo" pitchFamily="2" charset="0"/>
              </a:rPr>
              <a:t>12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3FF35D7-DC39-4600-AE2A-277E7E28082D}"/>
              </a:ext>
            </a:extLst>
          </p:cNvPr>
          <p:cNvSpPr/>
          <p:nvPr/>
        </p:nvSpPr>
        <p:spPr bwMode="auto">
          <a:xfrm>
            <a:off x="8304809" y="1439716"/>
            <a:ext cx="228600" cy="190500"/>
          </a:xfrm>
          <a:prstGeom prst="ellipse">
            <a:avLst/>
          </a:prstGeom>
          <a:solidFill>
            <a:srgbClr val="FFCA21"/>
          </a:solidFill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chemeClr val="tx1"/>
                </a:solidFill>
                <a:latin typeface="+mj-lt"/>
                <a:cs typeface="Symeteo" pitchFamily="2" charset="0"/>
              </a:rPr>
              <a:t>13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5595C0A-6566-47AB-A48D-146A8DFF08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92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75"/>
    </mc:Choice>
    <mc:Fallback xmlns="">
      <p:transition spd="slow" advTm="225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054767E-AD54-43F4-A1BF-AA4037B6D0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8385669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table">
            <a:tbl>
              <a:tblPr/>
              <a:tblGrid>
                <a:gridCol w="22444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475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1977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Building Operations Console</a:t>
                      </a:r>
                      <a:endParaRPr kumimoji="0" lang="en-US" sz="1800" b="1" i="1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1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4770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14. When you click the “OK” button on the pop-up screen, after clicking “add documents”, you will then be taken to a screen to search your computer to add your document(s) as if adding an attachment to an email. 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8314"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AutoNum type="arabicPeriod" startAt="7"/>
                        <a:tabLst/>
                        <a:defRPr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48CB8062-10E1-4936-A399-5E9D2891CA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618" y="480290"/>
            <a:ext cx="9901382" cy="6377709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3FF35D7-DC39-4600-AE2A-277E7E28082D}"/>
              </a:ext>
            </a:extLst>
          </p:cNvPr>
          <p:cNvSpPr/>
          <p:nvPr/>
        </p:nvSpPr>
        <p:spPr bwMode="auto">
          <a:xfrm>
            <a:off x="5033818" y="2243279"/>
            <a:ext cx="368464" cy="361376"/>
          </a:xfrm>
          <a:prstGeom prst="ellipse">
            <a:avLst/>
          </a:prstGeom>
          <a:solidFill>
            <a:srgbClr val="FFCA21"/>
          </a:solidFill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chemeClr val="tx1"/>
                </a:solidFill>
                <a:latin typeface="+mj-lt"/>
                <a:cs typeface="Symeteo" pitchFamily="2" charset="0"/>
              </a:rPr>
              <a:t>14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07B9C6D-E030-4388-B32C-0F9DAC2166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85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73"/>
    </mc:Choice>
    <mc:Fallback xmlns="">
      <p:transition spd="slow" advTm="150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60D34A9-76C9-4191-A2FA-84CDFA2B48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0"/>
            <a:ext cx="12115800" cy="6857999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A7D20B5D-7FA2-4E38-AEBE-349E759FE11F}"/>
              </a:ext>
            </a:extLst>
          </p:cNvPr>
          <p:cNvCxnSpPr>
            <a:cxnSpLocks/>
          </p:cNvCxnSpPr>
          <p:nvPr/>
        </p:nvCxnSpPr>
        <p:spPr>
          <a:xfrm flipH="1">
            <a:off x="4396509" y="637309"/>
            <a:ext cx="182880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018868E-E255-48BF-B95D-2907C5F7EC6F}"/>
              </a:ext>
            </a:extLst>
          </p:cNvPr>
          <p:cNvSpPr txBox="1"/>
          <p:nvPr/>
        </p:nvSpPr>
        <p:spPr>
          <a:xfrm>
            <a:off x="6096000" y="452643"/>
            <a:ext cx="2595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Facilities Homepage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02139C9-A860-4FC1-9EDB-6411F6A4456B}"/>
              </a:ext>
            </a:extLst>
          </p:cNvPr>
          <p:cNvCxnSpPr/>
          <p:nvPr/>
        </p:nvCxnSpPr>
        <p:spPr>
          <a:xfrm>
            <a:off x="138545" y="2438400"/>
            <a:ext cx="914400" cy="9144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F7231E0-215B-4F24-B272-B606A94F6F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46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144"/>
    </mc:Choice>
    <mc:Fallback xmlns="">
      <p:transition spd="slow" advTm="20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683A76-A834-4234-871A-CDA77EE1D1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6E7ECD8-68FC-464D-9480-836C10FA2107}"/>
              </a:ext>
            </a:extLst>
          </p:cNvPr>
          <p:cNvCxnSpPr/>
          <p:nvPr/>
        </p:nvCxnSpPr>
        <p:spPr>
          <a:xfrm>
            <a:off x="2724728" y="3207327"/>
            <a:ext cx="914400" cy="9144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368E211-D189-43DA-BFCC-628F3016CA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54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29"/>
    </mc:Choice>
    <mc:Fallback xmlns="">
      <p:transition spd="slow" advTm="120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981200" y="1333054"/>
            <a:ext cx="8229600" cy="1469781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>
                <a:solidFill>
                  <a:prstClr val="white"/>
                </a:solidFill>
                <a:latin typeface="Calibri"/>
              </a:rPr>
              <a:t>UTHSC  Archibus</a:t>
            </a:r>
          </a:p>
          <a:p>
            <a:pPr algn="r"/>
            <a:r>
              <a:rPr lang="en-US" dirty="0">
                <a:solidFill>
                  <a:prstClr val="white"/>
                </a:solidFill>
                <a:latin typeface="Calibri"/>
              </a:rPr>
              <a:t>Work Flow Diagrams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D082D5C-2515-464E-89E2-B984761837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318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86"/>
    </mc:Choice>
    <mc:Fallback xmlns="">
      <p:transition spd="slow" advTm="149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1ABDA44-F51C-4017-82C7-99B09CC04D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2268552-86F8-4C7E-82CB-A57A2D7EA8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018200"/>
      </p:ext>
    </p:extLst>
  </p:cSld>
  <p:clrMapOvr>
    <a:masterClrMapping/>
  </p:clrMapOvr>
  <p:transition spd="slow" advTm="54317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8E4716E-E9BA-4598-A3E4-A2AB521AA3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D28732C0-F41B-4F1D-B608-F88D49502D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129607"/>
      </p:ext>
    </p:extLst>
  </p:cSld>
  <p:clrMapOvr>
    <a:masterClrMapping/>
  </p:clrMapOvr>
  <p:transition spd="slow" advTm="70236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981200" y="1333054"/>
            <a:ext cx="8229600" cy="1469781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>
                <a:solidFill>
                  <a:prstClr val="white"/>
                </a:solidFill>
                <a:latin typeface="Calibri"/>
              </a:rPr>
              <a:t>Building Operations Console </a:t>
            </a:r>
            <a:br>
              <a:rPr lang="en-US" dirty="0">
                <a:solidFill>
                  <a:prstClr val="white"/>
                </a:solidFill>
                <a:latin typeface="Calibri"/>
              </a:rPr>
            </a:br>
            <a:r>
              <a:rPr lang="en-US" dirty="0">
                <a:solidFill>
                  <a:prstClr val="white"/>
                </a:solidFill>
                <a:latin typeface="Calibri"/>
              </a:rPr>
              <a:t>Requestor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5EEB4B8-3183-4033-8C7E-67B5F117C6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159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78"/>
    </mc:Choice>
    <mc:Fallback xmlns="">
      <p:transition spd="slow" advTm="117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60D34A9-76C9-4191-A2FA-84CDFA2B48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0"/>
            <a:ext cx="12115800" cy="6857999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32C1287B-2872-4775-8843-D71B43271886}"/>
              </a:ext>
            </a:extLst>
          </p:cNvPr>
          <p:cNvSpPr/>
          <p:nvPr/>
        </p:nvSpPr>
        <p:spPr bwMode="auto">
          <a:xfrm>
            <a:off x="4264393" y="504898"/>
            <a:ext cx="538516" cy="261720"/>
          </a:xfrm>
          <a:prstGeom prst="ellipse">
            <a:avLst/>
          </a:prstGeom>
          <a:solidFill>
            <a:srgbClr val="FFCA21"/>
          </a:solidFill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chemeClr val="tx1"/>
                </a:solidFill>
                <a:latin typeface="+mj-lt"/>
                <a:cs typeface="Symeteo" pitchFamily="2" charset="0"/>
              </a:rPr>
              <a:t>1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D55127F-A52C-4AD9-9542-28179708C2F4}"/>
              </a:ext>
            </a:extLst>
          </p:cNvPr>
          <p:cNvSpPr/>
          <p:nvPr/>
        </p:nvSpPr>
        <p:spPr bwMode="auto">
          <a:xfrm>
            <a:off x="1641265" y="3811514"/>
            <a:ext cx="612407" cy="206303"/>
          </a:xfrm>
          <a:prstGeom prst="ellipse">
            <a:avLst/>
          </a:prstGeom>
          <a:solidFill>
            <a:srgbClr val="FFCA21"/>
          </a:solidFill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chemeClr val="tx1"/>
                </a:solidFill>
                <a:latin typeface="+mj-lt"/>
                <a:cs typeface="Symeteo" pitchFamily="2" charset="0"/>
              </a:rPr>
              <a:t>2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39973BF-6F00-42EE-A554-E7F9E1B4C0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82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655"/>
    </mc:Choice>
    <mc:Fallback xmlns="">
      <p:transition spd="slow" advTm="246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CA8FC18-AC46-4BC5-8160-13BF67CB7C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5592272"/>
              </p:ext>
            </p:extLst>
          </p:nvPr>
        </p:nvGraphicFramePr>
        <p:xfrm>
          <a:off x="0" y="0"/>
          <a:ext cx="12191999" cy="6858000"/>
        </p:xfrm>
        <a:graphic>
          <a:graphicData uri="http://schemas.openxmlformats.org/drawingml/2006/table">
            <a:tbl>
              <a:tblPr/>
              <a:tblGrid>
                <a:gridCol w="32347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572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4617">
                <a:tc grid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800" b="1" i="0" u="none" strike="noStrike" cap="none" baseline="0" dirty="0">
                          <a:solidFill>
                            <a:srgbClr val="FFFFFF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Log In Screen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1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833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800" b="0" i="0" u="none" strike="noStrike" cap="none" baseline="0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3. Enter your user name in the User Name field.</a:t>
                      </a: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endParaRPr lang="en-US" sz="1800" b="0" i="0" u="none" strike="noStrike" cap="none" baseline="0" dirty="0">
                        <a:solidFill>
                          <a:schemeClr val="dk1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800" b="0" i="0" u="none" strike="noStrike" cap="none" baseline="0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4. Enter your password in the Password field.</a:t>
                      </a: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endParaRPr lang="en-US" sz="1800" b="0" i="0" u="none" strike="noStrike" cap="none" baseline="0" dirty="0">
                        <a:solidFill>
                          <a:schemeClr val="dk1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800" b="0" i="0" u="none" strike="noStrike" cap="none" baseline="0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5. Select Sign In.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en-US" sz="1800" b="0" i="0" u="none" strike="noStrike" cap="none" baseline="0" dirty="0">
                        <a:solidFill>
                          <a:schemeClr val="dk1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800" b="0" i="0" u="none" strike="noStrike" cap="none" baseline="0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6. Check “</a:t>
                      </a:r>
                      <a:r>
                        <a:rPr lang="en-US" sz="1800" b="1" i="0" u="none" strike="noStrike" cap="none" baseline="0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Remember my username on this computer</a:t>
                      </a:r>
                      <a:r>
                        <a:rPr lang="en-US" sz="1800" b="0" i="0" u="none" strike="noStrike" cap="none" baseline="0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” to pre-fill your Username on next login.  Password is still required  </a:t>
                      </a: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endParaRPr lang="en-US" sz="1800" b="0" i="0" u="none" strike="noStrike" cap="none" baseline="0" dirty="0">
                        <a:solidFill>
                          <a:schemeClr val="dk1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endParaRPr lang="en-US" sz="1100" b="0" i="0" u="none" strike="noStrike" cap="none" baseline="0" dirty="0">
                        <a:solidFill>
                          <a:schemeClr val="dk1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endParaRPr lang="en-US" sz="1100" b="0" i="0" u="none" strike="noStrike" cap="none" baseline="0" dirty="0">
                        <a:solidFill>
                          <a:schemeClr val="dk1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endParaRPr lang="en-US" sz="1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8632BFA5-E12F-4A4A-A553-C24E10B901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2727" y="480290"/>
            <a:ext cx="8959273" cy="6377709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D39FAD7B-8085-4D22-A345-8135A33CA1BB}"/>
              </a:ext>
            </a:extLst>
          </p:cNvPr>
          <p:cNvSpPr/>
          <p:nvPr/>
        </p:nvSpPr>
        <p:spPr bwMode="auto">
          <a:xfrm>
            <a:off x="5631375" y="2527661"/>
            <a:ext cx="228600" cy="190500"/>
          </a:xfrm>
          <a:prstGeom prst="ellipse">
            <a:avLst/>
          </a:prstGeom>
          <a:solidFill>
            <a:srgbClr val="FFCA21"/>
          </a:solidFill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chemeClr val="tx1"/>
                </a:solidFill>
                <a:latin typeface="+mj-lt"/>
                <a:cs typeface="Symeteo" pitchFamily="2" charset="0"/>
              </a:rPr>
              <a:t>3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FD445B0-4884-4B79-BAD9-11866B9A96F9}"/>
              </a:ext>
            </a:extLst>
          </p:cNvPr>
          <p:cNvSpPr/>
          <p:nvPr/>
        </p:nvSpPr>
        <p:spPr bwMode="auto">
          <a:xfrm>
            <a:off x="5631375" y="3103201"/>
            <a:ext cx="228600" cy="190500"/>
          </a:xfrm>
          <a:prstGeom prst="ellipse">
            <a:avLst/>
          </a:prstGeom>
          <a:solidFill>
            <a:srgbClr val="FFCA21"/>
          </a:solidFill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chemeClr val="tx1"/>
                </a:solidFill>
                <a:latin typeface="+mj-lt"/>
                <a:cs typeface="Symeteo" pitchFamily="2" charset="0"/>
              </a:rPr>
              <a:t>4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6F528F4-681A-4861-8BCD-B9165305D52E}"/>
              </a:ext>
            </a:extLst>
          </p:cNvPr>
          <p:cNvSpPr/>
          <p:nvPr/>
        </p:nvSpPr>
        <p:spPr bwMode="auto">
          <a:xfrm>
            <a:off x="7787341" y="3573894"/>
            <a:ext cx="228600" cy="190500"/>
          </a:xfrm>
          <a:prstGeom prst="ellipse">
            <a:avLst/>
          </a:prstGeom>
          <a:solidFill>
            <a:srgbClr val="FFCA21"/>
          </a:solidFill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chemeClr val="tx1"/>
                </a:solidFill>
                <a:latin typeface="+mj-lt"/>
                <a:cs typeface="Symeteo" pitchFamily="2" charset="0"/>
              </a:rPr>
              <a:t>5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1F7E6ED-70A6-491D-9FC0-A76AAF3400A5}"/>
              </a:ext>
            </a:extLst>
          </p:cNvPr>
          <p:cNvSpPr/>
          <p:nvPr/>
        </p:nvSpPr>
        <p:spPr bwMode="auto">
          <a:xfrm>
            <a:off x="7787341" y="4377258"/>
            <a:ext cx="228600" cy="190500"/>
          </a:xfrm>
          <a:prstGeom prst="ellipse">
            <a:avLst/>
          </a:prstGeom>
          <a:solidFill>
            <a:srgbClr val="FFCA21"/>
          </a:solidFill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chemeClr val="tx1"/>
                </a:solidFill>
                <a:latin typeface="+mj-lt"/>
                <a:cs typeface="Symeteo" pitchFamily="2" charset="0"/>
              </a:rPr>
              <a:t>6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02B90B58-0FF0-4E5A-8931-AD3C91B3C8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00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9712">
        <p:cut/>
      </p:transition>
    </mc:Choice>
    <mc:Fallback xmlns="">
      <p:transition advTm="19712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924A8CA-E6CD-46F3-9F9E-FED97C1D77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2899354"/>
              </p:ext>
            </p:extLst>
          </p:nvPr>
        </p:nvGraphicFramePr>
        <p:xfrm>
          <a:off x="0" y="0"/>
          <a:ext cx="12192000" cy="6857999"/>
        </p:xfrm>
        <a:graphic>
          <a:graphicData uri="http://schemas.openxmlformats.org/drawingml/2006/table">
            <a:tbl>
              <a:tblPr/>
              <a:tblGrid>
                <a:gridCol w="32347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572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4938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Building Operations Console</a:t>
                      </a:r>
                      <a:endParaRPr kumimoji="0" lang="en-US" sz="1800" b="1" i="1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1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30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The Building Operations Console is 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where you can Create and Monitor</a:t>
                      </a:r>
                      <a:r>
                        <a:rPr lang="en-US" sz="18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your work request activities from a single web page.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On the Requestor Home Quick Start Menu, click on the 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Building Operations Console task.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Oval 3">
            <a:extLst>
              <a:ext uri="{FF2B5EF4-FFF2-40B4-BE49-F238E27FC236}">
                <a16:creationId xmlns:a16="http://schemas.microsoft.com/office/drawing/2014/main" id="{27814EA0-4D00-490D-9CB5-CE9E15772A1A}"/>
              </a:ext>
            </a:extLst>
          </p:cNvPr>
          <p:cNvSpPr/>
          <p:nvPr/>
        </p:nvSpPr>
        <p:spPr bwMode="auto">
          <a:xfrm>
            <a:off x="10764982" y="695557"/>
            <a:ext cx="228600" cy="1905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chemeClr val="tx1"/>
                </a:solidFill>
                <a:latin typeface="+mj-lt"/>
                <a:cs typeface="Symeteo" pitchFamily="2" charset="0"/>
              </a:rPr>
              <a:t>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A6B5CD-04AA-4E60-8233-15509D8D59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726" y="452581"/>
            <a:ext cx="8959274" cy="6405418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5418332F-CF36-497E-A7A0-00AF5EB1604C}"/>
              </a:ext>
            </a:extLst>
          </p:cNvPr>
          <p:cNvSpPr/>
          <p:nvPr/>
        </p:nvSpPr>
        <p:spPr bwMode="auto">
          <a:xfrm>
            <a:off x="4861354" y="1918409"/>
            <a:ext cx="228600" cy="190500"/>
          </a:xfrm>
          <a:prstGeom prst="ellipse">
            <a:avLst/>
          </a:prstGeom>
          <a:solidFill>
            <a:srgbClr val="FFCA21"/>
          </a:solidFill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chemeClr val="tx1"/>
                </a:solidFill>
                <a:latin typeface="+mj-lt"/>
                <a:cs typeface="Symeteo" pitchFamily="2" charset="0"/>
              </a:rPr>
              <a:t>1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C4A95EB6-52BA-4E40-B2C0-DAD49A9813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642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65"/>
    </mc:Choice>
    <mc:Fallback xmlns="">
      <p:transition spd="slow" advTm="126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924A8CA-E6CD-46F3-9F9E-FED97C1D77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6339072"/>
              </p:ext>
            </p:extLst>
          </p:nvPr>
        </p:nvGraphicFramePr>
        <p:xfrm>
          <a:off x="0" y="0"/>
          <a:ext cx="12192000" cy="6857999"/>
        </p:xfrm>
        <a:graphic>
          <a:graphicData uri="http://schemas.openxmlformats.org/drawingml/2006/table">
            <a:tbl>
              <a:tblPr/>
              <a:tblGrid>
                <a:gridCol w="32347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572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4938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Building Operations Console</a:t>
                      </a:r>
                      <a:endParaRPr kumimoji="0" lang="en-US" sz="1800" b="1" i="1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1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30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The Building Operations Console is 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where you can Create and Monitor</a:t>
                      </a:r>
                      <a:r>
                        <a:rPr lang="en-US" sz="18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your work request activities from a single web page.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2. To create a new work request, click on the Report Problem button.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DC13E565-BCA1-494B-BBE0-B6A9FF6B24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1964" y="452582"/>
            <a:ext cx="8950036" cy="6405417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27814EA0-4D00-490D-9CB5-CE9E15772A1A}"/>
              </a:ext>
            </a:extLst>
          </p:cNvPr>
          <p:cNvSpPr/>
          <p:nvPr/>
        </p:nvSpPr>
        <p:spPr bwMode="auto">
          <a:xfrm>
            <a:off x="10695709" y="695556"/>
            <a:ext cx="297873" cy="265025"/>
          </a:xfrm>
          <a:prstGeom prst="ellipse">
            <a:avLst/>
          </a:prstGeom>
          <a:solidFill>
            <a:srgbClr val="FFCA21"/>
          </a:solidFill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chemeClr val="tx1"/>
                </a:solidFill>
                <a:latin typeface="+mj-lt"/>
                <a:cs typeface="Symeteo" pitchFamily="2" charset="0"/>
              </a:rPr>
              <a:t>2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58CAF000-C8F1-4936-A192-BB5C5AD505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38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23"/>
    </mc:Choice>
    <mc:Fallback xmlns="">
      <p:transition spd="slow" advTm="191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irst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1151</TotalTime>
  <Words>591</Words>
  <Application>Microsoft Office PowerPoint</Application>
  <PresentationFormat>Widescreen</PresentationFormat>
  <Paragraphs>70</Paragraphs>
  <Slides>16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Symeteo</vt:lpstr>
      <vt:lpstr>Office Theme</vt:lpstr>
      <vt:lpstr>First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Lacy E. Scott</dc:creator>
  <cp:lastModifiedBy>Lacy E. Scott</cp:lastModifiedBy>
  <cp:revision>45</cp:revision>
  <dcterms:created xsi:type="dcterms:W3CDTF">2018-11-02T14:58:33Z</dcterms:created>
  <dcterms:modified xsi:type="dcterms:W3CDTF">2018-11-09T14:49:14Z</dcterms:modified>
</cp:coreProperties>
</file>