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9"/>
  </p:notesMasterIdLst>
  <p:sldIdLst>
    <p:sldId id="257" r:id="rId4"/>
    <p:sldId id="328" r:id="rId5"/>
    <p:sldId id="263" r:id="rId6"/>
    <p:sldId id="327" r:id="rId7"/>
    <p:sldId id="311" r:id="rId8"/>
    <p:sldId id="313" r:id="rId9"/>
    <p:sldId id="312" r:id="rId10"/>
    <p:sldId id="315" r:id="rId11"/>
    <p:sldId id="316" r:id="rId12"/>
    <p:sldId id="317" r:id="rId13"/>
    <p:sldId id="314" r:id="rId14"/>
    <p:sldId id="261" r:id="rId15"/>
    <p:sldId id="320" r:id="rId16"/>
    <p:sldId id="258" r:id="rId17"/>
    <p:sldId id="264" r:id="rId18"/>
    <p:sldId id="319" r:id="rId19"/>
    <p:sldId id="323" r:id="rId20"/>
    <p:sldId id="324" r:id="rId21"/>
    <p:sldId id="332" r:id="rId22"/>
    <p:sldId id="329" r:id="rId23"/>
    <p:sldId id="330" r:id="rId24"/>
    <p:sldId id="279" r:id="rId25"/>
    <p:sldId id="280" r:id="rId26"/>
    <p:sldId id="282" r:id="rId27"/>
    <p:sldId id="33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F95336-C527-4394-AA91-C31069FEA873}">
          <p14:sldIdLst>
            <p14:sldId id="257"/>
            <p14:sldId id="328"/>
            <p14:sldId id="263"/>
            <p14:sldId id="327"/>
            <p14:sldId id="311"/>
            <p14:sldId id="313"/>
            <p14:sldId id="312"/>
            <p14:sldId id="315"/>
            <p14:sldId id="316"/>
            <p14:sldId id="317"/>
            <p14:sldId id="314"/>
            <p14:sldId id="261"/>
            <p14:sldId id="320"/>
            <p14:sldId id="258"/>
            <p14:sldId id="264"/>
            <p14:sldId id="319"/>
            <p14:sldId id="323"/>
            <p14:sldId id="324"/>
            <p14:sldId id="332"/>
            <p14:sldId id="329"/>
            <p14:sldId id="330"/>
            <p14:sldId id="279"/>
            <p14:sldId id="280"/>
            <p14:sldId id="282"/>
            <p14:sldId id="331"/>
          </p14:sldIdLst>
        </p14:section>
        <p14:section name="Untitled Section" id="{00D739E3-C06E-4E79-9948-E04D6A1D60E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21DA0-1771-4261-A4AB-6E1F58C7E296}" v="1" dt="2019-05-17T16:31:22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60" autoAdjust="0"/>
  </p:normalViewPr>
  <p:slideViewPr>
    <p:cSldViewPr snapToGrid="0">
      <p:cViewPr varScale="1">
        <p:scale>
          <a:sx n="105" d="100"/>
          <a:sy n="105" d="100"/>
        </p:scale>
        <p:origin x="192" y="7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1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1"/>
            <c:bubble3D val="0"/>
            <c:explosion val="4"/>
            <c:extLst>
              <c:ext xmlns:c16="http://schemas.microsoft.com/office/drawing/2014/chart" uri="{C3380CC4-5D6E-409C-BE32-E72D297353CC}">
                <c16:uniqueId val="{00000000-D707-428B-8E52-10CA7C6438DC}"/>
              </c:ext>
            </c:extLst>
          </c:dPt>
          <c:cat>
            <c:strRef>
              <c:f>Sheet1!$A$2:$A$6</c:f>
              <c:strCache>
                <c:ptCount val="5"/>
                <c:pt idx="0">
                  <c:v>Male</c:v>
                </c:pt>
                <c:pt idx="1">
                  <c:v>Female</c:v>
                </c:pt>
                <c:pt idx="2">
                  <c:v> </c:v>
                </c:pt>
                <c:pt idx="3">
                  <c:v> </c:v>
                </c:pt>
                <c:pt idx="4">
                  <c:v> 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95</c:v>
                </c:pt>
                <c:pt idx="1">
                  <c:v>75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07-428B-8E52-10CA7C643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66425588728492302"/>
          <c:y val="0.73855567290081903"/>
          <c:w val="9.3845964566929105E-2"/>
          <c:h val="0.202005801906340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Debt and Scholarships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Pre-Med Debt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35.200000000000003</c:v>
                </c:pt>
                <c:pt idx="1">
                  <c:v>26.8</c:v>
                </c:pt>
                <c:pt idx="2">
                  <c:v>27.3</c:v>
                </c:pt>
                <c:pt idx="3">
                  <c:v>22.5</c:v>
                </c:pt>
                <c:pt idx="4">
                  <c:v>25.6</c:v>
                </c:pt>
                <c:pt idx="5">
                  <c:v>28</c:v>
                </c:pt>
                <c:pt idx="6">
                  <c:v>25.7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46-4A8B-B7F9-03537A3092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 School Debt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84.3</c:v>
                </c:pt>
                <c:pt idx="1">
                  <c:v>87.4</c:v>
                </c:pt>
                <c:pt idx="2">
                  <c:v>81.3</c:v>
                </c:pt>
                <c:pt idx="3">
                  <c:v>91.5</c:v>
                </c:pt>
                <c:pt idx="4">
                  <c:v>82.1</c:v>
                </c:pt>
                <c:pt idx="5">
                  <c:v>71.400000000000006</c:v>
                </c:pt>
                <c:pt idx="6">
                  <c:v>79.2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46-4A8B-B7F9-03537A30921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Edu Debt &gt;$150K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57.6</c:v>
                </c:pt>
                <c:pt idx="1">
                  <c:v>56</c:v>
                </c:pt>
                <c:pt idx="2">
                  <c:v>53.7</c:v>
                </c:pt>
                <c:pt idx="3">
                  <c:v>69.099999999999994</c:v>
                </c:pt>
                <c:pt idx="4">
                  <c:v>57.2</c:v>
                </c:pt>
                <c:pt idx="5">
                  <c:v>53.2</c:v>
                </c:pt>
                <c:pt idx="6">
                  <c:v>61.9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46-4A8B-B7F9-03537A30921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Received scholarships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Sheet1!$E$2:$E$8</c:f>
              <c:numCache>
                <c:formatCode>General</c:formatCode>
                <c:ptCount val="7"/>
                <c:pt idx="0">
                  <c:v>57.4</c:v>
                </c:pt>
                <c:pt idx="1">
                  <c:v>58.3</c:v>
                </c:pt>
                <c:pt idx="2">
                  <c:v>57.7</c:v>
                </c:pt>
                <c:pt idx="3">
                  <c:v>59.2</c:v>
                </c:pt>
                <c:pt idx="4">
                  <c:v>64.099999999999994</c:v>
                </c:pt>
                <c:pt idx="5">
                  <c:v>65.900000000000006</c:v>
                </c:pt>
                <c:pt idx="6">
                  <c:v>92.4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F46-4A8B-B7F9-03537A3092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6188632"/>
        <c:axId val="2126192408"/>
      </c:lineChart>
      <c:catAx>
        <c:axId val="212618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192408"/>
        <c:crosses val="autoZero"/>
        <c:auto val="1"/>
        <c:lblAlgn val="ctr"/>
        <c:lblOffset val="100"/>
        <c:noMultiLvlLbl val="0"/>
      </c:catAx>
      <c:valAx>
        <c:axId val="2126192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188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3FE03-4B27-4049-AD2F-E11A174C77DF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1FE527D9-4FFE-B644-972A-D5F8546EDF6E}">
      <dgm:prSet phldrT="[Text]"/>
      <dgm:spPr/>
      <dgm:t>
        <a:bodyPr/>
        <a:lstStyle/>
        <a:p>
          <a:r>
            <a:rPr lang="en-US" dirty="0"/>
            <a:t>2207 </a:t>
          </a:r>
        </a:p>
        <a:p>
          <a:r>
            <a:rPr lang="en-US" dirty="0"/>
            <a:t>Applicants</a:t>
          </a:r>
        </a:p>
      </dgm:t>
    </dgm:pt>
    <dgm:pt modelId="{065DF2DE-04BD-014F-AD88-00259A4DA345}" type="parTrans" cxnId="{CB4168CE-6D19-7A46-8BEB-222834C33726}">
      <dgm:prSet/>
      <dgm:spPr/>
      <dgm:t>
        <a:bodyPr/>
        <a:lstStyle/>
        <a:p>
          <a:endParaRPr lang="en-US"/>
        </a:p>
      </dgm:t>
    </dgm:pt>
    <dgm:pt modelId="{BF8F629B-B366-9143-AECE-DD18FC3883A1}" type="sibTrans" cxnId="{CB4168CE-6D19-7A46-8BEB-222834C33726}">
      <dgm:prSet/>
      <dgm:spPr/>
      <dgm:t>
        <a:bodyPr/>
        <a:lstStyle/>
        <a:p>
          <a:endParaRPr lang="en-US"/>
        </a:p>
      </dgm:t>
    </dgm:pt>
    <dgm:pt modelId="{E1F46014-68C7-9748-B294-FDBB76C0822F}">
      <dgm:prSet phldrT="[Text]"/>
      <dgm:spPr/>
      <dgm:t>
        <a:bodyPr/>
        <a:lstStyle/>
        <a:p>
          <a:r>
            <a:rPr lang="en-US" dirty="0"/>
            <a:t>462 </a:t>
          </a:r>
        </a:p>
        <a:p>
          <a:r>
            <a:rPr lang="en-US" dirty="0"/>
            <a:t>Interviews</a:t>
          </a:r>
        </a:p>
      </dgm:t>
    </dgm:pt>
    <dgm:pt modelId="{CD81E501-D750-7E42-9F9B-3424F1F244F6}" type="parTrans" cxnId="{28BDCB9C-F317-BF4B-BE19-C8D27F6859DE}">
      <dgm:prSet/>
      <dgm:spPr/>
      <dgm:t>
        <a:bodyPr/>
        <a:lstStyle/>
        <a:p>
          <a:endParaRPr lang="en-US"/>
        </a:p>
      </dgm:t>
    </dgm:pt>
    <dgm:pt modelId="{5BF77FA5-8218-954A-8E26-435D3FF5EE2B}" type="sibTrans" cxnId="{28BDCB9C-F317-BF4B-BE19-C8D27F6859DE}">
      <dgm:prSet/>
      <dgm:spPr/>
      <dgm:t>
        <a:bodyPr/>
        <a:lstStyle/>
        <a:p>
          <a:endParaRPr lang="en-US"/>
        </a:p>
      </dgm:t>
    </dgm:pt>
    <dgm:pt modelId="{57575259-B360-B640-8911-2EF9EDD9AB2D}">
      <dgm:prSet phldrT="[Text]"/>
      <dgm:spPr/>
      <dgm:t>
        <a:bodyPr/>
        <a:lstStyle/>
        <a:p>
          <a:r>
            <a:rPr lang="en-US" dirty="0"/>
            <a:t>238 </a:t>
          </a:r>
        </a:p>
        <a:p>
          <a:r>
            <a:rPr lang="en-US" dirty="0"/>
            <a:t>Acceptances</a:t>
          </a:r>
        </a:p>
      </dgm:t>
    </dgm:pt>
    <dgm:pt modelId="{6306D311-E173-F34C-86E8-D41D35837C5E}" type="parTrans" cxnId="{3288FD49-9371-CB47-A8D8-37DD9D654CD7}">
      <dgm:prSet/>
      <dgm:spPr/>
      <dgm:t>
        <a:bodyPr/>
        <a:lstStyle/>
        <a:p>
          <a:endParaRPr lang="en-US"/>
        </a:p>
      </dgm:t>
    </dgm:pt>
    <dgm:pt modelId="{C832CFD9-0D09-5D43-B6E2-62FD92060C93}" type="sibTrans" cxnId="{3288FD49-9371-CB47-A8D8-37DD9D654CD7}">
      <dgm:prSet/>
      <dgm:spPr/>
      <dgm:t>
        <a:bodyPr/>
        <a:lstStyle/>
        <a:p>
          <a:endParaRPr lang="en-US"/>
        </a:p>
      </dgm:t>
    </dgm:pt>
    <dgm:pt modelId="{B3A10AD9-0771-3C47-AD02-ED03F07483BB}">
      <dgm:prSet/>
      <dgm:spPr/>
      <dgm:t>
        <a:bodyPr/>
        <a:lstStyle/>
        <a:p>
          <a:r>
            <a:rPr lang="en-US" dirty="0"/>
            <a:t>170</a:t>
          </a:r>
        </a:p>
        <a:p>
          <a:r>
            <a:rPr lang="en-US" dirty="0"/>
            <a:t>New Enrollees</a:t>
          </a:r>
        </a:p>
      </dgm:t>
    </dgm:pt>
    <dgm:pt modelId="{2CD233CA-D4F5-5849-B413-575D2FB5272D}" type="parTrans" cxnId="{3996C1AB-BD69-594E-BF56-DF7302A97672}">
      <dgm:prSet/>
      <dgm:spPr/>
      <dgm:t>
        <a:bodyPr/>
        <a:lstStyle/>
        <a:p>
          <a:endParaRPr lang="en-US"/>
        </a:p>
      </dgm:t>
    </dgm:pt>
    <dgm:pt modelId="{8626C098-CF77-1048-83AD-EDDFC5E7F595}" type="sibTrans" cxnId="{3996C1AB-BD69-594E-BF56-DF7302A97672}">
      <dgm:prSet/>
      <dgm:spPr/>
      <dgm:t>
        <a:bodyPr/>
        <a:lstStyle/>
        <a:p>
          <a:endParaRPr lang="en-US"/>
        </a:p>
      </dgm:t>
    </dgm:pt>
    <dgm:pt modelId="{31E34D76-54F0-E44A-93AA-C510919DF0A3}" type="pres">
      <dgm:prSet presAssocID="{81A3FE03-4B27-4049-AD2F-E11A174C77DF}" presName="Name0" presStyleCnt="0">
        <dgm:presLayoutVars>
          <dgm:dir/>
          <dgm:animLvl val="lvl"/>
          <dgm:resizeHandles val="exact"/>
        </dgm:presLayoutVars>
      </dgm:prSet>
      <dgm:spPr/>
    </dgm:pt>
    <dgm:pt modelId="{9567192D-0D1B-F448-9693-8A7D312308E0}" type="pres">
      <dgm:prSet presAssocID="{1FE527D9-4FFE-B644-972A-D5F8546EDF6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19F170C-67EE-1344-A4C9-2A0CA199AC32}" type="pres">
      <dgm:prSet presAssocID="{BF8F629B-B366-9143-AECE-DD18FC3883A1}" presName="parTxOnlySpace" presStyleCnt="0"/>
      <dgm:spPr/>
    </dgm:pt>
    <dgm:pt modelId="{2C871BA4-DD16-D043-82C0-BA225F8C68C7}" type="pres">
      <dgm:prSet presAssocID="{E1F46014-68C7-9748-B294-FDBB76C0822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2BB346B-B451-4946-B2B8-C29E7CD551BA}" type="pres">
      <dgm:prSet presAssocID="{5BF77FA5-8218-954A-8E26-435D3FF5EE2B}" presName="parTxOnlySpace" presStyleCnt="0"/>
      <dgm:spPr/>
    </dgm:pt>
    <dgm:pt modelId="{16B6A7DA-C860-E343-AE23-9B048EB15636}" type="pres">
      <dgm:prSet presAssocID="{57575259-B360-B640-8911-2EF9EDD9AB2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F982087-CF10-CC4F-98D8-5AC0E06AC9B2}" type="pres">
      <dgm:prSet presAssocID="{C832CFD9-0D09-5D43-B6E2-62FD92060C93}" presName="parTxOnlySpace" presStyleCnt="0"/>
      <dgm:spPr/>
    </dgm:pt>
    <dgm:pt modelId="{68DF62FC-9F8C-AA4A-A33C-4F7BCD86ABD4}" type="pres">
      <dgm:prSet presAssocID="{B3A10AD9-0771-3C47-AD02-ED03F07483B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38614-D946-6248-BFED-37E871737EC1}" type="presOf" srcId="{E1F46014-68C7-9748-B294-FDBB76C0822F}" destId="{2C871BA4-DD16-D043-82C0-BA225F8C68C7}" srcOrd="0" destOrd="0" presId="urn:microsoft.com/office/officeart/2005/8/layout/chevron1"/>
    <dgm:cxn modelId="{3288FD49-9371-CB47-A8D8-37DD9D654CD7}" srcId="{81A3FE03-4B27-4049-AD2F-E11A174C77DF}" destId="{57575259-B360-B640-8911-2EF9EDD9AB2D}" srcOrd="2" destOrd="0" parTransId="{6306D311-E173-F34C-86E8-D41D35837C5E}" sibTransId="{C832CFD9-0D09-5D43-B6E2-62FD92060C93}"/>
    <dgm:cxn modelId="{85DFDE78-20CA-EF4C-A8C4-E15606B3146F}" type="presOf" srcId="{B3A10AD9-0771-3C47-AD02-ED03F07483BB}" destId="{68DF62FC-9F8C-AA4A-A33C-4F7BCD86ABD4}" srcOrd="0" destOrd="0" presId="urn:microsoft.com/office/officeart/2005/8/layout/chevron1"/>
    <dgm:cxn modelId="{28BDCB9C-F317-BF4B-BE19-C8D27F6859DE}" srcId="{81A3FE03-4B27-4049-AD2F-E11A174C77DF}" destId="{E1F46014-68C7-9748-B294-FDBB76C0822F}" srcOrd="1" destOrd="0" parTransId="{CD81E501-D750-7E42-9F9B-3424F1F244F6}" sibTransId="{5BF77FA5-8218-954A-8E26-435D3FF5EE2B}"/>
    <dgm:cxn modelId="{3996C1AB-BD69-594E-BF56-DF7302A97672}" srcId="{81A3FE03-4B27-4049-AD2F-E11A174C77DF}" destId="{B3A10AD9-0771-3C47-AD02-ED03F07483BB}" srcOrd="3" destOrd="0" parTransId="{2CD233CA-D4F5-5849-B413-575D2FB5272D}" sibTransId="{8626C098-CF77-1048-83AD-EDDFC5E7F595}"/>
    <dgm:cxn modelId="{377C8CAF-41D2-5544-8E30-1276CE4C78FD}" type="presOf" srcId="{81A3FE03-4B27-4049-AD2F-E11A174C77DF}" destId="{31E34D76-54F0-E44A-93AA-C510919DF0A3}" srcOrd="0" destOrd="0" presId="urn:microsoft.com/office/officeart/2005/8/layout/chevron1"/>
    <dgm:cxn modelId="{CB4168CE-6D19-7A46-8BEB-222834C33726}" srcId="{81A3FE03-4B27-4049-AD2F-E11A174C77DF}" destId="{1FE527D9-4FFE-B644-972A-D5F8546EDF6E}" srcOrd="0" destOrd="0" parTransId="{065DF2DE-04BD-014F-AD88-00259A4DA345}" sibTransId="{BF8F629B-B366-9143-AECE-DD18FC3883A1}"/>
    <dgm:cxn modelId="{57595DD7-2AF4-0C43-8907-F1C213E9424A}" type="presOf" srcId="{1FE527D9-4FFE-B644-972A-D5F8546EDF6E}" destId="{9567192D-0D1B-F448-9693-8A7D312308E0}" srcOrd="0" destOrd="0" presId="urn:microsoft.com/office/officeart/2005/8/layout/chevron1"/>
    <dgm:cxn modelId="{C0A4B2E9-FDE5-CA40-8F7A-AD52741E26AF}" type="presOf" srcId="{57575259-B360-B640-8911-2EF9EDD9AB2D}" destId="{16B6A7DA-C860-E343-AE23-9B048EB15636}" srcOrd="0" destOrd="0" presId="urn:microsoft.com/office/officeart/2005/8/layout/chevron1"/>
    <dgm:cxn modelId="{4E32A951-FE36-7E49-9F45-1D624CE082FD}" type="presParOf" srcId="{31E34D76-54F0-E44A-93AA-C510919DF0A3}" destId="{9567192D-0D1B-F448-9693-8A7D312308E0}" srcOrd="0" destOrd="0" presId="urn:microsoft.com/office/officeart/2005/8/layout/chevron1"/>
    <dgm:cxn modelId="{6DAE6F93-9EEF-EE42-8481-6C67ECA8C5A0}" type="presParOf" srcId="{31E34D76-54F0-E44A-93AA-C510919DF0A3}" destId="{719F170C-67EE-1344-A4C9-2A0CA199AC32}" srcOrd="1" destOrd="0" presId="urn:microsoft.com/office/officeart/2005/8/layout/chevron1"/>
    <dgm:cxn modelId="{2BDBE592-FD2A-2E4A-84A9-79D1D1E59F48}" type="presParOf" srcId="{31E34D76-54F0-E44A-93AA-C510919DF0A3}" destId="{2C871BA4-DD16-D043-82C0-BA225F8C68C7}" srcOrd="2" destOrd="0" presId="urn:microsoft.com/office/officeart/2005/8/layout/chevron1"/>
    <dgm:cxn modelId="{DDF42103-AA53-A24C-A1AA-05AC83359D1E}" type="presParOf" srcId="{31E34D76-54F0-E44A-93AA-C510919DF0A3}" destId="{02BB346B-B451-4946-B2B8-C29E7CD551BA}" srcOrd="3" destOrd="0" presId="urn:microsoft.com/office/officeart/2005/8/layout/chevron1"/>
    <dgm:cxn modelId="{695B295E-ABC4-8F4F-A7E4-6764E3985096}" type="presParOf" srcId="{31E34D76-54F0-E44A-93AA-C510919DF0A3}" destId="{16B6A7DA-C860-E343-AE23-9B048EB15636}" srcOrd="4" destOrd="0" presId="urn:microsoft.com/office/officeart/2005/8/layout/chevron1"/>
    <dgm:cxn modelId="{4F815641-F1AF-294C-A67F-A8CEA812775B}" type="presParOf" srcId="{31E34D76-54F0-E44A-93AA-C510919DF0A3}" destId="{6F982087-CF10-CC4F-98D8-5AC0E06AC9B2}" srcOrd="5" destOrd="0" presId="urn:microsoft.com/office/officeart/2005/8/layout/chevron1"/>
    <dgm:cxn modelId="{47F9CB12-38BE-7F4A-9F84-05B9D5B8ABF7}" type="presParOf" srcId="{31E34D76-54F0-E44A-93AA-C510919DF0A3}" destId="{68DF62FC-9F8C-AA4A-A33C-4F7BCD86ABD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7192D-0D1B-F448-9693-8A7D312308E0}">
      <dsp:nvSpPr>
        <dsp:cNvPr id="0" name=""/>
        <dsp:cNvSpPr/>
      </dsp:nvSpPr>
      <dsp:spPr>
        <a:xfrm>
          <a:off x="5298" y="1490408"/>
          <a:ext cx="3084157" cy="12336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2207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Applicants</a:t>
          </a:r>
        </a:p>
      </dsp:txBody>
      <dsp:txXfrm>
        <a:off x="622129" y="1490408"/>
        <a:ext cx="1850495" cy="1233662"/>
      </dsp:txXfrm>
    </dsp:sp>
    <dsp:sp modelId="{2C871BA4-DD16-D043-82C0-BA225F8C68C7}">
      <dsp:nvSpPr>
        <dsp:cNvPr id="0" name=""/>
        <dsp:cNvSpPr/>
      </dsp:nvSpPr>
      <dsp:spPr>
        <a:xfrm>
          <a:off x="2781039" y="1490408"/>
          <a:ext cx="3084157" cy="12336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462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Interviews</a:t>
          </a:r>
        </a:p>
      </dsp:txBody>
      <dsp:txXfrm>
        <a:off x="3397870" y="1490408"/>
        <a:ext cx="1850495" cy="1233662"/>
      </dsp:txXfrm>
    </dsp:sp>
    <dsp:sp modelId="{16B6A7DA-C860-E343-AE23-9B048EB15636}">
      <dsp:nvSpPr>
        <dsp:cNvPr id="0" name=""/>
        <dsp:cNvSpPr/>
      </dsp:nvSpPr>
      <dsp:spPr>
        <a:xfrm>
          <a:off x="5556781" y="1490408"/>
          <a:ext cx="3084157" cy="12336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238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Acceptances</a:t>
          </a:r>
        </a:p>
      </dsp:txBody>
      <dsp:txXfrm>
        <a:off x="6173612" y="1490408"/>
        <a:ext cx="1850495" cy="1233662"/>
      </dsp:txXfrm>
    </dsp:sp>
    <dsp:sp modelId="{68DF62FC-9F8C-AA4A-A33C-4F7BCD86ABD4}">
      <dsp:nvSpPr>
        <dsp:cNvPr id="0" name=""/>
        <dsp:cNvSpPr/>
      </dsp:nvSpPr>
      <dsp:spPr>
        <a:xfrm>
          <a:off x="8332523" y="1490408"/>
          <a:ext cx="3084157" cy="12336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170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New Enrollees</a:t>
          </a:r>
        </a:p>
      </dsp:txBody>
      <dsp:txXfrm>
        <a:off x="8949354" y="1490408"/>
        <a:ext cx="1850495" cy="1233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0.32578</cdr:x>
      <cdr:y>0.4272</cdr:y>
    </cdr:from>
    <cdr:to>
      <cdr:x>0.40911</cdr:x>
      <cdr:y>0.67168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74716" y="15977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0.34284</cdr:x>
      <cdr:y>0.39145</cdr:y>
    </cdr:from>
    <cdr:to>
      <cdr:x>0.42617</cdr:x>
      <cdr:y>0.63593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61874" y="14640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dirty="0"/>
            <a:t>75</a:t>
          </a:r>
        </a:p>
      </cdr:txBody>
    </cdr:sp>
  </cdr:relSizeAnchor>
  <cdr:relSizeAnchor xmlns:cdr="http://schemas.openxmlformats.org/drawingml/2006/chartDrawing">
    <cdr:from>
      <cdr:x>0.49269</cdr:x>
      <cdr:y>0.45936</cdr:y>
    </cdr:from>
    <cdr:to>
      <cdr:x>0.57602</cdr:x>
      <cdr:y>0.70385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406191" y="1718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dirty="0"/>
            <a:t>95</a:t>
          </a:r>
        </a:p>
      </cdr:txBody>
    </cdr:sp>
  </cdr:relSizeAnchor>
  <cdr:relSizeAnchor xmlns:cdr="http://schemas.openxmlformats.org/drawingml/2006/chartDrawing">
    <cdr:from>
      <cdr:x>0.00463</cdr:x>
      <cdr:y>0.01233</cdr:y>
    </cdr:from>
    <cdr:to>
      <cdr:x>0.31466</cdr:x>
      <cdr:y>0.13216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5B3CB57C-C646-49F6-98FC-5AD1B0DDD1E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0800" y="50800"/>
          <a:ext cx="3401863" cy="493819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4EFFB-A333-477F-9649-F30809BA23A9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67180-9255-48D5-AB69-53658A601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3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You’ll see this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EDED7-0334-46C9-8FCF-6ECF4FEC63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07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C0244-A820-433C-B47F-76BA848FD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95C07-4F21-43BB-9C3F-CCE8C6C8F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8980-1170-4E04-9971-8AB45CF1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258D8-7857-4BF8-827B-6CFBF95D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75825-0A92-4194-9962-2BAA9A78A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7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8F86-2F56-4463-B187-B28925C5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00049-8879-43CB-8490-1B6FA655B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08E5E-34EE-4DA6-85A2-B9167897C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EC6F-94B6-4BFE-B29B-7469E173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AC8B-E1D5-48B6-9798-89777695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8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16A7D3-F48B-4613-A811-A77B74A66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AB62E-741C-482E-9073-8D53C4599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F8596-2136-453A-8599-7192D2642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F09FB-3500-4C34-AED7-B57E2E93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BE32C-4E32-4CCE-9586-D5C17940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02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CA66-2E1A-4E82-8A0E-F47C59766D64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E170-E018-4A18-86A8-4BF1205D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72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9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35509"/>
            <a:ext cx="5384800" cy="40349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35509"/>
            <a:ext cx="5384800" cy="40349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4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6638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155979"/>
            <a:ext cx="5386917" cy="29701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26638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155979"/>
            <a:ext cx="5389033" cy="29701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25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91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6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9CBA0-F5BB-4B8C-8572-3127B4C0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904B-1A75-44F1-947A-A6E4110EF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03E02-D277-4E03-9F3B-454C7A2C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1327D-06E2-4661-BA04-7687B7DD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078BF-0892-4545-B8B9-C6FCC224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27347"/>
            <a:ext cx="4011084" cy="102692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27347"/>
            <a:ext cx="6815667" cy="53076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089397"/>
            <a:ext cx="4011084" cy="4145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5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20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6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079"/>
            <a:ext cx="2743200" cy="5212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079"/>
            <a:ext cx="8026400" cy="52120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3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7122-389B-4EBF-8345-B338452A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6EB16-AA3E-4D7C-BF56-C69955C2E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76FA4-DB7D-4F4E-AD38-219ECBE8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29756-2EAE-4B1C-9FDE-26C2674E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51A6F-587B-499B-AA18-D9FB8920C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E034-99EF-4D66-A2AC-817B7D10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88DDD-9B9B-48B9-A52C-1BB04195D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8233C-30AA-43A7-B9F3-99003D140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DAA4A-BBAB-47F7-8824-1358A067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67AF1-AB47-44E4-A8A1-D1C88E62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3F77A-B73B-41C5-BD85-C32FB7F8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9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24D9-8ED6-45CE-BE37-F4583416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08CFA-37F5-4E35-9E30-3B3F2562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84E57-BE2D-49DC-AD20-DC962EA9E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0630AC-236E-4611-81EA-130CFFBE6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D2CB5-0E47-42FF-BFDD-B88B622B9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DADF1-4DDF-4A70-9A7D-F4DEAA63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C109EA-D699-4B5F-9905-CDE1F07D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B1614-48F1-43A9-8239-54AD144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9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0C05E-0645-4CA7-AF90-B38F20F6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9CF2F-4A42-43ED-A987-9B59F2DB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F80A1-AF7A-4C90-9326-818537EA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0F076-ECF5-4F24-80CD-6B263605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742EB-95CD-431B-BF44-22B374C9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552FA4-4AD5-4717-B5CA-305FAD95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54E5E-FD3E-45A6-B061-2D595567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6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C7EA-6711-4B3F-BB5E-C88FE68C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D58B9-7467-4E98-947C-1B93FE99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868AD-1179-4C86-A715-20A420102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805E4-E14A-4C72-9DFC-4902E939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BB54B-2C8B-46A5-B184-5B225DF3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E3837-5D80-4D41-8CF7-31328885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2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35E0-F873-4397-A8D6-3AFBE3CC3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B1CD9-AA10-4CFA-8052-98AA95D06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596E3-09FF-4446-9289-0650C4C81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985AB-87D4-4538-B6D4-B7E0F101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3D85A-0E43-40CD-9104-BD68F3CE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D12CC-3F23-4AB6-812D-73AA4F4E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3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D59AA-A6E5-4902-9F3D-36F89A20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71B0A-DB08-481E-83FE-83F350BC8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15BBE-8F10-4AF2-A34F-10BCA939D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53F30-49F8-4EE7-9433-585E7BFBFD93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4DC62-164B-4BFF-9002-4B177DED2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EB5AC-E2AA-4E3A-BA0B-1991DB58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7F000-43F4-421C-95FF-4DBEC6B0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3CA66-2E1A-4E82-8A0E-F47C59766D64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E170-E018-4A18-86A8-4BF1205D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3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4817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386229"/>
            <a:ext cx="10972800" cy="3739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C08F8-D538-5245-9A91-00A1BAE9E18C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73A97-27AC-B94C-961B-14BB5797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6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C387-A0D2-4B30-B440-0D3C7582F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232" y="-138555"/>
            <a:ext cx="9144000" cy="3370443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br>
              <a:rPr lang="en-US" sz="4000" b="1" dirty="0"/>
            </a:br>
            <a:br>
              <a:rPr lang="en-US" sz="4000" b="1" dirty="0"/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0ED09-DDB4-4DF7-86DC-6B7F693BF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975" y="5613585"/>
            <a:ext cx="1530942" cy="1130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026BB0-B547-4FF5-A40D-4A4B410505CA}"/>
              </a:ext>
            </a:extLst>
          </p:cNvPr>
          <p:cNvSpPr txBox="1"/>
          <p:nvPr/>
        </p:nvSpPr>
        <p:spPr>
          <a:xfrm>
            <a:off x="2978742" y="1440899"/>
            <a:ext cx="62345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Catherine Womack, MD </a:t>
            </a:r>
          </a:p>
          <a:p>
            <a:pPr algn="ctr"/>
            <a:r>
              <a:rPr lang="en-US" sz="3600" dirty="0"/>
              <a:t>Assistant Dean of Student Affairs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705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40" y="94817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Institutions with Highest Number Accepted Students Represented in Class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42754"/>
            <a:ext cx="10972800" cy="3827417"/>
          </a:xfrm>
        </p:spPr>
        <p:txBody>
          <a:bodyPr numCol="2">
            <a:normAutofit/>
          </a:bodyPr>
          <a:lstStyle/>
          <a:p>
            <a:r>
              <a:rPr lang="en-US" dirty="0"/>
              <a:t>Emory</a:t>
            </a:r>
          </a:p>
          <a:p>
            <a:r>
              <a:rPr lang="en-US" dirty="0"/>
              <a:t>Lipscomb</a:t>
            </a:r>
          </a:p>
          <a:p>
            <a:r>
              <a:rPr lang="en-US" dirty="0"/>
              <a:t>Middle Tennessee State University</a:t>
            </a:r>
          </a:p>
          <a:p>
            <a:r>
              <a:rPr lang="en-US" dirty="0"/>
              <a:t>Rhodes College</a:t>
            </a:r>
          </a:p>
          <a:p>
            <a:r>
              <a:rPr lang="en-US" dirty="0"/>
              <a:t>University of Alabama</a:t>
            </a:r>
          </a:p>
          <a:p>
            <a:r>
              <a:rPr lang="en-US" dirty="0"/>
              <a:t>University of Memphis </a:t>
            </a:r>
          </a:p>
          <a:p>
            <a:r>
              <a:rPr lang="en-US" dirty="0"/>
              <a:t>UT Chattanooga</a:t>
            </a:r>
          </a:p>
          <a:p>
            <a:r>
              <a:rPr lang="en-US" dirty="0"/>
              <a:t>UT Knoxville</a:t>
            </a:r>
          </a:p>
          <a:p>
            <a:r>
              <a:rPr lang="en-US" dirty="0"/>
              <a:t>Vanderbilt University</a:t>
            </a:r>
          </a:p>
          <a:p>
            <a:r>
              <a:rPr lang="en-US" dirty="0"/>
              <a:t>Washington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EE0A8-4603-4B05-8113-5B2B3A8C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8" y="778125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5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Tuition &amp; Fees 2018-2019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Tennessee Residents</a:t>
            </a:r>
          </a:p>
          <a:p>
            <a:pPr lvl="1"/>
            <a:r>
              <a:rPr lang="en-US" sz="4400" dirty="0"/>
              <a:t>$35,833.00</a:t>
            </a:r>
          </a:p>
          <a:p>
            <a:r>
              <a:rPr lang="en-US" sz="4800" dirty="0"/>
              <a:t>Non Tennessee Residents </a:t>
            </a:r>
          </a:p>
          <a:p>
            <a:pPr lvl="1"/>
            <a:r>
              <a:rPr lang="en-US" sz="4400" dirty="0"/>
              <a:t>$68,925.00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18FCA-C40B-40AA-85F5-426DC1170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3" y="731836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0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945" y="733667"/>
            <a:ext cx="10515600" cy="985010"/>
          </a:xfrm>
        </p:spPr>
        <p:txBody>
          <a:bodyPr/>
          <a:lstStyle/>
          <a:p>
            <a:r>
              <a:rPr lang="en-US" dirty="0"/>
              <a:t>UT Student Debt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6713" y="2847132"/>
            <a:ext cx="30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8818" y="6390860"/>
            <a:ext cx="514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AAMC Graduation Questionnaire, Class of 2012-2018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E5650-11A4-4221-8DA8-487E1C45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7" y="733667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8D57BB-E2F8-8142-B815-A5C45183E4EA}"/>
              </a:ext>
            </a:extLst>
          </p:cNvPr>
          <p:cNvSpPr txBox="1">
            <a:spLocks/>
          </p:cNvSpPr>
          <p:nvPr/>
        </p:nvSpPr>
        <p:spPr>
          <a:xfrm>
            <a:off x="1097280" y="481263"/>
            <a:ext cx="10058400" cy="1256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Student Debt Reduction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3A22FE-6B6D-C248-BA12-8DBB3343ED2E}"/>
              </a:ext>
            </a:extLst>
          </p:cNvPr>
          <p:cNvSpPr txBox="1">
            <a:spLocks/>
          </p:cNvSpPr>
          <p:nvPr/>
        </p:nvSpPr>
        <p:spPr>
          <a:xfrm>
            <a:off x="508002" y="2834640"/>
            <a:ext cx="3997157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 Debt Reduction:</a:t>
            </a:r>
          </a:p>
          <a:p>
            <a:pPr lvl="1"/>
            <a:r>
              <a:rPr lang="en-US" dirty="0"/>
              <a:t>Increase philanthropy </a:t>
            </a:r>
            <a:r>
              <a:rPr lang="en-US"/>
              <a:t>for scholarships</a:t>
            </a:r>
            <a:endParaRPr lang="en-US" dirty="0"/>
          </a:p>
          <a:p>
            <a:pPr lvl="1"/>
            <a:r>
              <a:rPr lang="en-US" dirty="0"/>
              <a:t>Focus on student financial literacy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387" y="1430421"/>
            <a:ext cx="7366293" cy="5267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3831B4-3C65-4C2C-8C67-0341AC598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7596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8A6F0-D3C3-4F94-9969-D3E4BD99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967" y="762060"/>
            <a:ext cx="10515600" cy="1325563"/>
          </a:xfrm>
        </p:spPr>
        <p:txBody>
          <a:bodyPr/>
          <a:lstStyle/>
          <a:p>
            <a:r>
              <a:rPr lang="en-US" b="1" dirty="0"/>
              <a:t>Student Debt Initiative Planning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6FA8E-258A-4410-B04D-551EE11EF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1175" indent="-342900">
              <a:spcAft>
                <a:spcPts val="600"/>
              </a:spcAft>
            </a:pPr>
            <a:r>
              <a:rPr lang="en-US" b="1" dirty="0"/>
              <a:t>Three Focus Areas</a:t>
            </a:r>
          </a:p>
          <a:p>
            <a:pPr marL="968375" lvl="1" indent="-342900">
              <a:spcAft>
                <a:spcPts val="600"/>
              </a:spcAft>
            </a:pPr>
            <a:r>
              <a:rPr lang="en-US" b="1" dirty="0"/>
              <a:t>Financial Literacy Training</a:t>
            </a:r>
          </a:p>
          <a:p>
            <a:pPr marL="1425575" lvl="2" indent="-342900">
              <a:spcAft>
                <a:spcPts val="600"/>
              </a:spcAft>
            </a:pPr>
            <a:r>
              <a:rPr lang="en-US" dirty="0"/>
              <a:t>Increased training for current students and residents</a:t>
            </a:r>
          </a:p>
          <a:p>
            <a:pPr marL="1425575" lvl="2" indent="-342900">
              <a:spcAft>
                <a:spcPts val="600"/>
              </a:spcAft>
            </a:pPr>
            <a:r>
              <a:rPr lang="en-US" dirty="0"/>
              <a:t>Implement curriculum from enrollment through graduation</a:t>
            </a:r>
          </a:p>
          <a:p>
            <a:pPr marL="968375" lvl="1" indent="-342900">
              <a:spcAft>
                <a:spcPts val="600"/>
              </a:spcAft>
            </a:pPr>
            <a:r>
              <a:rPr lang="en-US" b="1" dirty="0"/>
              <a:t>Plan</a:t>
            </a:r>
          </a:p>
          <a:p>
            <a:pPr marL="1425575" lvl="2" indent="-342900">
              <a:spcAft>
                <a:spcPts val="600"/>
              </a:spcAft>
            </a:pPr>
            <a:r>
              <a:rPr lang="en-US" dirty="0"/>
              <a:t>Maintaining stable tuition</a:t>
            </a:r>
          </a:p>
          <a:p>
            <a:pPr marL="1425575" lvl="2" indent="-342900">
              <a:spcAft>
                <a:spcPts val="600"/>
              </a:spcAft>
            </a:pPr>
            <a:r>
              <a:rPr lang="en-US" dirty="0"/>
              <a:t>Explore debt-forgiveness opportunities (military; underserved areas)</a:t>
            </a:r>
          </a:p>
          <a:p>
            <a:pPr marL="968375" lvl="1" indent="-342900">
              <a:spcAft>
                <a:spcPts val="600"/>
              </a:spcAft>
            </a:pPr>
            <a:r>
              <a:rPr lang="en-US" b="1" dirty="0"/>
              <a:t>Increase Scholarship Support</a:t>
            </a:r>
          </a:p>
          <a:p>
            <a:pPr marL="1425575" lvl="2" indent="-342900">
              <a:spcAft>
                <a:spcPts val="600"/>
              </a:spcAft>
            </a:pPr>
            <a:r>
              <a:rPr lang="en-US" dirty="0"/>
              <a:t>Partnering with Development Office for future opportunities </a:t>
            </a:r>
          </a:p>
          <a:p>
            <a:pPr marL="1425575" lvl="2" indent="-342900">
              <a:spcAft>
                <a:spcPts val="600"/>
              </a:spcAft>
            </a:pPr>
            <a:r>
              <a:rPr lang="en-US" dirty="0"/>
              <a:t>Ongoing engagement of  alumni, non-alumni, corporations, and foundations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493BC-5B87-438C-B7F5-83A3A4FA9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7" y="729914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3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DE20-EBE1-4EEB-BBD2-4548DF571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Student Debt Initiative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94B9E-F370-4676-A94C-3E3DB8F73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346075">
              <a:spcAft>
                <a:spcPts val="600"/>
              </a:spcAft>
            </a:pPr>
            <a:r>
              <a:rPr lang="en-US" b="1" dirty="0"/>
              <a:t>The Need and Case for Support </a:t>
            </a:r>
          </a:p>
          <a:p>
            <a:pPr marL="971550" lvl="1" indent="-346075">
              <a:spcAft>
                <a:spcPts val="600"/>
              </a:spcAft>
            </a:pPr>
            <a:r>
              <a:rPr lang="en-US" dirty="0"/>
              <a:t>Average debt now &gt; $196,000</a:t>
            </a:r>
          </a:p>
          <a:p>
            <a:pPr marL="971550" lvl="1" indent="-346075">
              <a:spcAft>
                <a:spcPts val="600"/>
              </a:spcAft>
            </a:pPr>
            <a:r>
              <a:rPr lang="en-US" dirty="0"/>
              <a:t>All deserving students should be able to attend independent of financial status </a:t>
            </a:r>
          </a:p>
          <a:p>
            <a:pPr marL="971550" lvl="1" indent="-346075">
              <a:spcAft>
                <a:spcPts val="600"/>
              </a:spcAft>
            </a:pPr>
            <a:r>
              <a:rPr lang="en-US" dirty="0"/>
              <a:t>Extent of future debt impacts specialty choice and practice location </a:t>
            </a:r>
          </a:p>
          <a:p>
            <a:pPr marL="971550" lvl="1" indent="-346075">
              <a:spcAft>
                <a:spcPts val="600"/>
              </a:spcAft>
            </a:pPr>
            <a:r>
              <a:rPr lang="en-US" dirty="0"/>
              <a:t>Financial stress and wellness</a:t>
            </a:r>
          </a:p>
          <a:p>
            <a:pPr marL="971550" lvl="1" indent="-346075">
              <a:spcAft>
                <a:spcPts val="600"/>
              </a:spcAft>
            </a:pPr>
            <a:r>
              <a:rPr lang="en-US" dirty="0"/>
              <a:t>Set students up for success in areas of passion</a:t>
            </a:r>
          </a:p>
          <a:p>
            <a:pPr marL="971550" lvl="1" indent="-346075">
              <a:spcAft>
                <a:spcPts val="600"/>
              </a:spcAft>
            </a:pPr>
            <a:r>
              <a:rPr lang="en-US" dirty="0"/>
              <a:t>Affects everyone in Tennessee (and region)</a:t>
            </a:r>
          </a:p>
          <a:p>
            <a:pPr marL="971550" lvl="1" indent="-346075">
              <a:spcAft>
                <a:spcPts val="600"/>
              </a:spcAft>
            </a:pPr>
            <a:r>
              <a:rPr lang="en-US" dirty="0"/>
              <a:t>Simply the right thing to do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22D60-E4BA-47E1-AC49-2024DB602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777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8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215" y="827862"/>
            <a:ext cx="696173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Initiatives for Applicants and Current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863" y="2292650"/>
            <a:ext cx="9095874" cy="373993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UT Chocolate Bars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Second Look for Accepted Students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Town Halls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Student Lunches with Dean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14208" r="13580"/>
          <a:stretch/>
        </p:blipFill>
        <p:spPr>
          <a:xfrm>
            <a:off x="6189579" y="3534094"/>
            <a:ext cx="3890210" cy="31073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2" descr="39995412999442453168417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503" y="4127245"/>
            <a:ext cx="2981497" cy="223612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4"/>
          <a:stretch/>
        </p:blipFill>
        <p:spPr>
          <a:xfrm>
            <a:off x="8668781" y="1367511"/>
            <a:ext cx="2383797" cy="291038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AE4EF-1739-4F94-9042-7AE092397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8" y="803582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12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876186-3D47-494C-B561-F6B8100966CB}"/>
              </a:ext>
            </a:extLst>
          </p:cNvPr>
          <p:cNvSpPr txBox="1">
            <a:spLocks/>
          </p:cNvSpPr>
          <p:nvPr/>
        </p:nvSpPr>
        <p:spPr>
          <a:xfrm>
            <a:off x="1042852" y="1443789"/>
            <a:ext cx="8610600" cy="449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4800" dirty="0">
                <a:solidFill>
                  <a:srgbClr val="FF9900"/>
                </a:solidFill>
              </a:rPr>
              <a:t>M</a:t>
            </a:r>
            <a:r>
              <a:rPr lang="en-US" sz="4800" dirty="0"/>
              <a:t>entoring </a:t>
            </a:r>
          </a:p>
          <a:p>
            <a:pPr>
              <a:buClr>
                <a:schemeClr val="tx1"/>
              </a:buClr>
            </a:pPr>
            <a:r>
              <a:rPr lang="en-US" sz="4800" dirty="0">
                <a:solidFill>
                  <a:srgbClr val="FF9900"/>
                </a:solidFill>
              </a:rPr>
              <a:t>P</a:t>
            </a:r>
            <a:r>
              <a:rPr lang="en-US" sz="4800" dirty="0"/>
              <a:t>rofessionalism </a:t>
            </a:r>
          </a:p>
          <a:p>
            <a:pPr>
              <a:buClr>
                <a:schemeClr val="tx1"/>
              </a:buClr>
            </a:pPr>
            <a:r>
              <a:rPr lang="en-US" sz="4800" dirty="0">
                <a:solidFill>
                  <a:srgbClr val="FF9900"/>
                </a:solidFill>
              </a:rPr>
              <a:t>O</a:t>
            </a:r>
            <a:r>
              <a:rPr lang="en-US" sz="4800" dirty="0"/>
              <a:t>pportunity </a:t>
            </a:r>
          </a:p>
          <a:p>
            <a:pPr>
              <a:buClr>
                <a:schemeClr val="tx1"/>
              </a:buClr>
            </a:pPr>
            <a:r>
              <a:rPr lang="en-US" sz="4800" dirty="0">
                <a:solidFill>
                  <a:srgbClr val="FF9900"/>
                </a:solidFill>
              </a:rPr>
              <a:t>W</a:t>
            </a:r>
            <a:r>
              <a:rPr lang="en-US" sz="4800" dirty="0"/>
              <a:t>ellness</a:t>
            </a:r>
          </a:p>
          <a:p>
            <a:pPr>
              <a:buClr>
                <a:schemeClr val="tx1"/>
              </a:buClr>
            </a:pPr>
            <a:r>
              <a:rPr lang="en-US" sz="4800" dirty="0"/>
              <a:t> </a:t>
            </a:r>
            <a:r>
              <a:rPr lang="en-US" sz="4800" dirty="0">
                <a:solidFill>
                  <a:srgbClr val="FF9900"/>
                </a:solidFill>
              </a:rPr>
              <a:t>E</a:t>
            </a:r>
            <a:r>
              <a:rPr lang="en-US" sz="4800" dirty="0"/>
              <a:t>xcellence</a:t>
            </a:r>
          </a:p>
          <a:p>
            <a:pPr>
              <a:buClr>
                <a:schemeClr val="tx1"/>
              </a:buClr>
            </a:pPr>
            <a:r>
              <a:rPr lang="en-US" sz="4800" dirty="0"/>
              <a:t> </a:t>
            </a:r>
            <a:r>
              <a:rPr lang="en-US" sz="4800" dirty="0">
                <a:solidFill>
                  <a:srgbClr val="FF9900"/>
                </a:solidFill>
              </a:rPr>
              <a:t>R</a:t>
            </a:r>
            <a:r>
              <a:rPr lang="en-US" sz="4800" dirty="0"/>
              <a:t>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09CE3-95DF-4856-A4C0-43CA53290BED}"/>
              </a:ext>
            </a:extLst>
          </p:cNvPr>
          <p:cNvSpPr txBox="1"/>
          <p:nvPr/>
        </p:nvSpPr>
        <p:spPr>
          <a:xfrm>
            <a:off x="334721" y="0"/>
            <a:ext cx="66335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  <a:latin typeface="Calibri"/>
              </a:rPr>
              <a:t>UTHSC MPOWER</a:t>
            </a:r>
            <a:br>
              <a:rPr lang="en-US" sz="5400" dirty="0">
                <a:solidFill>
                  <a:prstClr val="white"/>
                </a:solidFill>
                <a:latin typeface="Calibri"/>
              </a:rPr>
            </a:br>
            <a:r>
              <a:rPr lang="en-US" sz="3200" i="1" dirty="0">
                <a:latin typeface="Calibri"/>
              </a:rPr>
              <a:t>A Learning Communities Initiative</a:t>
            </a:r>
            <a:endParaRPr lang="en-US" sz="5400" i="1" dirty="0">
              <a:latin typeface="Calibri"/>
            </a:endParaRPr>
          </a:p>
        </p:txBody>
      </p:sp>
      <p:pic>
        <p:nvPicPr>
          <p:cNvPr id="7" name="Content Placeholder 3" descr="C:\Users\ccook51\Documents\Faculty Peer Mentor Program\2018-2019\LOGOS\MPOWER-Program-Logo.jpg">
            <a:extLst>
              <a:ext uri="{FF2B5EF4-FFF2-40B4-BE49-F238E27FC236}">
                <a16:creationId xmlns:a16="http://schemas.microsoft.com/office/drawing/2014/main" id="{B847033E-5D6E-4781-B546-4A1CFD42F4E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211" y="1443789"/>
            <a:ext cx="4264525" cy="4304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710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82435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UTHSC MPOWER Houses </a:t>
            </a:r>
            <a:br>
              <a:rPr lang="en-US" dirty="0"/>
            </a:br>
            <a:r>
              <a:rPr lang="en-US" dirty="0"/>
              <a:t>Named for Famous UT Alumni &amp;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Conyers-York-First female graduate </a:t>
            </a:r>
          </a:p>
          <a:p>
            <a:r>
              <a:rPr lang="en-US" dirty="0"/>
              <a:t>Crawford-First African American graduate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E10F3-B53E-4AE0-BC0B-2F6F4A5AAF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Diggs-First Blood Bank and Pioneer in Sickle Cell Disease</a:t>
            </a:r>
          </a:p>
          <a:p>
            <a:r>
              <a:rPr lang="en-US" dirty="0"/>
              <a:t>Seddon- First Female MD Astronaut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8B367-1A85-4329-9D4A-080823589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862" y="4210227"/>
            <a:ext cx="7477125" cy="2562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C6C63-572F-49B1-9446-F721FA02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04" y="735330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32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E985-D4F3-4E1D-AED6-7D814C015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572" y="2131028"/>
            <a:ext cx="10363200" cy="1470025"/>
          </a:xfrm>
        </p:spPr>
        <p:txBody>
          <a:bodyPr/>
          <a:lstStyle/>
          <a:p>
            <a:r>
              <a:rPr lang="en-US" dirty="0"/>
              <a:t>RESOURCES FOR OUR STUDENTS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6257F-9949-45C1-8821-C0912CCC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06" y="1159291"/>
            <a:ext cx="2002411" cy="14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5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882315" y="3235159"/>
            <a:ext cx="10520947" cy="28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/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1510631" y="3956859"/>
            <a:ext cx="9144000" cy="2263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Catherine Womack, MD </a:t>
            </a:r>
          </a:p>
          <a:p>
            <a:pPr marL="0" indent="0" algn="ctr">
              <a:buNone/>
            </a:pPr>
            <a:r>
              <a:rPr lang="en-US" dirty="0"/>
              <a:t>Assistant Dean of Student Affairs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02" y="748632"/>
            <a:ext cx="3662203" cy="261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66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4525" y="1778001"/>
            <a:ext cx="66708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Soon to be under construction on the 2</a:t>
            </a:r>
            <a:r>
              <a:rPr lang="en-US" sz="2400" baseline="30000" dirty="0"/>
              <a:t>nd</a:t>
            </a:r>
            <a:r>
              <a:rPr lang="en-US" sz="2400" dirty="0"/>
              <a:t> floor </a:t>
            </a:r>
          </a:p>
          <a:p>
            <a:r>
              <a:rPr lang="en-US" sz="2400" dirty="0"/>
              <a:t>  of the Student-Alumni Center: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 Fully Equipped Studio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 Yoga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Barre</a:t>
            </a:r>
            <a:r>
              <a:rPr lang="en-US" sz="2400" dirty="0"/>
              <a:t> Classes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 Pilates Studio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/>
              <a:t> Meditation Studio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Resources for nutrition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Book Clubs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Speakers on topics of wellness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EDE8C-F36F-7045-B655-9159C049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652" y="1684308"/>
            <a:ext cx="5204921" cy="39036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944708" y="768738"/>
            <a:ext cx="7192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Mind Body Wellness Center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0" y="5672572"/>
            <a:ext cx="5026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Kimberlee</a:t>
            </a:r>
            <a:r>
              <a:rPr lang="en-US" dirty="0"/>
              <a:t> </a:t>
            </a:r>
            <a:r>
              <a:rPr lang="en-US" dirty="0" err="1"/>
              <a:t>Strome</a:t>
            </a:r>
            <a:r>
              <a:rPr lang="en-US" dirty="0"/>
              <a:t>, Director of the Wellness Center, leads the first </a:t>
            </a:r>
            <a:r>
              <a:rPr lang="en-US" dirty="0" err="1"/>
              <a:t>YOGAhike</a:t>
            </a:r>
            <a:r>
              <a:rPr lang="en-US" dirty="0"/>
              <a:t> for UTHSC students at Shelby Farms.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F066C5-EA99-441C-96A4-E6221D752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5" y="730418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1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2925" y="1147859"/>
            <a:ext cx="10201275" cy="221446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/>
              <a:t>Student Academic Support Services and Inclusion</a:t>
            </a:r>
          </a:p>
          <a:p>
            <a:r>
              <a:rPr lang="en-US" sz="3800" b="1" dirty="0"/>
              <a:t>UTHSC</a:t>
            </a:r>
          </a:p>
          <a:p>
            <a:r>
              <a:rPr lang="en-US" sz="3800" b="1" dirty="0"/>
              <a:t>A Campus of Caring</a:t>
            </a:r>
          </a:p>
          <a:p>
            <a:r>
              <a:rPr lang="en-US" sz="3800" b="1" dirty="0"/>
              <a:t>  #TakeCare</a:t>
            </a:r>
          </a:p>
          <a:p>
            <a:endParaRPr lang="en-US" sz="3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3571C87-E2DE-48A2-ACFF-21782DFB2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" y="1933575"/>
            <a:ext cx="1110673" cy="1666010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4905C00-785F-4BB6-BC6C-6766CA6E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12" y="1933575"/>
            <a:ext cx="1110673" cy="1666010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532E4F5-BA43-4075-84AC-897504BDF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2" y="4747490"/>
            <a:ext cx="1322339" cy="1983509"/>
          </a:xfrm>
          <a:prstGeom prst="rect">
            <a:avLst/>
          </a:prstGeom>
        </p:spPr>
      </p:pic>
      <p:pic>
        <p:nvPicPr>
          <p:cNvPr id="10" name="Picture 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0F01AA5-B31D-4A21-88EC-1382E86F1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64" y="4747489"/>
            <a:ext cx="1322339" cy="1983509"/>
          </a:xfrm>
          <a:prstGeom prst="rect">
            <a:avLst/>
          </a:prstGeom>
        </p:spPr>
      </p:pic>
      <p:pic>
        <p:nvPicPr>
          <p:cNvPr id="12" name="Picture 11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488B0E8-9C1B-46F3-AE63-E9F16E4C7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94" y="4747487"/>
            <a:ext cx="1322339" cy="1983509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4B93018-17BD-4673-8F16-2AF242350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89" y="4747488"/>
            <a:ext cx="1345239" cy="2017858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06D97A5-18D9-4B3E-8EF4-800FB7C020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77" y="4747487"/>
            <a:ext cx="1322339" cy="1983509"/>
          </a:xfrm>
          <a:prstGeom prst="rect">
            <a:avLst/>
          </a:prstGeom>
        </p:spPr>
      </p:pic>
      <p:pic>
        <p:nvPicPr>
          <p:cNvPr id="18" name="Picture 17" descr="A person wearing a purple shirt&#10;&#10;Description automatically generated">
            <a:extLst>
              <a:ext uri="{FF2B5EF4-FFF2-40B4-BE49-F238E27FC236}">
                <a16:creationId xmlns:a16="http://schemas.microsoft.com/office/drawing/2014/main" id="{F210319A-E283-4877-A0D8-52524EA0F6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69" y="4764662"/>
            <a:ext cx="1322340" cy="1983510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8E6A459-26EB-4DDD-9D55-B63B11C0B9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812" y="4718386"/>
            <a:ext cx="1322340" cy="1983510"/>
          </a:xfrm>
          <a:prstGeom prst="rect">
            <a:avLst/>
          </a:prstGeom>
        </p:spPr>
      </p:pic>
      <p:pic>
        <p:nvPicPr>
          <p:cNvPr id="22" name="Picture 2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40211F5-0B27-44BD-BC4F-BB44AA08C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95" y="1832263"/>
            <a:ext cx="1256145" cy="1884218"/>
          </a:xfrm>
          <a:prstGeom prst="rect">
            <a:avLst/>
          </a:prstGeom>
        </p:spPr>
      </p:pic>
      <p:pic>
        <p:nvPicPr>
          <p:cNvPr id="24" name="Picture 2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78EC05F-BCBB-4360-8F03-F55E8B09FC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424" y="1832263"/>
            <a:ext cx="1289243" cy="19338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F4A950-806B-42B2-A68B-07CBB4A2DC25}"/>
              </a:ext>
            </a:extLst>
          </p:cNvPr>
          <p:cNvSpPr txBox="1"/>
          <p:nvPr/>
        </p:nvSpPr>
        <p:spPr>
          <a:xfrm>
            <a:off x="638848" y="3766127"/>
            <a:ext cx="1180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Director Gibbs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B4DFD8-1BCF-4F95-88AB-6A358D6B83A0}"/>
              </a:ext>
            </a:extLst>
          </p:cNvPr>
          <p:cNvSpPr txBox="1"/>
          <p:nvPr/>
        </p:nvSpPr>
        <p:spPr>
          <a:xfrm>
            <a:off x="4054764" y="4221018"/>
            <a:ext cx="424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Counselors and Educational Specialists</a:t>
            </a:r>
          </a:p>
        </p:txBody>
      </p:sp>
    </p:spTree>
    <p:extLst>
      <p:ext uri="{BB962C8B-B14F-4D97-AF65-F5344CB8AC3E}">
        <p14:creationId xmlns:p14="http://schemas.microsoft.com/office/powerpoint/2010/main" val="2533965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81271F-E407-43FF-B84E-75F5C0891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Center for Healthcare Improvement and Patient Simulation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7408A4-AE83-46C9-B23C-DC3AD3516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6501" y="2154238"/>
            <a:ext cx="677227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07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FCD6-AEA0-46A5-BD91-68354DA8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" y="0"/>
            <a:ext cx="5362576" cy="95770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Teaching, Learning, Evaluating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55A679-40CF-4DFE-86A0-5AAC78837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0101" y="3981450"/>
            <a:ext cx="3710517" cy="2782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21F33-67A1-4FF6-97DC-DB345B94A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49" y="891674"/>
            <a:ext cx="5057775" cy="3002345"/>
          </a:xfrm>
          <a:prstGeom prst="rect">
            <a:avLst/>
          </a:prstGeom>
        </p:spPr>
      </p:pic>
      <p:pic>
        <p:nvPicPr>
          <p:cNvPr id="7" name="Picture 6" descr="A person sitting in front of a television screen&#10;&#10;Description automatically generated">
            <a:extLst>
              <a:ext uri="{FF2B5EF4-FFF2-40B4-BE49-F238E27FC236}">
                <a16:creationId xmlns:a16="http://schemas.microsoft.com/office/drawing/2014/main" id="{4F658741-B8DA-4A49-AB95-E5CEB3440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3624882"/>
            <a:ext cx="3920843" cy="2938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95433-E09C-4D3F-97EB-F356BF268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04" t="21667" r="7812" b="24166"/>
          <a:stretch/>
        </p:blipFill>
        <p:spPr>
          <a:xfrm>
            <a:off x="6410324" y="804243"/>
            <a:ext cx="5781675" cy="325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22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052D7-B23B-42E8-95AC-FAD9FC00A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0225" y="-175772"/>
            <a:ext cx="9296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Ultrasound In M1 </a:t>
            </a:r>
          </a:p>
        </p:txBody>
      </p:sp>
      <p:pic>
        <p:nvPicPr>
          <p:cNvPr id="5" name="Content Placeholder 4" descr="A person standing in front of a keyboard&#10;&#10;Description automatically generated">
            <a:extLst>
              <a:ext uri="{FF2B5EF4-FFF2-40B4-BE49-F238E27FC236}">
                <a16:creationId xmlns:a16="http://schemas.microsoft.com/office/drawing/2014/main" id="{A9C6CF7C-A552-4D8B-8081-16745CB26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4" y="3681853"/>
            <a:ext cx="3106737" cy="3106737"/>
          </a:xfrm>
        </p:spPr>
      </p:pic>
      <p:pic>
        <p:nvPicPr>
          <p:cNvPr id="7" name="Picture 6" descr="A person standing in front of a computer screen&#10;&#10;Description automatically generated">
            <a:extLst>
              <a:ext uri="{FF2B5EF4-FFF2-40B4-BE49-F238E27FC236}">
                <a16:creationId xmlns:a16="http://schemas.microsoft.com/office/drawing/2014/main" id="{2B859A58-AC57-4BBA-A059-1FEF1366E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67" y="810858"/>
            <a:ext cx="4893733" cy="2752725"/>
          </a:xfrm>
          <a:prstGeom prst="rect">
            <a:avLst/>
          </a:prstGeom>
        </p:spPr>
      </p:pic>
      <p:pic>
        <p:nvPicPr>
          <p:cNvPr id="11" name="Picture 10" descr="A group of people standing in front of a television playing a video game&#10;&#10;Description automatically generated">
            <a:extLst>
              <a:ext uri="{FF2B5EF4-FFF2-40B4-BE49-F238E27FC236}">
                <a16:creationId xmlns:a16="http://schemas.microsoft.com/office/drawing/2014/main" id="{7FC8F751-7AC2-4EDA-9101-C62B5B4A11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19444" r="22501" b="10277"/>
          <a:stretch/>
        </p:blipFill>
        <p:spPr>
          <a:xfrm>
            <a:off x="358774" y="1354135"/>
            <a:ext cx="6029325" cy="4819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507EF-2436-47C2-AFFF-34EB28BB0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099" y="3766854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90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7DFDEC-4E56-4E1E-A450-F05B7745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772" y="1978026"/>
            <a:ext cx="7374012" cy="3555999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THANK YOU!</a:t>
            </a:r>
            <a:br>
              <a:rPr lang="en-US" sz="6700" dirty="0"/>
            </a:br>
            <a:br>
              <a:rPr lang="en-US" sz="6700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	QUESTIONS?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8B8316-19FA-4895-B697-0FAF79685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9" y="734421"/>
            <a:ext cx="153022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2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81CB4-15DC-44F1-A963-919FA8972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40A65-7733-474F-95E5-C25349E974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Students</a:t>
            </a:r>
          </a:p>
          <a:p>
            <a:r>
              <a:rPr lang="en-US" sz="3600" dirty="0"/>
              <a:t>Debt Initiative</a:t>
            </a:r>
          </a:p>
          <a:p>
            <a:r>
              <a:rPr lang="en-US" sz="3600" dirty="0"/>
              <a:t>Student Wellness </a:t>
            </a:r>
          </a:p>
          <a:p>
            <a:r>
              <a:rPr lang="en-US" sz="3600" dirty="0"/>
              <a:t>Campus Resources for our students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2FAAF4-324A-4054-B697-524AFA46F5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690688"/>
            <a:ext cx="5416482" cy="39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3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766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Rolling Data on Current Students 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719117"/>
              </p:ext>
            </p:extLst>
          </p:nvPr>
        </p:nvGraphicFramePr>
        <p:xfrm>
          <a:off x="853440" y="2520782"/>
          <a:ext cx="10500360" cy="35052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87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Average GPA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Diversity</a:t>
                      </a:r>
                    </a:p>
                    <a:p>
                      <a:r>
                        <a:rPr lang="en-US" baseline="0" dirty="0"/>
                        <a:t>(Admit/Enroll)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42/19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30/20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54/23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45/23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 Year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Grad Rate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93%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89.8%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Scholar’s Year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Residency</a:t>
                      </a:r>
                      <a:r>
                        <a:rPr lang="en-US" baseline="0" dirty="0"/>
                        <a:t> Placement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99.4%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99.3%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99.4%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99.4%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Match in TN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 (39%)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 (37%)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 (44%)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 (43%)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Primary Care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 (42%)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 (44%)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8815C00-E6D0-4E69-8D77-648CAE32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63" y="1029580"/>
            <a:ext cx="1446835" cy="10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22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289" y="935657"/>
            <a:ext cx="10972800" cy="1143000"/>
          </a:xfrm>
        </p:spPr>
        <p:txBody>
          <a:bodyPr/>
          <a:lstStyle/>
          <a:p>
            <a:r>
              <a:rPr lang="en-US" dirty="0"/>
              <a:t>UTHSC Class of 2023 Admissions Process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536855"/>
              </p:ext>
            </p:extLst>
          </p:nvPr>
        </p:nvGraphicFramePr>
        <p:xfrm>
          <a:off x="409074" y="2098842"/>
          <a:ext cx="11421979" cy="4214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5E82420-08D4-400E-97CC-32622B344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80" y="940514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8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Applicant Class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Average Age 23</a:t>
            </a:r>
          </a:p>
          <a:p>
            <a:pPr lvl="1"/>
            <a:r>
              <a:rPr lang="en-US" dirty="0"/>
              <a:t>Age Range (21-35)</a:t>
            </a:r>
          </a:p>
          <a:p>
            <a:r>
              <a:rPr lang="en-US" dirty="0"/>
              <a:t>Residency</a:t>
            </a:r>
          </a:p>
          <a:p>
            <a:pPr lvl="1"/>
            <a:r>
              <a:rPr lang="en-US" dirty="0"/>
              <a:t>Tennessee Residents 734</a:t>
            </a:r>
          </a:p>
          <a:p>
            <a:pPr lvl="1"/>
            <a:r>
              <a:rPr lang="en-US" dirty="0"/>
              <a:t>Non Tennessee Residents 1473  </a:t>
            </a:r>
          </a:p>
          <a:p>
            <a:r>
              <a:rPr lang="en-US" dirty="0"/>
              <a:t>Diversity - underrepresented groups, first generation college students, military veterans, economically and educationally disadvantaged students, students from rural areas and medically underserved areas.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34B21-A570-48ED-AF84-1EDD9DB4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4" y="742465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0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5558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Incoming Class 2023 Currently Accepted Students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339186"/>
              </p:ext>
            </p:extLst>
          </p:nvPr>
        </p:nvGraphicFramePr>
        <p:xfrm>
          <a:off x="743284" y="2098843"/>
          <a:ext cx="10972800" cy="412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4A184F6-B9D7-49F7-B505-08CB41C4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370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162" y="963321"/>
            <a:ext cx="10972800" cy="1143000"/>
          </a:xfrm>
        </p:spPr>
        <p:txBody>
          <a:bodyPr/>
          <a:lstStyle/>
          <a:p>
            <a:r>
              <a:rPr lang="en-US" dirty="0"/>
              <a:t>Academic Records of Incoming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100% with Baccalaureate Degrees</a:t>
            </a:r>
          </a:p>
          <a:p>
            <a:r>
              <a:rPr lang="en-US" dirty="0"/>
              <a:t>Average GPA</a:t>
            </a:r>
          </a:p>
          <a:p>
            <a:pPr lvl="1"/>
            <a:r>
              <a:rPr lang="en-US" dirty="0"/>
              <a:t>Total	3.74</a:t>
            </a:r>
          </a:p>
          <a:p>
            <a:pPr lvl="1"/>
            <a:r>
              <a:rPr lang="en-US" dirty="0"/>
              <a:t>Science 3.69</a:t>
            </a:r>
          </a:p>
          <a:p>
            <a:r>
              <a:rPr lang="en-US" dirty="0"/>
              <a:t>Total MCAT Score 511.42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Most Common Undergraduate Majors</a:t>
            </a:r>
          </a:p>
          <a:p>
            <a:pPr lvl="1"/>
            <a:r>
              <a:rPr lang="en-US" dirty="0"/>
              <a:t>Biochemistry</a:t>
            </a:r>
          </a:p>
          <a:p>
            <a:pPr lvl="1"/>
            <a:r>
              <a:rPr lang="en-US" dirty="0"/>
              <a:t>Biology </a:t>
            </a:r>
          </a:p>
          <a:p>
            <a:pPr lvl="1"/>
            <a:r>
              <a:rPr lang="en-US" dirty="0"/>
              <a:t>Chemistry</a:t>
            </a:r>
          </a:p>
          <a:p>
            <a:pPr lvl="1"/>
            <a:r>
              <a:rPr lang="en-US" dirty="0"/>
              <a:t>Neuroscience</a:t>
            </a:r>
          </a:p>
          <a:p>
            <a:pPr lvl="1"/>
            <a:r>
              <a:rPr lang="en-US" dirty="0"/>
              <a:t>Psychology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1FFA2-ACD3-48B2-9EA3-C9F27894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1" y="741536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26" y="948178"/>
            <a:ext cx="11617157" cy="1143000"/>
          </a:xfrm>
        </p:spPr>
        <p:txBody>
          <a:bodyPr>
            <a:noAutofit/>
          </a:bodyPr>
          <a:lstStyle/>
          <a:p>
            <a:r>
              <a:rPr lang="en-US" sz="4800" dirty="0"/>
              <a:t>Most Represented Cities of Accepted Students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9157" y="2235509"/>
            <a:ext cx="3775241" cy="4034985"/>
          </a:xfrm>
        </p:spPr>
        <p:txBody>
          <a:bodyPr/>
          <a:lstStyle/>
          <a:p>
            <a:r>
              <a:rPr lang="en-US" sz="3600" dirty="0"/>
              <a:t>Brentwood</a:t>
            </a:r>
          </a:p>
          <a:p>
            <a:r>
              <a:rPr lang="en-US" sz="3600" dirty="0"/>
              <a:t>Chattanooga</a:t>
            </a:r>
          </a:p>
          <a:p>
            <a:r>
              <a:rPr lang="en-US" sz="3600" dirty="0"/>
              <a:t>Collierville</a:t>
            </a:r>
          </a:p>
          <a:p>
            <a:r>
              <a:rPr lang="en-US" sz="3600" dirty="0"/>
              <a:t>Germantown </a:t>
            </a:r>
          </a:p>
          <a:p>
            <a:r>
              <a:rPr lang="en-US" sz="3600" dirty="0"/>
              <a:t>Jackson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4526" y="2235509"/>
            <a:ext cx="4777874" cy="4034985"/>
          </a:xfrm>
        </p:spPr>
        <p:txBody>
          <a:bodyPr>
            <a:normAutofit/>
          </a:bodyPr>
          <a:lstStyle/>
          <a:p>
            <a:r>
              <a:rPr lang="en-US" sz="3600" dirty="0"/>
              <a:t>Johnson City </a:t>
            </a:r>
          </a:p>
          <a:p>
            <a:r>
              <a:rPr lang="en-US" sz="3600" dirty="0"/>
              <a:t>Knoxville </a:t>
            </a:r>
          </a:p>
          <a:p>
            <a:r>
              <a:rPr lang="en-US" sz="3600" dirty="0"/>
              <a:t>Memphis</a:t>
            </a:r>
          </a:p>
          <a:p>
            <a:r>
              <a:rPr lang="en-US" sz="3600" dirty="0"/>
              <a:t>Murfreesboro</a:t>
            </a:r>
          </a:p>
          <a:p>
            <a:r>
              <a:rPr lang="en-US" sz="3600" dirty="0"/>
              <a:t>Nashville </a:t>
            </a:r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C92F6-A613-405B-9ADC-0F4575578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59" y="722824"/>
            <a:ext cx="153632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07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THSC PP Template 04-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579</Words>
  <Application>Microsoft Macintosh PowerPoint</Application>
  <PresentationFormat>Widescreen</PresentationFormat>
  <Paragraphs>187</Paragraphs>
  <Slides>25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1_Office Theme</vt:lpstr>
      <vt:lpstr>UTHSC PP Template 04-2015</vt:lpstr>
      <vt:lpstr>   </vt:lpstr>
      <vt:lpstr>PowerPoint Presentation</vt:lpstr>
      <vt:lpstr>Topics</vt:lpstr>
      <vt:lpstr>PowerPoint Presentation</vt:lpstr>
      <vt:lpstr>UTHSC Class of 2023 Admissions Process</vt:lpstr>
      <vt:lpstr>2019 Applicant Class Characteristics</vt:lpstr>
      <vt:lpstr>Incoming Class 2023 Currently Accepted Students</vt:lpstr>
      <vt:lpstr>Academic Records of Incoming Students</vt:lpstr>
      <vt:lpstr>Most Represented Cities of Accepted Students </vt:lpstr>
      <vt:lpstr>Institutions with Highest Number Accepted Students Represented in Class 2023</vt:lpstr>
      <vt:lpstr>Tuition &amp; Fees 2018-2019</vt:lpstr>
      <vt:lpstr>UT Student Debt</vt:lpstr>
      <vt:lpstr>PowerPoint Presentation</vt:lpstr>
      <vt:lpstr>Student Debt Initiative Planning </vt:lpstr>
      <vt:lpstr>Student Debt Initiative Overview</vt:lpstr>
      <vt:lpstr>Initiatives for Applicants and Current Students</vt:lpstr>
      <vt:lpstr>PowerPoint Presentation</vt:lpstr>
      <vt:lpstr>UTHSC MPOWER Houses  Named for Famous UT Alumni &amp; Faculty</vt:lpstr>
      <vt:lpstr>RESOURCES FOR OUR STUDENTS</vt:lpstr>
      <vt:lpstr>PowerPoint Presentation</vt:lpstr>
      <vt:lpstr>PowerPoint Presentation</vt:lpstr>
      <vt:lpstr>Center for Healthcare Improvement and Patient Simulation</vt:lpstr>
      <vt:lpstr>Teaching, Learning, Evaluating</vt:lpstr>
      <vt:lpstr>Ultrasound In M1 </vt:lpstr>
      <vt:lpstr>THANK YOU!      QUESTIONS?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Brewer, Susan C</dc:creator>
  <cp:lastModifiedBy>Tony Ferrara</cp:lastModifiedBy>
  <cp:revision>45</cp:revision>
  <dcterms:created xsi:type="dcterms:W3CDTF">2019-04-26T14:21:41Z</dcterms:created>
  <dcterms:modified xsi:type="dcterms:W3CDTF">2019-05-20T16:34:16Z</dcterms:modified>
</cp:coreProperties>
</file>