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6" r:id="rId2"/>
  </p:sldMasterIdLst>
  <p:notesMasterIdLst>
    <p:notesMasterId r:id="rId27"/>
  </p:notesMasterIdLst>
  <p:handoutMasterIdLst>
    <p:handoutMasterId r:id="rId28"/>
  </p:handoutMasterIdLst>
  <p:sldIdLst>
    <p:sldId id="258" r:id="rId3"/>
    <p:sldId id="372" r:id="rId4"/>
    <p:sldId id="295" r:id="rId5"/>
    <p:sldId id="373" r:id="rId6"/>
    <p:sldId id="363" r:id="rId7"/>
    <p:sldId id="457" r:id="rId8"/>
    <p:sldId id="461" r:id="rId9"/>
    <p:sldId id="510" r:id="rId10"/>
    <p:sldId id="466" r:id="rId11"/>
    <p:sldId id="467" r:id="rId12"/>
    <p:sldId id="468" r:id="rId13"/>
    <p:sldId id="469" r:id="rId14"/>
    <p:sldId id="475" r:id="rId15"/>
    <p:sldId id="476" r:id="rId16"/>
    <p:sldId id="504" r:id="rId17"/>
    <p:sldId id="503" r:id="rId18"/>
    <p:sldId id="502" r:id="rId19"/>
    <p:sldId id="515" r:id="rId20"/>
    <p:sldId id="516" r:id="rId21"/>
    <p:sldId id="512" r:id="rId22"/>
    <p:sldId id="518" r:id="rId23"/>
    <p:sldId id="458" r:id="rId24"/>
    <p:sldId id="281" r:id="rId25"/>
    <p:sldId id="505" r:id="rId26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331"/>
    <a:srgbClr val="0A614E"/>
    <a:srgbClr val="D6D6D6"/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1" autoAdjust="0"/>
    <p:restoredTop sz="50000" autoAdjust="0"/>
  </p:normalViewPr>
  <p:slideViewPr>
    <p:cSldViewPr snapToGrid="0" snapToObjects="1">
      <p:cViewPr varScale="1">
        <p:scale>
          <a:sx n="124" d="100"/>
          <a:sy n="124" d="100"/>
        </p:scale>
        <p:origin x="248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\communications\CREATIVE%20SERVICES\2019-20\_powerpoints\Chancellor\State%20of%20the%20University%20fall%202019\working\sponsored_program_expendit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\communications\CREATIVE%20SERVICES\2019-20\_powerpoints\Chancellor\State%20of%20the%20University%20fall%202019\working\research%20expenditures%20NSF%20HERD%20surve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300.3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F9-411B-BDFE-0C6E997694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  <c:pt idx="3">
                  <c:v>2014-15</c:v>
                </c:pt>
                <c:pt idx="4">
                  <c:v>2015-16</c:v>
                </c:pt>
                <c:pt idx="5">
                  <c:v>2016-17</c:v>
                </c:pt>
                <c:pt idx="6">
                  <c:v>2017-18</c:v>
                </c:pt>
              </c:strCache>
            </c:strRef>
          </c:cat>
          <c:val>
            <c:numRef>
              <c:f>Sheet1!$B$2:$B$8</c:f>
              <c:numCache>
                <c:formatCode>"$"#,##0.0_);[Red]\("$"#,##0.0\)</c:formatCode>
                <c:ptCount val="7"/>
                <c:pt idx="0">
                  <c:v>201.1</c:v>
                </c:pt>
                <c:pt idx="1">
                  <c:v>202.5</c:v>
                </c:pt>
                <c:pt idx="2">
                  <c:v>203.1</c:v>
                </c:pt>
                <c:pt idx="3">
                  <c:v>222.7</c:v>
                </c:pt>
                <c:pt idx="4">
                  <c:v>229</c:v>
                </c:pt>
                <c:pt idx="5">
                  <c:v>257</c:v>
                </c:pt>
                <c:pt idx="6">
                  <c:v>299.3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BA-314D-A779-CAAAC8A238D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86809616"/>
        <c:axId val="1142085776"/>
      </c:barChart>
      <c:catAx>
        <c:axId val="118680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085776"/>
        <c:crosses val="autoZero"/>
        <c:auto val="1"/>
        <c:lblAlgn val="ctr"/>
        <c:lblOffset val="100"/>
        <c:noMultiLvlLbl val="0"/>
      </c:catAx>
      <c:valAx>
        <c:axId val="114208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_);[Red]\(&quot;$&quot;#,##0.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680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NSF</a:t>
            </a:r>
            <a:r>
              <a:rPr lang="en-US" baseline="0"/>
              <a:t> HERD Survey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Expenditures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  <c:pt idx="6">
                  <c:v>2019-20 projected</c:v>
                </c:pt>
              </c:strCache>
            </c:strRef>
          </c:cat>
          <c:val>
            <c:numRef>
              <c:f>Sheet1!$B$2:$B$8</c:f>
              <c:numCache>
                <c:formatCode>"$"#,##0.0_);[Red]\("$"#,##0.0\)</c:formatCode>
                <c:ptCount val="7"/>
                <c:pt idx="0">
                  <c:v>67.8</c:v>
                </c:pt>
                <c:pt idx="1">
                  <c:v>65.8</c:v>
                </c:pt>
                <c:pt idx="2">
                  <c:v>71.5</c:v>
                </c:pt>
                <c:pt idx="3">
                  <c:v>73.400000000000006</c:v>
                </c:pt>
                <c:pt idx="4">
                  <c:v>79.5</c:v>
                </c:pt>
                <c:pt idx="5">
                  <c:v>96.2</c:v>
                </c:pt>
                <c:pt idx="6">
                  <c:v>96.2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B7-DB46-83F4-C17E8B89E1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Expected Reclassification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  <c:pt idx="6">
                  <c:v>2019-20 projected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6" formatCode="&quot;$&quot;#,##0.0_);[Red]\(&quot;$&quot;#,##0.0\)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B7-DB46-83F4-C17E8B89E1D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186809616"/>
        <c:axId val="1142085776"/>
      </c:barChart>
      <c:catAx>
        <c:axId val="118680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085776"/>
        <c:crosses val="autoZero"/>
        <c:auto val="1"/>
        <c:lblAlgn val="ctr"/>
        <c:lblOffset val="100"/>
        <c:noMultiLvlLbl val="0"/>
      </c:catAx>
      <c:valAx>
        <c:axId val="114208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_);[Red]\(&quot;$&quot;#,##0.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680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5D9C297-731B-8744-8E00-E5FA0A3521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AC7E6150-1F46-714C-9B9A-FFF7C591F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95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E9D6A6C-BCA7-DA40-B4C6-3D846D9E0335}" type="datetimeFigureOut">
              <a:rPr lang="en-US" smtClean="0"/>
              <a:t>1/13/20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547BD7A-3425-4141-AE61-34BCDC90F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0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5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07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15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6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22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82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06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77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98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36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5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7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23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4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28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98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3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3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73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0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90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5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40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6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7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59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4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6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91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71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4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98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4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9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4024100-BAA2-4347-8333-7D45FCF608A4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7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076969-FBD6-D748-AF43-1ADE3C044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15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7FB1F3-3EB0-F748-99F3-DD3A99648925}"/>
              </a:ext>
            </a:extLst>
          </p:cNvPr>
          <p:cNvSpPr txBox="1"/>
          <p:nvPr/>
        </p:nvSpPr>
        <p:spPr>
          <a:xfrm>
            <a:off x="665630" y="3513196"/>
            <a:ext cx="10972800" cy="23391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2019-20</a:t>
            </a:r>
          </a:p>
          <a:p>
            <a:pPr algn="ctr"/>
            <a:r>
              <a:rPr lang="en-US" sz="4400" b="1" dirty="0">
                <a:solidFill>
                  <a:srgbClr val="F59331"/>
                </a:solidFill>
                <a:latin typeface="Arial"/>
                <a:cs typeface="Arial"/>
              </a:rPr>
              <a:t>Advisory Board</a:t>
            </a:r>
            <a:endParaRPr lang="en-US" sz="4400" b="1" dirty="0">
              <a:solidFill>
                <a:srgbClr val="F59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J. Schwab, MD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Chancellor</a:t>
            </a:r>
          </a:p>
        </p:txBody>
      </p:sp>
    </p:spTree>
    <p:extLst>
      <p:ext uri="{BB962C8B-B14F-4D97-AF65-F5344CB8AC3E}">
        <p14:creationId xmlns:p14="http://schemas.microsoft.com/office/powerpoint/2010/main" val="3059023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DISTINCTIONS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UTHSC: Top Memphis Workplace, 6</a:t>
            </a:r>
            <a:r>
              <a:rPr lang="en-US" sz="3200" b="1" baseline="30000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Consecutive Year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385-582A-D84C-9768-3D6D26D04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355" y="1943354"/>
            <a:ext cx="5995474" cy="44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40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DISTINCTIONS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Pharmacy: Top 20 </a:t>
            </a:r>
            <a:r>
              <a:rPr lang="en-US" sz="3200" b="1" i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News &amp; World 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DC3B9-8DAF-5849-B504-2260A74DB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740" y="2018485"/>
            <a:ext cx="6945979" cy="463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16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DISTINCTIONS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Nursing: Top 25 </a:t>
            </a:r>
            <a:r>
              <a:rPr lang="en-US" sz="3200" b="1" i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News &amp; World Report</a:t>
            </a:r>
            <a:endParaRPr lang="en-US" sz="3200" b="1" dirty="0">
              <a:solidFill>
                <a:srgbClr val="F59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2F073-1186-734C-9AD8-46ED78CEB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545" y="2037496"/>
            <a:ext cx="3093568" cy="464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37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MASTER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FDB52-010A-2849-BB0F-59751676F5FC}"/>
              </a:ext>
            </a:extLst>
          </p:cNvPr>
          <p:cNvSpPr txBox="1"/>
          <p:nvPr/>
        </p:nvSpPr>
        <p:spPr>
          <a:xfrm>
            <a:off x="572877" y="1226285"/>
            <a:ext cx="1103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Dentistry Building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7A82F-6247-4F48-80E7-A97F97B26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180" y="1928446"/>
            <a:ext cx="8779640" cy="46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3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MASTER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FDB52-010A-2849-BB0F-59751676F5FC}"/>
              </a:ext>
            </a:extLst>
          </p:cNvPr>
          <p:cNvSpPr txBox="1"/>
          <p:nvPr/>
        </p:nvSpPr>
        <p:spPr>
          <a:xfrm>
            <a:off x="572877" y="1226285"/>
            <a:ext cx="1103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Quadrangle Re-Build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AB9FD2-DB45-CD4F-BB5E-F8B00E948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948" y="1928445"/>
            <a:ext cx="8494756" cy="468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078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86C75-4D02-E448-8969-70CACCAF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522A5-69B2-7A49-A7F1-A1ED31AB426D}"/>
              </a:ext>
            </a:extLst>
          </p:cNvPr>
          <p:cNvSpPr txBox="1"/>
          <p:nvPr/>
        </p:nvSpPr>
        <p:spPr>
          <a:xfrm>
            <a:off x="1493520" y="3013501"/>
            <a:ext cx="920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NEXT YEAR</a:t>
            </a:r>
          </a:p>
        </p:txBody>
      </p:sp>
    </p:spTree>
    <p:extLst>
      <p:ext uri="{BB962C8B-B14F-4D97-AF65-F5344CB8AC3E}">
        <p14:creationId xmlns:p14="http://schemas.microsoft.com/office/powerpoint/2010/main" val="3502898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next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DC12D-07CA-314B-96CB-4F50097373A0}"/>
              </a:ext>
            </a:extLst>
          </p:cNvPr>
          <p:cNvSpPr txBox="1"/>
          <p:nvPr/>
        </p:nvSpPr>
        <p:spPr>
          <a:xfrm>
            <a:off x="572877" y="1226285"/>
            <a:ext cx="110389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Education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SACs reaccreditation site visit April 2020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LCME site visit end of 2021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Aft>
                <a:spcPts val="600"/>
              </a:spcAft>
            </a:pPr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206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86C75-4D02-E448-8969-70CACCAF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522A5-69B2-7A49-A7F1-A1ED31AB426D}"/>
              </a:ext>
            </a:extLst>
          </p:cNvPr>
          <p:cNvSpPr txBox="1"/>
          <p:nvPr/>
        </p:nvSpPr>
        <p:spPr>
          <a:xfrm>
            <a:off x="1493520" y="3013501"/>
            <a:ext cx="920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4164430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320" y="-68477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next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DC12D-07CA-314B-96CB-4F50097373A0}"/>
              </a:ext>
            </a:extLst>
          </p:cNvPr>
          <p:cNvSpPr txBox="1"/>
          <p:nvPr/>
        </p:nvSpPr>
        <p:spPr>
          <a:xfrm>
            <a:off x="572877" y="1226285"/>
            <a:ext cx="1103890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State Budget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Need Operational  fund increases restored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Awaiting Governors Budget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-Tuition	proposal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1. With operational funds minimal increase (Library cost coverage)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2. Without operational funds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3% Graduate degrees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2% undergrad degrees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College direct costs</a:t>
            </a:r>
          </a:p>
          <a:p>
            <a:pPr>
              <a:spcAft>
                <a:spcPts val="600"/>
              </a:spcAft>
            </a:pPr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341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320" y="-68477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next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DC12D-07CA-314B-96CB-4F50097373A0}"/>
              </a:ext>
            </a:extLst>
          </p:cNvPr>
          <p:cNvSpPr txBox="1"/>
          <p:nvPr/>
        </p:nvSpPr>
        <p:spPr>
          <a:xfrm>
            <a:off x="572877" y="1226285"/>
            <a:ext cx="11038901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UTHSC Legislative Agenda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1. Operational Funds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2. GME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3. Regenerative Medicine		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4. Rural Dental Care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spcAft>
                <a:spcPts val="600"/>
              </a:spcAft>
            </a:pPr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97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E537C7C-84F1-4740-9F79-05936CA99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8DC736-2998-394A-88C9-CEDA41768E72}"/>
              </a:ext>
            </a:extLst>
          </p:cNvPr>
          <p:cNvSpPr txBox="1"/>
          <p:nvPr/>
        </p:nvSpPr>
        <p:spPr>
          <a:xfrm>
            <a:off x="572877" y="1226285"/>
            <a:ext cx="110389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Locations</a:t>
            </a:r>
          </a:p>
          <a:p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Memphis										•  Chattanooga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campus; 6 colleges						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 of Medicine and Dentistry</a:t>
            </a:r>
          </a:p>
          <a:p>
            <a:pPr>
              <a:spcAft>
                <a:spcPts val="1200"/>
              </a:spcAft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Knoxville										•  Nashville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 of Dentistry, Medicine,						Colleges of Dentistry, Medicine,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Health Professions (ASP), and Pharmacy			and Pharmacy</a:t>
            </a:r>
          </a:p>
          <a:p>
            <a:pPr>
              <a:spcAft>
                <a:spcPts val="1200"/>
              </a:spcAft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BA4D2D-40FC-0E43-AA52-B25C77B53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720" y="2757628"/>
            <a:ext cx="2198600" cy="11996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27B0BC-C1EB-B44D-9331-4BD1DF8AF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551" y="2757628"/>
            <a:ext cx="2198599" cy="11996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C83A3F-0A4F-4044-982C-62FE592CB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720" y="5309619"/>
            <a:ext cx="2198599" cy="11996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333BDA-99E9-7D44-9AE3-ED149047CD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551" y="5309619"/>
            <a:ext cx="2198599" cy="11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51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Growth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Grow clinical trials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Capture credit for research UTHSC does – UTHSC faculty perform over $20 million (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in clinical trials annually for hospital and private foundations with no credit to UTHSC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Increase clinical trials on all campus locations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Bind all 4 campuses together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CTN2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Operational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Ten partners 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growing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9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 Tennessee Healthcare:  </a:t>
            </a:r>
            <a:b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Jackson-Madison County General Hospital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08" y="2303503"/>
            <a:ext cx="5655784" cy="42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14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2A3C4A-02C0-3046-AB16-CCCE6A8F3C4A}"/>
              </a:ext>
            </a:extLst>
          </p:cNvPr>
          <p:cNvSpPr txBox="1"/>
          <p:nvPr/>
        </p:nvSpPr>
        <p:spPr>
          <a:xfrm>
            <a:off x="572877" y="1226285"/>
            <a:ext cx="11038901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UTHSC Practices – Strategy of Alignment</a:t>
            </a:r>
          </a:p>
          <a:p>
            <a:pPr>
              <a:spcAft>
                <a:spcPts val="1000"/>
              </a:spcAft>
            </a:pPr>
            <a:r>
              <a:rPr lang="en-US" sz="22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UT Medical Group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1974 – 2015</a:t>
            </a:r>
          </a:p>
          <a:p>
            <a:pPr>
              <a:spcAft>
                <a:spcPts val="1000"/>
              </a:spcAft>
            </a:pPr>
            <a:r>
              <a:rPr lang="en-US" sz="22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UT Le Bonheur Pediatric Specialists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  <a:p>
            <a:pPr>
              <a:spcAft>
                <a:spcPts val="1000"/>
              </a:spcAft>
            </a:pPr>
            <a:r>
              <a:rPr lang="en-US" sz="22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UT-West-Methodist Cancer Group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– 2019</a:t>
            </a:r>
          </a:p>
          <a:p>
            <a:pPr>
              <a:spcAft>
                <a:spcPts val="1000"/>
              </a:spcAft>
            </a:pPr>
            <a:r>
              <a:rPr lang="en-US" sz="22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UT Methodist Physicians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  <a:p>
            <a:pPr>
              <a:spcAft>
                <a:spcPts val="1000"/>
              </a:spcAft>
            </a:pPr>
            <a:r>
              <a:rPr lang="en-US" sz="22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UT Regional One Physicians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  <a:p>
            <a:pPr>
              <a:spcAft>
                <a:spcPts val="1000"/>
              </a:spcAft>
            </a:pPr>
            <a:r>
              <a:rPr lang="en-US" sz="22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University Clinical Health (UTMG)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  <a:p>
            <a:pPr>
              <a:spcAft>
                <a:spcPts val="1000"/>
              </a:spcAft>
            </a:pPr>
            <a:r>
              <a:rPr lang="en-US" sz="22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UT Methodist Pathology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>
              <a:spcAft>
                <a:spcPts val="1000"/>
              </a:spcAft>
            </a:pPr>
            <a:r>
              <a:rPr lang="en-US" sz="22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Erlanger (EMG-UT)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>
              <a:spcAft>
                <a:spcPts val="1000"/>
              </a:spcAft>
            </a:pPr>
            <a:r>
              <a:rPr lang="en-US" sz="22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UT Surgical Associates (Chattanooga)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US" sz="22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n-US" sz="22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UT Jackson Family Medicine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(first step)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CARE</a:t>
            </a:r>
          </a:p>
        </p:txBody>
      </p:sp>
    </p:spTree>
    <p:extLst>
      <p:ext uri="{BB962C8B-B14F-4D97-AF65-F5344CB8AC3E}">
        <p14:creationId xmlns:p14="http://schemas.microsoft.com/office/powerpoint/2010/main" val="3498620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8760F1-7420-8D4B-9E1E-03990AD62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81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DC12D-07CA-314B-96CB-4F50097373A0}"/>
              </a:ext>
            </a:extLst>
          </p:cNvPr>
          <p:cNvSpPr txBox="1"/>
          <p:nvPr/>
        </p:nvSpPr>
        <p:spPr>
          <a:xfrm>
            <a:off x="572877" y="1226285"/>
            <a:ext cx="1103890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2020 Goals</a:t>
            </a:r>
          </a:p>
          <a:p>
            <a:pPr>
              <a:spcAft>
                <a:spcPts val="4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Education</a:t>
            </a:r>
          </a:p>
          <a:p>
            <a:pPr>
              <a:spcAft>
                <a:spcPts val="4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Bring West Tennessee Healthcare into the core hospital consortium</a:t>
            </a:r>
          </a:p>
          <a:p>
            <a:pPr>
              <a:spcAft>
                <a:spcPts val="4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Expand St. Thomas partnership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Complete SACS reaffirmation</a:t>
            </a:r>
          </a:p>
          <a:p>
            <a:pPr>
              <a:spcAft>
                <a:spcPts val="4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Clinical</a:t>
            </a:r>
          </a:p>
          <a:p>
            <a:pPr>
              <a:spcAft>
                <a:spcPts val="4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Create more nationally ranked Centers of Excellence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Tighten relationship with partner core teaching hospitals</a:t>
            </a:r>
          </a:p>
          <a:p>
            <a:pPr>
              <a:spcAft>
                <a:spcPts val="4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Research</a:t>
            </a:r>
          </a:p>
          <a:p>
            <a:pPr>
              <a:spcAft>
                <a:spcPts val="4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Grow CTN2/ Launch MIRM</a:t>
            </a:r>
          </a:p>
          <a:p>
            <a:pPr>
              <a:spcAft>
                <a:spcPts val="4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UTHSC role in UT-ORNL Institute</a:t>
            </a:r>
          </a:p>
          <a:p>
            <a:pPr>
              <a:spcAft>
                <a:spcPts val="4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Seek more multi investigator center awards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Expand relationship with the Memphis VA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3714446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18CDEC53-C826-4D42-B8A6-4CB05B595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347" y="168418"/>
            <a:ext cx="9063305" cy="668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4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UTHSC Goal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Become a top quartile academic health science center</a:t>
            </a:r>
          </a:p>
          <a:p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Metrics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Education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Clinical Care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Research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8D372-6834-B848-8012-3B89DD482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11611778" y="6507919"/>
            <a:ext cx="68702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06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86C75-4D02-E448-8969-70CACCAF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522A5-69B2-7A49-A7F1-A1ED31AB426D}"/>
              </a:ext>
            </a:extLst>
          </p:cNvPr>
          <p:cNvSpPr txBox="1"/>
          <p:nvPr/>
        </p:nvSpPr>
        <p:spPr>
          <a:xfrm>
            <a:off x="1493520" y="3013501"/>
            <a:ext cx="920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CAMPUS DISTINCTIONS</a:t>
            </a:r>
          </a:p>
        </p:txBody>
      </p:sp>
    </p:spTree>
    <p:extLst>
      <p:ext uri="{BB962C8B-B14F-4D97-AF65-F5344CB8AC3E}">
        <p14:creationId xmlns:p14="http://schemas.microsoft.com/office/powerpoint/2010/main" val="2124959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DISTINCTIONS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49705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UTHSC Records 2018-19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Record revenue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Record total revenue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Record sponsored program revenue of $300 million</a:t>
            </a:r>
          </a:p>
          <a:p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Record graduates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Awarded &gt; 1,000 annual degrees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Awarded &gt; 400 specialty certificates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Record research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	Annual research awards/expenditures exceed $100 million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Record clinical activity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	$350-370 million</a:t>
            </a:r>
          </a:p>
        </p:txBody>
      </p:sp>
    </p:spTree>
    <p:extLst>
      <p:ext uri="{BB962C8B-B14F-4D97-AF65-F5344CB8AC3E}">
        <p14:creationId xmlns:p14="http://schemas.microsoft.com/office/powerpoint/2010/main" val="69260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Sponsored Program Expenditures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0A421A3-81B2-DD4D-87F7-52EA04F68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558718"/>
              </p:ext>
            </p:extLst>
          </p:nvPr>
        </p:nvGraphicFramePr>
        <p:xfrm>
          <a:off x="2159865" y="1887558"/>
          <a:ext cx="7872269" cy="472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51233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Expenditures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0A421A3-81B2-DD4D-87F7-52EA04F68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47747"/>
              </p:ext>
            </p:extLst>
          </p:nvPr>
        </p:nvGraphicFramePr>
        <p:xfrm>
          <a:off x="1039132" y="1811059"/>
          <a:ext cx="10106387" cy="479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55117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CEE41-2334-AD4A-BA0D-7CF07A831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337C6-D45C-F540-81A5-0CA2D483CA4F}"/>
              </a:ext>
            </a:extLst>
          </p:cNvPr>
          <p:cNvSpPr txBox="1"/>
          <p:nvPr/>
        </p:nvSpPr>
        <p:spPr>
          <a:xfrm>
            <a:off x="572876" y="247079"/>
            <a:ext cx="11038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DISTINCTIONS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Bonheur Children’s Hospital: Nationally Ranked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869A0-803A-6548-91D2-998F7C830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706" y="2059274"/>
            <a:ext cx="7439239" cy="437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54661"/>
      </p:ext>
    </p:extLst>
  </p:cSld>
  <p:clrMapOvr>
    <a:masterClrMapping/>
  </p:clrMapOvr>
</p:sld>
</file>

<file path=ppt/theme/theme1.xml><?xml version="1.0" encoding="utf-8"?>
<a:theme xmlns:a="http://schemas.openxmlformats.org/drawingml/2006/main" name="Firs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EE5A343A6724FB013DB8604DA9520" ma:contentTypeVersion="2" ma:contentTypeDescription="Create a new document." ma:contentTypeScope="" ma:versionID="9fcc913000cffac7b7c228bf616a685c">
  <xsd:schema xmlns:xsd="http://www.w3.org/2001/XMLSchema" xmlns:xs="http://www.w3.org/2001/XMLSchema" xmlns:p="http://schemas.microsoft.com/office/2006/metadata/properties" xmlns:ns2="3a78412a-fead-4b33-a81d-8d439514a517" targetNamespace="http://schemas.microsoft.com/office/2006/metadata/properties" ma:root="true" ma:fieldsID="e01b3c9bf45040350e009a09d86c184a" ns2:_="">
    <xsd:import namespace="3a78412a-fead-4b33-a81d-8d439514a5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8412a-fead-4b33-a81d-8d439514a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B293A1-8631-4252-B0FA-C20DF859C3A7}"/>
</file>

<file path=customXml/itemProps2.xml><?xml version="1.0" encoding="utf-8"?>
<ds:datastoreItem xmlns:ds="http://schemas.openxmlformats.org/officeDocument/2006/customXml" ds:itemID="{0D9E11E3-9772-4F0D-99EC-08EB9D207A52}"/>
</file>

<file path=customXml/itemProps3.xml><?xml version="1.0" encoding="utf-8"?>
<ds:datastoreItem xmlns:ds="http://schemas.openxmlformats.org/officeDocument/2006/customXml" ds:itemID="{EFD85086-E6AE-4A73-AF96-748CE5B37DD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11276</TotalTime>
  <Words>674</Words>
  <Application>Microsoft Macintosh PowerPoint</Application>
  <PresentationFormat>Widescreen</PresentationFormat>
  <Paragraphs>139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Gill Sans MT</vt:lpstr>
      <vt:lpstr>First Slide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Meyer</dc:creator>
  <cp:lastModifiedBy>Ferrara, Anthony Alan</cp:lastModifiedBy>
  <cp:revision>400</cp:revision>
  <cp:lastPrinted>2019-10-23T18:14:01Z</cp:lastPrinted>
  <dcterms:created xsi:type="dcterms:W3CDTF">2013-08-09T21:17:56Z</dcterms:created>
  <dcterms:modified xsi:type="dcterms:W3CDTF">2020-01-13T22:27:02Z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0x01010091AEE5A343A6724FB013DB8604DA9520</vt:lpwstr>
  </property>
</Properties>
</file>